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0" r:id="rId4"/>
    <p:sldMasterId id="2147484165" r:id="rId5"/>
  </p:sldMasterIdLst>
  <p:notesMasterIdLst>
    <p:notesMasterId r:id="rId14"/>
  </p:notesMasterIdLst>
  <p:handoutMasterIdLst>
    <p:handoutMasterId r:id="rId15"/>
  </p:handoutMasterIdLst>
  <p:sldIdLst>
    <p:sldId id="297" r:id="rId6"/>
    <p:sldId id="355" r:id="rId7"/>
    <p:sldId id="311" r:id="rId8"/>
    <p:sldId id="320" r:id="rId9"/>
    <p:sldId id="325" r:id="rId10"/>
    <p:sldId id="328" r:id="rId11"/>
    <p:sldId id="356" r:id="rId12"/>
    <p:sldId id="28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ARD, Caroline" initials="WC" lastIdx="10" clrIdx="0">
    <p:extLst>
      <p:ext uri="{19B8F6BF-5375-455C-9EA6-DF929625EA0E}">
        <p15:presenceInfo xmlns:p15="http://schemas.microsoft.com/office/powerpoint/2012/main" userId="S-1-12-1-1737402190-1311440805-2519128231-2792392786" providerId="AD"/>
      </p:ext>
    </p:extLst>
  </p:cmAuthor>
  <p:cmAuthor id="2" name="BEER, Alison" initials="BA" lastIdx="20" clrIdx="1">
    <p:extLst>
      <p:ext uri="{19B8F6BF-5375-455C-9EA6-DF929625EA0E}">
        <p15:presenceInfo xmlns:p15="http://schemas.microsoft.com/office/powerpoint/2012/main" userId="S-1-5-21-861567501-630328440-839522115-28494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368C"/>
    <a:srgbClr val="011E41"/>
    <a:srgbClr val="011D41"/>
    <a:srgbClr val="002F34"/>
    <a:srgbClr val="07989F"/>
    <a:srgbClr val="44546A"/>
    <a:srgbClr val="FFD630"/>
    <a:srgbClr val="0E0E7D"/>
    <a:srgbClr val="F2692B"/>
    <a:srgbClr val="E3E1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372D8D-FB06-49F8-80F3-966BA7A33CAB}" type="datetimeFigureOut">
              <a:rPr lang="en-GB" smtClean="0"/>
              <a:t>27/09/2025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465D6-E927-4CD6-BB6D-7C5E4BEAA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008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92B64-956F-4AA1-9D00-91265D8096D4}" type="datetimeFigureOut">
              <a:rPr lang="en-GB" smtClean="0"/>
              <a:t>27/09/2025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CC1D15-B5DE-4BD5-A4FB-8CE7A139D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015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03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07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07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59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788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037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535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All books that align to L&amp;S 2007 can be used with ELS. </a:t>
            </a:r>
          </a:p>
          <a:p>
            <a:r>
              <a:rPr lang="en-US"/>
              <a:t>You may even have some of our OUP decodables in school.</a:t>
            </a:r>
          </a:p>
          <a:p>
            <a:endParaRPr lang="en-US"/>
          </a:p>
          <a:p>
            <a:r>
              <a:rPr lang="en-US"/>
              <a:t>Should you wish to top up or have a complete refresh of decodable books, our collection align with complete fidelity to ELS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1">
    <p:bg>
      <p:bgPr>
        <a:solidFill>
          <a:srgbClr val="011E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E3D2578-DB54-554F-A784-756DA0E814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70888" y="2418548"/>
            <a:ext cx="6933771" cy="16048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5521C3-2B77-7B4D-B8CF-B9ABE6C2AEA4}"/>
              </a:ext>
            </a:extLst>
          </p:cNvPr>
          <p:cNvSpPr txBox="1"/>
          <p:nvPr userDrawn="1"/>
        </p:nvSpPr>
        <p:spPr>
          <a:xfrm>
            <a:off x="939800" y="190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A7CDF4-C324-9846-8A3E-C66E49E0C57B}"/>
              </a:ext>
            </a:extLst>
          </p:cNvPr>
          <p:cNvSpPr txBox="1"/>
          <p:nvPr userDrawn="1"/>
        </p:nvSpPr>
        <p:spPr>
          <a:xfrm>
            <a:off x="2367815" y="16362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878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DD607922-B123-734A-90FA-9E19DA4F9D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0000" y="5040000"/>
            <a:ext cx="2743200" cy="365125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5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E3D2578-DB54-554F-A784-756DA0E814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0220" y="483870"/>
            <a:ext cx="2844000" cy="6582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5521C3-2B77-7B4D-B8CF-B9ABE6C2AEA4}"/>
              </a:ext>
            </a:extLst>
          </p:cNvPr>
          <p:cNvSpPr txBox="1"/>
          <p:nvPr userDrawn="1"/>
        </p:nvSpPr>
        <p:spPr>
          <a:xfrm>
            <a:off x="939800" y="190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A7CDF4-C324-9846-8A3E-C66E49E0C57B}"/>
              </a:ext>
            </a:extLst>
          </p:cNvPr>
          <p:cNvSpPr txBox="1"/>
          <p:nvPr userDrawn="1"/>
        </p:nvSpPr>
        <p:spPr>
          <a:xfrm>
            <a:off x="2367815" y="16362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89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 Statement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DE61C-E417-A942-ABC7-E6B5E070AC74}"/>
              </a:ext>
            </a:extLst>
          </p:cNvPr>
          <p:cNvSpPr txBox="1"/>
          <p:nvPr userDrawn="1"/>
        </p:nvSpPr>
        <p:spPr>
          <a:xfrm>
            <a:off x="2451100" y="2286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D6BA1C-40D6-E446-A616-7AEC730EF316}"/>
              </a:ext>
            </a:extLst>
          </p:cNvPr>
          <p:cNvSpPr txBox="1"/>
          <p:nvPr userDrawn="1"/>
        </p:nvSpPr>
        <p:spPr>
          <a:xfrm>
            <a:off x="11087100" y="698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F5BF0C-A5A7-CF45-B326-B67DC229E2F7}"/>
              </a:ext>
            </a:extLst>
          </p:cNvPr>
          <p:cNvSpPr txBox="1"/>
          <p:nvPr userDrawn="1"/>
        </p:nvSpPr>
        <p:spPr>
          <a:xfrm>
            <a:off x="8204200" y="4318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69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 Statem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96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Slide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9162574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DB4FFB-A229-AF47-8E60-155F5A2CCF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2088000"/>
            <a:ext cx="9144000" cy="2340000"/>
          </a:xfrm>
        </p:spPr>
        <p:txBody>
          <a:bodyPr anchor="t" anchorCtr="0"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Add introduction text or statement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0FF5F-86DC-2A48-BA0E-9956D2F5E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B2273-3E9C-714C-947C-062AFA427E83}"/>
              </a:ext>
            </a:extLst>
          </p:cNvPr>
          <p:cNvSpPr txBox="1"/>
          <p:nvPr userDrawn="1"/>
        </p:nvSpPr>
        <p:spPr>
          <a:xfrm>
            <a:off x="13462355" y="-35169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GB" sz="1200">
              <a:solidFill>
                <a:schemeClr val="tx2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399DBD-03B7-8A4A-96A1-57D466B2A4DA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C7ED201-DC4D-DD43-B1BA-D1C5FD977E0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49884F-C230-2840-A235-C67DEF4D638D}"/>
              </a:ext>
            </a:extLst>
          </p:cNvPr>
          <p:cNvSpPr txBox="1"/>
          <p:nvPr userDrawn="1"/>
        </p:nvSpPr>
        <p:spPr>
          <a:xfrm>
            <a:off x="0" y="828961"/>
            <a:ext cx="12192000" cy="6029039"/>
          </a:xfrm>
          <a:prstGeom prst="rect">
            <a:avLst/>
          </a:prstGeom>
          <a:solidFill>
            <a:srgbClr val="82368C"/>
          </a:solidFill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9BEB5F-9D55-FF46-AD50-3DDD9975C106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3B2138DE-848C-BD44-81AE-E236870F01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35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AF0E0EB-99EB-934F-B161-D43EBAFC8027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E4CADE0F-6FDA-D54D-BFD9-ED6127769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620E7FC-C51A-914A-9EF8-0BEB15E42502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F5D1C0F-74B3-8A4E-AAC6-F9A9FAAF8A5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32000" y="2088000"/>
            <a:ext cx="11329200" cy="4140000"/>
          </a:xfrm>
        </p:spPr>
        <p:txBody>
          <a:bodyPr/>
          <a:lstStyle/>
          <a:p>
            <a:pPr lvl="0"/>
            <a:r>
              <a:rPr lang="en-US"/>
              <a:t>Add chart/table/photo</a:t>
            </a: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C7E32C5-B4D2-3D4A-A247-46A7EA56E1C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1999" y="1260000"/>
            <a:ext cx="11349183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E9B0D2C-B5D7-6C4B-9F42-6AE0EBB91E5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ACCBCE4-4A50-C443-90B9-B0D714D231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79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DE92B2F-3B5D-374E-8620-EC886CDC0815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587B805-39B4-A94D-A62A-73E51D015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82DC9D-C785-B94C-B406-965D6D8822FE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A3A0A6-2360-E749-813F-4C2BB76956B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000" y="2088000"/>
            <a:ext cx="5520000" cy="4140000"/>
          </a:xfrm>
        </p:spPr>
        <p:txBody>
          <a:bodyPr/>
          <a:lstStyle>
            <a:lvl3pPr marL="144000" indent="-144000">
              <a:defRPr/>
            </a:lvl3pPr>
            <a:lvl4pPr marL="288000" indent="-1440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200"/>
            </a:lvl4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8" name="Content Placeholder 11">
            <a:extLst>
              <a:ext uri="{FF2B5EF4-FFF2-40B4-BE49-F238E27FC236}">
                <a16:creationId xmlns:a16="http://schemas.microsoft.com/office/drawing/2014/main" id="{A6E03B43-8C85-3146-B22E-4FD9A082F70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191251" y="2088000"/>
            <a:ext cx="5520267" cy="4140200"/>
          </a:xfrm>
        </p:spPr>
        <p:txBody>
          <a:bodyPr/>
          <a:lstStyle/>
          <a:p>
            <a:pPr lvl="0"/>
            <a:r>
              <a:rPr lang="en-US"/>
              <a:t>Add chart/table/photo</a:t>
            </a: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E9821578-A4C2-2446-878D-F5C93749956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1999" y="1260000"/>
            <a:ext cx="11282205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64A134AF-19DB-7342-9C2D-414BDB13BA7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BDA0BFA6-ECB6-FF41-8B37-CAC4ED1569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987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09" userDrawn="1">
          <p15:clr>
            <a:srgbClr val="FBAE40"/>
          </p15:clr>
        </p15:guide>
        <p15:guide id="3" pos="3871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739EBC3-2E79-AF4C-A385-42015A47076C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CAE3DF5-3A96-064D-B068-053221BE1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DFDDD87-ACE1-C04D-93D1-B1083ED83E1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8161200" y="2088000"/>
            <a:ext cx="3600000" cy="4140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A3A0A6-2360-E749-813F-4C2BB76956B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000" y="2088000"/>
            <a:ext cx="3600000" cy="4140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2AB1F66A-DEB0-684D-B5D3-31629EAC148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96000" y="2088000"/>
            <a:ext cx="3600000" cy="4140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074D620-F982-5441-BE6E-F7D4543A3CA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11343989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BA5BE87-C937-8640-BE27-67B42DE27C7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993504D2-B444-4F40-A6BA-E734F5A4E9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304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09" userDrawn="1">
          <p15:clr>
            <a:srgbClr val="FBAE40"/>
          </p15:clr>
        </p15:guide>
        <p15:guide id="3" pos="3871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3A6A55-235B-4730-981B-9D1BB965CF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2BA99E-25D1-42D1-A78D-F28F96A8AC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4726E7-46BA-4B54-A763-895CD5917CB6}"/>
              </a:ext>
            </a:extLst>
          </p:cNvPr>
          <p:cNvSpPr/>
          <p:nvPr userDrawn="1"/>
        </p:nvSpPr>
        <p:spPr>
          <a:xfrm>
            <a:off x="6260595" y="531341"/>
            <a:ext cx="5931405" cy="5842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accent2"/>
              </a:solidFill>
              <a:highlight>
                <a:srgbClr val="F2692B"/>
              </a:highligh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39E52C-08A2-4225-8B56-BAC3BACB926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7025C311-4A7F-487B-A84B-9C1948BA24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2101" y="1651597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tx2"/>
                </a:solidFill>
                <a:latin typeface="+mj-lt"/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“Quote or statement”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4313CC98-D8A8-4DFA-8BB4-82E5CB8047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99BA821-4050-4623-94EA-BEB11F2A7968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2B34AC7-CAE1-4A11-9F35-3EF0E16FB0E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4092" y="1376853"/>
            <a:ext cx="5499100" cy="45815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9730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Statem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C9BCFD0-067D-6545-8C5D-27D2627541BB}"/>
              </a:ext>
            </a:extLst>
          </p:cNvPr>
          <p:cNvSpPr/>
          <p:nvPr userDrawn="1"/>
        </p:nvSpPr>
        <p:spPr>
          <a:xfrm>
            <a:off x="0" y="531341"/>
            <a:ext cx="5931405" cy="584295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tx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F9EB67-9E65-204A-B7A8-73B03B26A550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1BF6B2-48A5-1B4F-B109-4AD86E66F17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A57B211-0045-2844-B5DA-1D7E13A68B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53200" y="1296000"/>
            <a:ext cx="5508000" cy="4752000"/>
          </a:xfrm>
        </p:spPr>
        <p:txBody>
          <a:bodyPr/>
          <a:lstStyle>
            <a:lvl1pPr>
              <a:defRPr sz="12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C7B40B0-3203-CF4D-9A88-A624E8DA0C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1506" y="1661024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bg1"/>
                </a:solidFill>
                <a:latin typeface="+mj-lt"/>
              </a:defRPr>
            </a:lvl1pPr>
            <a:lvl2pPr algn="ctr">
              <a:defRPr>
                <a:solidFill>
                  <a:schemeClr val="accent4"/>
                </a:solidFill>
              </a:defRPr>
            </a:lvl2pPr>
            <a:lvl3pPr algn="ctr">
              <a:defRPr>
                <a:solidFill>
                  <a:schemeClr val="accent4"/>
                </a:solidFill>
              </a:defRPr>
            </a:lvl3pPr>
            <a:lvl4pPr algn="ctr">
              <a:defRPr>
                <a:solidFill>
                  <a:schemeClr val="accent4"/>
                </a:solidFill>
              </a:defRPr>
            </a:lvl4pPr>
            <a:lvl5pPr algn="ctr">
              <a:defRPr>
                <a:solidFill>
                  <a:schemeClr val="accent4"/>
                </a:solidFill>
              </a:defRPr>
            </a:lvl5pPr>
          </a:lstStyle>
          <a:p>
            <a:pPr lvl="0"/>
            <a:r>
              <a:rPr lang="en-GB"/>
              <a:t>“Quote or statement”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3E1636A-7E1C-4042-8E40-337CB68DC02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E8609E81-C585-8744-AD73-8C072DF858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6DD65B2-8958-684E-9DF1-A1F41C927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360193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C9BCFD0-067D-6545-8C5D-27D2627541BB}"/>
              </a:ext>
            </a:extLst>
          </p:cNvPr>
          <p:cNvSpPr/>
          <p:nvPr userDrawn="1"/>
        </p:nvSpPr>
        <p:spPr>
          <a:xfrm>
            <a:off x="6260595" y="531341"/>
            <a:ext cx="5931405" cy="5842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accent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F9EB67-9E65-204A-B7A8-73B03B26A550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1BF6B2-48A5-1B4F-B109-4AD86E66F17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A57B211-0045-2844-B5DA-1D7E13A68B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2000" y="1296000"/>
            <a:ext cx="5508000" cy="4752000"/>
          </a:xfrm>
        </p:spPr>
        <p:txBody>
          <a:bodyPr/>
          <a:lstStyle>
            <a:lvl1pPr>
              <a:defRPr sz="12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C7B40B0-3203-CF4D-9A88-A624E8DA0C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2101" y="1661024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tx2"/>
                </a:solidFill>
                <a:latin typeface="+mj-lt"/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“Quote or statement goes here”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43E513C-589A-FF49-BFDE-0A7D8FB554D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82C24E9-6FCE-4248-BF58-7BFF398BEA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3E13EAC-98C4-4B4E-96F3-38B24D8F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512415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B7077F-D91F-8948-9ECB-C2D32251CE17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A9648BA-17B9-F044-A0C4-221BF80D3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989E7DF-FE1D-084F-88EA-E9633041F14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EC8765E-7826-1748-8472-ADB34D09F795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32000" y="1260000"/>
            <a:ext cx="3600449" cy="4933481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0219AE79-442B-B24C-BB69-50651E6FEAA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291200" y="1260000"/>
            <a:ext cx="3600449" cy="4933482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3" name="Content Placeholder 10">
            <a:extLst>
              <a:ext uri="{FF2B5EF4-FFF2-40B4-BE49-F238E27FC236}">
                <a16:creationId xmlns:a16="http://schemas.microsoft.com/office/drawing/2014/main" id="{1F34AE87-A884-3F46-BDEF-93AEDE5E01EE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8161200" y="1260000"/>
            <a:ext cx="3600449" cy="4932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506BC29-BD72-7743-A224-634C5037F0FA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A4A47060-EA29-F348-A3B2-F42CB7DA5B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821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Multiple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ADA8D41-0A96-924B-A078-EB59844464E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E30A32ED-8133-404E-93CA-5E3A2A31A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B6D721C-D7FD-584E-A033-B11008ABFC7C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3">
            <a:extLst>
              <a:ext uri="{FF2B5EF4-FFF2-40B4-BE49-F238E27FC236}">
                <a16:creationId xmlns:a16="http://schemas.microsoft.com/office/drawing/2014/main" id="{4CFF857B-12AB-E04C-A1F6-FC4B79FE185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00000" y="3816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Picture Placeholder 3">
            <a:extLst>
              <a:ext uri="{FF2B5EF4-FFF2-40B4-BE49-F238E27FC236}">
                <a16:creationId xmlns:a16="http://schemas.microsoft.com/office/drawing/2014/main" id="{4FAE989E-25E7-1149-9293-241B09C5CA7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300000" y="1260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60E16E0C-FDEC-6A4D-8D90-1A65F10ABDB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120336" y="3816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4" name="Picture Placeholder 3">
            <a:extLst>
              <a:ext uri="{FF2B5EF4-FFF2-40B4-BE49-F238E27FC236}">
                <a16:creationId xmlns:a16="http://schemas.microsoft.com/office/drawing/2014/main" id="{66363F88-7A49-D942-A043-8CF8DF2E24C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9120336" y="1260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440009B8-931B-F54E-BA1E-D9C16B4E45E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6266" y="1276711"/>
            <a:ext cx="5669734" cy="4925306"/>
          </a:xfrm>
          <a:solidFill>
            <a:schemeClr val="bg2"/>
          </a:solidFill>
        </p:spPr>
        <p:txBody>
          <a:bodyPr lIns="144000" tIns="144000" rIns="144000" bIns="144000" anchor="t" anchorCtr="0"/>
          <a:lstStyle>
            <a:lvl1pPr algn="l">
              <a:defRPr>
                <a:solidFill>
                  <a:schemeClr val="tx2"/>
                </a:solidFill>
              </a:defRPr>
            </a:lvl1pPr>
            <a:lvl2pPr algn="l">
              <a:defRPr>
                <a:solidFill>
                  <a:schemeClr val="tx2"/>
                </a:solidFill>
              </a:defRPr>
            </a:lvl2pPr>
            <a:lvl3pPr algn="l">
              <a:defRPr>
                <a:solidFill>
                  <a:schemeClr val="tx2"/>
                </a:solidFill>
              </a:defRPr>
            </a:lvl3pPr>
            <a:lvl4pPr algn="l">
              <a:defRPr>
                <a:solidFill>
                  <a:schemeClr val="tx2"/>
                </a:solidFill>
              </a:defRPr>
            </a:lvl4pPr>
            <a:lvl5pPr algn="l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A87EFF2F-A951-9F44-A426-FD3A0BB7814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D838BB3D-9262-B64B-9517-6DE0A996FD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80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Fou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ADA8D41-0A96-924B-A078-EB59844464E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E30A32ED-8133-404E-93CA-5E3A2A31A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9C27669-02C0-A244-8A78-68E60250A1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B6D721C-D7FD-584E-A033-B11008ABFC7C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40A40-E5B5-A844-8D30-DAF4B761227C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432000" y="1258888"/>
            <a:ext cx="2664000" cy="2386012"/>
          </a:xfrm>
          <a:solidFill>
            <a:srgbClr val="F4E4DD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2497FDA-F163-5541-BB4B-36A8695804A4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9118800" y="1258888"/>
            <a:ext cx="2664000" cy="2386012"/>
          </a:xfrm>
          <a:solidFill>
            <a:srgbClr val="E3E1E0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0753C3B-1A30-6540-BB7B-E7C488D79035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3327600" y="1258888"/>
            <a:ext cx="2664000" cy="2386012"/>
          </a:xfrm>
          <a:solidFill>
            <a:srgbClr val="E0E7D0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C2B6887E-02B4-224F-9032-803169527750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6223200" y="1258888"/>
            <a:ext cx="2664000" cy="2386012"/>
          </a:xfrm>
          <a:solidFill>
            <a:srgbClr val="F2EEDA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A016F4-463D-1F43-990B-3AC3A7FFFAA5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32000" y="3852000"/>
            <a:ext cx="5567362" cy="23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88C5B731-B650-C241-9628-1D8A5E77C5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40016" y="3852000"/>
            <a:ext cx="5567362" cy="23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911147A-5087-BD46-A32A-3953BD0C9E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257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Light Lo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D081DD78-DE67-F04F-A476-A154F14C80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97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Dark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08BD56D-C3E7-2944-BB80-5620F5AF64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953E02-BEFA-3640-8861-2BDC030E9A3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8AA4A9F-7B43-B849-B382-1CC1B1EEBC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6694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79E87-51D5-9B4E-890F-4B6349F19E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408639-7A88-7244-9ABE-B7FAB4123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3F28F-366D-AE43-8418-5C50DA8B0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773FF-9BF8-6E42-8A1C-0433F275D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D7481-EAA1-6041-9D30-452F9B6B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956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1CA4-9C8C-2A45-8558-ABD39E3BF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FBA3-8D00-7D45-A927-B3E4644F5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59973-7719-6F49-A3D4-0D7FDED6C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325D6-0782-C34E-9695-D1FCCC164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FFC7A1-6597-BE4F-9038-3B98C9E8F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13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A754C-D829-1C4D-8FB5-17A0562B9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AD56A0-BFE8-E345-B897-E55FE9C66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EA722-3288-6D49-915B-EA92DCBA7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9FDD5-A8AF-AF4A-9C2B-CD5A6FDEE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B8381-8BE7-7B41-BE8E-78A7E75EB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855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0EFDF-5622-064F-8DFC-5D3FBB20A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64F74-E11E-7F40-BDC2-146278E7B2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BD2E28-3DD6-A643-AAF6-3DE0034E5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38CE2F-F912-E847-A4AA-6BE32E9B6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630AFE-BCD5-2A4B-A123-A3FA6D67C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9753E3-E678-644F-8E48-F048545D8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1133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E994F-2364-7848-AFFA-046CD1A2C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145154-9FD1-5C42-9E69-DD3ECF5CD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AE9AC0-F568-7046-AC4C-8F6884DBD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D0203E-52AD-0248-A68D-CBBE4C99A5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78DF1C-31E6-DF4F-AF3B-9FF50C70A8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E604E4-53E3-BE4C-A038-879663755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10A72C-C40B-824E-B90F-26B883091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862D1E-EF7C-D24B-A294-C99694C19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5053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09344-36FF-3C4D-A749-E54FA606F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25ECB6-D075-3C4A-AFBB-28A7C3B7E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05E98-6571-8145-9321-56D10B329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FCD934-A377-9448-8514-8AE74495D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602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CDF8C3-767A-F249-A793-FEDA583A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C2E82E-B725-4C46-AA67-FD2B95428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12103F-8976-0847-BFA2-5BA0303E7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1869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C360F-987A-FA40-8359-9B4451CB7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E8922-5849-394F-AF25-470566BE50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D90878-72A2-2D4C-85BD-895874254A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D8C393-DB4E-2646-963E-2A2D3546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C29F21-8020-494E-BC86-85CC4ABEA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55260-E423-FC4F-A3CD-A6971A234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6122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E9D50-591E-4C4E-A464-20AD02864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5F8F48-BA09-EA42-B151-620F3D8FD2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1B3CAC-02DA-C641-981F-AF8540F485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7E2401-E94F-4B48-B6B0-2CE781132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99AAC6-A5C7-964A-9F04-2DB15A5B8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75ECA9-CEEC-164E-80D6-4C0AD6F14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5714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901F7-C4CA-9F43-B4A9-88D69E336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462599-956A-254F-9D1E-6A33E735FD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837C5-2CF4-4143-B8C3-C0E410317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8D987-8131-5540-B1F0-604031E26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64CDE-0BC6-B642-9DB7-CE7D4207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2757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16F550-8D00-1441-B585-2B54D81438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4304C-18D0-5046-B487-A115BE2D1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0BD47-BD30-E14C-B1F8-D152C8D8F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AAEF2-2E0B-8C45-8A21-20141B369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A6EE5-8C0F-B74B-A28D-CACDF603A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0031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ductio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9162574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DB4FFB-A229-AF47-8E60-155F5A2CCF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2088000"/>
            <a:ext cx="9144000" cy="2340000"/>
          </a:xfrm>
        </p:spPr>
        <p:txBody>
          <a:bodyPr anchor="t" anchorCtr="0"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Add introduction text or statement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0FF5F-86DC-2A48-BA0E-9956D2F5E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B2273-3E9C-714C-947C-062AFA427E83}"/>
              </a:ext>
            </a:extLst>
          </p:cNvPr>
          <p:cNvSpPr txBox="1"/>
          <p:nvPr userDrawn="1"/>
        </p:nvSpPr>
        <p:spPr>
          <a:xfrm>
            <a:off x="13462355" y="-35169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GB" sz="1200">
              <a:solidFill>
                <a:schemeClr val="tx2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399DBD-03B7-8A4A-96A1-57D466B2A4DA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C7ED201-DC4D-DD43-B1BA-D1C5FD977E0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49884F-C230-2840-A235-C67DEF4D638D}"/>
              </a:ext>
            </a:extLst>
          </p:cNvPr>
          <p:cNvSpPr txBox="1"/>
          <p:nvPr userDrawn="1"/>
        </p:nvSpPr>
        <p:spPr>
          <a:xfrm>
            <a:off x="0" y="828961"/>
            <a:ext cx="12192000" cy="6029039"/>
          </a:xfrm>
          <a:prstGeom prst="rect">
            <a:avLst/>
          </a:prstGeom>
          <a:solidFill>
            <a:srgbClr val="82368C"/>
          </a:solidFill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9BEB5F-9D55-FF46-AD50-3DDD9975C106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3B2138DE-848C-BD44-81AE-E236870F01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5017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- Dark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953E02-BEFA-3640-8861-2BDC030E9A3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8AA4A9F-7B43-B849-B382-1CC1B1EEBC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5A09D0-A35C-4063-5E80-268EFA90E0D8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5CCB22D-8344-7E8A-7C62-08AF2FB5576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pic>
        <p:nvPicPr>
          <p:cNvPr id="10" name="Picture 9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F9506FDC-BAF4-D117-6CBB-8AD8070E428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100" y="127241"/>
            <a:ext cx="2134332" cy="64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0568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 or Statement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DE61C-E417-A942-ABC7-E6B5E070AC74}"/>
              </a:ext>
            </a:extLst>
          </p:cNvPr>
          <p:cNvSpPr txBox="1"/>
          <p:nvPr userDrawn="1"/>
        </p:nvSpPr>
        <p:spPr>
          <a:xfrm>
            <a:off x="2451100" y="2286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D6BA1C-40D6-E446-A616-7AEC730EF316}"/>
              </a:ext>
            </a:extLst>
          </p:cNvPr>
          <p:cNvSpPr txBox="1"/>
          <p:nvPr userDrawn="1"/>
        </p:nvSpPr>
        <p:spPr>
          <a:xfrm>
            <a:off x="11087100" y="698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F5BF0C-A5A7-CF45-B326-B67DC229E2F7}"/>
              </a:ext>
            </a:extLst>
          </p:cNvPr>
          <p:cNvSpPr txBox="1"/>
          <p:nvPr userDrawn="1"/>
        </p:nvSpPr>
        <p:spPr>
          <a:xfrm>
            <a:off x="8204200" y="4318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104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78353D-46A7-2448-89A2-82D8D5FD3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232000" cy="72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5E140-9D5F-0646-BC1E-1FBC73E96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825625"/>
            <a:ext cx="113940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8502E10-5E11-A544-894B-482862B46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E3D3D65-06BB-1F41-B8A0-F90D4CA083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9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57" r:id="rId2"/>
    <p:sldLayoutId id="2147484098" r:id="rId3"/>
    <p:sldLayoutId id="2147484159" r:id="rId4"/>
    <p:sldLayoutId id="2147484093" r:id="rId5"/>
    <p:sldLayoutId id="2147484074" r:id="rId6"/>
    <p:sldLayoutId id="2147484073" r:id="rId7"/>
    <p:sldLayoutId id="2147484094" r:id="rId8"/>
    <p:sldLayoutId id="2147484163" r:id="rId9"/>
    <p:sldLayoutId id="2147484062" r:id="rId10"/>
    <p:sldLayoutId id="2147484161" r:id="rId11"/>
    <p:sldLayoutId id="2147484072" r:id="rId12"/>
    <p:sldLayoutId id="2147484095" r:id="rId13"/>
    <p:sldLayoutId id="2147484160" r:id="rId14"/>
    <p:sldLayoutId id="2147484082" r:id="rId15"/>
    <p:sldLayoutId id="2147484162" r:id="rId1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126000" indent="-126000" algn="l" defTabSz="126000" rtl="0" eaLnBrk="1" latinLnBrk="0" hangingPunct="1">
        <a:lnSpc>
          <a:spcPct val="105000"/>
        </a:lnSpc>
        <a:spcBef>
          <a:spcPts val="0"/>
        </a:spcBef>
        <a:buFont typeface="System Font Regular"/>
        <a:buChar char="–"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3pPr>
      <a:lvl4pPr marL="288000" indent="-144000" algn="l" defTabSz="126000" rtl="0" eaLnBrk="1" latinLnBrk="0" hangingPunct="1">
        <a:lnSpc>
          <a:spcPct val="105000"/>
        </a:lnSpc>
        <a:spcBef>
          <a:spcPts val="0"/>
        </a:spcBef>
        <a:spcAft>
          <a:spcPts val="0"/>
        </a:spcAft>
        <a:buFont typeface="Arial" panose="020B0604020202020204" pitchFamily="34" charset="0"/>
        <a:buChar char="•"/>
        <a:tabLst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0" indent="0" algn="l" defTabSz="126000" rtl="0" eaLnBrk="1" latinLnBrk="0" hangingPunct="1">
        <a:lnSpc>
          <a:spcPct val="105000"/>
        </a:lnSpc>
        <a:spcBef>
          <a:spcPts val="800"/>
        </a:spcBef>
        <a:spcAft>
          <a:spcPts val="800"/>
        </a:spcAft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16000" indent="-216000" algn="l" defTabSz="126000" rtl="0" eaLnBrk="1" latinLnBrk="0" hangingPunct="1">
        <a:lnSpc>
          <a:spcPct val="105000"/>
        </a:lnSpc>
        <a:spcBef>
          <a:spcPts val="0"/>
        </a:spcBef>
        <a:spcAft>
          <a:spcPts val="600"/>
        </a:spcAft>
        <a:buFont typeface="+mj-lt"/>
        <a:buAutoNum type="arabicPeriod"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16000" indent="-216000" algn="l" defTabSz="126000" rtl="0" eaLnBrk="1" latinLnBrk="0" hangingPunct="1">
        <a:lnSpc>
          <a:spcPct val="105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F7BD3B-A2CA-DF47-99C2-C36141136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DF7F0-A87E-B942-B91F-C9734F10A5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6E177-15FC-8F4A-8082-76A51FE51A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E151C-1F4F-5140-94AC-1F7E1AE826A1}" type="datetimeFigureOut">
              <a:rPr lang="en-US" smtClean="0"/>
              <a:t>9/27/2025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D52AA8-DA90-B14E-8A4D-3700DFB6EF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7F079-688D-C145-A80E-5B5263FBE8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741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  <p:sldLayoutId id="2147484178" r:id="rId13"/>
    <p:sldLayoutId id="214748417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F2966852-58B6-B649-819B-039C5C71167D}"/>
              </a:ext>
            </a:extLst>
          </p:cNvPr>
          <p:cNvSpPr txBox="1"/>
          <p:nvPr/>
        </p:nvSpPr>
        <p:spPr>
          <a:xfrm>
            <a:off x="2454442" y="298383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D68600-D377-0043-B364-5B211374D95B}"/>
              </a:ext>
            </a:extLst>
          </p:cNvPr>
          <p:cNvSpPr txBox="1"/>
          <p:nvPr/>
        </p:nvSpPr>
        <p:spPr>
          <a:xfrm>
            <a:off x="2454442" y="307045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1D0776D-710E-384C-BA98-543A04B6B13D}"/>
              </a:ext>
            </a:extLst>
          </p:cNvPr>
          <p:cNvSpPr txBox="1"/>
          <p:nvPr/>
        </p:nvSpPr>
        <p:spPr>
          <a:xfrm>
            <a:off x="2897204" y="303195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7D384C4-5185-644B-80D8-1E7243BC7E58}"/>
              </a:ext>
            </a:extLst>
          </p:cNvPr>
          <p:cNvSpPr txBox="1"/>
          <p:nvPr/>
        </p:nvSpPr>
        <p:spPr>
          <a:xfrm>
            <a:off x="3051208" y="300308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CCBC664-4DCE-8845-B646-922F1513CFC2}"/>
              </a:ext>
            </a:extLst>
          </p:cNvPr>
          <p:cNvSpPr txBox="1"/>
          <p:nvPr/>
        </p:nvSpPr>
        <p:spPr>
          <a:xfrm>
            <a:off x="2752825" y="3243714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BA2A3-D307-6147-A3E2-9594050BC8A1}"/>
              </a:ext>
            </a:extLst>
          </p:cNvPr>
          <p:cNvSpPr txBox="1"/>
          <p:nvPr/>
        </p:nvSpPr>
        <p:spPr>
          <a:xfrm>
            <a:off x="2365513" y="340912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6D9C1-7D05-BF49-A5B0-6A2A3AE5F12C}"/>
              </a:ext>
            </a:extLst>
          </p:cNvPr>
          <p:cNvSpPr txBox="1"/>
          <p:nvPr/>
        </p:nvSpPr>
        <p:spPr>
          <a:xfrm>
            <a:off x="3717235" y="4144617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pic>
        <p:nvPicPr>
          <p:cNvPr id="8" name="Picture 7" descr="A picture containing plant, flower&#10;&#10;Description automatically generated">
            <a:extLst>
              <a:ext uri="{FF2B5EF4-FFF2-40B4-BE49-F238E27FC236}">
                <a16:creationId xmlns:a16="http://schemas.microsoft.com/office/drawing/2014/main" id="{A580D6EF-E9F8-3345-9DD6-F4A27DFCA1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181" y="804102"/>
            <a:ext cx="12192000" cy="63167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53C795-0DF0-4FF4-B151-C58596BD5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964" y="1340499"/>
            <a:ext cx="3519038" cy="106431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A54F4E7-F314-F64E-8752-DB21BD0B962D}"/>
              </a:ext>
            </a:extLst>
          </p:cNvPr>
          <p:cNvSpPr txBox="1">
            <a:spLocks/>
          </p:cNvSpPr>
          <p:nvPr/>
        </p:nvSpPr>
        <p:spPr>
          <a:xfrm>
            <a:off x="317460" y="2745852"/>
            <a:ext cx="9789356" cy="136629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5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baseline="0" dirty="0">
                <a:solidFill>
                  <a:schemeClr val="bg1"/>
                </a:solidFill>
                <a:latin typeface="Source Sans Pro" panose="020B0503030403020204" pitchFamily="34" charset="0"/>
              </a:rPr>
              <a:t>Essential Letters and Sounds</a:t>
            </a:r>
          </a:p>
          <a:p>
            <a:r>
              <a:rPr lang="en-US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The Phonics Screening Check</a:t>
            </a:r>
            <a:endParaRPr lang="en-US" sz="4400" b="1" baseline="0" dirty="0">
              <a:solidFill>
                <a:schemeClr val="bg1"/>
              </a:solidFill>
              <a:latin typeface="Source Sans Pro" panose="020B0503030403020204" pitchFamily="34" charset="0"/>
            </a:endParaRPr>
          </a:p>
        </p:txBody>
      </p:sp>
      <p:pic>
        <p:nvPicPr>
          <p:cNvPr id="4" name="Picture 3" descr="A picture containing dark&#10;&#10;Description automatically generated">
            <a:extLst>
              <a:ext uri="{FF2B5EF4-FFF2-40B4-BE49-F238E27FC236}">
                <a16:creationId xmlns:a16="http://schemas.microsoft.com/office/drawing/2014/main" id="{6603510A-FEDD-2C9A-EBE8-19A3D6A7170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664" y="4263892"/>
            <a:ext cx="2708717" cy="273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72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D02BA149-F540-45AC-89B2-B3963670C5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77872" y="1729304"/>
            <a:ext cx="4638969" cy="452193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D235B3-991B-4D55-A2B2-EFE288BCA428}"/>
              </a:ext>
            </a:extLst>
          </p:cNvPr>
          <p:cNvSpPr/>
          <p:nvPr/>
        </p:nvSpPr>
        <p:spPr>
          <a:xfrm>
            <a:off x="1533417" y="2013228"/>
            <a:ext cx="7205166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PSC and why was it introduced?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it check?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allowances?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ELS supports children to achieve the outcomes of the PSC</a:t>
            </a:r>
          </a:p>
          <a:p>
            <a:pPr algn="l" rtl="0" fontAlgn="base"/>
            <a:endParaRPr lang="en-GB" sz="2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2EE08FB-95A6-D3C5-588D-89707E49697A}"/>
              </a:ext>
            </a:extLst>
          </p:cNvPr>
          <p:cNvSpPr txBox="1">
            <a:spLocks/>
          </p:cNvSpPr>
          <p:nvPr/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defPPr>
              <a:defRPr lang="en-US"/>
            </a:defPPr>
            <a:lvl1pPr marL="0" algn="l" defTabSz="914400" rtl="0" eaLnBrk="1" latinLnBrk="0" hangingPunct="1">
              <a:defRPr sz="1100" b="0" i="0" kern="120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Preparing for the Phonics Screening Check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478D2F-1188-0F14-5DB8-22FB2783B6A7}"/>
              </a:ext>
            </a:extLst>
          </p:cNvPr>
          <p:cNvSpPr/>
          <p:nvPr/>
        </p:nvSpPr>
        <p:spPr>
          <a:xfrm>
            <a:off x="619302" y="1189133"/>
            <a:ext cx="109533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82368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we going to cover?</a:t>
            </a:r>
            <a:endParaRPr lang="en-GB" sz="1400" dirty="0">
              <a:solidFill>
                <a:srgbClr val="82368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350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D02BA149-F540-45AC-89B2-B3963670C5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66856" y="4525834"/>
            <a:ext cx="2065958" cy="201383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D235B3-991B-4D55-A2B2-EFE288BCA428}"/>
              </a:ext>
            </a:extLst>
          </p:cNvPr>
          <p:cNvSpPr/>
          <p:nvPr/>
        </p:nvSpPr>
        <p:spPr>
          <a:xfrm>
            <a:off x="1535150" y="2037475"/>
            <a:ext cx="91440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Phonics Screening Check is a statutory assessment conducted in the Summer Term of Year One.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Introduced in 2011, to ensure that all children have learnt phonic decoding to an age-appropriate standard.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aim of the PSC was to encourage all schools to pursue a rigorous phonics </a:t>
            </a:r>
            <a:r>
              <a:rPr lang="en-US" sz="2000" dirty="0" err="1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programme</a:t>
            </a:r>
            <a:r>
              <a:rPr lang="en-US" sz="200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for all children from the start of primary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000000"/>
              </a:solidFill>
              <a:latin typeface="Sassoon Primary" pitchFamily="50" charset="0"/>
            </a:endParaRPr>
          </a:p>
          <a:p>
            <a:pPr lvl="0"/>
            <a:endParaRPr lang="en-GB" sz="2400" dirty="0">
              <a:solidFill>
                <a:srgbClr val="3E3F3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2996C9-012E-569B-F043-FB2DA6E105B6}"/>
              </a:ext>
            </a:extLst>
          </p:cNvPr>
          <p:cNvSpPr txBox="1"/>
          <p:nvPr/>
        </p:nvSpPr>
        <p:spPr>
          <a:xfrm>
            <a:off x="597212" y="1178502"/>
            <a:ext cx="1099757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82368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PSC?</a:t>
            </a:r>
          </a:p>
        </p:txBody>
      </p:sp>
    </p:spTree>
    <p:extLst>
      <p:ext uri="{BB962C8B-B14F-4D97-AF65-F5344CB8AC3E}">
        <p14:creationId xmlns:p14="http://schemas.microsoft.com/office/powerpoint/2010/main" val="1362027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584EDD-63BB-4457-B919-90BE126DA5D8}"/>
              </a:ext>
            </a:extLst>
          </p:cNvPr>
          <p:cNvSpPr txBox="1">
            <a:spLocks/>
          </p:cNvSpPr>
          <p:nvPr/>
        </p:nvSpPr>
        <p:spPr>
          <a:xfrm>
            <a:off x="602166" y="1271235"/>
            <a:ext cx="10983951" cy="4793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32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the PSC assess?</a:t>
            </a:r>
            <a:endParaRPr lang="en-GB" sz="14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2765CD-581A-87CE-C757-1A4F04D6BA6E}"/>
              </a:ext>
            </a:extLst>
          </p:cNvPr>
          <p:cNvSpPr txBox="1"/>
          <p:nvPr/>
        </p:nvSpPr>
        <p:spPr>
          <a:xfrm>
            <a:off x="1538868" y="2039475"/>
            <a:ext cx="6997616" cy="2056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40 words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Section 1: 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 real words and 12 pseudo words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Section 2: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12 real words and 8 pseudo words</a:t>
            </a:r>
          </a:p>
          <a:p>
            <a:pPr>
              <a:lnSpc>
                <a:spcPct val="150000"/>
              </a:lnSpc>
            </a:pPr>
            <a:endParaRPr lang="en-GB" sz="2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2BD52F-A49C-4319-B2AC-A17DF0D35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0228" y="2541455"/>
            <a:ext cx="2198160" cy="30453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5EB2F3-5C6A-462D-B9A4-B7D07CBFB9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54736" y="4911141"/>
            <a:ext cx="1787886" cy="152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95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44EE9A-4400-C1BC-F508-14311C790902}"/>
              </a:ext>
            </a:extLst>
          </p:cNvPr>
          <p:cNvSpPr txBox="1">
            <a:spLocks/>
          </p:cNvSpPr>
          <p:nvPr/>
        </p:nvSpPr>
        <p:spPr>
          <a:xfrm>
            <a:off x="624467" y="1271391"/>
            <a:ext cx="10961649" cy="53510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32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information</a:t>
            </a:r>
            <a:endParaRPr lang="en-GB" sz="32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DFA203C5-A8B7-BD21-A037-CB0BA2B494D8}"/>
              </a:ext>
            </a:extLst>
          </p:cNvPr>
          <p:cNvSpPr txBox="1">
            <a:spLocks/>
          </p:cNvSpPr>
          <p:nvPr/>
        </p:nvSpPr>
        <p:spPr>
          <a:xfrm>
            <a:off x="1538868" y="2037822"/>
            <a:ext cx="9132849" cy="441764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Pseudo words, are not real words. In the assessment, these words will have an alien image next to them.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All accents will be taken into account when the child is answering.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Any pronunciation difficulties will be taken into account.</a:t>
            </a:r>
          </a:p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 child’s final answer is what we will take.</a:t>
            </a:r>
          </a:p>
          <a:p>
            <a:pPr>
              <a:lnSpc>
                <a:spcPct val="150000"/>
              </a:lnSpc>
            </a:pPr>
            <a:endParaRPr lang="en-GB" sz="2800" dirty="0">
              <a:latin typeface="Sassoon Primary" pitchFamily="50" charset="0"/>
            </a:endParaRPr>
          </a:p>
        </p:txBody>
      </p:sp>
      <p:pic>
        <p:nvPicPr>
          <p:cNvPr id="12" name="Picture 1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4270A36F-4764-C45C-D7F7-E6151B2DA7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t="10790"/>
          <a:stretch/>
        </p:blipFill>
        <p:spPr>
          <a:xfrm>
            <a:off x="10447157" y="4674787"/>
            <a:ext cx="1744843" cy="167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043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F5B739D-B0F5-C9CF-CBE5-F0CFB8AAD390}"/>
              </a:ext>
            </a:extLst>
          </p:cNvPr>
          <p:cNvSpPr txBox="1">
            <a:spLocks/>
          </p:cNvSpPr>
          <p:nvPr/>
        </p:nvSpPr>
        <p:spPr>
          <a:xfrm>
            <a:off x="619688" y="1282387"/>
            <a:ext cx="10952624" cy="49968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32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does ELS support the PSC?</a:t>
            </a:r>
          </a:p>
          <a:p>
            <a:pPr marL="0" lvl="0" indent="0" algn="ctr">
              <a:buNone/>
            </a:pPr>
            <a:endParaRPr lang="en-GB" sz="3200" b="1" dirty="0">
              <a:solidFill>
                <a:srgbClr val="82368C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sz="3200" b="1" dirty="0">
              <a:solidFill>
                <a:srgbClr val="82368C"/>
              </a:solidFill>
              <a:effectLst/>
              <a:latin typeface="Sassoon Primary" pitchFamily="50" charset="0"/>
            </a:endParaRPr>
          </a:p>
          <a:p>
            <a:pPr marL="0" lvl="0" indent="0">
              <a:buNone/>
            </a:pPr>
            <a:endParaRPr lang="en-GB" sz="3200" b="1" dirty="0">
              <a:solidFill>
                <a:srgbClr val="82368C"/>
              </a:solidFill>
              <a:effectLst/>
              <a:latin typeface="Sassoon Primary" pitchFamily="50" charset="0"/>
            </a:endParaRPr>
          </a:p>
          <a:p>
            <a:pPr marL="0" lvl="0" indent="0">
              <a:buNone/>
            </a:pPr>
            <a:endParaRPr lang="en-GB" sz="3200" b="1" dirty="0">
              <a:solidFill>
                <a:srgbClr val="3E3F3E"/>
              </a:solidFill>
              <a:latin typeface="Sassoon Primary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E0F70F-A825-6EC4-5DD7-F4591677426F}"/>
              </a:ext>
            </a:extLst>
          </p:cNvPr>
          <p:cNvSpPr txBox="1"/>
          <p:nvPr/>
        </p:nvSpPr>
        <p:spPr>
          <a:xfrm>
            <a:off x="1538870" y="2022429"/>
            <a:ext cx="8943276" cy="2813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We focus on teaching children to read and to have access to books and text.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ELS teaches children vocabulary and ensures that children have meaning and context for language.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Teaches accuracy, fluency and confidence.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Accurate assessment ensures that you know where every child is.</a:t>
            </a:r>
          </a:p>
        </p:txBody>
      </p:sp>
      <p:pic>
        <p:nvPicPr>
          <p:cNvPr id="8" name="Picture 7" descr="A picture containing mammal&#10;&#10;Description automatically generated">
            <a:extLst>
              <a:ext uri="{FF2B5EF4-FFF2-40B4-BE49-F238E27FC236}">
                <a16:creationId xmlns:a16="http://schemas.microsoft.com/office/drawing/2014/main" id="{F180A1D8-FE9F-B38F-3378-42CB82DACB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61" b="89726" l="9962" r="90421">
                        <a14:foregroundMark x1="89655" y1="24201" x2="90613" y2="28311"/>
                        <a14:foregroundMark x1="86398" y1="15297" x2="88314" y2="93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4966501"/>
            <a:ext cx="1991544" cy="16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607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584EDD-63BB-4457-B919-90BE126DA5D8}"/>
              </a:ext>
            </a:extLst>
          </p:cNvPr>
          <p:cNvSpPr txBox="1">
            <a:spLocks/>
          </p:cNvSpPr>
          <p:nvPr/>
        </p:nvSpPr>
        <p:spPr>
          <a:xfrm>
            <a:off x="622733" y="1283932"/>
            <a:ext cx="10857326" cy="54484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3200" b="1" dirty="0">
                <a:solidFill>
                  <a:srgbClr val="82368C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you help at home?</a:t>
            </a:r>
            <a:endParaRPr lang="en-GB" sz="1400" dirty="0">
              <a:solidFill>
                <a:srgbClr val="3E3F3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 descr="A picture containing calendar&#10;&#10;Description automatically generated">
            <a:extLst>
              <a:ext uri="{FF2B5EF4-FFF2-40B4-BE49-F238E27FC236}">
                <a16:creationId xmlns:a16="http://schemas.microsoft.com/office/drawing/2014/main" id="{98069777-C00B-411D-8B59-63D302B28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9610" y="4195844"/>
            <a:ext cx="1698989" cy="195192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8B36BB-6DC9-4ED6-BD38-D53BAE1C61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0896" y="2318996"/>
            <a:ext cx="1689163" cy="18768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9B7B4E-F1BE-4F49-938B-2332367C868F}"/>
              </a:ext>
            </a:extLst>
          </p:cNvPr>
          <p:cNvSpPr txBox="1"/>
          <p:nvPr/>
        </p:nvSpPr>
        <p:spPr>
          <a:xfrm>
            <a:off x="1542873" y="2108996"/>
            <a:ext cx="7623430" cy="2351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Listen to your child read 3 times a week minimum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Watch the online pronunciation videos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your child is finding it hard to read a word, help them break words down into individual sounds and then blend them together to read the word. </a:t>
            </a:r>
          </a:p>
        </p:txBody>
      </p:sp>
    </p:spTree>
    <p:extLst>
      <p:ext uri="{BB962C8B-B14F-4D97-AF65-F5344CB8AC3E}">
        <p14:creationId xmlns:p14="http://schemas.microsoft.com/office/powerpoint/2010/main" val="2340168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F1BAD1-D60D-41EE-B460-1205FD300AFB}"/>
              </a:ext>
            </a:extLst>
          </p:cNvPr>
          <p:cNvSpPr txBox="1"/>
          <p:nvPr/>
        </p:nvSpPr>
        <p:spPr>
          <a:xfrm>
            <a:off x="890338" y="640080"/>
            <a:ext cx="3734014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5400" b="1" i="0" u="none" strike="noStrike" cap="none" spc="0" normalizeH="0" baseline="0" noProof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Phonic Readers</a:t>
            </a:r>
          </a:p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5400" b="1" i="0" u="none" strike="noStrike" cap="none" spc="0" normalizeH="0" baseline="0" noProof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F96CCE-6040-074F-875F-1A07EB22B1E4}"/>
              </a:ext>
            </a:extLst>
          </p:cNvPr>
          <p:cNvSpPr/>
          <p:nvPr/>
        </p:nvSpPr>
        <p:spPr>
          <a:xfrm>
            <a:off x="0" y="0"/>
            <a:ext cx="7301345" cy="6858000"/>
          </a:xfrm>
          <a:prstGeom prst="rect">
            <a:avLst/>
          </a:prstGeom>
          <a:solidFill>
            <a:srgbClr val="8236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881AAB35-264C-284F-B685-393FB69923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7" b="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F36B41-BAA9-FD40-A1D4-99826A7516CF}"/>
              </a:ext>
            </a:extLst>
          </p:cNvPr>
          <p:cNvSpPr txBox="1"/>
          <p:nvPr/>
        </p:nvSpPr>
        <p:spPr>
          <a:xfrm>
            <a:off x="1093119" y="2921168"/>
            <a:ext cx="4320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Questions</a:t>
            </a:r>
            <a:endParaRPr kumimoji="0" lang="en-GB" sz="60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8993669"/>
      </p:ext>
    </p:extLst>
  </p:cSld>
  <p:clrMapOvr>
    <a:masterClrMapping/>
  </p:clrMapOvr>
</p:sld>
</file>

<file path=ppt/theme/theme1.xml><?xml version="1.0" encoding="utf-8"?>
<a:theme xmlns:a="http://schemas.openxmlformats.org/drawingml/2006/main" name="OUP Theme">
  <a:themeElements>
    <a:clrScheme name="Oxford uni press">
      <a:dk1>
        <a:srgbClr val="000000"/>
      </a:dk1>
      <a:lt1>
        <a:srgbClr val="FFFFFF"/>
      </a:lt1>
      <a:dk2>
        <a:srgbClr val="011E41"/>
      </a:dk2>
      <a:lt2>
        <a:srgbClr val="CAD7D8"/>
      </a:lt2>
      <a:accent1>
        <a:srgbClr val="0043E0"/>
      </a:accent1>
      <a:accent2>
        <a:srgbClr val="FD5820"/>
      </a:accent2>
      <a:accent3>
        <a:srgbClr val="C8DC00"/>
      </a:accent3>
      <a:accent4>
        <a:srgbClr val="FFE12C"/>
      </a:accent4>
      <a:accent5>
        <a:srgbClr val="F3A7B8"/>
      </a:accent5>
      <a:accent6>
        <a:srgbClr val="9B1827"/>
      </a:accent6>
      <a:hlink>
        <a:srgbClr val="000000"/>
      </a:hlink>
      <a:folHlink>
        <a:srgbClr val="000000"/>
      </a:folHlink>
    </a:clrScheme>
    <a:fontScheme name="Oxford Uni Press">
      <a:majorFont>
        <a:latin typeface="DM Serif Display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algn="l">
          <a:defRPr sz="12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5" id="{70C04B49-CBD1-004A-96F0-73E7A809C67E}" vid="{60D4961D-CFD0-5A41-959E-87E68A11CDF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894e085-ca10-42ec-aadf-154ab0169348" xsi:nil="true"/>
    <lcf76f155ced4ddcb4097134ff3c332f xmlns="aa5adec1-2310-4cd8-871b-e051d2dba17c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C055E2BBFBD4880F770D43071D73D" ma:contentTypeVersion="16" ma:contentTypeDescription="Create a new document." ma:contentTypeScope="" ma:versionID="9feeefc7b504f2bb1674f055e87a4061">
  <xsd:schema xmlns:xsd="http://www.w3.org/2001/XMLSchema" xmlns:xs="http://www.w3.org/2001/XMLSchema" xmlns:p="http://schemas.microsoft.com/office/2006/metadata/properties" xmlns:ns2="aa5adec1-2310-4cd8-871b-e051d2dba17c" xmlns:ns3="4700a94c-e2d5-4e62-8a3b-b235c350b210" xmlns:ns4="8894e085-ca10-42ec-aadf-154ab0169348" targetNamespace="http://schemas.microsoft.com/office/2006/metadata/properties" ma:root="true" ma:fieldsID="f0c2c41a789fb78b6bfda9949e66a1f1" ns2:_="" ns3:_="" ns4:_="">
    <xsd:import namespace="aa5adec1-2310-4cd8-871b-e051d2dba17c"/>
    <xsd:import namespace="4700a94c-e2d5-4e62-8a3b-b235c350b210"/>
    <xsd:import namespace="8894e085-ca10-42ec-aadf-154ab01693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5adec1-2310-4cd8-871b-e051d2dba1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93b9751-b37e-4e53-93c3-c4d9111110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00a94c-e2d5-4e62-8a3b-b235c350b210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94e085-ca10-42ec-aadf-154ab0169348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a9b77a8c-634d-4ebc-a9bd-0923cb288a7a}" ma:internalName="TaxCatchAll" ma:showField="CatchAllData" ma:web="8894e085-ca10-42ec-aadf-154ab016934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C17F17-9F02-49BB-AB55-73991E047A86}">
  <ds:schemaRefs>
    <ds:schemaRef ds:uri="http://schemas.microsoft.com/office/2006/metadata/properties"/>
    <ds:schemaRef ds:uri="http://schemas.microsoft.com/office/infopath/2007/PartnerControls"/>
    <ds:schemaRef ds:uri="8894e085-ca10-42ec-aadf-154ab0169348"/>
    <ds:schemaRef ds:uri="aa5adec1-2310-4cd8-871b-e051d2dba17c"/>
  </ds:schemaRefs>
</ds:datastoreItem>
</file>

<file path=customXml/itemProps2.xml><?xml version="1.0" encoding="utf-8"?>
<ds:datastoreItem xmlns:ds="http://schemas.openxmlformats.org/officeDocument/2006/customXml" ds:itemID="{547501B9-7117-430A-8C88-04AB2BB914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5adec1-2310-4cd8-871b-e051d2dba17c"/>
    <ds:schemaRef ds:uri="4700a94c-e2d5-4e62-8a3b-b235c350b210"/>
    <ds:schemaRef ds:uri="8894e085-ca10-42ec-aadf-154ab01693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4010F4E-14E9-403E-82E6-FF68FE0253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OUP PowerPoint Template</Template>
  <TotalTime>91</TotalTime>
  <Words>371</Words>
  <Application>Microsoft Office PowerPoint</Application>
  <PresentationFormat>Widescreen</PresentationFormat>
  <Paragraphs>47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Calibri</vt:lpstr>
      <vt:lpstr>Calibri Light</vt:lpstr>
      <vt:lpstr>DM Serif Display</vt:lpstr>
      <vt:lpstr>Open Sans</vt:lpstr>
      <vt:lpstr>Sassoon Primary</vt:lpstr>
      <vt:lpstr>Source Sans Pro</vt:lpstr>
      <vt:lpstr>System Font Regular</vt:lpstr>
      <vt:lpstr>OUP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 guide to this template</dc:title>
  <dc:creator>Tara Dodson</dc:creator>
  <cp:lastModifiedBy>Sarah Maxey</cp:lastModifiedBy>
  <cp:revision>6</cp:revision>
  <dcterms:created xsi:type="dcterms:W3CDTF">2021-06-30T15:00:47Z</dcterms:created>
  <dcterms:modified xsi:type="dcterms:W3CDTF">2025-09-27T05:07:09Z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e5cb09a-2992-49d6-8ac9-5f63e7b1ad2f_Enabled">
    <vt:lpwstr>true</vt:lpwstr>
  </property>
  <property fmtid="{D5CDD505-2E9C-101B-9397-08002B2CF9AE}" pid="3" name="MSIP_Label_be5cb09a-2992-49d6-8ac9-5f63e7b1ad2f_SetDate">
    <vt:lpwstr>2021-06-30T15:00:48Z</vt:lpwstr>
  </property>
  <property fmtid="{D5CDD505-2E9C-101B-9397-08002B2CF9AE}" pid="4" name="MSIP_Label_be5cb09a-2992-49d6-8ac9-5f63e7b1ad2f_Method">
    <vt:lpwstr>Standard</vt:lpwstr>
  </property>
  <property fmtid="{D5CDD505-2E9C-101B-9397-08002B2CF9AE}" pid="5" name="MSIP_Label_be5cb09a-2992-49d6-8ac9-5f63e7b1ad2f_Name">
    <vt:lpwstr>Controlled</vt:lpwstr>
  </property>
  <property fmtid="{D5CDD505-2E9C-101B-9397-08002B2CF9AE}" pid="6" name="MSIP_Label_be5cb09a-2992-49d6-8ac9-5f63e7b1ad2f_SiteId">
    <vt:lpwstr>91761b62-4c45-43f5-9f0e-be8ad9b551ff</vt:lpwstr>
  </property>
  <property fmtid="{D5CDD505-2E9C-101B-9397-08002B2CF9AE}" pid="7" name="MSIP_Label_be5cb09a-2992-49d6-8ac9-5f63e7b1ad2f_ActionId">
    <vt:lpwstr>73eaecc9-979e-485d-8d31-bc95160d9f78</vt:lpwstr>
  </property>
  <property fmtid="{D5CDD505-2E9C-101B-9397-08002B2CF9AE}" pid="8" name="MSIP_Label_be5cb09a-2992-49d6-8ac9-5f63e7b1ad2f_ContentBits">
    <vt:lpwstr>0</vt:lpwstr>
  </property>
  <property fmtid="{D5CDD505-2E9C-101B-9397-08002B2CF9AE}" pid="9" name="ContentTypeId">
    <vt:lpwstr>0x010100C9EC055E2BBFBD4880F770D43071D73D</vt:lpwstr>
  </property>
  <property fmtid="{D5CDD505-2E9C-101B-9397-08002B2CF9AE}" pid="10" name="MediaServiceImageTags">
    <vt:lpwstr/>
  </property>
</Properties>
</file>