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334"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35" r:id="rId21"/>
    <p:sldId id="336" r:id="rId22"/>
    <p:sldId id="327" r:id="rId23"/>
    <p:sldId id="28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63" d="100"/>
          <a:sy n="63" d="100"/>
        </p:scale>
        <p:origin x="850"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27/09/2025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70CC1D15-B5DE-4BD5-A4FB-8CE7A139D482}" type="slidenum">
              <a:rPr lang="en-GB" smtClean="0"/>
              <a:t>1</a:t>
            </a:fld>
            <a:endParaRPr lang="en-GB"/>
          </a:p>
        </p:txBody>
      </p:sp>
    </p:spTree>
    <p:extLst>
      <p:ext uri="{BB962C8B-B14F-4D97-AF65-F5344CB8AC3E}">
        <p14:creationId xmlns:p14="http://schemas.microsoft.com/office/powerpoint/2010/main" val="25320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439077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409296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books that align to L&amp;S 2007 can be used with ELS. </a:t>
            </a:r>
          </a:p>
          <a:p>
            <a:r>
              <a:rPr lang="en-US"/>
              <a:t>You may even have some of our OUP decodables in school.</a:t>
            </a:r>
          </a:p>
          <a:p>
            <a:endParaRPr lang="en-US"/>
          </a:p>
          <a:p>
            <a:r>
              <a:rPr lang="en-US"/>
              <a:t>Should you wish to top up or have a complete refresh of decodable books, our collection align with complete fidelity to ELS</a:t>
            </a:r>
          </a:p>
        </p:txBody>
      </p:sp>
      <p:sp>
        <p:nvSpPr>
          <p:cNvPr id="4" name="Slide Number Placeholder 3"/>
          <p:cNvSpPr>
            <a:spLocks noGrp="1"/>
          </p:cNvSpPr>
          <p:nvPr>
            <p:ph type="sldNum" sz="quarter" idx="5"/>
          </p:nvPr>
        </p:nvSpPr>
        <p:spPr/>
        <p:txBody>
          <a:bodyPr/>
          <a:lstStyle/>
          <a:p>
            <a:fld id="{70CC1D15-B5DE-4BD5-A4FB-8CE7A139D482}" type="slidenum">
              <a:rPr lang="en-GB" smtClean="0"/>
              <a:t>20</a:t>
            </a:fld>
            <a:endParaRPr lang="en-GB"/>
          </a:p>
        </p:txBody>
      </p:sp>
    </p:spTree>
    <p:extLst>
      <p:ext uri="{BB962C8B-B14F-4D97-AF65-F5344CB8AC3E}">
        <p14:creationId xmlns:p14="http://schemas.microsoft.com/office/powerpoint/2010/main" val="388730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
        <p:nvSpPr>
          <p:cNvPr id="7" name="Rectangle 6">
            <a:extLst>
              <a:ext uri="{FF2B5EF4-FFF2-40B4-BE49-F238E27FC236}">
                <a16:creationId xmlns:a16="http://schemas.microsoft.com/office/drawing/2014/main" id="{9E5203A9-005D-5178-5EED-55127D51D3F1}"/>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Graphic 7">
            <a:extLst>
              <a:ext uri="{FF2B5EF4-FFF2-40B4-BE49-F238E27FC236}">
                <a16:creationId xmlns:a16="http://schemas.microsoft.com/office/drawing/2014/main" id="{F80FCCFA-0978-9449-3585-5BA8CCC1752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pic>
        <p:nvPicPr>
          <p:cNvPr id="9" name="Picture 8" descr="A white letter on a black background&#10;&#10;Description automatically generated">
            <a:extLst>
              <a:ext uri="{FF2B5EF4-FFF2-40B4-BE49-F238E27FC236}">
                <a16:creationId xmlns:a16="http://schemas.microsoft.com/office/drawing/2014/main" id="{5F4F94D1-F17C-AE14-BFEE-CB69FA475C8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75100" y="127241"/>
            <a:ext cx="2134332" cy="645517"/>
          </a:xfrm>
          <a:prstGeom prst="rect">
            <a:avLst/>
          </a:prstGeom>
        </p:spPr>
      </p:pic>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27/09/2025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432000" y="1260000"/>
            <a:ext cx="9162574" cy="720000"/>
          </a:xfrm>
        </p:spPr>
        <p:txBody>
          <a:bodyPr anchor="t" anchorCtr="0"/>
          <a:lstStyle>
            <a:lvl1pPr algn="l">
              <a:defRPr sz="3000">
                <a:solidFill>
                  <a:schemeClr val="tx2"/>
                </a:solidFill>
              </a:defRPr>
            </a:lvl1pPr>
          </a:lstStyle>
          <a:p>
            <a:r>
              <a:rPr lang="en-US"/>
              <a:t>Add Title</a:t>
            </a:r>
            <a:endParaRPr lang="en-GB"/>
          </a:p>
        </p:txBody>
      </p:sp>
      <p:sp>
        <p:nvSpPr>
          <p:cNvPr id="3" name="Subtitle 2">
            <a:extLst>
              <a:ext uri="{FF2B5EF4-FFF2-40B4-BE49-F238E27FC236}">
                <a16:creationId xmlns:a16="http://schemas.microsoft.com/office/drawing/2014/main" id="{00DB4FFB-A229-AF47-8E60-155F5A2CCF9D}"/>
              </a:ext>
            </a:extLst>
          </p:cNvPr>
          <p:cNvSpPr>
            <a:spLocks noGrp="1"/>
          </p:cNvSpPr>
          <p:nvPr>
            <p:ph type="subTitle" idx="1" hasCustomPrompt="1"/>
          </p:nvPr>
        </p:nvSpPr>
        <p:spPr>
          <a:xfrm>
            <a:off x="432000" y="2088000"/>
            <a:ext cx="9144000" cy="2340000"/>
          </a:xfrm>
        </p:spPr>
        <p:txBody>
          <a:bodyPr anchor="t" anchorCtr="0"/>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introduction text or statement</a:t>
            </a:r>
            <a:endParaRPr lang="en-GB"/>
          </a:p>
        </p:txBody>
      </p:sp>
      <p:sp>
        <p:nvSpPr>
          <p:cNvPr id="5" name="Footer Placeholder 4">
            <a:extLst>
              <a:ext uri="{FF2B5EF4-FFF2-40B4-BE49-F238E27FC236}">
                <a16:creationId xmlns:a16="http://schemas.microsoft.com/office/drawing/2014/main" id="{1570FF5F-86DC-2A48-BA0E-9956D2F5E682}"/>
              </a:ext>
            </a:extLst>
          </p:cNvPr>
          <p:cNvSpPr>
            <a:spLocks noGrp="1"/>
          </p:cNvSpPr>
          <p:nvPr>
            <p:ph type="ftr" sz="quarter" idx="11"/>
          </p:nvPr>
        </p:nvSpPr>
        <p:spPr>
          <a:xfrm>
            <a:off x="432000" y="6516000"/>
            <a:ext cx="4704000" cy="216000"/>
          </a:xfrm>
          <a:prstGeom prst="rect">
            <a:avLst/>
          </a:prstGeom>
        </p:spPr>
        <p:txBody>
          <a:bodyPr lIns="0" tIns="0" rIns="0" bIns="0" anchor="t" anchorCtr="0"/>
          <a:lstStyle>
            <a:lvl1pPr algn="l">
              <a:defRPr sz="1100" b="0" i="0" cap="none" spc="0" baseline="0">
                <a:solidFill>
                  <a:schemeClr val="tx2"/>
                </a:solidFill>
                <a:latin typeface="+mn-lt"/>
                <a:ea typeface="Open Sans" panose="020B0606030504020204" pitchFamily="34" charset="0"/>
                <a:cs typeface="Open Sans" panose="020B0606030504020204" pitchFamily="34" charset="0"/>
              </a:defRPr>
            </a:lvl1pPr>
          </a:lstStyle>
          <a:p>
            <a:r>
              <a:rPr lang="en-GB"/>
              <a:t>Presentation Title</a:t>
            </a:r>
          </a:p>
        </p:txBody>
      </p:sp>
      <p:sp>
        <p:nvSpPr>
          <p:cNvPr id="12" name="TextBox 11">
            <a:extLst>
              <a:ext uri="{FF2B5EF4-FFF2-40B4-BE49-F238E27FC236}">
                <a16:creationId xmlns:a16="http://schemas.microsoft.com/office/drawing/2014/main" id="{15EB2273-3E9C-714C-947C-062AFA427E83}"/>
              </a:ext>
            </a:extLst>
          </p:cNvPr>
          <p:cNvSpPr txBox="1"/>
          <p:nvPr userDrawn="1"/>
        </p:nvSpPr>
        <p:spPr>
          <a:xfrm>
            <a:off x="13462355" y="-351692"/>
            <a:ext cx="0" cy="0"/>
          </a:xfrm>
          <a:prstGeom prst="rect">
            <a:avLst/>
          </a:prstGeom>
          <a:noFill/>
        </p:spPr>
        <p:txBody>
          <a:bodyPr wrap="none" lIns="0" tIns="0" rIns="0" bIns="0" rtlCol="0">
            <a:noAutofit/>
          </a:bodyPr>
          <a:lstStyle/>
          <a:p>
            <a:pPr algn="l"/>
            <a:endParaRPr lang="en-GB" sz="1200">
              <a:solidFill>
                <a:schemeClr val="tx2"/>
              </a:solidFill>
            </a:endParaRPr>
          </a:p>
        </p:txBody>
      </p:sp>
      <p:cxnSp>
        <p:nvCxnSpPr>
          <p:cNvPr id="8" name="Straight Connector 7">
            <a:extLst>
              <a:ext uri="{FF2B5EF4-FFF2-40B4-BE49-F238E27FC236}">
                <a16:creationId xmlns:a16="http://schemas.microsoft.com/office/drawing/2014/main" id="{60399DBD-03B7-8A4A-96A1-57D466B2A4DA}"/>
              </a:ext>
            </a:extLst>
          </p:cNvPr>
          <p:cNvCxnSpPr/>
          <p:nvPr userDrawn="1"/>
        </p:nvCxnSpPr>
        <p:spPr>
          <a:xfrm>
            <a:off x="0" y="6372000"/>
            <a:ext cx="12192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C7ED201-DC4D-DD43-B1BA-D1C5FD977E0D}"/>
              </a:ext>
            </a:extLst>
          </p:cNvPr>
          <p:cNvSpPr>
            <a:spLocks noGrp="1"/>
          </p:cNvSpPr>
          <p:nvPr>
            <p:ph type="sldNum" sz="quarter" idx="19"/>
          </p:nvPr>
        </p:nvSpPr>
        <p:spPr>
          <a:xfrm>
            <a:off x="11304000" y="6516000"/>
            <a:ext cx="480000" cy="180000"/>
          </a:xfrm>
          <a:prstGeom prst="rect">
            <a:avLst/>
          </a:prstGeom>
        </p:spPr>
        <p:txBody>
          <a:bodyPr lIns="0" tIns="0" rIns="0" bIns="0" anchor="t" anchorCtr="0"/>
          <a:lstStyle>
            <a:lvl1pPr algn="r">
              <a:defRPr sz="1100">
                <a:solidFill>
                  <a:schemeClr val="tx1"/>
                </a:solidFill>
              </a:defRPr>
            </a:lvl1pPr>
          </a:lstStyle>
          <a:p>
            <a:fld id="{2CC19541-5F6E-2C4C-BF21-196C1C8E2E31}" type="slidenum">
              <a:rPr lang="en-GB" smtClean="0"/>
              <a:pPr/>
              <a:t>‹#›</a:t>
            </a:fld>
            <a:endParaRPr lang="en-GB"/>
          </a:p>
        </p:txBody>
      </p:sp>
      <p:sp>
        <p:nvSpPr>
          <p:cNvPr id="4" name="TextBox 3">
            <a:extLst>
              <a:ext uri="{FF2B5EF4-FFF2-40B4-BE49-F238E27FC236}">
                <a16:creationId xmlns:a16="http://schemas.microsoft.com/office/drawing/2014/main" id="{D849884F-C230-2840-A235-C67DEF4D638D}"/>
              </a:ext>
            </a:extLst>
          </p:cNvPr>
          <p:cNvSpPr txBox="1"/>
          <p:nvPr userDrawn="1"/>
        </p:nvSpPr>
        <p:spPr>
          <a:xfrm>
            <a:off x="0" y="828961"/>
            <a:ext cx="12192000" cy="6029039"/>
          </a:xfrm>
          <a:prstGeom prst="rect">
            <a:avLst/>
          </a:prstGeom>
          <a:solidFill>
            <a:srgbClr val="82368C"/>
          </a:solidFill>
        </p:spPr>
        <p:txBody>
          <a:bodyPr wrap="none" lIns="0" tIns="0" rIns="0" bIns="0" rtlCol="0">
            <a:noAutofit/>
          </a:bodyPr>
          <a:lstStyle/>
          <a:p>
            <a:pPr algn="l"/>
            <a:endParaRPr lang="en-US" sz="1200">
              <a:solidFill>
                <a:schemeClr val="tx2"/>
              </a:solidFill>
            </a:endParaRPr>
          </a:p>
        </p:txBody>
      </p:sp>
      <p:sp>
        <p:nvSpPr>
          <p:cNvPr id="13" name="Rectangle 12">
            <a:extLst>
              <a:ext uri="{FF2B5EF4-FFF2-40B4-BE49-F238E27FC236}">
                <a16:creationId xmlns:a16="http://schemas.microsoft.com/office/drawing/2014/main" id="{039BEB5F-9D55-FF46-AD50-3DDD9975C106}"/>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5" name="Graphic 14">
            <a:extLst>
              <a:ext uri="{FF2B5EF4-FFF2-40B4-BE49-F238E27FC236}">
                <a16:creationId xmlns:a16="http://schemas.microsoft.com/office/drawing/2014/main" id="{3B2138DE-848C-BD44-81AE-E236870F01B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spTree>
    <p:extLst>
      <p:ext uri="{BB962C8B-B14F-4D97-AF65-F5344CB8AC3E}">
        <p14:creationId xmlns:p14="http://schemas.microsoft.com/office/powerpoint/2010/main" val="2653396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or Statement 1">
    <p:bg>
      <p:bgPr>
        <a:solidFill>
          <a:srgbClr val="82368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1524000" y="1122363"/>
            <a:ext cx="9144000" cy="4261727"/>
          </a:xfrm>
        </p:spPr>
        <p:txBody>
          <a:bodyPr anchor="ctr"/>
          <a:lstStyle>
            <a:lvl1pPr algn="ctr">
              <a:defRPr sz="4000" b="0" i="0">
                <a:solidFill>
                  <a:schemeClr val="bg1"/>
                </a:solidFill>
                <a:latin typeface="Source Sans Pro" panose="020B0503030403020204" pitchFamily="34" charset="0"/>
                <a:ea typeface="Source Sans Pro" panose="020B0503030403020204" pitchFamily="34" charset="0"/>
              </a:defRPr>
            </a:lvl1pPr>
          </a:lstStyle>
          <a:p>
            <a:r>
              <a:rPr lang="en-US"/>
              <a:t>Add Section tile, quote or statement text</a:t>
            </a:r>
            <a:endParaRPr lang="en-GB"/>
          </a:p>
        </p:txBody>
      </p:sp>
      <p:sp>
        <p:nvSpPr>
          <p:cNvPr id="3" name="TextBox 2">
            <a:extLst>
              <a:ext uri="{FF2B5EF4-FFF2-40B4-BE49-F238E27FC236}">
                <a16:creationId xmlns:a16="http://schemas.microsoft.com/office/drawing/2014/main" id="{7C2DE61C-E417-A942-ABC7-E6B5E070AC74}"/>
              </a:ext>
            </a:extLst>
          </p:cNvPr>
          <p:cNvSpPr txBox="1"/>
          <p:nvPr userDrawn="1"/>
        </p:nvSpPr>
        <p:spPr>
          <a:xfrm>
            <a:off x="2451100" y="2286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4" name="TextBox 3">
            <a:extLst>
              <a:ext uri="{FF2B5EF4-FFF2-40B4-BE49-F238E27FC236}">
                <a16:creationId xmlns:a16="http://schemas.microsoft.com/office/drawing/2014/main" id="{CBD6BA1C-40D6-E446-A616-7AEC730EF316}"/>
              </a:ext>
            </a:extLst>
          </p:cNvPr>
          <p:cNvSpPr txBox="1"/>
          <p:nvPr userDrawn="1"/>
        </p:nvSpPr>
        <p:spPr>
          <a:xfrm>
            <a:off x="11087100" y="6985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5" name="TextBox 4">
            <a:extLst>
              <a:ext uri="{FF2B5EF4-FFF2-40B4-BE49-F238E27FC236}">
                <a16:creationId xmlns:a16="http://schemas.microsoft.com/office/drawing/2014/main" id="{A5F5BF0C-A5A7-CF45-B326-B67DC229E2F7}"/>
              </a:ext>
            </a:extLst>
          </p:cNvPr>
          <p:cNvSpPr txBox="1"/>
          <p:nvPr userDrawn="1"/>
        </p:nvSpPr>
        <p:spPr>
          <a:xfrm>
            <a:off x="8204200" y="431800"/>
            <a:ext cx="0" cy="0"/>
          </a:xfrm>
          <a:prstGeom prst="rect">
            <a:avLst/>
          </a:prstGeom>
          <a:noFill/>
        </p:spPr>
        <p:txBody>
          <a:bodyPr wrap="none" lIns="0" tIns="0" rIns="0" bIns="0" rtlCol="0">
            <a:noAutofit/>
          </a:bodyPr>
          <a:lstStyle/>
          <a:p>
            <a:pPr algn="l"/>
            <a:endParaRPr lang="en-US" sz="1200">
              <a:solidFill>
                <a:schemeClr val="tx2"/>
              </a:solidFill>
            </a:endParaRPr>
          </a:p>
        </p:txBody>
      </p:sp>
    </p:spTree>
    <p:extLst>
      <p:ext uri="{BB962C8B-B14F-4D97-AF65-F5344CB8AC3E}">
        <p14:creationId xmlns:p14="http://schemas.microsoft.com/office/powerpoint/2010/main" val="402224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hyperlink" Target="https://youtu.be/UCI2mu7URBc?si=U4BvGaWeW7377qUg" TargetMode="Externa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2966852-58B6-B649-819B-039C5C71167D}"/>
              </a:ext>
            </a:extLst>
          </p:cNvPr>
          <p:cNvSpPr txBox="1"/>
          <p:nvPr/>
        </p:nvSpPr>
        <p:spPr>
          <a:xfrm>
            <a:off x="2454442" y="298383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2" name="TextBox 21">
            <a:extLst>
              <a:ext uri="{FF2B5EF4-FFF2-40B4-BE49-F238E27FC236}">
                <a16:creationId xmlns:a16="http://schemas.microsoft.com/office/drawing/2014/main" id="{EBD68600-D377-0043-B364-5B211374D95B}"/>
              </a:ext>
            </a:extLst>
          </p:cNvPr>
          <p:cNvSpPr txBox="1"/>
          <p:nvPr/>
        </p:nvSpPr>
        <p:spPr>
          <a:xfrm>
            <a:off x="2454442" y="3070459"/>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3" name="TextBox 22">
            <a:extLst>
              <a:ext uri="{FF2B5EF4-FFF2-40B4-BE49-F238E27FC236}">
                <a16:creationId xmlns:a16="http://schemas.microsoft.com/office/drawing/2014/main" id="{C1D0776D-710E-384C-BA98-543A04B6B13D}"/>
              </a:ext>
            </a:extLst>
          </p:cNvPr>
          <p:cNvSpPr txBox="1"/>
          <p:nvPr/>
        </p:nvSpPr>
        <p:spPr>
          <a:xfrm>
            <a:off x="2897204" y="3031958"/>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4" name="TextBox 23">
            <a:extLst>
              <a:ext uri="{FF2B5EF4-FFF2-40B4-BE49-F238E27FC236}">
                <a16:creationId xmlns:a16="http://schemas.microsoft.com/office/drawing/2014/main" id="{87D384C4-5185-644B-80D8-1E7243BC7E58}"/>
              </a:ext>
            </a:extLst>
          </p:cNvPr>
          <p:cNvSpPr txBox="1"/>
          <p:nvPr/>
        </p:nvSpPr>
        <p:spPr>
          <a:xfrm>
            <a:off x="3051208" y="300308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5" name="TextBox 24">
            <a:extLst>
              <a:ext uri="{FF2B5EF4-FFF2-40B4-BE49-F238E27FC236}">
                <a16:creationId xmlns:a16="http://schemas.microsoft.com/office/drawing/2014/main" id="{DCCBC664-4DCE-8845-B646-922F1513CFC2}"/>
              </a:ext>
            </a:extLst>
          </p:cNvPr>
          <p:cNvSpPr txBox="1"/>
          <p:nvPr/>
        </p:nvSpPr>
        <p:spPr>
          <a:xfrm>
            <a:off x="2752825" y="3243714"/>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 name="TextBox 1">
            <a:extLst>
              <a:ext uri="{FF2B5EF4-FFF2-40B4-BE49-F238E27FC236}">
                <a16:creationId xmlns:a16="http://schemas.microsoft.com/office/drawing/2014/main" id="{F6FBA2A3-D307-6147-A3E2-9594050BC8A1}"/>
              </a:ext>
            </a:extLst>
          </p:cNvPr>
          <p:cNvSpPr txBox="1"/>
          <p:nvPr/>
        </p:nvSpPr>
        <p:spPr>
          <a:xfrm>
            <a:off x="2365513" y="340912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3" name="TextBox 2">
            <a:extLst>
              <a:ext uri="{FF2B5EF4-FFF2-40B4-BE49-F238E27FC236}">
                <a16:creationId xmlns:a16="http://schemas.microsoft.com/office/drawing/2014/main" id="{F206D9C1-7D05-BF49-A5B0-6A2A3AE5F12C}"/>
              </a:ext>
            </a:extLst>
          </p:cNvPr>
          <p:cNvSpPr txBox="1"/>
          <p:nvPr/>
        </p:nvSpPr>
        <p:spPr>
          <a:xfrm>
            <a:off x="3717235" y="4144617"/>
            <a:ext cx="0" cy="0"/>
          </a:xfrm>
          <a:prstGeom prst="rect">
            <a:avLst/>
          </a:prstGeom>
          <a:noFill/>
        </p:spPr>
        <p:txBody>
          <a:bodyPr wrap="none" lIns="0" tIns="0" rIns="0" bIns="0" rtlCol="0">
            <a:noAutofit/>
          </a:bodyPr>
          <a:lstStyle/>
          <a:p>
            <a:pPr algn="l"/>
            <a:endParaRPr lang="en-US" sz="1200">
              <a:solidFill>
                <a:schemeClr val="tx2"/>
              </a:solidFill>
            </a:endParaRPr>
          </a:p>
        </p:txBody>
      </p:sp>
      <p:pic>
        <p:nvPicPr>
          <p:cNvPr id="8" name="Picture 7" descr="A picture containing plant, flower&#10;&#10;Description automatically generated">
            <a:extLst>
              <a:ext uri="{FF2B5EF4-FFF2-40B4-BE49-F238E27FC236}">
                <a16:creationId xmlns:a16="http://schemas.microsoft.com/office/drawing/2014/main" id="{A580D6EF-E9F8-3345-9DD6-F4A27DFCA1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81" y="804102"/>
            <a:ext cx="12192000" cy="6316719"/>
          </a:xfrm>
          <a:prstGeom prst="rect">
            <a:avLst/>
          </a:prstGeom>
        </p:spPr>
      </p:pic>
      <p:pic>
        <p:nvPicPr>
          <p:cNvPr id="13" name="Picture 12">
            <a:extLst>
              <a:ext uri="{FF2B5EF4-FFF2-40B4-BE49-F238E27FC236}">
                <a16:creationId xmlns:a16="http://schemas.microsoft.com/office/drawing/2014/main" id="{F153C795-0DF0-4FF4-B151-C58596BD5131}"/>
              </a:ext>
            </a:extLst>
          </p:cNvPr>
          <p:cNvPicPr>
            <a:picLocks noChangeAspect="1"/>
          </p:cNvPicPr>
          <p:nvPr/>
        </p:nvPicPr>
        <p:blipFill>
          <a:blip r:embed="rId4"/>
          <a:stretch>
            <a:fillRect/>
          </a:stretch>
        </p:blipFill>
        <p:spPr>
          <a:xfrm>
            <a:off x="509964" y="1340499"/>
            <a:ext cx="3519038" cy="1064315"/>
          </a:xfrm>
          <a:prstGeom prst="rect">
            <a:avLst/>
          </a:prstGeom>
        </p:spPr>
      </p:pic>
      <p:sp>
        <p:nvSpPr>
          <p:cNvPr id="10" name="Title 1">
            <a:extLst>
              <a:ext uri="{FF2B5EF4-FFF2-40B4-BE49-F238E27FC236}">
                <a16:creationId xmlns:a16="http://schemas.microsoft.com/office/drawing/2014/main" id="{2A54F4E7-F314-F64E-8752-DB21BD0B962D}"/>
              </a:ext>
            </a:extLst>
          </p:cNvPr>
          <p:cNvSpPr txBox="1">
            <a:spLocks/>
          </p:cNvSpPr>
          <p:nvPr/>
        </p:nvSpPr>
        <p:spPr>
          <a:xfrm>
            <a:off x="317460" y="2745852"/>
            <a:ext cx="6426612" cy="136629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6500" kern="1200">
                <a:solidFill>
                  <a:schemeClr val="accent4"/>
                </a:solidFill>
                <a:latin typeface="+mj-lt"/>
                <a:ea typeface="+mj-ea"/>
                <a:cs typeface="+mj-cs"/>
              </a:defRPr>
            </a:lvl1pPr>
          </a:lstStyle>
          <a:p>
            <a:r>
              <a:rPr lang="en-US" sz="4400" b="1" baseline="0" dirty="0">
                <a:solidFill>
                  <a:schemeClr val="bg1"/>
                </a:solidFill>
                <a:latin typeface="Source Sans Pro" panose="020B0503030403020204" pitchFamily="34" charset="0"/>
              </a:rPr>
              <a:t>Getting all children to read well, quickly. </a:t>
            </a:r>
          </a:p>
        </p:txBody>
      </p:sp>
      <p:pic>
        <p:nvPicPr>
          <p:cNvPr id="5" name="Picture 4">
            <a:extLst>
              <a:ext uri="{FF2B5EF4-FFF2-40B4-BE49-F238E27FC236}">
                <a16:creationId xmlns:a16="http://schemas.microsoft.com/office/drawing/2014/main" id="{3A5F6D8A-ECC0-02CE-0157-B0A443763E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375920" y="4037401"/>
            <a:ext cx="2448316" cy="2092816"/>
          </a:xfrm>
          <a:prstGeom prst="rect">
            <a:avLst/>
          </a:prstGeom>
        </p:spPr>
      </p:pic>
    </p:spTree>
    <p:extLst>
      <p:ext uri="{BB962C8B-B14F-4D97-AF65-F5344CB8AC3E}">
        <p14:creationId xmlns:p14="http://schemas.microsoft.com/office/powerpoint/2010/main" val="107637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1456961" y="1209481"/>
            <a:ext cx="10268352" cy="556235"/>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are we going to cover?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2073"/>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056440" y="469819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56961" y="1988840"/>
            <a:ext cx="8815503" cy="3274807"/>
          </a:xfrm>
          <a:prstGeom prst="rect">
            <a:avLst/>
          </a:prstGeom>
        </p:spPr>
        <p:txBody>
          <a:bodyPr wrap="square" lIns="91440" tIns="45720" rIns="91440" bIns="45720" anchor="t">
            <a:spAutoFit/>
          </a:bodyPr>
          <a:lstStyle/>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Phonics? </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Essential Letters and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How we teach phonics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Getting children ready to read</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Supporting your child with reading at home</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Pronouncing pure sounds</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4452" y="1192703"/>
            <a:ext cx="11211409" cy="62873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452"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7" y="4695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1128" y="2030853"/>
            <a:ext cx="9335392" cy="2769989"/>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44 main sounds in the English Language. Each sound is represented by a grapheme (the written representation of a sound). </a:t>
            </a:r>
          </a:p>
          <a:p>
            <a:endParaRPr lang="en-GB" sz="2400" dirty="0">
              <a:cs typeface="Calibri"/>
            </a:endParaRPr>
          </a:p>
        </p:txBody>
      </p:sp>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79376" y="1207274"/>
            <a:ext cx="11233248" cy="7200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a:t>
            </a:r>
            <a:r>
              <a:rPr lang="en-GB" sz="3500" b="1" dirty="0">
                <a:solidFill>
                  <a:srgbClr val="82368C"/>
                </a:solidFill>
                <a:effectLst/>
              </a:rPr>
              <a:t>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1415480" y="1844824"/>
            <a:ext cx="9361040" cy="4198137"/>
          </a:xfrm>
          <a:prstGeom prst="rect">
            <a:avLst/>
          </a:prstGeom>
        </p:spPr>
        <p:txBody>
          <a:bodyPr wrap="square" lIns="91440" tIns="45720" rIns="91440" bIns="45720" anchor="t">
            <a:spAutoFit/>
          </a:bodyPr>
          <a:lstStyle/>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Phoneme</a:t>
            </a:r>
            <a:r>
              <a:rPr lang="en-GB" sz="2000" dirty="0">
                <a:latin typeface="Open Sans" panose="020B0606030504020204" pitchFamily="34" charset="0"/>
                <a:ea typeface="Open Sans" panose="020B0606030504020204" pitchFamily="34" charset="0"/>
                <a:cs typeface="Open Sans" panose="020B0606030504020204" pitchFamily="34" charset="0"/>
              </a:rPr>
              <a:t>: the smallest single identifiable sound in a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For example, in the word 'cat' there are three phonemes c/a/t.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Grapheme: </a:t>
            </a:r>
            <a:r>
              <a:rPr lang="en-GB" sz="2000" dirty="0">
                <a:latin typeface="Open Sans" panose="020B0606030504020204" pitchFamily="34" charset="0"/>
                <a:ea typeface="Open Sans" panose="020B0606030504020204" pitchFamily="34" charset="0"/>
                <a:cs typeface="Open Sans" panose="020B0606030504020204" pitchFamily="34" charset="0"/>
              </a:rPr>
              <a:t>the written representation of a sound.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Digraph:</a:t>
            </a:r>
            <a:r>
              <a:rPr lang="en-GB" sz="2000" dirty="0">
                <a:latin typeface="Open Sans" panose="020B0606030504020204" pitchFamily="34" charset="0"/>
                <a:ea typeface="Open Sans" panose="020B0606030504020204" pitchFamily="34" charset="0"/>
                <a:cs typeface="Open Sans" panose="020B0606030504020204" pitchFamily="34" charset="0"/>
              </a:rPr>
              <a:t> two letters making one sound. For example, /sh/ in the word '</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sh</a:t>
            </a:r>
            <a:r>
              <a:rPr lang="en-GB" sz="2000" dirty="0">
                <a:latin typeface="Open Sans" panose="020B0606030504020204" pitchFamily="34" charset="0"/>
                <a:ea typeface="Open Sans" panose="020B0606030504020204" pitchFamily="34" charset="0"/>
                <a:cs typeface="Open Sans" panose="020B0606030504020204" pitchFamily="34" charset="0"/>
              </a:rPr>
              <a:t>op'.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Trigraph:</a:t>
            </a:r>
            <a:r>
              <a:rPr lang="en-GB" sz="2000" dirty="0">
                <a:latin typeface="Open Sans" panose="020B0606030504020204" pitchFamily="34" charset="0"/>
                <a:ea typeface="Open Sans" panose="020B0606030504020204" pitchFamily="34" charset="0"/>
                <a:cs typeface="Open Sans" panose="020B0606030504020204" pitchFamily="34" charset="0"/>
              </a:rPr>
              <a:t> three letters making one sound. For example, /igh/ in the word 'n</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igh</a:t>
            </a:r>
            <a:r>
              <a:rPr lang="en-GB" sz="2000" dirty="0">
                <a:latin typeface="Open Sans" panose="020B0606030504020204" pitchFamily="34" charset="0"/>
                <a:ea typeface="Open Sans" panose="020B0606030504020204" pitchFamily="34" charset="0"/>
                <a:cs typeface="Open Sans" panose="020B0606030504020204" pitchFamily="34" charset="0"/>
              </a:rPr>
              <a:t>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Split digraph</a:t>
            </a:r>
            <a:r>
              <a:rPr lang="en-GB" sz="2000" dirty="0">
                <a:latin typeface="Open Sans" panose="020B0606030504020204" pitchFamily="34" charset="0"/>
                <a:ea typeface="Open Sans" panose="020B0606030504020204" pitchFamily="34" charset="0"/>
                <a:cs typeface="Open Sans" panose="020B0606030504020204" pitchFamily="34" charset="0"/>
              </a:rPr>
              <a:t>: two vowel letters split but are split by one or more consonants. For example, /a-e/ in the word 'c</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a</a:t>
            </a:r>
            <a:r>
              <a:rPr lang="en-GB" sz="2000" dirty="0">
                <a:latin typeface="Open Sans" panose="020B0606030504020204" pitchFamily="34" charset="0"/>
                <a:ea typeface="Open Sans" panose="020B0606030504020204" pitchFamily="34" charset="0"/>
                <a:cs typeface="Open Sans" panose="020B0606030504020204" pitchFamily="34" charset="0"/>
              </a:rPr>
              <a:t>k</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e</a:t>
            </a:r>
            <a:r>
              <a:rPr lang="en-GB" sz="2000" dirty="0">
                <a:latin typeface="Open Sans" panose="020B0606030504020204" pitchFamily="34" charset="0"/>
                <a:ea typeface="Open Sans" panose="020B0606030504020204" pitchFamily="34" charset="0"/>
                <a:cs typeface="Open Sans" panose="020B0606030504020204" pitchFamily="34" charset="0"/>
              </a:rPr>
              <a:t>'.</a:t>
            </a:r>
          </a:p>
        </p:txBody>
      </p:sp>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2607" y="1183362"/>
            <a:ext cx="11210017" cy="55755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ELS?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910"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3946" y="2046320"/>
            <a:ext cx="9332574" cy="2677656"/>
          </a:xfrm>
          <a:prstGeom prst="rect">
            <a:avLst/>
          </a:prstGeom>
        </p:spPr>
        <p:txBody>
          <a:bodyPr wrap="square">
            <a:spAutoFit/>
          </a:bodyPr>
          <a:lstStyle/>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Essential Letters and Sounds (ELS) is our chosen phonics programme</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Children will experience the joy of books and language whilst rapidly acquiring the skills they need to become fluent independent readers and writers. </a:t>
            </a:r>
          </a:p>
          <a:p>
            <a:pPr lvl="0"/>
            <a:endParaRPr lang="en-GB" dirty="0">
              <a:solidFill>
                <a:srgbClr val="3E3F3E"/>
              </a:solidFill>
            </a:endParaRPr>
          </a:p>
        </p:txBody>
      </p:sp>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5842" y="1196667"/>
            <a:ext cx="11209722" cy="64807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3888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5" y="4702861"/>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30183" y="2067716"/>
            <a:ext cx="9361040" cy="1428148"/>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use a simple, consistent approach to  teaching phonics.</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have mnemonics and rhymes to support learning and recall</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phonics every single day in Reception and Year 1 </a:t>
            </a:r>
          </a:p>
        </p:txBody>
      </p:sp>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5280" y="1197913"/>
            <a:ext cx="11215685" cy="72008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721" y="470471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15480" y="2153290"/>
            <a:ext cx="9361040" cy="2339102"/>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Phonics throughout the day to review new sounds and graphemes taught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Lots of opportunities for oral blending: /c/ /oa/ /t/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251" y="1191276"/>
            <a:ext cx="11214725"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51" y="5233141"/>
            <a:ext cx="1207375" cy="1004962"/>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4"/>
          <a:stretch>
            <a:fillRect/>
          </a:stretch>
        </p:blipFill>
        <p:spPr>
          <a:xfrm>
            <a:off x="2727954" y="1998690"/>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0732" y="4699258"/>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843"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427" y="4707015"/>
            <a:ext cx="1800244" cy="153884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5"/>
          <a:stretch>
            <a:fillRect/>
          </a:stretch>
        </p:blipFill>
        <p:spPr>
          <a:xfrm>
            <a:off x="1177670" y="2153505"/>
            <a:ext cx="4756739" cy="2497108"/>
          </a:xfrm>
          <a:prstGeom prst="rect">
            <a:avLst/>
          </a:prstGeom>
          <a:ln>
            <a:solidFill>
              <a:schemeClr val="bg1">
                <a:lumMod val="75000"/>
              </a:schemeClr>
            </a:solidFill>
          </a:ln>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6"/>
          <a:stretch>
            <a:fillRect/>
          </a:stretch>
        </p:blipFill>
        <p:spPr>
          <a:xfrm>
            <a:off x="6257593" y="2166365"/>
            <a:ext cx="4411631" cy="2497108"/>
          </a:xfrm>
          <a:prstGeom prst="rect">
            <a:avLst/>
          </a:prstGeom>
          <a:ln>
            <a:solidFill>
              <a:schemeClr val="bg1">
                <a:lumMod val="75000"/>
              </a:schemeClr>
            </a:solidFill>
          </a:ln>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495843" y="1188663"/>
            <a:ext cx="11214828"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016" y="5238886"/>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5116"/>
            <a:ext cx="1800244" cy="153884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5"/>
          <a:stretch>
            <a:fillRect/>
          </a:stretch>
        </p:blipFill>
        <p:spPr>
          <a:xfrm>
            <a:off x="3233936" y="2166032"/>
            <a:ext cx="5724128" cy="3310444"/>
          </a:xfrm>
          <a:prstGeom prst="rect">
            <a:avLst/>
          </a:prstGeom>
          <a:noFill/>
          <a:ln>
            <a:solidFill>
              <a:schemeClr val="bg1">
                <a:lumMod val="75000"/>
              </a:schemeClr>
            </a:solidFill>
          </a:ln>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495016" y="1197314"/>
            <a:ext cx="11217090"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202131"/>
            <a:ext cx="11214240" cy="89255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133"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5"/>
          <a:stretch>
            <a:fillRect/>
          </a:stretch>
        </p:blipFill>
        <p:spPr>
          <a:xfrm>
            <a:off x="2173196" y="2474988"/>
            <a:ext cx="7845608" cy="302113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199381"/>
            <a:ext cx="11210352" cy="63500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2022"/>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6245" y="470185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5"/>
          <a:stretch>
            <a:fillRect/>
          </a:stretch>
        </p:blipFill>
        <p:spPr>
          <a:xfrm>
            <a:off x="2800949" y="1851398"/>
            <a:ext cx="6590102" cy="4522424"/>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03512" y="6497598"/>
            <a:ext cx="1661032" cy="230832"/>
          </a:xfrm>
          <a:prstGeom prst="rect">
            <a:avLst/>
          </a:prstGeom>
        </p:spPr>
        <p:txBody>
          <a:bodyPr wrap="none">
            <a:spAutoFit/>
          </a:bodyPr>
          <a:lstStyle/>
          <a:p>
            <a:r>
              <a:rPr lang="en-US" sz="900" dirty="0">
                <a:solidFill>
                  <a:srgbClr val="191C51"/>
                </a:solidFill>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532" y="1194587"/>
            <a:ext cx="11214573" cy="53512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533"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4110"/>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46896"/>
            <a:ext cx="9361040" cy="23083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Only 1 in 3 children are read a bedtime story night</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Reading a bedtime story every night to your child improves their outcomes</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09101"/>
            <a:ext cx="11221315" cy="57869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7477" y="4699622"/>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69504"/>
            <a:ext cx="9361040" cy="415498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Children are only reading from books that are entirely decodable</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Your child should be able to read their book confidently</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only use pure sounds when decoding words (no ‘uh’ after the sound)</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want them to practise reading their book four times across the week working on these skills:</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-decoding</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-fluency</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084" y="1209101"/>
            <a:ext cx="11208768" cy="5933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08" y="4699622"/>
            <a:ext cx="1800244" cy="153884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1415480" y="2060848"/>
            <a:ext cx="9361039" cy="3274807"/>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want children to create a strong orthographic map. This means that they learn sounds spelt by the letters or groups of letters in each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read fluently, or well, we need a strong orthographic map.</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consistently recognise that the &lt;</a:t>
            </a:r>
            <a:r>
              <a:rPr lang="en-GB" sz="2000" dirty="0" err="1">
                <a:latin typeface="Open Sans" panose="020B0606030504020204" pitchFamily="34" charset="0"/>
                <a:ea typeface="Open Sans" panose="020B0606030504020204" pitchFamily="34" charset="0"/>
                <a:cs typeface="Open Sans" panose="020B0606030504020204" pitchFamily="34" charset="0"/>
              </a:rPr>
              <a:t>ea</a:t>
            </a:r>
            <a:r>
              <a:rPr lang="en-GB" sz="2000" dirty="0">
                <a:latin typeface="Open Sans" panose="020B0606030504020204" pitchFamily="34" charset="0"/>
                <a:ea typeface="Open Sans" panose="020B0606030504020204" pitchFamily="34" charset="0"/>
                <a:cs typeface="Open Sans" panose="020B0606030504020204" pitchFamily="34" charset="0"/>
              </a:rPr>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438280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must use pure sounds when we are pronouncing the sounds and supporting children in reading words.</a:t>
            </a:r>
          </a:p>
          <a:p>
            <a:pPr algn="ctr">
              <a:lnSpc>
                <a:spcPct val="150000"/>
              </a:lnSpc>
            </a:pPr>
            <a:r>
              <a:rPr lang="en-GB" sz="2800" b="1" dirty="0">
                <a:solidFill>
                  <a:srgbClr val="7030A0"/>
                </a:solidFill>
                <a:latin typeface="Open Sans" panose="020B0606030504020204" pitchFamily="34" charset="0"/>
                <a:ea typeface="Open Sans" panose="020B0606030504020204" pitchFamily="34" charset="0"/>
                <a:cs typeface="Open Sans" panose="020B0606030504020204" pitchFamily="34" charset="0"/>
              </a:rPr>
              <a:t>c  a  t		    </a:t>
            </a:r>
            <a:r>
              <a:rPr lang="en-GB" sz="2800" b="1" dirty="0">
                <a:latin typeface="Open Sans" panose="020B0606030504020204" pitchFamily="34" charset="0"/>
                <a:ea typeface="Open Sans" panose="020B0606030504020204" pitchFamily="34" charset="0"/>
                <a:cs typeface="Open Sans" panose="020B0606030504020204" pitchFamily="34" charset="0"/>
              </a:rPr>
              <a:t>not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cuh</a:t>
            </a:r>
            <a:r>
              <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rPr>
              <a:t> a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tuh</a:t>
            </a:r>
            <a:endPar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If we mispronounce these sounds, we will make reading harder for our children.</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188981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In this video the writer of the ELS scheme explains how the pure sounds are pronounced.</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hlinkClick r:id="rId5"/>
              </a:rPr>
              <a:t>https://youtu.be/UCI2mu7URBc?si=U4BvGaWeW7377qUg</a:t>
            </a:r>
            <a:endParaRPr lang="en-GB"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249504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Learning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188981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In this video the writer of the ELS scheme explains how there are a few games that you can play with your child at home to help them with their phonics skills.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2">
            <a:extLst>
              <a:ext uri="{FF2B5EF4-FFF2-40B4-BE49-F238E27FC236}">
                <a16:creationId xmlns:a16="http://schemas.microsoft.com/office/drawing/2014/main" id="{8377DE4A-517B-4B9E-A021-292C4EAE095D}"/>
              </a:ext>
            </a:extLst>
          </p:cNvPr>
          <p:cNvPicPr>
            <a:picLocks noChangeAspect="1"/>
          </p:cNvPicPr>
          <p:nvPr/>
        </p:nvPicPr>
        <p:blipFill>
          <a:blip r:embed="rId5"/>
          <a:stretch>
            <a:fillRect/>
          </a:stretch>
        </p:blipFill>
        <p:spPr>
          <a:xfrm>
            <a:off x="3503712" y="3118697"/>
            <a:ext cx="6074130" cy="3739303"/>
          </a:xfrm>
          <a:prstGeom prst="rect">
            <a:avLst/>
          </a:prstGeom>
        </p:spPr>
      </p:pic>
    </p:spTree>
    <p:extLst>
      <p:ext uri="{BB962C8B-B14F-4D97-AF65-F5344CB8AC3E}">
        <p14:creationId xmlns:p14="http://schemas.microsoft.com/office/powerpoint/2010/main" val="1642993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10060"/>
            <a:ext cx="11213702" cy="63766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writing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9864" y="4705390"/>
            <a:ext cx="1800244" cy="153884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1926494" y="191706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1559496" y="3079510"/>
            <a:ext cx="8856983" cy="2956579"/>
          </a:xfrm>
          <a:prstGeom prst="rect">
            <a:avLst/>
          </a:prstGeom>
          <a:noFill/>
        </p:spPr>
        <p:txBody>
          <a:bodyPr wrap="square" rtlCol="0">
            <a:spAutoFit/>
          </a:bodyPr>
          <a:lstStyle/>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You can use the spelling sequence with your children at home to support them with their writing.</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Let’s try this with the word: rain</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1BAD1-D60D-41EE-B460-1205FD300AFB}"/>
              </a:ext>
            </a:extLst>
          </p:cNvPr>
          <p:cNvSpPr txBox="1"/>
          <p:nvPr/>
        </p:nvSpPr>
        <p:spPr>
          <a:xfrm>
            <a:off x="890338" y="640080"/>
            <a:ext cx="3734014"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5400" b="1" i="0" u="none" strike="noStrike" cap="none" spc="0" normalizeH="0" baseline="0" noProof="0">
                <a:ln>
                  <a:noFill/>
                </a:ln>
                <a:effectLst/>
                <a:uLnTx/>
                <a:uFillTx/>
                <a:latin typeface="+mj-lt"/>
                <a:ea typeface="+mj-ea"/>
                <a:cs typeface="+mj-cs"/>
              </a:rPr>
              <a:t>Phonic Readers</a:t>
            </a:r>
          </a:p>
          <a:p>
            <a:pPr marL="0" marR="0" lvl="0" indent="0" fontAlgn="auto">
              <a:lnSpc>
                <a:spcPct val="90000"/>
              </a:lnSpc>
              <a:spcBef>
                <a:spcPct val="0"/>
              </a:spcBef>
              <a:spcAft>
                <a:spcPts val="600"/>
              </a:spcAft>
              <a:buClrTx/>
              <a:buSzTx/>
              <a:tabLst/>
              <a:defRPr/>
            </a:pPr>
            <a:endParaRPr kumimoji="0" lang="en-US" sz="5400" b="1" i="0" u="none" strike="noStrike" cap="none" spc="0" normalizeH="0" baseline="0" noProof="0">
              <a:ln>
                <a:noFill/>
              </a:ln>
              <a:effectLst/>
              <a:uLnTx/>
              <a:uFillTx/>
              <a:latin typeface="+mj-lt"/>
              <a:ea typeface="+mj-ea"/>
              <a:cs typeface="+mj-cs"/>
            </a:endParaRPr>
          </a:p>
        </p:txBody>
      </p:sp>
      <p:sp>
        <p:nvSpPr>
          <p:cNvPr id="5" name="Rectangle 4">
            <a:extLst>
              <a:ext uri="{FF2B5EF4-FFF2-40B4-BE49-F238E27FC236}">
                <a16:creationId xmlns:a16="http://schemas.microsoft.com/office/drawing/2014/main" id="{D4F96CCE-6040-074F-875F-1A07EB22B1E4}"/>
              </a:ext>
            </a:extLst>
          </p:cNvPr>
          <p:cNvSpPr/>
          <p:nvPr/>
        </p:nvSpPr>
        <p:spPr>
          <a:xfrm>
            <a:off x="0" y="0"/>
            <a:ext cx="7301345" cy="6858000"/>
          </a:xfrm>
          <a:prstGeom prst="rect">
            <a:avLst/>
          </a:prstGeom>
          <a:solidFill>
            <a:srgbClr val="8236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881AAB35-264C-284F-B685-393FB69923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0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5F36B41-BAA9-FD40-A1D4-99826A7516CF}"/>
              </a:ext>
            </a:extLst>
          </p:cNvPr>
          <p:cNvSpPr txBox="1"/>
          <p:nvPr/>
        </p:nvSpPr>
        <p:spPr>
          <a:xfrm>
            <a:off x="1093119" y="2921168"/>
            <a:ext cx="432048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a:noFill/>
                </a:ln>
                <a:solidFill>
                  <a:schemeClr val="bg1"/>
                </a:solidFill>
                <a:effectLst/>
                <a:uLnTx/>
                <a:uFillTx/>
                <a:latin typeface="Calibri"/>
                <a:ea typeface="+mn-ea"/>
                <a:cs typeface="+mn-cs"/>
              </a:rPr>
              <a:t>Questions</a:t>
            </a:r>
            <a:endParaRPr kumimoji="0" lang="en-GB" sz="6000" b="1" i="0" u="none" strike="noStrike" kern="1200" cap="none" spc="0" normalizeH="0" baseline="0" noProof="0">
              <a:ln>
                <a:noFill/>
              </a:ln>
              <a:solidFill>
                <a:srgbClr val="7030A0"/>
              </a:solidFill>
              <a:effectLst/>
              <a:uLnTx/>
              <a:uFillTx/>
              <a:latin typeface="Calibri"/>
              <a:ea typeface="+mn-ea"/>
              <a:cs typeface="+mn-cs"/>
            </a:endParaRPr>
          </a:p>
        </p:txBody>
      </p:sp>
    </p:spTree>
    <p:extLst>
      <p:ext uri="{BB962C8B-B14F-4D97-AF65-F5344CB8AC3E}">
        <p14:creationId xmlns:p14="http://schemas.microsoft.com/office/powerpoint/2010/main" val="1508993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13535</TotalTime>
  <Words>1883</Words>
  <Application>Microsoft Office PowerPoint</Application>
  <PresentationFormat>Widescreen</PresentationFormat>
  <Paragraphs>183</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Open Sans</vt:lpstr>
      <vt:lpstr>Source Sans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Sarah Maxey</cp:lastModifiedBy>
  <cp:revision>378</cp:revision>
  <dcterms:created xsi:type="dcterms:W3CDTF">2017-12-08T10:29:15Z</dcterms:created>
  <dcterms:modified xsi:type="dcterms:W3CDTF">2025-09-27T05:05:43Z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