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9" r:id="rId7"/>
    <p:sldId id="261" r:id="rId8"/>
    <p:sldId id="262" r:id="rId9"/>
    <p:sldId id="263" r:id="rId10"/>
    <p:sldId id="266" r:id="rId11"/>
    <p:sldId id="268" r:id="rId12"/>
    <p:sldId id="265" r:id="rId13"/>
    <p:sldId id="267" r:id="rId14"/>
    <p:sldId id="270" r:id="rId15"/>
  </p:sldIdLst>
  <p:sldSz cx="14630400" cy="8229600"/>
  <p:notesSz cx="8229600" cy="14630400"/>
  <p:embeddedFontLst>
    <p:embeddedFont>
      <p:font typeface="Barlow" panose="00000500000000000000" pitchFamily="2" charset="0"/>
      <p:regular r:id="rId17"/>
      <p:bold r:id="rId18"/>
      <p:italic r:id="rId19"/>
      <p:boldItalic r:id="rId20"/>
    </p:embeddedFont>
    <p:embeddedFont>
      <p:font typeface="Calibri" panose="020F0502020204030204" pitchFamily="34" charset="0"/>
      <p:regular r:id="rId21"/>
      <p:bold r:id="rId22"/>
      <p:italic r:id="rId23"/>
      <p:boldItalic r:id="rId24"/>
    </p:embeddedFont>
    <p:embeddedFont>
      <p:font typeface="Calibri Light" panose="020F0302020204030204" pitchFamily="34" charset="0"/>
      <p:regular r:id="rId25"/>
      <p: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72" d="100"/>
          <a:sy n="72" d="100"/>
        </p:scale>
        <p:origin x="52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Maxey" userId="bd1926d5-ef22-4dd4-a58e-85f1414f12a5" providerId="ADAL" clId="{387DB2E3-A408-4339-B5A4-D985704904F9}"/>
    <pc:docChg chg="undo custSel addSld delSld modSld">
      <pc:chgData name="Sarah Maxey" userId="bd1926d5-ef22-4dd4-a58e-85f1414f12a5" providerId="ADAL" clId="{387DB2E3-A408-4339-B5A4-D985704904F9}" dt="2025-09-08T16:28:04.503" v="2292"/>
      <pc:docMkLst>
        <pc:docMk/>
      </pc:docMkLst>
      <pc:sldChg chg="addSp">
        <pc:chgData name="Sarah Maxey" userId="bd1926d5-ef22-4dd4-a58e-85f1414f12a5" providerId="ADAL" clId="{387DB2E3-A408-4339-B5A4-D985704904F9}" dt="2025-09-08T16:28:04.503" v="2292"/>
        <pc:sldMkLst>
          <pc:docMk/>
          <pc:sldMk cId="0" sldId="261"/>
        </pc:sldMkLst>
        <pc:inkChg chg="add">
          <ac:chgData name="Sarah Maxey" userId="bd1926d5-ef22-4dd4-a58e-85f1414f12a5" providerId="ADAL" clId="{387DB2E3-A408-4339-B5A4-D985704904F9}" dt="2025-09-08T16:28:04.503" v="2292"/>
          <ac:inkMkLst>
            <pc:docMk/>
            <pc:sldMk cId="0" sldId="261"/>
            <ac:inkMk id="9" creationId="{B150897D-304E-4D3A-A427-36803224E319}"/>
          </ac:inkMkLst>
        </pc:inkChg>
      </pc:sldChg>
      <pc:sldChg chg="modSp mod">
        <pc:chgData name="Sarah Maxey" userId="bd1926d5-ef22-4dd4-a58e-85f1414f12a5" providerId="ADAL" clId="{387DB2E3-A408-4339-B5A4-D985704904F9}" dt="2025-09-04T14:49:14.162" v="13" actId="20577"/>
        <pc:sldMkLst>
          <pc:docMk/>
          <pc:sldMk cId="0" sldId="262"/>
        </pc:sldMkLst>
        <pc:spChg chg="mod">
          <ac:chgData name="Sarah Maxey" userId="bd1926d5-ef22-4dd4-a58e-85f1414f12a5" providerId="ADAL" clId="{387DB2E3-A408-4339-B5A4-D985704904F9}" dt="2025-09-04T14:49:14.162" v="13" actId="20577"/>
          <ac:spMkLst>
            <pc:docMk/>
            <pc:sldMk cId="0" sldId="262"/>
            <ac:spMk id="12" creationId="{00000000-0000-0000-0000-000000000000}"/>
          </ac:spMkLst>
        </pc:spChg>
        <pc:spChg chg="mod">
          <ac:chgData name="Sarah Maxey" userId="bd1926d5-ef22-4dd4-a58e-85f1414f12a5" providerId="ADAL" clId="{387DB2E3-A408-4339-B5A4-D985704904F9}" dt="2025-09-04T14:49:12.465" v="11" actId="1076"/>
          <ac:spMkLst>
            <pc:docMk/>
            <pc:sldMk cId="0" sldId="262"/>
            <ac:spMk id="13" creationId="{00000000-0000-0000-0000-000000000000}"/>
          </ac:spMkLst>
        </pc:spChg>
        <pc:spChg chg="mod">
          <ac:chgData name="Sarah Maxey" userId="bd1926d5-ef22-4dd4-a58e-85f1414f12a5" providerId="ADAL" clId="{387DB2E3-A408-4339-B5A4-D985704904F9}" dt="2025-09-04T14:49:11.875" v="10" actId="1076"/>
          <ac:spMkLst>
            <pc:docMk/>
            <pc:sldMk cId="0" sldId="262"/>
            <ac:spMk id="15" creationId="{00000000-0000-0000-0000-000000000000}"/>
          </ac:spMkLst>
        </pc:spChg>
      </pc:sldChg>
      <pc:sldChg chg="del">
        <pc:chgData name="Sarah Maxey" userId="bd1926d5-ef22-4dd4-a58e-85f1414f12a5" providerId="ADAL" clId="{387DB2E3-A408-4339-B5A4-D985704904F9}" dt="2025-09-04T14:50:45.576" v="14" actId="2696"/>
        <pc:sldMkLst>
          <pc:docMk/>
          <pc:sldMk cId="0" sldId="264"/>
        </pc:sldMkLst>
      </pc:sldChg>
      <pc:sldChg chg="addSp modSp new mod">
        <pc:chgData name="Sarah Maxey" userId="bd1926d5-ef22-4dd4-a58e-85f1414f12a5" providerId="ADAL" clId="{387DB2E3-A408-4339-B5A4-D985704904F9}" dt="2025-09-04T14:54:04.460" v="576" actId="20577"/>
        <pc:sldMkLst>
          <pc:docMk/>
          <pc:sldMk cId="3977584273" sldId="267"/>
        </pc:sldMkLst>
        <pc:spChg chg="add mod">
          <ac:chgData name="Sarah Maxey" userId="bd1926d5-ef22-4dd4-a58e-85f1414f12a5" providerId="ADAL" clId="{387DB2E3-A408-4339-B5A4-D985704904F9}" dt="2025-09-04T14:54:04.460" v="576" actId="20577"/>
          <ac:spMkLst>
            <pc:docMk/>
            <pc:sldMk cId="3977584273" sldId="267"/>
            <ac:spMk id="2" creationId="{27FF6DE9-233E-4807-B50B-C666A40E4C60}"/>
          </ac:spMkLst>
        </pc:spChg>
      </pc:sldChg>
      <pc:sldChg chg="addSp modSp new mod">
        <pc:chgData name="Sarah Maxey" userId="bd1926d5-ef22-4dd4-a58e-85f1414f12a5" providerId="ADAL" clId="{387DB2E3-A408-4339-B5A4-D985704904F9}" dt="2025-09-04T14:58:10.919" v="1247" actId="20577"/>
        <pc:sldMkLst>
          <pc:docMk/>
          <pc:sldMk cId="3305355746" sldId="268"/>
        </pc:sldMkLst>
        <pc:spChg chg="add mod">
          <ac:chgData name="Sarah Maxey" userId="bd1926d5-ef22-4dd4-a58e-85f1414f12a5" providerId="ADAL" clId="{387DB2E3-A408-4339-B5A4-D985704904F9}" dt="2025-09-04T14:58:10.919" v="1247" actId="20577"/>
          <ac:spMkLst>
            <pc:docMk/>
            <pc:sldMk cId="3305355746" sldId="268"/>
            <ac:spMk id="2" creationId="{D51BA261-1299-45F8-B42C-D41DC612AA55}"/>
          </ac:spMkLst>
        </pc:spChg>
      </pc:sldChg>
      <pc:sldChg chg="addSp delSp modSp new mod">
        <pc:chgData name="Sarah Maxey" userId="bd1926d5-ef22-4dd4-a58e-85f1414f12a5" providerId="ADAL" clId="{387DB2E3-A408-4339-B5A4-D985704904F9}" dt="2025-09-04T15:09:16.785" v="1876" actId="113"/>
        <pc:sldMkLst>
          <pc:docMk/>
          <pc:sldMk cId="261851092" sldId="269"/>
        </pc:sldMkLst>
        <pc:spChg chg="add del mod">
          <ac:chgData name="Sarah Maxey" userId="bd1926d5-ef22-4dd4-a58e-85f1414f12a5" providerId="ADAL" clId="{387DB2E3-A408-4339-B5A4-D985704904F9}" dt="2025-09-04T14:59:09.027" v="1286"/>
          <ac:spMkLst>
            <pc:docMk/>
            <pc:sldMk cId="261851092" sldId="269"/>
            <ac:spMk id="2" creationId="{7E1663BF-3631-422B-9A0B-E489EBF38FD5}"/>
          </ac:spMkLst>
        </pc:spChg>
        <pc:spChg chg="add mod">
          <ac:chgData name="Sarah Maxey" userId="bd1926d5-ef22-4dd4-a58e-85f1414f12a5" providerId="ADAL" clId="{387DB2E3-A408-4339-B5A4-D985704904F9}" dt="2025-09-04T15:09:16.785" v="1876" actId="113"/>
          <ac:spMkLst>
            <pc:docMk/>
            <pc:sldMk cId="261851092" sldId="269"/>
            <ac:spMk id="3" creationId="{20B517DA-EF1E-42DC-A284-570E536B05A7}"/>
          </ac:spMkLst>
        </pc:spChg>
      </pc:sldChg>
      <pc:sldChg chg="addSp modSp new mod">
        <pc:chgData name="Sarah Maxey" userId="bd1926d5-ef22-4dd4-a58e-85f1414f12a5" providerId="ADAL" clId="{387DB2E3-A408-4339-B5A4-D985704904F9}" dt="2025-09-04T15:11:49.992" v="2291" actId="20577"/>
        <pc:sldMkLst>
          <pc:docMk/>
          <pc:sldMk cId="2529086575" sldId="270"/>
        </pc:sldMkLst>
        <pc:spChg chg="add mod">
          <ac:chgData name="Sarah Maxey" userId="bd1926d5-ef22-4dd4-a58e-85f1414f12a5" providerId="ADAL" clId="{387DB2E3-A408-4339-B5A4-D985704904F9}" dt="2025-09-04T15:11:49.992" v="2291" actId="20577"/>
          <ac:spMkLst>
            <pc:docMk/>
            <pc:sldMk cId="2529086575" sldId="270"/>
            <ac:spMk id="2" creationId="{D5437858-6652-475A-8F45-A70763C8CAEE}"/>
          </ac:spMkLst>
        </pc:spChg>
      </pc:sldChg>
    </pc:docChg>
  </pc:docChgLst>
</pc:chgInfo>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4095" units="deg"/>
          <inkml:channel name="T" type="integer" max="2.14748E9" units="dev"/>
        </inkml:traceFormat>
        <inkml:channelProperties>
          <inkml:channelProperty channel="X" name="resolution" value="377.1958" units="1/cm"/>
          <inkml:channelProperty channel="Y" name="resolution" value="657.57574" units="1/cm"/>
          <inkml:channelProperty channel="F" name="resolution" value="22.75" units="1/deg"/>
          <inkml:channelProperty channel="T" name="resolution" value="1" units="1/dev"/>
        </inkml:channelProperties>
      </inkml:inkSource>
      <inkml:timestamp xml:id="ts0" timeString="2025-09-08T15:35:18.018"/>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4095" units="dev"/>
          <inkml:channel name="T" type="integer" max="2.14748E9" units="dev"/>
        </inkml:traceFormat>
        <inkml:channelProperties>
          <inkml:channelProperty channel="X" name="resolution" value="377.1958" units="1/cm"/>
          <inkml:channelProperty channel="Y" name="resolution" value="657.57574" units="1/cm"/>
          <inkml:channelProperty channel="F" name="resolution" value="0" units="1/dev"/>
          <inkml:channelProperty channel="T" name="resolution" value="1" units="1/dev"/>
        </inkml:channelProperties>
      </inkml:inkSource>
      <inkml:timestamp xml:id="ts1" timeString="2025-09-08T15:35:18.646"/>
    </inkml:context>
  </inkml:definitions>
  <inkml:trace contextRef="#ctx0" brushRef="#br0">37575 7491 2048 0,'0'0'0'0,"0"0"0"16,0 0 0 0,0 0 0-16</inkml:trace>
  <inkml:trace contextRef="#ctx1" brushRef="#br0">37302 7583 2048 0,'0'0'0'0,"0"0"0"16,0 0 0-16,0 0 0 0,0 0 0 15,0 0 0-15,0 0 0 16,0 0 0-16,0 0 0 16,0 0 0-1,0 0 0-15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0040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hyperlink" Target="http://www.muskham.notts.sch.uk/"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customXml" Target="../ink/ink1.xml"/><Relationship Id="rId5" Type="http://schemas.openxmlformats.org/officeDocument/2006/relationships/image" Target="../media/image12.png"/><Relationship Id="rId4" Type="http://schemas.openxmlformats.org/officeDocument/2006/relationships/hyperlink" Target="https://www.muskham.notts.sch.uk/school-meal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67462" y="3173492"/>
            <a:ext cx="5594747" cy="699254"/>
          </a:xfrm>
          <a:prstGeom prst="rect">
            <a:avLst/>
          </a:prstGeom>
          <a:noFill/>
          <a:ln/>
        </p:spPr>
        <p:txBody>
          <a:bodyPr wrap="none" lIns="0" tIns="0" rIns="0" bIns="0" rtlCol="0" anchor="t"/>
          <a:lstStyle/>
          <a:p>
            <a:pPr marL="0" indent="0" algn="l">
              <a:lnSpc>
                <a:spcPts val="5500"/>
              </a:lnSpc>
              <a:buNone/>
            </a:pPr>
            <a:r>
              <a:rPr lang="en-US" sz="4400" b="1" dirty="0">
                <a:solidFill>
                  <a:srgbClr val="F0FCFF"/>
                </a:solidFill>
                <a:latin typeface="Spline Sans Bold" pitchFamily="34" charset="0"/>
                <a:ea typeface="Spline Sans Bold" pitchFamily="34" charset="-122"/>
                <a:cs typeface="Spline Sans Bold" pitchFamily="34" charset="-120"/>
              </a:rPr>
              <a:t>Welcome to Year 1!</a:t>
            </a:r>
            <a:endParaRPr lang="en-US" sz="4400" dirty="0"/>
          </a:p>
        </p:txBody>
      </p:sp>
      <p:sp>
        <p:nvSpPr>
          <p:cNvPr id="4" name="Text 1"/>
          <p:cNvSpPr/>
          <p:nvPr/>
        </p:nvSpPr>
        <p:spPr>
          <a:xfrm>
            <a:off x="6367462" y="4250293"/>
            <a:ext cx="7381875" cy="805815"/>
          </a:xfrm>
          <a:prstGeom prst="rect">
            <a:avLst/>
          </a:prstGeom>
          <a:noFill/>
          <a:ln/>
        </p:spPr>
        <p:txBody>
          <a:bodyPr wrap="squar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A guide for parents and carers to help you and your child navigate this important transition year</a:t>
            </a:r>
            <a:endParaRPr lang="en-US" sz="19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881063" y="1394222"/>
            <a:ext cx="5594747" cy="699254"/>
          </a:xfrm>
          <a:prstGeom prst="rect">
            <a:avLst/>
          </a:prstGeom>
          <a:noFill/>
          <a:ln/>
        </p:spPr>
        <p:txBody>
          <a:bodyPr wrap="none" lIns="0" tIns="0" rIns="0" bIns="0" rtlCol="0" anchor="t"/>
          <a:lstStyle/>
          <a:p>
            <a:pPr marL="0" indent="0" algn="l">
              <a:lnSpc>
                <a:spcPts val="5500"/>
              </a:lnSpc>
              <a:buNone/>
            </a:pPr>
            <a:r>
              <a:rPr lang="en-US" sz="4400" b="1" dirty="0">
                <a:solidFill>
                  <a:srgbClr val="F0FCFF"/>
                </a:solidFill>
                <a:latin typeface="Spline Sans Bold" pitchFamily="34" charset="0"/>
                <a:ea typeface="Spline Sans Bold" pitchFamily="34" charset="-122"/>
                <a:cs typeface="Spline Sans Bold" pitchFamily="34" charset="-120"/>
              </a:rPr>
              <a:t>Meet Our Year 1 Team</a:t>
            </a:r>
            <a:endParaRPr lang="en-US" sz="4400" dirty="0"/>
          </a:p>
        </p:txBody>
      </p:sp>
      <p:sp>
        <p:nvSpPr>
          <p:cNvPr id="3" name="Shape 1"/>
          <p:cNvSpPr/>
          <p:nvPr/>
        </p:nvSpPr>
        <p:spPr>
          <a:xfrm>
            <a:off x="881063" y="2974538"/>
            <a:ext cx="4121587" cy="3174802"/>
          </a:xfrm>
          <a:prstGeom prst="roundRect">
            <a:avLst>
              <a:gd name="adj" fmla="val 4608"/>
            </a:avLst>
          </a:prstGeom>
          <a:solidFill>
            <a:srgbClr val="0A081B">
              <a:alpha val="75000"/>
            </a:srgbClr>
          </a:solidFill>
          <a:ln/>
        </p:spPr>
      </p:sp>
      <p:sp>
        <p:nvSpPr>
          <p:cNvPr id="4" name="Shape 2"/>
          <p:cNvSpPr/>
          <p:nvPr/>
        </p:nvSpPr>
        <p:spPr>
          <a:xfrm>
            <a:off x="881063" y="2944058"/>
            <a:ext cx="4121587" cy="121920"/>
          </a:xfrm>
          <a:prstGeom prst="roundRect">
            <a:avLst>
              <a:gd name="adj" fmla="val 309751"/>
            </a:avLst>
          </a:prstGeom>
          <a:solidFill>
            <a:srgbClr val="16FFBB"/>
          </a:solidFill>
          <a:ln/>
        </p:spPr>
      </p:sp>
      <p:sp>
        <p:nvSpPr>
          <p:cNvPr id="5" name="Shape 3"/>
          <p:cNvSpPr/>
          <p:nvPr/>
        </p:nvSpPr>
        <p:spPr>
          <a:xfrm>
            <a:off x="2564190" y="2596991"/>
            <a:ext cx="755213" cy="755213"/>
          </a:xfrm>
          <a:prstGeom prst="roundRect">
            <a:avLst>
              <a:gd name="adj" fmla="val 121078"/>
            </a:avLst>
          </a:prstGeom>
          <a:solidFill>
            <a:srgbClr val="16FFBB"/>
          </a:solidFill>
          <a:ln/>
        </p:spPr>
      </p:sp>
      <p:pic>
        <p:nvPicPr>
          <p:cNvPr id="6" name="Image 0" descr="preencoded.png"/>
          <p:cNvPicPr>
            <a:picLocks noChangeAspect="1"/>
          </p:cNvPicPr>
          <p:nvPr/>
        </p:nvPicPr>
        <p:blipFill>
          <a:blip r:embed="rId3"/>
          <a:stretch>
            <a:fillRect/>
          </a:stretch>
        </p:blipFill>
        <p:spPr>
          <a:xfrm>
            <a:off x="2790765" y="2785824"/>
            <a:ext cx="302062" cy="377547"/>
          </a:xfrm>
          <a:prstGeom prst="rect">
            <a:avLst/>
          </a:prstGeom>
        </p:spPr>
      </p:pic>
      <p:sp>
        <p:nvSpPr>
          <p:cNvPr id="7" name="Text 4"/>
          <p:cNvSpPr/>
          <p:nvPr/>
        </p:nvSpPr>
        <p:spPr>
          <a:xfrm>
            <a:off x="1163241" y="3603903"/>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E0E4E6"/>
                </a:solidFill>
                <a:latin typeface="Spline Sans Bold" pitchFamily="34" charset="0"/>
                <a:ea typeface="Spline Sans Bold" pitchFamily="34" charset="-122"/>
                <a:cs typeface="Spline Sans Bold" pitchFamily="34" charset="-120"/>
              </a:rPr>
              <a:t>Mrs Maxey</a:t>
            </a:r>
            <a:endParaRPr lang="en-US" sz="2200" dirty="0"/>
          </a:p>
        </p:txBody>
      </p:sp>
      <p:sp>
        <p:nvSpPr>
          <p:cNvPr id="8" name="Text 5"/>
          <p:cNvSpPr/>
          <p:nvPr/>
        </p:nvSpPr>
        <p:spPr>
          <a:xfrm>
            <a:off x="1163241" y="4104561"/>
            <a:ext cx="3557230" cy="402908"/>
          </a:xfrm>
          <a:prstGeom prst="rect">
            <a:avLst/>
          </a:prstGeom>
          <a:noFill/>
          <a:ln/>
        </p:spPr>
        <p:txBody>
          <a:bodyPr wrap="non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Class Teacher</a:t>
            </a:r>
            <a:endParaRPr lang="en-US" sz="1950" dirty="0"/>
          </a:p>
        </p:txBody>
      </p:sp>
      <p:sp>
        <p:nvSpPr>
          <p:cNvPr id="9" name="Text 6"/>
          <p:cNvSpPr/>
          <p:nvPr/>
        </p:nvSpPr>
        <p:spPr>
          <a:xfrm>
            <a:off x="1163241" y="4658439"/>
            <a:ext cx="3557230" cy="1208723"/>
          </a:xfrm>
          <a:prstGeom prst="rect">
            <a:avLst/>
          </a:prstGeom>
          <a:noFill/>
          <a:ln/>
        </p:spPr>
        <p:txBody>
          <a:bodyPr wrap="squar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Your primary point of contact for daily queries and updates about your child's progress</a:t>
            </a:r>
            <a:endParaRPr lang="en-US" sz="1950" dirty="0"/>
          </a:p>
        </p:txBody>
      </p:sp>
      <p:sp>
        <p:nvSpPr>
          <p:cNvPr id="10" name="Shape 7"/>
          <p:cNvSpPr/>
          <p:nvPr/>
        </p:nvSpPr>
        <p:spPr>
          <a:xfrm>
            <a:off x="5254347" y="2974538"/>
            <a:ext cx="4121587" cy="3174802"/>
          </a:xfrm>
          <a:prstGeom prst="roundRect">
            <a:avLst>
              <a:gd name="adj" fmla="val 4608"/>
            </a:avLst>
          </a:prstGeom>
          <a:solidFill>
            <a:srgbClr val="0A081B">
              <a:alpha val="75000"/>
            </a:srgbClr>
          </a:solidFill>
          <a:ln/>
        </p:spPr>
      </p:sp>
      <p:sp>
        <p:nvSpPr>
          <p:cNvPr id="11" name="Shape 8"/>
          <p:cNvSpPr/>
          <p:nvPr/>
        </p:nvSpPr>
        <p:spPr>
          <a:xfrm>
            <a:off x="5254347" y="2944058"/>
            <a:ext cx="4121587" cy="121920"/>
          </a:xfrm>
          <a:prstGeom prst="roundRect">
            <a:avLst>
              <a:gd name="adj" fmla="val 309751"/>
            </a:avLst>
          </a:prstGeom>
          <a:solidFill>
            <a:srgbClr val="29DDDA"/>
          </a:solidFill>
          <a:ln/>
        </p:spPr>
      </p:sp>
      <p:sp>
        <p:nvSpPr>
          <p:cNvPr id="12" name="Shape 9"/>
          <p:cNvSpPr/>
          <p:nvPr/>
        </p:nvSpPr>
        <p:spPr>
          <a:xfrm>
            <a:off x="6937474" y="2596991"/>
            <a:ext cx="755213" cy="755213"/>
          </a:xfrm>
          <a:prstGeom prst="roundRect">
            <a:avLst>
              <a:gd name="adj" fmla="val 121078"/>
            </a:avLst>
          </a:prstGeom>
          <a:solidFill>
            <a:srgbClr val="16FFBB"/>
          </a:solidFill>
          <a:ln/>
        </p:spPr>
      </p:sp>
      <p:pic>
        <p:nvPicPr>
          <p:cNvPr id="13" name="Image 1" descr="preencoded.png"/>
          <p:cNvPicPr>
            <a:picLocks noChangeAspect="1"/>
          </p:cNvPicPr>
          <p:nvPr/>
        </p:nvPicPr>
        <p:blipFill>
          <a:blip r:embed="rId4"/>
          <a:stretch>
            <a:fillRect/>
          </a:stretch>
        </p:blipFill>
        <p:spPr>
          <a:xfrm>
            <a:off x="7164050" y="2785824"/>
            <a:ext cx="302062" cy="377547"/>
          </a:xfrm>
          <a:prstGeom prst="rect">
            <a:avLst/>
          </a:prstGeom>
        </p:spPr>
      </p:pic>
      <p:sp>
        <p:nvSpPr>
          <p:cNvPr id="14" name="Text 10"/>
          <p:cNvSpPr/>
          <p:nvPr/>
        </p:nvSpPr>
        <p:spPr>
          <a:xfrm>
            <a:off x="5536525" y="3603903"/>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E0E4E6"/>
                </a:solidFill>
                <a:latin typeface="Spline Sans Bold" pitchFamily="34" charset="0"/>
                <a:ea typeface="Spline Sans Bold" pitchFamily="34" charset="-122"/>
                <a:cs typeface="Spline Sans Bold" pitchFamily="34" charset="-120"/>
              </a:rPr>
              <a:t>Mrs Booth</a:t>
            </a:r>
            <a:endParaRPr lang="en-US" sz="2200" dirty="0"/>
          </a:p>
        </p:txBody>
      </p:sp>
      <p:sp>
        <p:nvSpPr>
          <p:cNvPr id="15" name="Text 11"/>
          <p:cNvSpPr/>
          <p:nvPr/>
        </p:nvSpPr>
        <p:spPr>
          <a:xfrm>
            <a:off x="5536525" y="4104561"/>
            <a:ext cx="3557230" cy="402908"/>
          </a:xfrm>
          <a:prstGeom prst="rect">
            <a:avLst/>
          </a:prstGeom>
          <a:noFill/>
          <a:ln/>
        </p:spPr>
        <p:txBody>
          <a:bodyPr wrap="non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PE and Music Specialist</a:t>
            </a:r>
            <a:endParaRPr lang="en-US" sz="1950" dirty="0"/>
          </a:p>
        </p:txBody>
      </p:sp>
      <p:sp>
        <p:nvSpPr>
          <p:cNvPr id="16" name="Text 12"/>
          <p:cNvSpPr/>
          <p:nvPr/>
        </p:nvSpPr>
        <p:spPr>
          <a:xfrm>
            <a:off x="5536525" y="4658439"/>
            <a:ext cx="3557230" cy="805815"/>
          </a:xfrm>
          <a:prstGeom prst="rect">
            <a:avLst/>
          </a:prstGeom>
          <a:noFill/>
          <a:ln/>
        </p:spPr>
        <p:txBody>
          <a:bodyPr wrap="squar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Teaches PE and Music every Wednesday afternoon</a:t>
            </a:r>
            <a:endParaRPr lang="en-US" sz="1950" dirty="0"/>
          </a:p>
        </p:txBody>
      </p:sp>
      <p:sp>
        <p:nvSpPr>
          <p:cNvPr id="17" name="Shape 13"/>
          <p:cNvSpPr/>
          <p:nvPr/>
        </p:nvSpPr>
        <p:spPr>
          <a:xfrm>
            <a:off x="9627632" y="2974538"/>
            <a:ext cx="4121706" cy="3174802"/>
          </a:xfrm>
          <a:prstGeom prst="roundRect">
            <a:avLst>
              <a:gd name="adj" fmla="val 4608"/>
            </a:avLst>
          </a:prstGeom>
          <a:solidFill>
            <a:srgbClr val="0A081B">
              <a:alpha val="75000"/>
            </a:srgbClr>
          </a:solidFill>
          <a:ln/>
        </p:spPr>
      </p:sp>
      <p:sp>
        <p:nvSpPr>
          <p:cNvPr id="18" name="Shape 14"/>
          <p:cNvSpPr/>
          <p:nvPr/>
        </p:nvSpPr>
        <p:spPr>
          <a:xfrm>
            <a:off x="9627632" y="2944058"/>
            <a:ext cx="4121706" cy="121920"/>
          </a:xfrm>
          <a:prstGeom prst="roundRect">
            <a:avLst>
              <a:gd name="adj" fmla="val 309751"/>
            </a:avLst>
          </a:prstGeom>
          <a:solidFill>
            <a:srgbClr val="37A7E7"/>
          </a:solidFill>
          <a:ln/>
        </p:spPr>
      </p:sp>
      <p:sp>
        <p:nvSpPr>
          <p:cNvPr id="19" name="Shape 15"/>
          <p:cNvSpPr/>
          <p:nvPr/>
        </p:nvSpPr>
        <p:spPr>
          <a:xfrm>
            <a:off x="11310878" y="2596991"/>
            <a:ext cx="755213" cy="755213"/>
          </a:xfrm>
          <a:prstGeom prst="roundRect">
            <a:avLst>
              <a:gd name="adj" fmla="val 121078"/>
            </a:avLst>
          </a:prstGeom>
          <a:solidFill>
            <a:srgbClr val="16FFBB"/>
          </a:solidFill>
          <a:ln/>
        </p:spPr>
      </p:sp>
      <p:pic>
        <p:nvPicPr>
          <p:cNvPr id="20" name="Image 2" descr="preencoded.png"/>
          <p:cNvPicPr>
            <a:picLocks noChangeAspect="1"/>
          </p:cNvPicPr>
          <p:nvPr/>
        </p:nvPicPr>
        <p:blipFill>
          <a:blip r:embed="rId5"/>
          <a:stretch>
            <a:fillRect/>
          </a:stretch>
        </p:blipFill>
        <p:spPr>
          <a:xfrm>
            <a:off x="11537454" y="2785824"/>
            <a:ext cx="302062" cy="377547"/>
          </a:xfrm>
          <a:prstGeom prst="rect">
            <a:avLst/>
          </a:prstGeom>
        </p:spPr>
      </p:pic>
      <p:sp>
        <p:nvSpPr>
          <p:cNvPr id="21" name="Text 16"/>
          <p:cNvSpPr/>
          <p:nvPr/>
        </p:nvSpPr>
        <p:spPr>
          <a:xfrm>
            <a:off x="9909810" y="3603903"/>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E0E4E6"/>
                </a:solidFill>
                <a:latin typeface="Spline Sans Bold" pitchFamily="34" charset="0"/>
                <a:ea typeface="Spline Sans Bold" pitchFamily="34" charset="-122"/>
                <a:cs typeface="Spline Sans Bold" pitchFamily="34" charset="-120"/>
              </a:rPr>
              <a:t>Miss Nairn</a:t>
            </a:r>
            <a:endParaRPr lang="en-US" sz="2200" dirty="0"/>
          </a:p>
        </p:txBody>
      </p:sp>
      <p:sp>
        <p:nvSpPr>
          <p:cNvPr id="22" name="Text 17"/>
          <p:cNvSpPr/>
          <p:nvPr/>
        </p:nvSpPr>
        <p:spPr>
          <a:xfrm>
            <a:off x="9909810" y="4104561"/>
            <a:ext cx="3557349" cy="402908"/>
          </a:xfrm>
          <a:prstGeom prst="rect">
            <a:avLst/>
          </a:prstGeom>
          <a:noFill/>
          <a:ln/>
        </p:spPr>
        <p:txBody>
          <a:bodyPr wrap="non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PE Specialist</a:t>
            </a:r>
            <a:endParaRPr lang="en-US" sz="1950" dirty="0"/>
          </a:p>
        </p:txBody>
      </p:sp>
      <p:sp>
        <p:nvSpPr>
          <p:cNvPr id="23" name="Text 18"/>
          <p:cNvSpPr/>
          <p:nvPr/>
        </p:nvSpPr>
        <p:spPr>
          <a:xfrm>
            <a:off x="9909810" y="4658439"/>
            <a:ext cx="3557349" cy="402908"/>
          </a:xfrm>
          <a:prstGeom prst="rect">
            <a:avLst/>
          </a:prstGeom>
          <a:noFill/>
          <a:ln/>
        </p:spPr>
        <p:txBody>
          <a:bodyPr wrap="non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Teaches PE every Thursday</a:t>
            </a:r>
            <a:endParaRPr lang="en-US" sz="1950" dirty="0"/>
          </a:p>
        </p:txBody>
      </p:sp>
      <p:sp>
        <p:nvSpPr>
          <p:cNvPr id="24" name="Text 19"/>
          <p:cNvSpPr/>
          <p:nvPr/>
        </p:nvSpPr>
        <p:spPr>
          <a:xfrm>
            <a:off x="881063" y="6432471"/>
            <a:ext cx="12868275" cy="402908"/>
          </a:xfrm>
          <a:prstGeom prst="rect">
            <a:avLst/>
          </a:prstGeom>
          <a:noFill/>
          <a:ln/>
        </p:spPr>
        <p:txBody>
          <a:bodyPr wrap="non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Our dedicated team is here to support your child's learning journey throughout the year.</a:t>
            </a:r>
            <a:endParaRPr lang="en-US" sz="1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881063" y="800219"/>
            <a:ext cx="5602367" cy="594360"/>
          </a:xfrm>
          <a:prstGeom prst="rect">
            <a:avLst/>
          </a:prstGeom>
          <a:noFill/>
          <a:ln/>
        </p:spPr>
        <p:txBody>
          <a:bodyPr wrap="none" lIns="0" tIns="0" rIns="0" bIns="0" rtlCol="0" anchor="t"/>
          <a:lstStyle/>
          <a:p>
            <a:pPr marL="0" indent="0" algn="l">
              <a:lnSpc>
                <a:spcPts val="4650"/>
              </a:lnSpc>
              <a:buNone/>
            </a:pPr>
            <a:r>
              <a:rPr lang="en-US" sz="3700" b="1" dirty="0">
                <a:solidFill>
                  <a:srgbClr val="F0FCFF"/>
                </a:solidFill>
                <a:latin typeface="Spline Sans Bold" pitchFamily="34" charset="0"/>
                <a:ea typeface="Spline Sans Bold" pitchFamily="34" charset="-122"/>
                <a:cs typeface="Spline Sans Bold" pitchFamily="34" charset="-120"/>
              </a:rPr>
              <a:t>Daily Essentials for Year 1</a:t>
            </a:r>
            <a:endParaRPr lang="en-US" sz="3700" dirty="0"/>
          </a:p>
        </p:txBody>
      </p:sp>
      <p:sp>
        <p:nvSpPr>
          <p:cNvPr id="3" name="Text 1"/>
          <p:cNvSpPr/>
          <p:nvPr/>
        </p:nvSpPr>
        <p:spPr>
          <a:xfrm>
            <a:off x="1576507" y="1956316"/>
            <a:ext cx="2377678" cy="297180"/>
          </a:xfrm>
          <a:prstGeom prst="rect">
            <a:avLst/>
          </a:prstGeom>
          <a:noFill/>
          <a:ln/>
        </p:spPr>
        <p:txBody>
          <a:bodyPr wrap="none" lIns="0" tIns="0" rIns="0" bIns="0" rtlCol="0" anchor="t"/>
          <a:lstStyle/>
          <a:p>
            <a:pPr marL="0" indent="0" algn="l">
              <a:lnSpc>
                <a:spcPts val="2300"/>
              </a:lnSpc>
              <a:buNone/>
            </a:pPr>
            <a:r>
              <a:rPr lang="en-US" sz="1850" b="1" dirty="0">
                <a:solidFill>
                  <a:srgbClr val="E0E4E6"/>
                </a:solidFill>
                <a:latin typeface="Spline Sans Bold" pitchFamily="34" charset="0"/>
                <a:ea typeface="Spline Sans Bold" pitchFamily="34" charset="-122"/>
                <a:cs typeface="Spline Sans Bold" pitchFamily="34" charset="-120"/>
              </a:rPr>
              <a:t>Water bottle</a:t>
            </a:r>
            <a:endParaRPr lang="en-US" sz="1850" dirty="0"/>
          </a:p>
        </p:txBody>
      </p:sp>
      <p:sp>
        <p:nvSpPr>
          <p:cNvPr id="4" name="Text 2"/>
          <p:cNvSpPr/>
          <p:nvPr/>
        </p:nvSpPr>
        <p:spPr>
          <a:xfrm>
            <a:off x="1576507" y="2467451"/>
            <a:ext cx="6816685" cy="342305"/>
          </a:xfrm>
          <a:prstGeom prst="rect">
            <a:avLst/>
          </a:prstGeom>
          <a:noFill/>
          <a:ln/>
        </p:spPr>
        <p:txBody>
          <a:bodyPr wrap="non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Named and filled with fresh water each day</a:t>
            </a:r>
            <a:endParaRPr lang="en-US" sz="1650" dirty="0"/>
          </a:p>
        </p:txBody>
      </p:sp>
      <p:sp>
        <p:nvSpPr>
          <p:cNvPr id="5" name="Text 3"/>
          <p:cNvSpPr/>
          <p:nvPr/>
        </p:nvSpPr>
        <p:spPr>
          <a:xfrm>
            <a:off x="1576507" y="3237667"/>
            <a:ext cx="2377678" cy="297180"/>
          </a:xfrm>
          <a:prstGeom prst="rect">
            <a:avLst/>
          </a:prstGeom>
          <a:noFill/>
          <a:ln/>
        </p:spPr>
        <p:txBody>
          <a:bodyPr wrap="none" lIns="0" tIns="0" rIns="0" bIns="0" rtlCol="0" anchor="t"/>
          <a:lstStyle/>
          <a:p>
            <a:pPr marL="0" indent="0" algn="l">
              <a:lnSpc>
                <a:spcPts val="2300"/>
              </a:lnSpc>
              <a:buNone/>
            </a:pPr>
            <a:r>
              <a:rPr lang="en-US" sz="1850" b="1" dirty="0">
                <a:solidFill>
                  <a:srgbClr val="E0E4E6"/>
                </a:solidFill>
                <a:latin typeface="Spline Sans Bold" pitchFamily="34" charset="0"/>
                <a:ea typeface="Spline Sans Bold" pitchFamily="34" charset="-122"/>
                <a:cs typeface="Spline Sans Bold" pitchFamily="34" charset="-120"/>
              </a:rPr>
              <a:t>Reading diary</a:t>
            </a:r>
            <a:endParaRPr lang="en-US" sz="1850" dirty="0"/>
          </a:p>
        </p:txBody>
      </p:sp>
      <p:sp>
        <p:nvSpPr>
          <p:cNvPr id="6" name="Text 4"/>
          <p:cNvSpPr/>
          <p:nvPr/>
        </p:nvSpPr>
        <p:spPr>
          <a:xfrm>
            <a:off x="1576507" y="3748802"/>
            <a:ext cx="6816685" cy="342305"/>
          </a:xfrm>
          <a:prstGeom prst="rect">
            <a:avLst/>
          </a:prstGeom>
          <a:noFill/>
          <a:ln/>
        </p:spPr>
        <p:txBody>
          <a:bodyPr wrap="non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For tracking reading progress and communication</a:t>
            </a:r>
            <a:endParaRPr lang="en-US" sz="1650" dirty="0"/>
          </a:p>
        </p:txBody>
      </p:sp>
      <p:sp>
        <p:nvSpPr>
          <p:cNvPr id="7" name="Text 5"/>
          <p:cNvSpPr/>
          <p:nvPr/>
        </p:nvSpPr>
        <p:spPr>
          <a:xfrm>
            <a:off x="1576507" y="4519017"/>
            <a:ext cx="2377678" cy="297180"/>
          </a:xfrm>
          <a:prstGeom prst="rect">
            <a:avLst/>
          </a:prstGeom>
          <a:noFill/>
          <a:ln/>
        </p:spPr>
        <p:txBody>
          <a:bodyPr wrap="none" lIns="0" tIns="0" rIns="0" bIns="0" rtlCol="0" anchor="t"/>
          <a:lstStyle/>
          <a:p>
            <a:pPr marL="0" indent="0" algn="l">
              <a:lnSpc>
                <a:spcPts val="2300"/>
              </a:lnSpc>
              <a:buNone/>
            </a:pPr>
            <a:r>
              <a:rPr lang="en-US" sz="1850" b="1" dirty="0">
                <a:solidFill>
                  <a:srgbClr val="E0E4E6"/>
                </a:solidFill>
                <a:latin typeface="Spline Sans Bold" pitchFamily="34" charset="0"/>
                <a:ea typeface="Spline Sans Bold" pitchFamily="34" charset="-122"/>
                <a:cs typeface="Spline Sans Bold" pitchFamily="34" charset="-120"/>
              </a:rPr>
              <a:t>Waterproof coat</a:t>
            </a:r>
            <a:endParaRPr lang="en-US" sz="1850" dirty="0"/>
          </a:p>
        </p:txBody>
      </p:sp>
      <p:sp>
        <p:nvSpPr>
          <p:cNvPr id="8" name="Text 6"/>
          <p:cNvSpPr/>
          <p:nvPr/>
        </p:nvSpPr>
        <p:spPr>
          <a:xfrm>
            <a:off x="1576507" y="5030153"/>
            <a:ext cx="6816685" cy="342305"/>
          </a:xfrm>
          <a:prstGeom prst="rect">
            <a:avLst/>
          </a:prstGeom>
          <a:noFill/>
          <a:ln/>
        </p:spPr>
        <p:txBody>
          <a:bodyPr wrap="non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We go outside in all weather conditions!</a:t>
            </a:r>
            <a:endParaRPr lang="en-US" sz="1650" dirty="0"/>
          </a:p>
        </p:txBody>
      </p:sp>
      <p:sp>
        <p:nvSpPr>
          <p:cNvPr id="9" name="Text 7"/>
          <p:cNvSpPr/>
          <p:nvPr/>
        </p:nvSpPr>
        <p:spPr>
          <a:xfrm>
            <a:off x="1576507" y="5800368"/>
            <a:ext cx="2377678" cy="297180"/>
          </a:xfrm>
          <a:prstGeom prst="rect">
            <a:avLst/>
          </a:prstGeom>
          <a:noFill/>
          <a:ln/>
        </p:spPr>
        <p:txBody>
          <a:bodyPr wrap="none" lIns="0" tIns="0" rIns="0" bIns="0" rtlCol="0" anchor="t"/>
          <a:lstStyle/>
          <a:p>
            <a:pPr marL="0" indent="0" algn="l">
              <a:lnSpc>
                <a:spcPts val="2300"/>
              </a:lnSpc>
              <a:buNone/>
            </a:pPr>
            <a:r>
              <a:rPr lang="en-US" sz="1850" b="1" dirty="0">
                <a:solidFill>
                  <a:srgbClr val="E0E4E6"/>
                </a:solidFill>
                <a:latin typeface="Spline Sans Bold" pitchFamily="34" charset="0"/>
                <a:ea typeface="Spline Sans Bold" pitchFamily="34" charset="-122"/>
                <a:cs typeface="Spline Sans Bold" pitchFamily="34" charset="-120"/>
              </a:rPr>
              <a:t>Seasonal items</a:t>
            </a:r>
            <a:endParaRPr lang="en-US" sz="1850" dirty="0"/>
          </a:p>
        </p:txBody>
      </p:sp>
      <p:sp>
        <p:nvSpPr>
          <p:cNvPr id="10" name="Text 8"/>
          <p:cNvSpPr/>
          <p:nvPr/>
        </p:nvSpPr>
        <p:spPr>
          <a:xfrm>
            <a:off x="1576507" y="6311503"/>
            <a:ext cx="6816685" cy="342305"/>
          </a:xfrm>
          <a:prstGeom prst="rect">
            <a:avLst/>
          </a:prstGeom>
          <a:noFill/>
          <a:ln/>
        </p:spPr>
        <p:txBody>
          <a:bodyPr wrap="non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Winter: hats and gloves</a:t>
            </a:r>
            <a:endParaRPr lang="en-US" sz="1650" dirty="0"/>
          </a:p>
        </p:txBody>
      </p:sp>
      <p:sp>
        <p:nvSpPr>
          <p:cNvPr id="11" name="Text 9"/>
          <p:cNvSpPr/>
          <p:nvPr/>
        </p:nvSpPr>
        <p:spPr>
          <a:xfrm>
            <a:off x="1576507" y="6846332"/>
            <a:ext cx="6816685" cy="342305"/>
          </a:xfrm>
          <a:prstGeom prst="rect">
            <a:avLst/>
          </a:prstGeom>
          <a:noFill/>
          <a:ln/>
        </p:spPr>
        <p:txBody>
          <a:bodyPr wrap="non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Summer: sun cream and sun hat</a:t>
            </a:r>
            <a:endParaRPr lang="en-US" sz="1650" dirty="0"/>
          </a:p>
        </p:txBody>
      </p:sp>
      <p:pic>
        <p:nvPicPr>
          <p:cNvPr id="12" name="Image 0" descr="preencoded.png"/>
          <p:cNvPicPr>
            <a:picLocks noChangeAspect="1"/>
          </p:cNvPicPr>
          <p:nvPr/>
        </p:nvPicPr>
        <p:blipFill>
          <a:blip r:embed="rId3"/>
          <a:stretch>
            <a:fillRect/>
          </a:stretch>
        </p:blipFill>
        <p:spPr>
          <a:xfrm>
            <a:off x="8922782" y="1956316"/>
            <a:ext cx="4834057" cy="483405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881063" y="954048"/>
            <a:ext cx="8256151" cy="699254"/>
          </a:xfrm>
          <a:prstGeom prst="rect">
            <a:avLst/>
          </a:prstGeom>
          <a:noFill/>
          <a:ln/>
        </p:spPr>
        <p:txBody>
          <a:bodyPr wrap="none" lIns="0" tIns="0" rIns="0" bIns="0" rtlCol="0" anchor="t"/>
          <a:lstStyle/>
          <a:p>
            <a:pPr marL="0" indent="0" algn="l">
              <a:lnSpc>
                <a:spcPts val="5500"/>
              </a:lnSpc>
              <a:buNone/>
            </a:pPr>
            <a:r>
              <a:rPr lang="en-US" sz="4400" b="1" dirty="0">
                <a:solidFill>
                  <a:srgbClr val="16FFBB"/>
                </a:solidFill>
                <a:latin typeface="Spline Sans Bold" pitchFamily="34" charset="0"/>
                <a:ea typeface="Spline Sans Bold" pitchFamily="34" charset="-122"/>
                <a:cs typeface="Spline Sans Bold" pitchFamily="34" charset="-120"/>
              </a:rPr>
              <a:t>Building Independence</a:t>
            </a:r>
            <a:r>
              <a:rPr lang="en-US" sz="4400" b="1" dirty="0">
                <a:solidFill>
                  <a:srgbClr val="F0FCFF"/>
                </a:solidFill>
                <a:latin typeface="Spline Sans Bold" pitchFamily="34" charset="0"/>
                <a:ea typeface="Spline Sans Bold" pitchFamily="34" charset="-122"/>
                <a:cs typeface="Spline Sans Bold" pitchFamily="34" charset="-120"/>
              </a:rPr>
              <a:t> in Year 1</a:t>
            </a:r>
            <a:endParaRPr lang="en-US" sz="4400" dirty="0"/>
          </a:p>
        </p:txBody>
      </p:sp>
      <p:sp>
        <p:nvSpPr>
          <p:cNvPr id="3" name="Text 1"/>
          <p:cNvSpPr/>
          <p:nvPr/>
        </p:nvSpPr>
        <p:spPr>
          <a:xfrm>
            <a:off x="881063" y="2156817"/>
            <a:ext cx="12868275" cy="402908"/>
          </a:xfrm>
          <a:prstGeom prst="rect">
            <a:avLst/>
          </a:prstGeom>
          <a:noFill/>
          <a:ln/>
        </p:spPr>
        <p:txBody>
          <a:bodyPr wrap="non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Year 1 is an important step in developing your child's independence and responsibility.</a:t>
            </a:r>
            <a:endParaRPr lang="en-US" sz="1950" dirty="0"/>
          </a:p>
        </p:txBody>
      </p:sp>
      <p:sp>
        <p:nvSpPr>
          <p:cNvPr id="4" name="Shape 2"/>
          <p:cNvSpPr/>
          <p:nvPr/>
        </p:nvSpPr>
        <p:spPr>
          <a:xfrm>
            <a:off x="881063" y="2842855"/>
            <a:ext cx="4121587" cy="2676644"/>
          </a:xfrm>
          <a:prstGeom prst="roundRect">
            <a:avLst>
              <a:gd name="adj" fmla="val 14109"/>
            </a:avLst>
          </a:prstGeom>
          <a:solidFill>
            <a:srgbClr val="0A081B">
              <a:alpha val="75000"/>
            </a:srgbClr>
          </a:solidFill>
          <a:ln w="30480">
            <a:solidFill>
              <a:srgbClr val="16FFBB"/>
            </a:solidFill>
            <a:prstDash val="solid"/>
          </a:ln>
        </p:spPr>
      </p:sp>
      <p:sp>
        <p:nvSpPr>
          <p:cNvPr id="5" name="Text 3"/>
          <p:cNvSpPr/>
          <p:nvPr/>
        </p:nvSpPr>
        <p:spPr>
          <a:xfrm>
            <a:off x="1163241" y="3125033"/>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E0E4E6"/>
                </a:solidFill>
                <a:latin typeface="Spline Sans Bold" pitchFamily="34" charset="0"/>
                <a:ea typeface="Spline Sans Bold" pitchFamily="34" charset="-122"/>
                <a:cs typeface="Spline Sans Bold" pitchFamily="34" charset="-120"/>
              </a:rPr>
              <a:t>Personal Belongings</a:t>
            </a:r>
            <a:endParaRPr lang="en-US" sz="2200" dirty="0"/>
          </a:p>
        </p:txBody>
      </p:sp>
      <p:sp>
        <p:nvSpPr>
          <p:cNvPr id="6" name="Text 4"/>
          <p:cNvSpPr/>
          <p:nvPr/>
        </p:nvSpPr>
        <p:spPr>
          <a:xfrm>
            <a:off x="1163241" y="3625691"/>
            <a:ext cx="3557230" cy="1611630"/>
          </a:xfrm>
          <a:prstGeom prst="rect">
            <a:avLst/>
          </a:prstGeom>
          <a:noFill/>
          <a:ln/>
        </p:spPr>
        <p:txBody>
          <a:bodyPr wrap="squar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We encourage children to take responsibility for their own water bottles, jumpers, cardigans and other items</a:t>
            </a:r>
            <a:endParaRPr lang="en-US" sz="1950" dirty="0"/>
          </a:p>
        </p:txBody>
      </p:sp>
      <p:sp>
        <p:nvSpPr>
          <p:cNvPr id="7" name="Shape 5"/>
          <p:cNvSpPr/>
          <p:nvPr/>
        </p:nvSpPr>
        <p:spPr>
          <a:xfrm>
            <a:off x="5254347" y="2842855"/>
            <a:ext cx="4121587" cy="2676644"/>
          </a:xfrm>
          <a:prstGeom prst="roundRect">
            <a:avLst>
              <a:gd name="adj" fmla="val 14109"/>
            </a:avLst>
          </a:prstGeom>
          <a:solidFill>
            <a:srgbClr val="0A081B">
              <a:alpha val="75000"/>
            </a:srgbClr>
          </a:solidFill>
          <a:ln w="30480">
            <a:solidFill>
              <a:srgbClr val="29DDDA"/>
            </a:solidFill>
            <a:prstDash val="solid"/>
          </a:ln>
        </p:spPr>
      </p:sp>
      <p:sp>
        <p:nvSpPr>
          <p:cNvPr id="8" name="Text 6"/>
          <p:cNvSpPr/>
          <p:nvPr/>
        </p:nvSpPr>
        <p:spPr>
          <a:xfrm>
            <a:off x="5536525" y="3125033"/>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E0E4E6"/>
                </a:solidFill>
                <a:latin typeface="Spline Sans Bold" pitchFamily="34" charset="0"/>
                <a:ea typeface="Spline Sans Bold" pitchFamily="34" charset="-122"/>
                <a:cs typeface="Spline Sans Bold" pitchFamily="34" charset="-120"/>
              </a:rPr>
              <a:t>Lost Property</a:t>
            </a:r>
            <a:endParaRPr lang="en-US" sz="2200" dirty="0"/>
          </a:p>
        </p:txBody>
      </p:sp>
      <p:sp>
        <p:nvSpPr>
          <p:cNvPr id="9" name="Text 7"/>
          <p:cNvSpPr/>
          <p:nvPr/>
        </p:nvSpPr>
        <p:spPr>
          <a:xfrm>
            <a:off x="5536525" y="3625691"/>
            <a:ext cx="3557230" cy="1208723"/>
          </a:xfrm>
          <a:prstGeom prst="rect">
            <a:avLst/>
          </a:prstGeom>
          <a:noFill/>
          <a:ln/>
        </p:spPr>
        <p:txBody>
          <a:bodyPr wrap="squar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Check the classroom and playground lost property boxes if items go missing</a:t>
            </a:r>
            <a:endParaRPr lang="en-US" sz="1950" dirty="0"/>
          </a:p>
        </p:txBody>
      </p:sp>
      <p:sp>
        <p:nvSpPr>
          <p:cNvPr id="10" name="Shape 8"/>
          <p:cNvSpPr/>
          <p:nvPr/>
        </p:nvSpPr>
        <p:spPr>
          <a:xfrm>
            <a:off x="9627632" y="2842855"/>
            <a:ext cx="4121706" cy="2676644"/>
          </a:xfrm>
          <a:prstGeom prst="roundRect">
            <a:avLst>
              <a:gd name="adj" fmla="val 14109"/>
            </a:avLst>
          </a:prstGeom>
          <a:solidFill>
            <a:srgbClr val="0A081B">
              <a:alpha val="75000"/>
            </a:srgbClr>
          </a:solidFill>
          <a:ln w="30480">
            <a:solidFill>
              <a:srgbClr val="37A7E7"/>
            </a:solidFill>
            <a:prstDash val="solid"/>
          </a:ln>
        </p:spPr>
      </p:sp>
      <p:sp>
        <p:nvSpPr>
          <p:cNvPr id="11" name="Text 9"/>
          <p:cNvSpPr/>
          <p:nvPr/>
        </p:nvSpPr>
        <p:spPr>
          <a:xfrm>
            <a:off x="9909810" y="3125033"/>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E0E4E6"/>
                </a:solidFill>
                <a:latin typeface="Spline Sans Bold" pitchFamily="34" charset="0"/>
                <a:ea typeface="Spline Sans Bold" pitchFamily="34" charset="-122"/>
                <a:cs typeface="Spline Sans Bold" pitchFamily="34" charset="-120"/>
              </a:rPr>
              <a:t>Labelling</a:t>
            </a:r>
            <a:endParaRPr lang="en-US" sz="2200" dirty="0"/>
          </a:p>
        </p:txBody>
      </p:sp>
      <p:sp>
        <p:nvSpPr>
          <p:cNvPr id="12" name="Text 10"/>
          <p:cNvSpPr/>
          <p:nvPr/>
        </p:nvSpPr>
        <p:spPr>
          <a:xfrm>
            <a:off x="9909810" y="3625691"/>
            <a:ext cx="3557349" cy="1611630"/>
          </a:xfrm>
          <a:prstGeom prst="rect">
            <a:avLst/>
          </a:prstGeom>
          <a:noFill/>
          <a:ln/>
        </p:spPr>
        <p:txBody>
          <a:bodyPr wrap="square" lIns="0" tIns="0" rIns="0" bIns="0" rtlCol="0" anchor="t"/>
          <a:lstStyle/>
          <a:p>
            <a:pPr marL="0" indent="0" algn="l">
              <a:lnSpc>
                <a:spcPts val="3150"/>
              </a:lnSpc>
              <a:buNone/>
            </a:pPr>
            <a:r>
              <a:rPr lang="en-US" sz="1950" b="1" dirty="0">
                <a:solidFill>
                  <a:srgbClr val="E0E4E6"/>
                </a:solidFill>
                <a:latin typeface="Barlow" pitchFamily="34" charset="0"/>
                <a:ea typeface="Barlow" pitchFamily="34" charset="-122"/>
                <a:cs typeface="Barlow" pitchFamily="34" charset="-120"/>
              </a:rPr>
              <a:t>Please ensure </a:t>
            </a:r>
            <a:r>
              <a:rPr lang="en-US" sz="1950" b="1" dirty="0">
                <a:solidFill>
                  <a:srgbClr val="16FFBB"/>
                </a:solidFill>
                <a:latin typeface="Barlow" pitchFamily="34" charset="0"/>
                <a:ea typeface="Barlow" pitchFamily="34" charset="-122"/>
                <a:cs typeface="Barlow" pitchFamily="34" charset="-120"/>
              </a:rPr>
              <a:t>everything</a:t>
            </a:r>
            <a:r>
              <a:rPr lang="en-US" sz="1950" b="1" dirty="0">
                <a:solidFill>
                  <a:srgbClr val="E0E4E6"/>
                </a:solidFill>
                <a:latin typeface="Barlow" pitchFamily="34" charset="0"/>
                <a:ea typeface="Barlow" pitchFamily="34" charset="-122"/>
                <a:cs typeface="Barlow" pitchFamily="34" charset="-120"/>
              </a:rPr>
              <a:t> is clearly named</a:t>
            </a:r>
            <a:r>
              <a:rPr lang="en-US" sz="1950" dirty="0">
                <a:solidFill>
                  <a:srgbClr val="E0E4E6"/>
                </a:solidFill>
                <a:latin typeface="Barlow" pitchFamily="34" charset="0"/>
                <a:ea typeface="Barlow" pitchFamily="34" charset="-122"/>
                <a:cs typeface="Barlow" pitchFamily="34" charset="-120"/>
              </a:rPr>
              <a:t> – this makes returning lost items much easier!</a:t>
            </a:r>
            <a:endParaRPr lang="en-US" sz="1950" dirty="0"/>
          </a:p>
        </p:txBody>
      </p:sp>
      <p:sp>
        <p:nvSpPr>
          <p:cNvPr id="13" name="Shape 11"/>
          <p:cNvSpPr/>
          <p:nvPr/>
        </p:nvSpPr>
        <p:spPr>
          <a:xfrm>
            <a:off x="881063" y="5802630"/>
            <a:ext cx="12868275" cy="1472803"/>
          </a:xfrm>
          <a:prstGeom prst="roundRect">
            <a:avLst>
              <a:gd name="adj" fmla="val 25642"/>
            </a:avLst>
          </a:prstGeom>
          <a:solidFill>
            <a:srgbClr val="004D36"/>
          </a:solidFill>
          <a:ln/>
        </p:spPr>
      </p:sp>
      <p:pic>
        <p:nvPicPr>
          <p:cNvPr id="14" name="Image 0" descr="preencoded.png"/>
          <p:cNvPicPr>
            <a:picLocks noChangeAspect="1"/>
          </p:cNvPicPr>
          <p:nvPr/>
        </p:nvPicPr>
        <p:blipFill>
          <a:blip r:embed="rId3"/>
          <a:stretch>
            <a:fillRect/>
          </a:stretch>
        </p:blipFill>
        <p:spPr>
          <a:xfrm>
            <a:off x="1132761" y="6194108"/>
            <a:ext cx="314682" cy="251698"/>
          </a:xfrm>
          <a:prstGeom prst="rect">
            <a:avLst/>
          </a:prstGeom>
        </p:spPr>
      </p:pic>
      <p:sp>
        <p:nvSpPr>
          <p:cNvPr id="15" name="Text 12"/>
          <p:cNvSpPr/>
          <p:nvPr/>
        </p:nvSpPr>
        <p:spPr>
          <a:xfrm>
            <a:off x="1699141" y="6117193"/>
            <a:ext cx="11798498" cy="805815"/>
          </a:xfrm>
          <a:prstGeom prst="rect">
            <a:avLst/>
          </a:prstGeom>
          <a:noFill/>
          <a:ln/>
        </p:spPr>
        <p:txBody>
          <a:bodyPr wrap="square" lIns="0" tIns="0" rIns="0" bIns="0" rtlCol="0" anchor="t"/>
          <a:lstStyle/>
          <a:p>
            <a:pPr marL="0" indent="0" algn="l">
              <a:lnSpc>
                <a:spcPts val="3150"/>
              </a:lnSpc>
              <a:buNone/>
            </a:pPr>
            <a:r>
              <a:rPr lang="en-US" sz="1950" b="1" dirty="0">
                <a:solidFill>
                  <a:srgbClr val="FFFFFF"/>
                </a:solidFill>
                <a:latin typeface="Barlow" pitchFamily="34" charset="0"/>
                <a:ea typeface="Barlow" pitchFamily="34" charset="-122"/>
                <a:cs typeface="Barlow" pitchFamily="34" charset="-120"/>
              </a:rPr>
              <a:t>Space-saving tip:</a:t>
            </a:r>
            <a:r>
              <a:rPr lang="en-US" sz="1950" dirty="0">
                <a:solidFill>
                  <a:srgbClr val="FFFFFF"/>
                </a:solidFill>
                <a:latin typeface="Barlow" pitchFamily="34" charset="0"/>
                <a:ea typeface="Barlow" pitchFamily="34" charset="-122"/>
                <a:cs typeface="Barlow" pitchFamily="34" charset="-120"/>
              </a:rPr>
              <a:t> Please use a book bag rather than a rucksack where possible, as we have limited storage space in our Year 1 classroom.</a:t>
            </a:r>
            <a:endParaRPr lang="en-US" sz="1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822484" y="646271"/>
            <a:ext cx="7563088" cy="652701"/>
          </a:xfrm>
          <a:prstGeom prst="rect">
            <a:avLst/>
          </a:prstGeom>
          <a:noFill/>
          <a:ln/>
        </p:spPr>
        <p:txBody>
          <a:bodyPr wrap="none" lIns="0" tIns="0" rIns="0" bIns="0" rtlCol="0" anchor="t"/>
          <a:lstStyle/>
          <a:p>
            <a:pPr marL="0" indent="0" algn="l">
              <a:lnSpc>
                <a:spcPts val="5100"/>
              </a:lnSpc>
              <a:buNone/>
            </a:pPr>
            <a:r>
              <a:rPr lang="en-US" sz="4100" b="1" dirty="0">
                <a:solidFill>
                  <a:srgbClr val="F0FCFF"/>
                </a:solidFill>
                <a:latin typeface="Spline Sans Bold" pitchFamily="34" charset="0"/>
                <a:ea typeface="Spline Sans Bold" pitchFamily="34" charset="-122"/>
                <a:cs typeface="Spline Sans Bold" pitchFamily="34" charset="-120"/>
              </a:rPr>
              <a:t>Navigating Our School Website</a:t>
            </a:r>
            <a:endParaRPr lang="en-US" sz="4100" dirty="0"/>
          </a:p>
        </p:txBody>
      </p:sp>
      <p:sp>
        <p:nvSpPr>
          <p:cNvPr id="3" name="Text 1"/>
          <p:cNvSpPr/>
          <p:nvPr/>
        </p:nvSpPr>
        <p:spPr>
          <a:xfrm>
            <a:off x="822484" y="1886307"/>
            <a:ext cx="3270409" cy="326350"/>
          </a:xfrm>
          <a:prstGeom prst="rect">
            <a:avLst/>
          </a:prstGeom>
          <a:noFill/>
          <a:ln/>
        </p:spPr>
        <p:txBody>
          <a:bodyPr wrap="none" lIns="0" tIns="0" rIns="0" bIns="0" rtlCol="0" anchor="t"/>
          <a:lstStyle/>
          <a:p>
            <a:pPr marL="0" indent="0" algn="l">
              <a:lnSpc>
                <a:spcPts val="2550"/>
              </a:lnSpc>
              <a:buNone/>
            </a:pPr>
            <a:r>
              <a:rPr lang="en-US" sz="2050" b="1" dirty="0">
                <a:solidFill>
                  <a:srgbClr val="F0FCFF"/>
                </a:solidFill>
                <a:latin typeface="Spline Sans Bold" pitchFamily="34" charset="0"/>
                <a:ea typeface="Spline Sans Bold" pitchFamily="34" charset="-122"/>
                <a:cs typeface="Spline Sans Bold" pitchFamily="34" charset="-120"/>
              </a:rPr>
              <a:t>How to find our class page:</a:t>
            </a:r>
            <a:endParaRPr lang="en-US" sz="2050" dirty="0"/>
          </a:p>
        </p:txBody>
      </p:sp>
      <p:sp>
        <p:nvSpPr>
          <p:cNvPr id="4" name="Text 2"/>
          <p:cNvSpPr/>
          <p:nvPr/>
        </p:nvSpPr>
        <p:spPr>
          <a:xfrm>
            <a:off x="822484" y="2447568"/>
            <a:ext cx="4850130" cy="375999"/>
          </a:xfrm>
          <a:prstGeom prst="rect">
            <a:avLst/>
          </a:prstGeom>
          <a:noFill/>
          <a:ln/>
        </p:spPr>
        <p:txBody>
          <a:bodyPr wrap="none" lIns="0" tIns="0" rIns="0" bIns="0" rtlCol="0" anchor="t"/>
          <a:lstStyle/>
          <a:p>
            <a:pPr marL="342900" indent="-342900" algn="l">
              <a:lnSpc>
                <a:spcPts val="2950"/>
              </a:lnSpc>
              <a:buSzPct val="100000"/>
              <a:buFont typeface="+mj-lt"/>
              <a:buAutoNum type="arabicPeriod"/>
            </a:pPr>
            <a:r>
              <a:rPr lang="en-US" sz="1850" dirty="0">
                <a:solidFill>
                  <a:srgbClr val="E0E4E6"/>
                </a:solidFill>
                <a:latin typeface="Barlow" pitchFamily="34" charset="0"/>
                <a:ea typeface="Barlow" pitchFamily="34" charset="-122"/>
                <a:cs typeface="Barlow" pitchFamily="34" charset="-120"/>
              </a:rPr>
              <a:t>Visit </a:t>
            </a:r>
            <a:r>
              <a:rPr lang="en-US" sz="1850" u="sng" dirty="0">
                <a:solidFill>
                  <a:srgbClr val="16FFBB"/>
                </a:solidFill>
                <a:latin typeface="Barlow" pitchFamily="34" charset="0"/>
                <a:ea typeface="Barlow" pitchFamily="34" charset="-122"/>
                <a:cs typeface="Barlow" pitchFamily="34" charset="-120"/>
                <a:hlinkClick r:id="rId3">
                  <a:extLst>
                    <a:ext uri="{A12FA001-AC4F-418D-AE19-62706E023703}">
                      <ahyp:hlinkClr xmlns:ahyp="http://schemas.microsoft.com/office/drawing/2018/hyperlinkcolor" val="tx"/>
                    </a:ext>
                  </a:extLst>
                </a:hlinkClick>
              </a:rPr>
              <a:t>www.muskham.notts.sch.uk</a:t>
            </a:r>
            <a:endParaRPr lang="en-US" sz="1850" dirty="0"/>
          </a:p>
        </p:txBody>
      </p:sp>
      <p:sp>
        <p:nvSpPr>
          <p:cNvPr id="5" name="Text 3"/>
          <p:cNvSpPr/>
          <p:nvPr/>
        </p:nvSpPr>
        <p:spPr>
          <a:xfrm>
            <a:off x="822484" y="2905720"/>
            <a:ext cx="4850130" cy="375999"/>
          </a:xfrm>
          <a:prstGeom prst="rect">
            <a:avLst/>
          </a:prstGeom>
          <a:noFill/>
          <a:ln/>
        </p:spPr>
        <p:txBody>
          <a:bodyPr wrap="none" lIns="0" tIns="0" rIns="0" bIns="0" rtlCol="0" anchor="t"/>
          <a:lstStyle/>
          <a:p>
            <a:pPr marL="342900" indent="-342900" algn="l">
              <a:lnSpc>
                <a:spcPts val="2950"/>
              </a:lnSpc>
              <a:buSzPct val="100000"/>
              <a:buFont typeface="+mj-lt"/>
              <a:buAutoNum type="arabicPeriod" startAt="2"/>
            </a:pPr>
            <a:r>
              <a:rPr lang="en-US" sz="1850" dirty="0">
                <a:solidFill>
                  <a:srgbClr val="E0E4E6"/>
                </a:solidFill>
                <a:latin typeface="Barlow" pitchFamily="34" charset="0"/>
                <a:ea typeface="Barlow" pitchFamily="34" charset="-122"/>
                <a:cs typeface="Barlow" pitchFamily="34" charset="-120"/>
              </a:rPr>
              <a:t>Select the "Children" drop-down menu</a:t>
            </a:r>
            <a:endParaRPr lang="en-US" sz="1850" dirty="0"/>
          </a:p>
        </p:txBody>
      </p:sp>
      <p:sp>
        <p:nvSpPr>
          <p:cNvPr id="6" name="Text 4"/>
          <p:cNvSpPr/>
          <p:nvPr/>
        </p:nvSpPr>
        <p:spPr>
          <a:xfrm>
            <a:off x="822484" y="3363873"/>
            <a:ext cx="4850130" cy="375999"/>
          </a:xfrm>
          <a:prstGeom prst="rect">
            <a:avLst/>
          </a:prstGeom>
          <a:noFill/>
          <a:ln/>
        </p:spPr>
        <p:txBody>
          <a:bodyPr wrap="none" lIns="0" tIns="0" rIns="0" bIns="0" rtlCol="0" anchor="t"/>
          <a:lstStyle/>
          <a:p>
            <a:pPr marL="342900" indent="-342900" algn="l">
              <a:lnSpc>
                <a:spcPts val="2950"/>
              </a:lnSpc>
              <a:buSzPct val="100000"/>
              <a:buFont typeface="+mj-lt"/>
              <a:buAutoNum type="arabicPeriod" startAt="3"/>
            </a:pPr>
            <a:r>
              <a:rPr lang="en-US" sz="1850" dirty="0">
                <a:solidFill>
                  <a:srgbClr val="E0E4E6"/>
                </a:solidFill>
                <a:latin typeface="Barlow" pitchFamily="34" charset="0"/>
                <a:ea typeface="Barlow" pitchFamily="34" charset="-122"/>
                <a:cs typeface="Barlow" pitchFamily="34" charset="-120"/>
              </a:rPr>
              <a:t>Click on "Class Pages"</a:t>
            </a:r>
            <a:endParaRPr lang="en-US" sz="1850" dirty="0"/>
          </a:p>
        </p:txBody>
      </p:sp>
      <p:sp>
        <p:nvSpPr>
          <p:cNvPr id="7" name="Text 5"/>
          <p:cNvSpPr/>
          <p:nvPr/>
        </p:nvSpPr>
        <p:spPr>
          <a:xfrm>
            <a:off x="822484" y="3822025"/>
            <a:ext cx="4850130" cy="375999"/>
          </a:xfrm>
          <a:prstGeom prst="rect">
            <a:avLst/>
          </a:prstGeom>
          <a:noFill/>
          <a:ln/>
        </p:spPr>
        <p:txBody>
          <a:bodyPr wrap="none" lIns="0" tIns="0" rIns="0" bIns="0" rtlCol="0" anchor="t"/>
          <a:lstStyle/>
          <a:p>
            <a:pPr marL="342900" indent="-342900" algn="l">
              <a:lnSpc>
                <a:spcPts val="2950"/>
              </a:lnSpc>
              <a:buSzPct val="100000"/>
              <a:buFont typeface="+mj-lt"/>
              <a:buAutoNum type="arabicPeriod" startAt="4"/>
            </a:pPr>
            <a:r>
              <a:rPr lang="en-US" sz="1850" dirty="0">
                <a:solidFill>
                  <a:srgbClr val="E0E4E6"/>
                </a:solidFill>
                <a:latin typeface="Barlow" pitchFamily="34" charset="0"/>
                <a:ea typeface="Barlow" pitchFamily="34" charset="-122"/>
                <a:cs typeface="Barlow" pitchFamily="34" charset="-120"/>
              </a:rPr>
              <a:t>Choose "Year 1"</a:t>
            </a:r>
            <a:endParaRPr lang="en-US" sz="1850" dirty="0"/>
          </a:p>
        </p:txBody>
      </p:sp>
      <p:sp>
        <p:nvSpPr>
          <p:cNvPr id="8" name="Text 6"/>
          <p:cNvSpPr/>
          <p:nvPr/>
        </p:nvSpPr>
        <p:spPr>
          <a:xfrm>
            <a:off x="822484" y="4409480"/>
            <a:ext cx="4850130" cy="1127998"/>
          </a:xfrm>
          <a:prstGeom prst="rect">
            <a:avLst/>
          </a:prstGeom>
          <a:noFill/>
          <a:ln/>
        </p:spPr>
        <p:txBody>
          <a:bodyPr wrap="square" lIns="0" tIns="0" rIns="0" bIns="0" rtlCol="0" anchor="t"/>
          <a:lstStyle/>
          <a:p>
            <a:pPr marL="0" indent="0" algn="l">
              <a:lnSpc>
                <a:spcPts val="2950"/>
              </a:lnSpc>
              <a:buNone/>
            </a:pPr>
            <a:r>
              <a:rPr lang="en-US" sz="1850" dirty="0">
                <a:solidFill>
                  <a:srgbClr val="E0E4E6"/>
                </a:solidFill>
                <a:latin typeface="Barlow" pitchFamily="34" charset="0"/>
                <a:ea typeface="Barlow" pitchFamily="34" charset="-122"/>
                <a:cs typeface="Barlow" pitchFamily="34" charset="-120"/>
              </a:rPr>
              <a:t>Our class page is regularly updated with important information, photos of activities, and learning resources.</a:t>
            </a:r>
            <a:endParaRPr lang="en-US" sz="1850" dirty="0"/>
          </a:p>
        </p:txBody>
      </p:sp>
      <p:pic>
        <p:nvPicPr>
          <p:cNvPr id="9" name="Image 0" descr="preencoded.png"/>
          <p:cNvPicPr>
            <a:picLocks noChangeAspect="1"/>
          </p:cNvPicPr>
          <p:nvPr/>
        </p:nvPicPr>
        <p:blipFill>
          <a:blip r:embed="rId4"/>
          <a:stretch>
            <a:fillRect/>
          </a:stretch>
        </p:blipFill>
        <p:spPr>
          <a:xfrm>
            <a:off x="6253639" y="1915716"/>
            <a:ext cx="7561898" cy="1502212"/>
          </a:xfrm>
          <a:prstGeom prst="rect">
            <a:avLst/>
          </a:prstGeom>
        </p:spPr>
      </p:pic>
      <p:pic>
        <p:nvPicPr>
          <p:cNvPr id="10" name="Image 1" descr="preencoded.png"/>
          <p:cNvPicPr>
            <a:picLocks noChangeAspect="1"/>
          </p:cNvPicPr>
          <p:nvPr/>
        </p:nvPicPr>
        <p:blipFill>
          <a:blip r:embed="rId5"/>
          <a:stretch>
            <a:fillRect/>
          </a:stretch>
        </p:blipFill>
        <p:spPr>
          <a:xfrm>
            <a:off x="6253639" y="3682246"/>
            <a:ext cx="6697742" cy="375523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B517DA-EF1E-42DC-A284-570E536B05A7}"/>
              </a:ext>
            </a:extLst>
          </p:cNvPr>
          <p:cNvSpPr txBox="1"/>
          <p:nvPr/>
        </p:nvSpPr>
        <p:spPr>
          <a:xfrm flipH="1">
            <a:off x="2085574" y="414670"/>
            <a:ext cx="10459251" cy="7109639"/>
          </a:xfrm>
          <a:prstGeom prst="rect">
            <a:avLst/>
          </a:prstGeom>
          <a:noFill/>
        </p:spPr>
        <p:txBody>
          <a:bodyPr wrap="square" rtlCol="0">
            <a:spAutoFit/>
          </a:bodyPr>
          <a:lstStyle/>
          <a:p>
            <a:r>
              <a:rPr lang="en-GB" sz="2400" b="1" dirty="0">
                <a:solidFill>
                  <a:schemeClr val="bg1"/>
                </a:solidFill>
              </a:rPr>
              <a:t>Things to remember</a:t>
            </a:r>
          </a:p>
          <a:p>
            <a:endParaRPr lang="en-GB" sz="2400" b="1" dirty="0">
              <a:solidFill>
                <a:schemeClr val="bg1"/>
              </a:solidFill>
            </a:endParaRPr>
          </a:p>
          <a:p>
            <a:endParaRPr lang="en-GB" sz="2400" b="1" dirty="0">
              <a:solidFill>
                <a:schemeClr val="bg1"/>
              </a:solidFill>
            </a:endParaRPr>
          </a:p>
          <a:p>
            <a:r>
              <a:rPr lang="en-GB" sz="2400" b="1" dirty="0">
                <a:solidFill>
                  <a:schemeClr val="bg1"/>
                </a:solidFill>
              </a:rPr>
              <a:t>Library Day is </a:t>
            </a:r>
            <a:r>
              <a:rPr lang="en-GB" sz="2400" b="1" dirty="0">
                <a:solidFill>
                  <a:srgbClr val="FFFF00"/>
                </a:solidFill>
              </a:rPr>
              <a:t>Friday</a:t>
            </a:r>
          </a:p>
          <a:p>
            <a:endParaRPr lang="en-GB" sz="2400" b="1" dirty="0">
              <a:solidFill>
                <a:schemeClr val="bg1"/>
              </a:solidFill>
            </a:endParaRPr>
          </a:p>
          <a:p>
            <a:r>
              <a:rPr lang="en-GB" sz="2400" b="1" dirty="0">
                <a:solidFill>
                  <a:schemeClr val="bg1"/>
                </a:solidFill>
              </a:rPr>
              <a:t>Homework is set on Fridays and </a:t>
            </a:r>
            <a:r>
              <a:rPr lang="en-GB" sz="2400" b="1" dirty="0">
                <a:solidFill>
                  <a:srgbClr val="FFFF00"/>
                </a:solidFill>
              </a:rPr>
              <a:t>handed in on Wednesdays</a:t>
            </a:r>
          </a:p>
          <a:p>
            <a:endParaRPr lang="en-GB" sz="2400" b="1" dirty="0">
              <a:solidFill>
                <a:schemeClr val="bg1"/>
              </a:solidFill>
            </a:endParaRPr>
          </a:p>
          <a:p>
            <a:r>
              <a:rPr lang="en-GB" sz="2400" b="1" dirty="0">
                <a:solidFill>
                  <a:srgbClr val="FFFF00"/>
                </a:solidFill>
              </a:rPr>
              <a:t>Spellings </a:t>
            </a:r>
            <a:r>
              <a:rPr lang="en-GB" sz="2400" b="1" dirty="0">
                <a:solidFill>
                  <a:schemeClr val="bg1"/>
                </a:solidFill>
              </a:rPr>
              <a:t>are tested on </a:t>
            </a:r>
            <a:r>
              <a:rPr lang="en-GB" sz="2400" b="1" dirty="0">
                <a:solidFill>
                  <a:srgbClr val="FFFF00"/>
                </a:solidFill>
              </a:rPr>
              <a:t>Wednesdays</a:t>
            </a:r>
          </a:p>
          <a:p>
            <a:endParaRPr lang="en-GB" sz="2400" b="1" dirty="0">
              <a:solidFill>
                <a:schemeClr val="bg1"/>
              </a:solidFill>
            </a:endParaRPr>
          </a:p>
          <a:p>
            <a:r>
              <a:rPr lang="en-GB" sz="2400" b="1" dirty="0">
                <a:solidFill>
                  <a:srgbClr val="FFFF00"/>
                </a:solidFill>
              </a:rPr>
              <a:t>PE days </a:t>
            </a:r>
            <a:r>
              <a:rPr lang="en-GB" sz="2400" b="1" dirty="0">
                <a:solidFill>
                  <a:schemeClr val="bg1"/>
                </a:solidFill>
              </a:rPr>
              <a:t>are </a:t>
            </a:r>
            <a:r>
              <a:rPr lang="en-GB" sz="2400" b="1" dirty="0">
                <a:solidFill>
                  <a:srgbClr val="FFFF00"/>
                </a:solidFill>
              </a:rPr>
              <a:t>Wednesday afternoons </a:t>
            </a:r>
            <a:r>
              <a:rPr lang="en-GB" sz="2400" b="1" dirty="0">
                <a:solidFill>
                  <a:schemeClr val="bg1"/>
                </a:solidFill>
              </a:rPr>
              <a:t>and </a:t>
            </a:r>
            <a:r>
              <a:rPr lang="en-GB" sz="2400" b="1" dirty="0">
                <a:solidFill>
                  <a:srgbClr val="FFFF00"/>
                </a:solidFill>
              </a:rPr>
              <a:t>Thursday mornings</a:t>
            </a:r>
          </a:p>
          <a:p>
            <a:endParaRPr lang="en-GB" sz="2400" b="1" dirty="0">
              <a:solidFill>
                <a:schemeClr val="bg1"/>
              </a:solidFill>
            </a:endParaRPr>
          </a:p>
          <a:p>
            <a:r>
              <a:rPr lang="en-GB" sz="2400" b="1" dirty="0">
                <a:solidFill>
                  <a:schemeClr val="bg1"/>
                </a:solidFill>
              </a:rPr>
              <a:t>Reading diaries are handed in on Thursdays so that </a:t>
            </a:r>
            <a:r>
              <a:rPr lang="en-GB" sz="2400" b="1" dirty="0">
                <a:solidFill>
                  <a:srgbClr val="FFFF00"/>
                </a:solidFill>
              </a:rPr>
              <a:t>new reading books can be issued on Fridays. </a:t>
            </a:r>
          </a:p>
          <a:p>
            <a:endParaRPr lang="en-GB" sz="2400" b="1" dirty="0">
              <a:solidFill>
                <a:schemeClr val="bg1"/>
              </a:solidFill>
            </a:endParaRPr>
          </a:p>
          <a:p>
            <a:r>
              <a:rPr lang="en-GB" sz="2400" b="1" dirty="0">
                <a:solidFill>
                  <a:schemeClr val="bg1"/>
                </a:solidFill>
              </a:rPr>
              <a:t>Please have your child’s reading diary and book bag in school every day so that we can hear your child read.</a:t>
            </a:r>
          </a:p>
          <a:p>
            <a:endParaRPr lang="en-GB" sz="2400" b="1" dirty="0">
              <a:solidFill>
                <a:schemeClr val="bg1"/>
              </a:solidFill>
            </a:endParaRPr>
          </a:p>
          <a:p>
            <a:r>
              <a:rPr lang="en-GB" sz="2400" b="1" dirty="0">
                <a:solidFill>
                  <a:schemeClr val="bg1"/>
                </a:solidFill>
              </a:rPr>
              <a:t>We have </a:t>
            </a:r>
            <a:r>
              <a:rPr lang="en-GB" sz="2400" b="1" dirty="0">
                <a:solidFill>
                  <a:srgbClr val="FFFF00"/>
                </a:solidFill>
              </a:rPr>
              <a:t>a daily STAR of the DAY </a:t>
            </a:r>
            <a:r>
              <a:rPr lang="en-GB" sz="2400" b="1" dirty="0">
                <a:solidFill>
                  <a:schemeClr val="bg1"/>
                </a:solidFill>
              </a:rPr>
              <a:t>award to reward excellent behaviour and attitudes.</a:t>
            </a:r>
          </a:p>
        </p:txBody>
      </p:sp>
    </p:spTree>
    <p:extLst>
      <p:ext uri="{BB962C8B-B14F-4D97-AF65-F5344CB8AC3E}">
        <p14:creationId xmlns:p14="http://schemas.microsoft.com/office/powerpoint/2010/main" val="261851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49141" y="588526"/>
            <a:ext cx="4756547" cy="594479"/>
          </a:xfrm>
          <a:prstGeom prst="rect">
            <a:avLst/>
          </a:prstGeom>
          <a:noFill/>
          <a:ln/>
        </p:spPr>
        <p:txBody>
          <a:bodyPr wrap="none" lIns="0" tIns="0" rIns="0" bIns="0" rtlCol="0" anchor="t"/>
          <a:lstStyle/>
          <a:p>
            <a:pPr marL="0" indent="0" algn="l">
              <a:lnSpc>
                <a:spcPts val="4650"/>
              </a:lnSpc>
              <a:buNone/>
            </a:pPr>
            <a:r>
              <a:rPr lang="en-US" sz="3700" b="1" dirty="0">
                <a:solidFill>
                  <a:srgbClr val="F0FCFF"/>
                </a:solidFill>
                <a:latin typeface="Spline Sans Bold" pitchFamily="34" charset="0"/>
                <a:ea typeface="Spline Sans Bold" pitchFamily="34" charset="-122"/>
                <a:cs typeface="Spline Sans Bold" pitchFamily="34" charset="-120"/>
              </a:rPr>
              <a:t>School Lunches</a:t>
            </a:r>
            <a:endParaRPr lang="en-US" sz="3700" dirty="0"/>
          </a:p>
        </p:txBody>
      </p:sp>
      <p:pic>
        <p:nvPicPr>
          <p:cNvPr id="3" name="Image 0" descr="preencoded.png"/>
          <p:cNvPicPr>
            <a:picLocks noChangeAspect="1"/>
          </p:cNvPicPr>
          <p:nvPr/>
        </p:nvPicPr>
        <p:blipFill>
          <a:blip r:embed="rId3"/>
          <a:stretch>
            <a:fillRect/>
          </a:stretch>
        </p:blipFill>
        <p:spPr>
          <a:xfrm>
            <a:off x="749141" y="1744742"/>
            <a:ext cx="6304955" cy="6304955"/>
          </a:xfrm>
          <a:prstGeom prst="rect">
            <a:avLst/>
          </a:prstGeom>
        </p:spPr>
      </p:pic>
      <p:sp>
        <p:nvSpPr>
          <p:cNvPr id="4" name="Text 1"/>
          <p:cNvSpPr/>
          <p:nvPr/>
        </p:nvSpPr>
        <p:spPr>
          <a:xfrm>
            <a:off x="7583924" y="1696522"/>
            <a:ext cx="6304955" cy="684848"/>
          </a:xfrm>
          <a:prstGeom prst="rect">
            <a:avLst/>
          </a:prstGeom>
          <a:noFill/>
          <a:ln/>
        </p:spPr>
        <p:txBody>
          <a:bodyPr wrap="squar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All information regarding school meals can be found on the school website:</a:t>
            </a:r>
            <a:endParaRPr lang="en-US" sz="1650" dirty="0"/>
          </a:p>
        </p:txBody>
      </p:sp>
      <p:pic>
        <p:nvPicPr>
          <p:cNvPr id="5" name="Image 1" descr="preencoded.png">
            <a:hlinkClick r:id="rId4"/>
          </p:cNvPr>
          <p:cNvPicPr>
            <a:picLocks noChangeAspect="1"/>
          </p:cNvPicPr>
          <p:nvPr/>
        </p:nvPicPr>
        <p:blipFill>
          <a:blip r:embed="rId5"/>
          <a:stretch>
            <a:fillRect/>
          </a:stretch>
        </p:blipFill>
        <p:spPr>
          <a:xfrm>
            <a:off x="7583924" y="2622113"/>
            <a:ext cx="2632948" cy="588526"/>
          </a:xfrm>
          <a:prstGeom prst="rect">
            <a:avLst/>
          </a:prstGeom>
        </p:spPr>
      </p:pic>
      <p:sp>
        <p:nvSpPr>
          <p:cNvPr id="6" name="Text 2"/>
          <p:cNvSpPr/>
          <p:nvPr/>
        </p:nvSpPr>
        <p:spPr>
          <a:xfrm>
            <a:off x="7583924" y="3451384"/>
            <a:ext cx="2453878" cy="297299"/>
          </a:xfrm>
          <a:prstGeom prst="rect">
            <a:avLst/>
          </a:prstGeom>
          <a:noFill/>
          <a:ln/>
        </p:spPr>
        <p:txBody>
          <a:bodyPr wrap="none" lIns="0" tIns="0" rIns="0" bIns="0" rtlCol="0" anchor="t"/>
          <a:lstStyle/>
          <a:p>
            <a:pPr marL="0" indent="0" algn="l">
              <a:lnSpc>
                <a:spcPts val="2300"/>
              </a:lnSpc>
              <a:buNone/>
            </a:pPr>
            <a:r>
              <a:rPr lang="en-US" sz="1850" b="1" dirty="0">
                <a:solidFill>
                  <a:srgbClr val="29DDDA"/>
                </a:solidFill>
                <a:latin typeface="Spline Sans Bold" pitchFamily="34" charset="0"/>
                <a:ea typeface="Spline Sans Bold" pitchFamily="34" charset="-122"/>
                <a:cs typeface="Spline Sans Bold" pitchFamily="34" charset="-120"/>
              </a:rPr>
              <a:t>Dietary Requirements</a:t>
            </a:r>
            <a:endParaRPr lang="en-US" sz="1850" dirty="0"/>
          </a:p>
        </p:txBody>
      </p:sp>
      <p:sp>
        <p:nvSpPr>
          <p:cNvPr id="7" name="Text 3"/>
          <p:cNvSpPr/>
          <p:nvPr/>
        </p:nvSpPr>
        <p:spPr>
          <a:xfrm>
            <a:off x="7583924" y="3962638"/>
            <a:ext cx="6304955" cy="684848"/>
          </a:xfrm>
          <a:prstGeom prst="rect">
            <a:avLst/>
          </a:prstGeom>
          <a:noFill/>
          <a:ln/>
        </p:spPr>
        <p:txBody>
          <a:bodyPr wrap="squar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If your child has any special dietary needs or allergies, please inform the school office as soon as possible.</a:t>
            </a:r>
            <a:endParaRPr lang="en-US" sz="1650" dirty="0"/>
          </a:p>
        </p:txBody>
      </p:sp>
      <p:sp>
        <p:nvSpPr>
          <p:cNvPr id="8" name="Text 4"/>
          <p:cNvSpPr/>
          <p:nvPr/>
        </p:nvSpPr>
        <p:spPr>
          <a:xfrm>
            <a:off x="7583924" y="4840010"/>
            <a:ext cx="6304955" cy="684848"/>
          </a:xfrm>
          <a:prstGeom prst="rect">
            <a:avLst/>
          </a:prstGeom>
          <a:noFill/>
          <a:ln/>
        </p:spPr>
        <p:txBody>
          <a:bodyPr wrap="square" lIns="0" tIns="0" rIns="0" bIns="0" rtlCol="0" anchor="t"/>
          <a:lstStyle/>
          <a:p>
            <a:pPr marL="0" indent="0" algn="l">
              <a:lnSpc>
                <a:spcPts val="2650"/>
              </a:lnSpc>
              <a:buNone/>
            </a:pPr>
            <a:r>
              <a:rPr lang="en-US" sz="1650" dirty="0">
                <a:solidFill>
                  <a:srgbClr val="E0E4E6"/>
                </a:solidFill>
                <a:latin typeface="Barlow" pitchFamily="34" charset="0"/>
                <a:ea typeface="Barlow" pitchFamily="34" charset="-122"/>
                <a:cs typeface="Barlow" pitchFamily="34" charset="-120"/>
              </a:rPr>
              <a:t>Our catering team works hard to accommodate all children's requirements and provide nutritious, balanced meals.</a:t>
            </a:r>
            <a:endParaRPr lang="en-US" sz="1650" dirty="0"/>
          </a:p>
        </p:txBody>
      </p:sp>
      <mc:AlternateContent xmlns:mc="http://schemas.openxmlformats.org/markup-compatibility/2006">
        <mc:Choice xmlns:p14="http://schemas.microsoft.com/office/powerpoint/2010/main" Requires="p14">
          <p:contentPart p14:bwMode="auto" r:id="rId6">
            <p14:nvContentPartPr>
              <p14:cNvPr id="9" name="Ink 8">
                <a:extLst>
                  <a:ext uri="{FF2B5EF4-FFF2-40B4-BE49-F238E27FC236}">
                    <a16:creationId xmlns:a16="http://schemas.microsoft.com/office/drawing/2014/main" id="{B150897D-304E-4D3A-A427-36803224E319}"/>
                  </a:ext>
                </a:extLst>
              </p14:cNvPr>
              <p14:cNvContentPartPr/>
              <p14:nvPr/>
            </p14:nvContentPartPr>
            <p14:xfrm>
              <a:off x="13428720" y="2696760"/>
              <a:ext cx="98640" cy="33480"/>
            </p14:xfrm>
          </p:contentPart>
        </mc:Choice>
        <mc:Fallback>
          <p:pic>
            <p:nvPicPr>
              <p:cNvPr id="9" name="Ink 8">
                <a:extLst>
                  <a:ext uri="{FF2B5EF4-FFF2-40B4-BE49-F238E27FC236}">
                    <a16:creationId xmlns:a16="http://schemas.microsoft.com/office/drawing/2014/main" id="{B150897D-304E-4D3A-A427-36803224E319}"/>
                  </a:ext>
                </a:extLst>
              </p:cNvPr>
              <p:cNvPicPr/>
              <p:nvPr/>
            </p:nvPicPr>
            <p:blipFill>
              <a:blip r:embed="rId7"/>
              <a:stretch>
                <a:fillRect/>
              </a:stretch>
            </p:blipFill>
            <p:spPr>
              <a:xfrm>
                <a:off x="13419360" y="2687400"/>
                <a:ext cx="117360" cy="52200"/>
              </a:xfrm>
              <a:prstGeom prst="rect">
                <a:avLst/>
              </a:prstGeom>
            </p:spPr>
          </p:pic>
        </mc:Fallback>
      </mc:AlternateContent>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881063" y="805934"/>
            <a:ext cx="7249358" cy="699254"/>
          </a:xfrm>
          <a:prstGeom prst="rect">
            <a:avLst/>
          </a:prstGeom>
          <a:noFill/>
          <a:ln/>
        </p:spPr>
        <p:txBody>
          <a:bodyPr wrap="none" lIns="0" tIns="0" rIns="0" bIns="0" rtlCol="0" anchor="t"/>
          <a:lstStyle/>
          <a:p>
            <a:pPr marL="0" indent="0" algn="l">
              <a:lnSpc>
                <a:spcPts val="5500"/>
              </a:lnSpc>
              <a:buNone/>
            </a:pPr>
            <a:r>
              <a:rPr lang="en-US" sz="4400" b="1" dirty="0">
                <a:solidFill>
                  <a:srgbClr val="F0FCFF"/>
                </a:solidFill>
                <a:latin typeface="Spline Sans Bold" pitchFamily="34" charset="0"/>
                <a:ea typeface="Spline Sans Bold" pitchFamily="34" charset="-122"/>
                <a:cs typeface="Spline Sans Bold" pitchFamily="34" charset="-120"/>
              </a:rPr>
              <a:t>Year 1 Curriculum Overview</a:t>
            </a:r>
            <a:endParaRPr lang="en-US" sz="4400" dirty="0"/>
          </a:p>
        </p:txBody>
      </p:sp>
      <p:sp>
        <p:nvSpPr>
          <p:cNvPr id="3" name="Shape 1"/>
          <p:cNvSpPr/>
          <p:nvPr/>
        </p:nvSpPr>
        <p:spPr>
          <a:xfrm>
            <a:off x="881063" y="2008703"/>
            <a:ext cx="4121587" cy="4325898"/>
          </a:xfrm>
          <a:prstGeom prst="roundRect">
            <a:avLst>
              <a:gd name="adj" fmla="val 9163"/>
            </a:avLst>
          </a:prstGeom>
          <a:solidFill>
            <a:srgbClr val="0A081B"/>
          </a:solidFill>
          <a:ln w="30480">
            <a:solidFill>
              <a:srgbClr val="16FFBB"/>
            </a:solidFill>
            <a:prstDash val="solid"/>
          </a:ln>
        </p:spPr>
      </p:sp>
      <p:sp>
        <p:nvSpPr>
          <p:cNvPr id="4" name="Text 2"/>
          <p:cNvSpPr/>
          <p:nvPr/>
        </p:nvSpPr>
        <p:spPr>
          <a:xfrm>
            <a:off x="1163241" y="2290882"/>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16FFBB"/>
                </a:solidFill>
                <a:latin typeface="Spline Sans Bold" pitchFamily="34" charset="0"/>
                <a:ea typeface="Spline Sans Bold" pitchFamily="34" charset="-122"/>
                <a:cs typeface="Spline Sans Bold" pitchFamily="34" charset="-120"/>
              </a:rPr>
              <a:t>Daily Lessons</a:t>
            </a:r>
            <a:endParaRPr lang="en-US" sz="2200" dirty="0"/>
          </a:p>
        </p:txBody>
      </p:sp>
      <p:sp>
        <p:nvSpPr>
          <p:cNvPr id="5" name="Text 3"/>
          <p:cNvSpPr/>
          <p:nvPr/>
        </p:nvSpPr>
        <p:spPr>
          <a:xfrm>
            <a:off x="1163241" y="2791539"/>
            <a:ext cx="3557230"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Phonics</a:t>
            </a:r>
            <a:endParaRPr lang="en-US" sz="1950" dirty="0"/>
          </a:p>
        </p:txBody>
      </p:sp>
      <p:sp>
        <p:nvSpPr>
          <p:cNvPr id="6" name="Text 4"/>
          <p:cNvSpPr/>
          <p:nvPr/>
        </p:nvSpPr>
        <p:spPr>
          <a:xfrm>
            <a:off x="1163241" y="3282553"/>
            <a:ext cx="3557230"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English</a:t>
            </a:r>
            <a:endParaRPr lang="en-US" sz="1950" dirty="0"/>
          </a:p>
        </p:txBody>
      </p:sp>
      <p:sp>
        <p:nvSpPr>
          <p:cNvPr id="7" name="Text 5"/>
          <p:cNvSpPr/>
          <p:nvPr/>
        </p:nvSpPr>
        <p:spPr>
          <a:xfrm>
            <a:off x="1163241" y="3773567"/>
            <a:ext cx="3557230"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Maths</a:t>
            </a:r>
            <a:endParaRPr lang="en-US" sz="1950" dirty="0"/>
          </a:p>
        </p:txBody>
      </p:sp>
      <p:sp>
        <p:nvSpPr>
          <p:cNvPr id="8" name="Text 6"/>
          <p:cNvSpPr/>
          <p:nvPr/>
        </p:nvSpPr>
        <p:spPr>
          <a:xfrm>
            <a:off x="1163241" y="4264581"/>
            <a:ext cx="3557230"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Handwriting</a:t>
            </a:r>
            <a:endParaRPr lang="en-US" sz="1950" dirty="0"/>
          </a:p>
        </p:txBody>
      </p:sp>
      <p:sp>
        <p:nvSpPr>
          <p:cNvPr id="9" name="Shape 7"/>
          <p:cNvSpPr/>
          <p:nvPr/>
        </p:nvSpPr>
        <p:spPr>
          <a:xfrm>
            <a:off x="5254347" y="2008703"/>
            <a:ext cx="4121587" cy="4325898"/>
          </a:xfrm>
          <a:prstGeom prst="roundRect">
            <a:avLst>
              <a:gd name="adj" fmla="val 9163"/>
            </a:avLst>
          </a:prstGeom>
          <a:solidFill>
            <a:srgbClr val="0A081B"/>
          </a:solidFill>
          <a:ln w="30480">
            <a:solidFill>
              <a:srgbClr val="29DDDA"/>
            </a:solidFill>
            <a:prstDash val="solid"/>
          </a:ln>
        </p:spPr>
      </p:sp>
      <p:sp>
        <p:nvSpPr>
          <p:cNvPr id="10" name="Text 8"/>
          <p:cNvSpPr/>
          <p:nvPr/>
        </p:nvSpPr>
        <p:spPr>
          <a:xfrm>
            <a:off x="5536525" y="2290882"/>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29DDDA"/>
                </a:solidFill>
                <a:latin typeface="Spline Sans Bold" pitchFamily="34" charset="0"/>
                <a:ea typeface="Spline Sans Bold" pitchFamily="34" charset="-122"/>
                <a:cs typeface="Spline Sans Bold" pitchFamily="34" charset="-120"/>
              </a:rPr>
              <a:t>Twice Weekly</a:t>
            </a:r>
            <a:endParaRPr lang="en-US" sz="2200" dirty="0"/>
          </a:p>
        </p:txBody>
      </p:sp>
      <p:sp>
        <p:nvSpPr>
          <p:cNvPr id="11" name="Text 9"/>
          <p:cNvSpPr/>
          <p:nvPr/>
        </p:nvSpPr>
        <p:spPr>
          <a:xfrm>
            <a:off x="5536525" y="2791539"/>
            <a:ext cx="3557230"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PE</a:t>
            </a:r>
            <a:endParaRPr lang="en-US" sz="1950" dirty="0"/>
          </a:p>
        </p:txBody>
      </p:sp>
      <p:sp>
        <p:nvSpPr>
          <p:cNvPr id="12" name="Text 10"/>
          <p:cNvSpPr/>
          <p:nvPr/>
        </p:nvSpPr>
        <p:spPr>
          <a:xfrm>
            <a:off x="5536525" y="3282553"/>
            <a:ext cx="3557230"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Science</a:t>
            </a:r>
            <a:endParaRPr lang="en-US" sz="1950" dirty="0"/>
          </a:p>
        </p:txBody>
      </p:sp>
      <p:sp>
        <p:nvSpPr>
          <p:cNvPr id="13" name="Shape 11"/>
          <p:cNvSpPr/>
          <p:nvPr/>
        </p:nvSpPr>
        <p:spPr>
          <a:xfrm>
            <a:off x="9627632" y="2008703"/>
            <a:ext cx="4121706" cy="4325898"/>
          </a:xfrm>
          <a:prstGeom prst="roundRect">
            <a:avLst>
              <a:gd name="adj" fmla="val 9162"/>
            </a:avLst>
          </a:prstGeom>
          <a:solidFill>
            <a:srgbClr val="0A081B"/>
          </a:solidFill>
          <a:ln w="30480">
            <a:solidFill>
              <a:srgbClr val="37A7E7"/>
            </a:solidFill>
            <a:prstDash val="solid"/>
          </a:ln>
        </p:spPr>
      </p:sp>
      <p:sp>
        <p:nvSpPr>
          <p:cNvPr id="14" name="Text 12"/>
          <p:cNvSpPr/>
          <p:nvPr/>
        </p:nvSpPr>
        <p:spPr>
          <a:xfrm>
            <a:off x="9909810" y="2290882"/>
            <a:ext cx="2797373" cy="349687"/>
          </a:xfrm>
          <a:prstGeom prst="rect">
            <a:avLst/>
          </a:prstGeom>
          <a:noFill/>
          <a:ln/>
        </p:spPr>
        <p:txBody>
          <a:bodyPr wrap="none" lIns="0" tIns="0" rIns="0" bIns="0" rtlCol="0" anchor="t"/>
          <a:lstStyle/>
          <a:p>
            <a:pPr marL="0" indent="0" algn="l">
              <a:lnSpc>
                <a:spcPts val="2750"/>
              </a:lnSpc>
              <a:buNone/>
            </a:pPr>
            <a:r>
              <a:rPr lang="en-US" sz="2200" b="1" dirty="0">
                <a:solidFill>
                  <a:srgbClr val="37A7E7"/>
                </a:solidFill>
                <a:latin typeface="Spline Sans Bold" pitchFamily="34" charset="0"/>
                <a:ea typeface="Spline Sans Bold" pitchFamily="34" charset="-122"/>
                <a:cs typeface="Spline Sans Bold" pitchFamily="34" charset="-120"/>
              </a:rPr>
              <a:t>Weekly Subjects</a:t>
            </a:r>
            <a:endParaRPr lang="en-US" sz="2200" dirty="0"/>
          </a:p>
        </p:txBody>
      </p:sp>
      <p:sp>
        <p:nvSpPr>
          <p:cNvPr id="15" name="Text 13"/>
          <p:cNvSpPr/>
          <p:nvPr/>
        </p:nvSpPr>
        <p:spPr>
          <a:xfrm>
            <a:off x="9909810" y="2791539"/>
            <a:ext cx="3557349"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Art/DT</a:t>
            </a:r>
            <a:endParaRPr lang="en-US" sz="1950" dirty="0"/>
          </a:p>
        </p:txBody>
      </p:sp>
      <p:sp>
        <p:nvSpPr>
          <p:cNvPr id="16" name="Text 14"/>
          <p:cNvSpPr/>
          <p:nvPr/>
        </p:nvSpPr>
        <p:spPr>
          <a:xfrm>
            <a:off x="9909810" y="3282553"/>
            <a:ext cx="3557349"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Music</a:t>
            </a:r>
            <a:endParaRPr lang="en-US" sz="1950" dirty="0"/>
          </a:p>
        </p:txBody>
      </p:sp>
      <p:sp>
        <p:nvSpPr>
          <p:cNvPr id="17" name="Text 15"/>
          <p:cNvSpPr/>
          <p:nvPr/>
        </p:nvSpPr>
        <p:spPr>
          <a:xfrm>
            <a:off x="9909810" y="3773567"/>
            <a:ext cx="3557349"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RE</a:t>
            </a:r>
            <a:endParaRPr lang="en-US" sz="1950" dirty="0"/>
          </a:p>
        </p:txBody>
      </p:sp>
      <p:sp>
        <p:nvSpPr>
          <p:cNvPr id="18" name="Text 16"/>
          <p:cNvSpPr/>
          <p:nvPr/>
        </p:nvSpPr>
        <p:spPr>
          <a:xfrm>
            <a:off x="9909810" y="4264581"/>
            <a:ext cx="3557349" cy="805815"/>
          </a:xfrm>
          <a:prstGeom prst="rect">
            <a:avLst/>
          </a:prstGeom>
          <a:noFill/>
          <a:ln/>
        </p:spPr>
        <p:txBody>
          <a:bodyPr wrap="squar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History/Geography (alternating half terms)</a:t>
            </a:r>
            <a:endParaRPr lang="en-US" sz="1950" dirty="0"/>
          </a:p>
        </p:txBody>
      </p:sp>
      <p:sp>
        <p:nvSpPr>
          <p:cNvPr id="19" name="Text 17"/>
          <p:cNvSpPr/>
          <p:nvPr/>
        </p:nvSpPr>
        <p:spPr>
          <a:xfrm>
            <a:off x="9909810" y="5158502"/>
            <a:ext cx="3557349"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RSHE</a:t>
            </a:r>
            <a:endParaRPr lang="en-US" sz="1950" dirty="0"/>
          </a:p>
        </p:txBody>
      </p:sp>
      <p:sp>
        <p:nvSpPr>
          <p:cNvPr id="20" name="Text 18"/>
          <p:cNvSpPr/>
          <p:nvPr/>
        </p:nvSpPr>
        <p:spPr>
          <a:xfrm>
            <a:off x="9909810" y="5649516"/>
            <a:ext cx="3557349" cy="402908"/>
          </a:xfrm>
          <a:prstGeom prst="rect">
            <a:avLst/>
          </a:prstGeom>
          <a:noFill/>
          <a:ln/>
        </p:spPr>
        <p:txBody>
          <a:bodyPr wrap="none" lIns="0" tIns="0" rIns="0" bIns="0" rtlCol="0" anchor="t"/>
          <a:lstStyle/>
          <a:p>
            <a:pPr marL="342900"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Computing</a:t>
            </a:r>
            <a:endParaRPr lang="en-US" sz="1950" dirty="0"/>
          </a:p>
        </p:txBody>
      </p:sp>
      <p:sp>
        <p:nvSpPr>
          <p:cNvPr id="21" name="Text 19"/>
          <p:cNvSpPr/>
          <p:nvPr/>
        </p:nvSpPr>
        <p:spPr>
          <a:xfrm>
            <a:off x="881063" y="6617732"/>
            <a:ext cx="12868275" cy="805815"/>
          </a:xfrm>
          <a:prstGeom prst="rect">
            <a:avLst/>
          </a:prstGeom>
          <a:noFill/>
          <a:ln/>
        </p:spPr>
        <p:txBody>
          <a:bodyPr wrap="square" lIns="0" tIns="0" rIns="0" bIns="0" rtlCol="0" anchor="t"/>
          <a:lstStyle/>
          <a:p>
            <a:pPr marL="0" indent="0" algn="l">
              <a:lnSpc>
                <a:spcPts val="3150"/>
              </a:lnSpc>
              <a:buNone/>
            </a:pPr>
            <a:r>
              <a:rPr lang="en-US" sz="1950" dirty="0">
                <a:solidFill>
                  <a:srgbClr val="E0E4E6"/>
                </a:solidFill>
                <a:latin typeface="Barlow" pitchFamily="34" charset="0"/>
                <a:ea typeface="Barlow" pitchFamily="34" charset="-122"/>
                <a:cs typeface="Barlow" pitchFamily="34" charset="-120"/>
              </a:rPr>
              <a:t>In Year 1, we build on the foundations established in Reception while gently introducing more structured learning approaches to prepare children for Key Stage 1.</a:t>
            </a:r>
            <a:endParaRPr lang="en-US" sz="19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81063" y="987862"/>
            <a:ext cx="7381875" cy="1118711"/>
          </a:xfrm>
          <a:prstGeom prst="rect">
            <a:avLst/>
          </a:prstGeom>
          <a:noFill/>
          <a:ln/>
        </p:spPr>
        <p:txBody>
          <a:bodyPr wrap="square" lIns="0" tIns="0" rIns="0" bIns="0" rtlCol="0" anchor="t"/>
          <a:lstStyle/>
          <a:p>
            <a:pPr marL="0" indent="0" algn="l">
              <a:lnSpc>
                <a:spcPts val="4400"/>
              </a:lnSpc>
              <a:buNone/>
            </a:pPr>
            <a:r>
              <a:rPr lang="en-US" sz="3500" b="1" dirty="0">
                <a:solidFill>
                  <a:srgbClr val="F0FCFF"/>
                </a:solidFill>
                <a:latin typeface="Spline Sans Bold" pitchFamily="34" charset="0"/>
                <a:ea typeface="Spline Sans Bold" pitchFamily="34" charset="-122"/>
                <a:cs typeface="Spline Sans Bold" pitchFamily="34" charset="-120"/>
              </a:rPr>
              <a:t>Exciting Topics Throughout the Year</a:t>
            </a:r>
            <a:endParaRPr lang="en-US" sz="3500" dirty="0"/>
          </a:p>
        </p:txBody>
      </p:sp>
      <p:sp>
        <p:nvSpPr>
          <p:cNvPr id="4" name="Shape 1"/>
          <p:cNvSpPr/>
          <p:nvPr/>
        </p:nvSpPr>
        <p:spPr>
          <a:xfrm>
            <a:off x="1107638" y="2408634"/>
            <a:ext cx="22860" cy="4832985"/>
          </a:xfrm>
          <a:prstGeom prst="roundRect">
            <a:avLst>
              <a:gd name="adj" fmla="val 1321608"/>
            </a:avLst>
          </a:prstGeom>
          <a:solidFill>
            <a:srgbClr val="FFFFFF">
              <a:alpha val="24000"/>
            </a:srgbClr>
          </a:solidFill>
          <a:ln/>
        </p:spPr>
      </p:sp>
      <p:sp>
        <p:nvSpPr>
          <p:cNvPr id="5" name="Shape 2"/>
          <p:cNvSpPr/>
          <p:nvPr/>
        </p:nvSpPr>
        <p:spPr>
          <a:xfrm>
            <a:off x="1311354" y="2623780"/>
            <a:ext cx="604123" cy="22860"/>
          </a:xfrm>
          <a:prstGeom prst="roundRect">
            <a:avLst>
              <a:gd name="adj" fmla="val 1321608"/>
            </a:avLst>
          </a:prstGeom>
          <a:solidFill>
            <a:srgbClr val="16FFBB"/>
          </a:solidFill>
          <a:ln/>
        </p:spPr>
      </p:sp>
      <p:sp>
        <p:nvSpPr>
          <p:cNvPr id="6" name="Shape 3"/>
          <p:cNvSpPr/>
          <p:nvPr/>
        </p:nvSpPr>
        <p:spPr>
          <a:xfrm>
            <a:off x="881063" y="2408634"/>
            <a:ext cx="453152" cy="453152"/>
          </a:xfrm>
          <a:prstGeom prst="roundRect">
            <a:avLst>
              <a:gd name="adj" fmla="val 66671"/>
            </a:avLst>
          </a:prstGeom>
          <a:solidFill>
            <a:srgbClr val="0A081B"/>
          </a:solidFill>
          <a:ln w="22860">
            <a:solidFill>
              <a:srgbClr val="16FFBB"/>
            </a:solidFill>
            <a:prstDash val="solid"/>
          </a:ln>
        </p:spPr>
      </p:sp>
      <p:sp>
        <p:nvSpPr>
          <p:cNvPr id="7" name="Text 4"/>
          <p:cNvSpPr/>
          <p:nvPr/>
        </p:nvSpPr>
        <p:spPr>
          <a:xfrm>
            <a:off x="973395" y="2467392"/>
            <a:ext cx="268486" cy="335637"/>
          </a:xfrm>
          <a:prstGeom prst="rect">
            <a:avLst/>
          </a:prstGeom>
          <a:noFill/>
          <a:ln/>
        </p:spPr>
        <p:txBody>
          <a:bodyPr wrap="none" lIns="0" tIns="0" rIns="0" bIns="0" rtlCol="0" anchor="t"/>
          <a:lstStyle/>
          <a:p>
            <a:pPr marL="0" indent="0" algn="ctr">
              <a:lnSpc>
                <a:spcPts val="2100"/>
              </a:lnSpc>
              <a:buNone/>
            </a:pPr>
            <a:r>
              <a:rPr lang="en-US" sz="2100" b="1" dirty="0">
                <a:solidFill>
                  <a:srgbClr val="E0E4E6"/>
                </a:solidFill>
                <a:latin typeface="Spline Sans Bold" pitchFamily="34" charset="0"/>
                <a:ea typeface="Spline Sans Bold" pitchFamily="34" charset="-122"/>
                <a:cs typeface="Spline Sans Bold" pitchFamily="34" charset="-120"/>
              </a:rPr>
              <a:t>1</a:t>
            </a:r>
            <a:endParaRPr lang="en-US" sz="2100" dirty="0"/>
          </a:p>
        </p:txBody>
      </p:sp>
      <p:sp>
        <p:nvSpPr>
          <p:cNvPr id="8" name="Text 5"/>
          <p:cNvSpPr/>
          <p:nvPr/>
        </p:nvSpPr>
        <p:spPr>
          <a:xfrm>
            <a:off x="2114669" y="2477810"/>
            <a:ext cx="2237899" cy="279797"/>
          </a:xfrm>
          <a:prstGeom prst="rect">
            <a:avLst/>
          </a:prstGeom>
          <a:noFill/>
          <a:ln/>
        </p:spPr>
        <p:txBody>
          <a:bodyPr wrap="none" lIns="0" tIns="0" rIns="0" bIns="0" rtlCol="0" anchor="t"/>
          <a:lstStyle/>
          <a:p>
            <a:pPr marL="0" indent="0" algn="l">
              <a:lnSpc>
                <a:spcPts val="2200"/>
              </a:lnSpc>
              <a:buNone/>
            </a:pPr>
            <a:r>
              <a:rPr lang="en-US" sz="1750" b="1" dirty="0">
                <a:solidFill>
                  <a:srgbClr val="E0E4E6"/>
                </a:solidFill>
                <a:latin typeface="Spline Sans Bold" pitchFamily="34" charset="0"/>
                <a:ea typeface="Spline Sans Bold" pitchFamily="34" charset="-122"/>
                <a:cs typeface="Spline Sans Bold" pitchFamily="34" charset="-120"/>
              </a:rPr>
              <a:t>Autumn Term</a:t>
            </a:r>
            <a:endParaRPr lang="en-US" sz="1750" dirty="0"/>
          </a:p>
        </p:txBody>
      </p:sp>
      <p:sp>
        <p:nvSpPr>
          <p:cNvPr id="9" name="Text 6"/>
          <p:cNvSpPr/>
          <p:nvPr/>
        </p:nvSpPr>
        <p:spPr>
          <a:xfrm>
            <a:off x="2114669" y="2878336"/>
            <a:ext cx="6148268" cy="322302"/>
          </a:xfrm>
          <a:prstGeom prst="rect">
            <a:avLst/>
          </a:prstGeom>
          <a:noFill/>
          <a:ln/>
        </p:spPr>
        <p:txBody>
          <a:bodyPr wrap="none" lIns="0" tIns="0" rIns="0" bIns="0" rtlCol="0" anchor="t"/>
          <a:lstStyle/>
          <a:p>
            <a:pPr marL="0" indent="0" algn="l">
              <a:lnSpc>
                <a:spcPts val="2500"/>
              </a:lnSpc>
              <a:buNone/>
            </a:pPr>
            <a:r>
              <a:rPr lang="en-US" sz="1550" b="1" dirty="0">
                <a:solidFill>
                  <a:srgbClr val="E0E4E6"/>
                </a:solidFill>
                <a:latin typeface="Barlow" pitchFamily="34" charset="0"/>
                <a:ea typeface="Barlow" pitchFamily="34" charset="-122"/>
                <a:cs typeface="Barlow" pitchFamily="34" charset="-120"/>
              </a:rPr>
              <a:t>Autumn 1:</a:t>
            </a:r>
            <a:r>
              <a:rPr lang="en-US" sz="1550" dirty="0">
                <a:solidFill>
                  <a:srgbClr val="E0E4E6"/>
                </a:solidFill>
                <a:latin typeface="Barlow" pitchFamily="34" charset="0"/>
                <a:ea typeface="Barlow" pitchFamily="34" charset="-122"/>
                <a:cs typeface="Barlow" pitchFamily="34" charset="-120"/>
              </a:rPr>
              <a:t> Superheroes, The senses, Harvest Festival, Rules and safety</a:t>
            </a:r>
            <a:endParaRPr lang="en-US" sz="1550" dirty="0"/>
          </a:p>
        </p:txBody>
      </p:sp>
      <p:sp>
        <p:nvSpPr>
          <p:cNvPr id="10" name="Text 7"/>
          <p:cNvSpPr/>
          <p:nvPr/>
        </p:nvSpPr>
        <p:spPr>
          <a:xfrm>
            <a:off x="2114669" y="3321368"/>
            <a:ext cx="6148268" cy="644604"/>
          </a:xfrm>
          <a:prstGeom prst="rect">
            <a:avLst/>
          </a:prstGeom>
          <a:noFill/>
          <a:ln/>
        </p:spPr>
        <p:txBody>
          <a:bodyPr wrap="square" lIns="0" tIns="0" rIns="0" bIns="0" rtlCol="0" anchor="t"/>
          <a:lstStyle/>
          <a:p>
            <a:pPr marL="0" indent="0" algn="l">
              <a:lnSpc>
                <a:spcPts val="2500"/>
              </a:lnSpc>
              <a:buNone/>
            </a:pPr>
            <a:r>
              <a:rPr lang="en-US" sz="1550" b="1" dirty="0">
                <a:solidFill>
                  <a:srgbClr val="E0E4E6"/>
                </a:solidFill>
                <a:latin typeface="Barlow" pitchFamily="34" charset="0"/>
                <a:ea typeface="Barlow" pitchFamily="34" charset="-122"/>
                <a:cs typeface="Barlow" pitchFamily="34" charset="-120"/>
              </a:rPr>
              <a:t>Autumn 2:</a:t>
            </a:r>
            <a:r>
              <a:rPr lang="en-US" sz="1550" dirty="0">
                <a:solidFill>
                  <a:srgbClr val="E0E4E6"/>
                </a:solidFill>
                <a:latin typeface="Barlow" pitchFamily="34" charset="0"/>
                <a:ea typeface="Barlow" pitchFamily="34" charset="-122"/>
                <a:cs typeface="Barlow" pitchFamily="34" charset="-120"/>
              </a:rPr>
              <a:t> The UK, Weather and seasons, Feelings and emotions, The Nativity</a:t>
            </a:r>
            <a:endParaRPr lang="en-US" sz="1550" dirty="0"/>
          </a:p>
        </p:txBody>
      </p:sp>
      <p:sp>
        <p:nvSpPr>
          <p:cNvPr id="11" name="Shape 8"/>
          <p:cNvSpPr/>
          <p:nvPr/>
        </p:nvSpPr>
        <p:spPr>
          <a:xfrm>
            <a:off x="1311354" y="4583906"/>
            <a:ext cx="604123" cy="22860"/>
          </a:xfrm>
          <a:prstGeom prst="roundRect">
            <a:avLst>
              <a:gd name="adj" fmla="val 1321608"/>
            </a:avLst>
          </a:prstGeom>
          <a:solidFill>
            <a:srgbClr val="29DDDA"/>
          </a:solidFill>
          <a:ln/>
        </p:spPr>
      </p:sp>
      <p:sp>
        <p:nvSpPr>
          <p:cNvPr id="12" name="Shape 9"/>
          <p:cNvSpPr/>
          <p:nvPr/>
        </p:nvSpPr>
        <p:spPr>
          <a:xfrm>
            <a:off x="881063" y="4368760"/>
            <a:ext cx="453152" cy="453152"/>
          </a:xfrm>
          <a:prstGeom prst="roundRect">
            <a:avLst>
              <a:gd name="adj" fmla="val 66671"/>
            </a:avLst>
          </a:prstGeom>
          <a:solidFill>
            <a:srgbClr val="0A081B"/>
          </a:solidFill>
          <a:ln w="22860">
            <a:solidFill>
              <a:srgbClr val="29DDDA"/>
            </a:solidFill>
            <a:prstDash val="solid"/>
          </a:ln>
        </p:spPr>
      </p:sp>
      <p:sp>
        <p:nvSpPr>
          <p:cNvPr id="13" name="Text 10"/>
          <p:cNvSpPr/>
          <p:nvPr/>
        </p:nvSpPr>
        <p:spPr>
          <a:xfrm>
            <a:off x="973395" y="4427518"/>
            <a:ext cx="268486" cy="335637"/>
          </a:xfrm>
          <a:prstGeom prst="rect">
            <a:avLst/>
          </a:prstGeom>
          <a:noFill/>
          <a:ln/>
        </p:spPr>
        <p:txBody>
          <a:bodyPr wrap="none" lIns="0" tIns="0" rIns="0" bIns="0" rtlCol="0" anchor="t"/>
          <a:lstStyle/>
          <a:p>
            <a:pPr marL="0" indent="0" algn="ctr">
              <a:lnSpc>
                <a:spcPts val="2100"/>
              </a:lnSpc>
              <a:buNone/>
            </a:pPr>
            <a:r>
              <a:rPr lang="en-US" sz="2100" b="1" dirty="0">
                <a:solidFill>
                  <a:srgbClr val="E0E4E6"/>
                </a:solidFill>
                <a:latin typeface="Spline Sans Bold" pitchFamily="34" charset="0"/>
                <a:ea typeface="Spline Sans Bold" pitchFamily="34" charset="-122"/>
                <a:cs typeface="Spline Sans Bold" pitchFamily="34" charset="-120"/>
              </a:rPr>
              <a:t>2</a:t>
            </a:r>
            <a:endParaRPr lang="en-US" sz="2100" dirty="0"/>
          </a:p>
        </p:txBody>
      </p:sp>
      <p:sp>
        <p:nvSpPr>
          <p:cNvPr id="14" name="Text 11"/>
          <p:cNvSpPr/>
          <p:nvPr/>
        </p:nvSpPr>
        <p:spPr>
          <a:xfrm>
            <a:off x="2114669" y="4437936"/>
            <a:ext cx="2237899" cy="279797"/>
          </a:xfrm>
          <a:prstGeom prst="rect">
            <a:avLst/>
          </a:prstGeom>
          <a:noFill/>
          <a:ln/>
        </p:spPr>
        <p:txBody>
          <a:bodyPr wrap="none" lIns="0" tIns="0" rIns="0" bIns="0" rtlCol="0" anchor="t"/>
          <a:lstStyle/>
          <a:p>
            <a:pPr marL="0" indent="0" algn="l">
              <a:lnSpc>
                <a:spcPts val="2200"/>
              </a:lnSpc>
              <a:buNone/>
            </a:pPr>
            <a:r>
              <a:rPr lang="en-US" sz="1750" b="1" dirty="0">
                <a:solidFill>
                  <a:srgbClr val="E0E4E6"/>
                </a:solidFill>
                <a:latin typeface="Spline Sans Bold" pitchFamily="34" charset="0"/>
                <a:ea typeface="Spline Sans Bold" pitchFamily="34" charset="-122"/>
                <a:cs typeface="Spline Sans Bold" pitchFamily="34" charset="-120"/>
              </a:rPr>
              <a:t>Spring Term</a:t>
            </a:r>
            <a:endParaRPr lang="en-US" sz="1750" dirty="0"/>
          </a:p>
        </p:txBody>
      </p:sp>
      <p:sp>
        <p:nvSpPr>
          <p:cNvPr id="15" name="Text 12"/>
          <p:cNvSpPr/>
          <p:nvPr/>
        </p:nvSpPr>
        <p:spPr>
          <a:xfrm>
            <a:off x="2114669" y="4838462"/>
            <a:ext cx="6148268" cy="322302"/>
          </a:xfrm>
          <a:prstGeom prst="rect">
            <a:avLst/>
          </a:prstGeom>
          <a:noFill/>
          <a:ln/>
        </p:spPr>
        <p:txBody>
          <a:bodyPr wrap="none" lIns="0" tIns="0" rIns="0" bIns="0" rtlCol="0" anchor="t"/>
          <a:lstStyle/>
          <a:p>
            <a:pPr marL="0" indent="0" algn="l">
              <a:lnSpc>
                <a:spcPts val="2500"/>
              </a:lnSpc>
              <a:buNone/>
            </a:pPr>
            <a:r>
              <a:rPr lang="en-US" sz="1550" b="1" dirty="0">
                <a:solidFill>
                  <a:srgbClr val="E0E4E6"/>
                </a:solidFill>
                <a:latin typeface="Barlow" pitchFamily="34" charset="0"/>
                <a:ea typeface="Barlow" pitchFamily="34" charset="-122"/>
                <a:cs typeface="Barlow" pitchFamily="34" charset="-120"/>
              </a:rPr>
              <a:t>Spring 1:</a:t>
            </a:r>
            <a:r>
              <a:rPr lang="en-US" sz="1550" dirty="0">
                <a:solidFill>
                  <a:srgbClr val="E0E4E6"/>
                </a:solidFill>
                <a:latin typeface="Barlow" pitchFamily="34" charset="0"/>
                <a:ea typeface="Barlow" pitchFamily="34" charset="-122"/>
                <a:cs typeface="Barlow" pitchFamily="34" charset="-120"/>
              </a:rPr>
              <a:t> Houses and homes, Everyday Materials, Families</a:t>
            </a:r>
            <a:endParaRPr lang="en-US" sz="1550" dirty="0"/>
          </a:p>
        </p:txBody>
      </p:sp>
      <p:sp>
        <p:nvSpPr>
          <p:cNvPr id="16" name="Text 13"/>
          <p:cNvSpPr/>
          <p:nvPr/>
        </p:nvSpPr>
        <p:spPr>
          <a:xfrm>
            <a:off x="2114669" y="5281493"/>
            <a:ext cx="6148268" cy="322302"/>
          </a:xfrm>
          <a:prstGeom prst="rect">
            <a:avLst/>
          </a:prstGeom>
          <a:noFill/>
          <a:ln/>
        </p:spPr>
        <p:txBody>
          <a:bodyPr wrap="none" lIns="0" tIns="0" rIns="0" bIns="0" rtlCol="0" anchor="t"/>
          <a:lstStyle/>
          <a:p>
            <a:pPr marL="0" indent="0" algn="l">
              <a:lnSpc>
                <a:spcPts val="2500"/>
              </a:lnSpc>
              <a:buNone/>
            </a:pPr>
            <a:r>
              <a:rPr lang="en-US" sz="1550" b="1" dirty="0">
                <a:solidFill>
                  <a:srgbClr val="E0E4E6"/>
                </a:solidFill>
                <a:latin typeface="Barlow" pitchFamily="34" charset="0"/>
                <a:ea typeface="Barlow" pitchFamily="34" charset="-122"/>
                <a:cs typeface="Barlow" pitchFamily="34" charset="-120"/>
              </a:rPr>
              <a:t>Spring 2:</a:t>
            </a:r>
            <a:r>
              <a:rPr lang="en-US" sz="1550" dirty="0">
                <a:solidFill>
                  <a:srgbClr val="E0E4E6"/>
                </a:solidFill>
                <a:latin typeface="Barlow" pitchFamily="34" charset="0"/>
                <a:ea typeface="Barlow" pitchFamily="34" charset="-122"/>
                <a:cs typeface="Barlow" pitchFamily="34" charset="-120"/>
              </a:rPr>
              <a:t> Victorians, Animals, Easter, Being healthy</a:t>
            </a:r>
            <a:endParaRPr lang="en-US" sz="1550" dirty="0"/>
          </a:p>
        </p:txBody>
      </p:sp>
      <p:sp>
        <p:nvSpPr>
          <p:cNvPr id="17" name="Shape 14"/>
          <p:cNvSpPr/>
          <p:nvPr/>
        </p:nvSpPr>
        <p:spPr>
          <a:xfrm>
            <a:off x="1311354" y="6221730"/>
            <a:ext cx="604123" cy="22860"/>
          </a:xfrm>
          <a:prstGeom prst="roundRect">
            <a:avLst>
              <a:gd name="adj" fmla="val 1321608"/>
            </a:avLst>
          </a:prstGeom>
          <a:solidFill>
            <a:srgbClr val="37A7E7"/>
          </a:solidFill>
          <a:ln/>
        </p:spPr>
      </p:sp>
      <p:sp>
        <p:nvSpPr>
          <p:cNvPr id="18" name="Shape 15"/>
          <p:cNvSpPr/>
          <p:nvPr/>
        </p:nvSpPr>
        <p:spPr>
          <a:xfrm>
            <a:off x="881063" y="6006584"/>
            <a:ext cx="453152" cy="453152"/>
          </a:xfrm>
          <a:prstGeom prst="roundRect">
            <a:avLst>
              <a:gd name="adj" fmla="val 66671"/>
            </a:avLst>
          </a:prstGeom>
          <a:solidFill>
            <a:srgbClr val="0A081B"/>
          </a:solidFill>
          <a:ln w="22860">
            <a:solidFill>
              <a:srgbClr val="37A7E7"/>
            </a:solidFill>
            <a:prstDash val="solid"/>
          </a:ln>
        </p:spPr>
      </p:sp>
      <p:sp>
        <p:nvSpPr>
          <p:cNvPr id="19" name="Text 16"/>
          <p:cNvSpPr/>
          <p:nvPr/>
        </p:nvSpPr>
        <p:spPr>
          <a:xfrm>
            <a:off x="973395" y="6065341"/>
            <a:ext cx="268486" cy="335637"/>
          </a:xfrm>
          <a:prstGeom prst="rect">
            <a:avLst/>
          </a:prstGeom>
          <a:noFill/>
          <a:ln/>
        </p:spPr>
        <p:txBody>
          <a:bodyPr wrap="none" lIns="0" tIns="0" rIns="0" bIns="0" rtlCol="0" anchor="t"/>
          <a:lstStyle/>
          <a:p>
            <a:pPr marL="0" indent="0" algn="ctr">
              <a:lnSpc>
                <a:spcPts val="2100"/>
              </a:lnSpc>
              <a:buNone/>
            </a:pPr>
            <a:r>
              <a:rPr lang="en-US" sz="2100" b="1" dirty="0">
                <a:solidFill>
                  <a:srgbClr val="E0E4E6"/>
                </a:solidFill>
                <a:latin typeface="Spline Sans Bold" pitchFamily="34" charset="0"/>
                <a:ea typeface="Spline Sans Bold" pitchFamily="34" charset="-122"/>
                <a:cs typeface="Spline Sans Bold" pitchFamily="34" charset="-120"/>
              </a:rPr>
              <a:t>3</a:t>
            </a:r>
            <a:endParaRPr lang="en-US" sz="2100" dirty="0"/>
          </a:p>
        </p:txBody>
      </p:sp>
      <p:sp>
        <p:nvSpPr>
          <p:cNvPr id="20" name="Text 17"/>
          <p:cNvSpPr/>
          <p:nvPr/>
        </p:nvSpPr>
        <p:spPr>
          <a:xfrm>
            <a:off x="2114669" y="6075759"/>
            <a:ext cx="2237899" cy="279797"/>
          </a:xfrm>
          <a:prstGeom prst="rect">
            <a:avLst/>
          </a:prstGeom>
          <a:noFill/>
          <a:ln/>
        </p:spPr>
        <p:txBody>
          <a:bodyPr wrap="none" lIns="0" tIns="0" rIns="0" bIns="0" rtlCol="0" anchor="t"/>
          <a:lstStyle/>
          <a:p>
            <a:pPr marL="0" indent="0" algn="l">
              <a:lnSpc>
                <a:spcPts val="2200"/>
              </a:lnSpc>
              <a:buNone/>
            </a:pPr>
            <a:r>
              <a:rPr lang="en-US" sz="1750" b="1" dirty="0">
                <a:solidFill>
                  <a:srgbClr val="E0E4E6"/>
                </a:solidFill>
                <a:latin typeface="Spline Sans Bold" pitchFamily="34" charset="0"/>
                <a:ea typeface="Spline Sans Bold" pitchFamily="34" charset="-122"/>
                <a:cs typeface="Spline Sans Bold" pitchFamily="34" charset="-120"/>
              </a:rPr>
              <a:t>Summer Term</a:t>
            </a:r>
            <a:endParaRPr lang="en-US" sz="1750" dirty="0"/>
          </a:p>
        </p:txBody>
      </p:sp>
      <p:sp>
        <p:nvSpPr>
          <p:cNvPr id="21" name="Text 18"/>
          <p:cNvSpPr/>
          <p:nvPr/>
        </p:nvSpPr>
        <p:spPr>
          <a:xfrm>
            <a:off x="2114669" y="6476286"/>
            <a:ext cx="6148268" cy="322302"/>
          </a:xfrm>
          <a:prstGeom prst="rect">
            <a:avLst/>
          </a:prstGeom>
          <a:noFill/>
          <a:ln/>
        </p:spPr>
        <p:txBody>
          <a:bodyPr wrap="none" lIns="0" tIns="0" rIns="0" bIns="0" rtlCol="0" anchor="t"/>
          <a:lstStyle/>
          <a:p>
            <a:pPr marL="0" indent="0" algn="l">
              <a:lnSpc>
                <a:spcPts val="2500"/>
              </a:lnSpc>
              <a:buNone/>
            </a:pPr>
            <a:r>
              <a:rPr lang="en-US" sz="1550" b="1" dirty="0">
                <a:solidFill>
                  <a:srgbClr val="E0E4E6"/>
                </a:solidFill>
                <a:latin typeface="Barlow" pitchFamily="34" charset="0"/>
                <a:ea typeface="Barlow" pitchFamily="34" charset="-122"/>
                <a:cs typeface="Barlow" pitchFamily="34" charset="-120"/>
              </a:rPr>
              <a:t>Summer 1:</a:t>
            </a:r>
            <a:r>
              <a:rPr lang="en-US" sz="1550" dirty="0">
                <a:solidFill>
                  <a:srgbClr val="E0E4E6"/>
                </a:solidFill>
                <a:latin typeface="Barlow" pitchFamily="34" charset="0"/>
                <a:ea typeface="Barlow" pitchFamily="34" charset="-122"/>
                <a:cs typeface="Barlow" pitchFamily="34" charset="-120"/>
              </a:rPr>
              <a:t> In the Garden, Plants and trees, The environment</a:t>
            </a:r>
            <a:endParaRPr lang="en-US" sz="1550" dirty="0"/>
          </a:p>
        </p:txBody>
      </p:sp>
      <p:sp>
        <p:nvSpPr>
          <p:cNvPr id="22" name="Text 19"/>
          <p:cNvSpPr/>
          <p:nvPr/>
        </p:nvSpPr>
        <p:spPr>
          <a:xfrm>
            <a:off x="2114669" y="6919317"/>
            <a:ext cx="6148268" cy="322302"/>
          </a:xfrm>
          <a:prstGeom prst="rect">
            <a:avLst/>
          </a:prstGeom>
          <a:noFill/>
          <a:ln/>
        </p:spPr>
        <p:txBody>
          <a:bodyPr wrap="none" lIns="0" tIns="0" rIns="0" bIns="0" rtlCol="0" anchor="t"/>
          <a:lstStyle/>
          <a:p>
            <a:pPr marL="0" indent="0" algn="l">
              <a:lnSpc>
                <a:spcPts val="2500"/>
              </a:lnSpc>
              <a:buNone/>
            </a:pPr>
            <a:r>
              <a:rPr lang="en-US" sz="1550" b="1" dirty="0">
                <a:solidFill>
                  <a:srgbClr val="E0E4E6"/>
                </a:solidFill>
                <a:latin typeface="Barlow" pitchFamily="34" charset="0"/>
                <a:ea typeface="Barlow" pitchFamily="34" charset="-122"/>
                <a:cs typeface="Barlow" pitchFamily="34" charset="-120"/>
              </a:rPr>
              <a:t>Summer 2:</a:t>
            </a:r>
            <a:r>
              <a:rPr lang="en-US" sz="1550" dirty="0">
                <a:solidFill>
                  <a:srgbClr val="E0E4E6"/>
                </a:solidFill>
                <a:latin typeface="Barlow" pitchFamily="34" charset="0"/>
                <a:ea typeface="Barlow" pitchFamily="34" charset="-122"/>
                <a:cs typeface="Barlow" pitchFamily="34" charset="-120"/>
              </a:rPr>
              <a:t> In the Jungle, Animals, Change and personal development</a:t>
            </a:r>
            <a:endParaRPr lang="en-US" sz="15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07A271-4A2A-4684-B6A0-085F42B9D499}"/>
              </a:ext>
            </a:extLst>
          </p:cNvPr>
          <p:cNvSpPr txBox="1"/>
          <p:nvPr/>
        </p:nvSpPr>
        <p:spPr>
          <a:xfrm>
            <a:off x="6858000" y="3657600"/>
            <a:ext cx="914400" cy="914400"/>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CFD559CA-4765-4B29-91ED-5CA656C0A69D}"/>
              </a:ext>
            </a:extLst>
          </p:cNvPr>
          <p:cNvSpPr txBox="1"/>
          <p:nvPr/>
        </p:nvSpPr>
        <p:spPr>
          <a:xfrm>
            <a:off x="1137684" y="871870"/>
            <a:ext cx="11206716" cy="7294305"/>
          </a:xfrm>
          <a:prstGeom prst="rect">
            <a:avLst/>
          </a:prstGeom>
          <a:noFill/>
        </p:spPr>
        <p:txBody>
          <a:bodyPr wrap="square" rtlCol="0">
            <a:spAutoFit/>
          </a:bodyPr>
          <a:lstStyle/>
          <a:p>
            <a:r>
              <a:rPr lang="en-GB" b="1" u="sng" dirty="0">
                <a:solidFill>
                  <a:schemeClr val="bg1"/>
                </a:solidFill>
                <a:latin typeface="+mj-lt"/>
              </a:rPr>
              <a:t>Diary Dates</a:t>
            </a:r>
          </a:p>
          <a:p>
            <a:endParaRPr lang="en-GB" b="1" u="sng" dirty="0">
              <a:solidFill>
                <a:schemeClr val="bg1"/>
              </a:solidFill>
              <a:latin typeface="+mj-lt"/>
            </a:endParaRPr>
          </a:p>
          <a:p>
            <a:r>
              <a:rPr lang="en-GB" b="1" dirty="0">
                <a:solidFill>
                  <a:schemeClr val="bg1"/>
                </a:solidFill>
                <a:latin typeface="+mj-lt"/>
              </a:rPr>
              <a:t>Tuesday 7</a:t>
            </a:r>
            <a:r>
              <a:rPr lang="en-GB" b="1" baseline="30000" dirty="0">
                <a:solidFill>
                  <a:schemeClr val="bg1"/>
                </a:solidFill>
                <a:latin typeface="+mj-lt"/>
              </a:rPr>
              <a:t>th</a:t>
            </a:r>
            <a:r>
              <a:rPr lang="en-GB" b="1" dirty="0">
                <a:solidFill>
                  <a:schemeClr val="bg1"/>
                </a:solidFill>
                <a:latin typeface="+mj-lt"/>
              </a:rPr>
              <a:t> October – Visit to Old Barn Field Farm</a:t>
            </a:r>
          </a:p>
          <a:p>
            <a:endParaRPr lang="en-GB" b="1" dirty="0">
              <a:solidFill>
                <a:schemeClr val="bg1"/>
              </a:solidFill>
              <a:latin typeface="+mj-lt"/>
            </a:endParaRPr>
          </a:p>
          <a:p>
            <a:r>
              <a:rPr lang="en-GB" b="1" dirty="0">
                <a:solidFill>
                  <a:schemeClr val="bg1"/>
                </a:solidFill>
                <a:latin typeface="+mj-lt"/>
              </a:rPr>
              <a:t>Friday 3</a:t>
            </a:r>
            <a:r>
              <a:rPr lang="en-GB" b="1" baseline="30000" dirty="0">
                <a:solidFill>
                  <a:schemeClr val="bg1"/>
                </a:solidFill>
                <a:latin typeface="+mj-lt"/>
              </a:rPr>
              <a:t>rd</a:t>
            </a:r>
            <a:r>
              <a:rPr lang="en-GB" b="1" dirty="0">
                <a:solidFill>
                  <a:schemeClr val="bg1"/>
                </a:solidFill>
                <a:latin typeface="+mj-lt"/>
              </a:rPr>
              <a:t> October – Special Day in school – Enablers Day- Empathy and Independence</a:t>
            </a:r>
          </a:p>
          <a:p>
            <a:endParaRPr lang="en-GB" b="1" dirty="0">
              <a:solidFill>
                <a:schemeClr val="bg1"/>
              </a:solidFill>
              <a:latin typeface="+mj-lt"/>
            </a:endParaRPr>
          </a:p>
          <a:p>
            <a:r>
              <a:rPr lang="en-GB" b="1" dirty="0">
                <a:solidFill>
                  <a:schemeClr val="bg1"/>
                </a:solidFill>
                <a:latin typeface="+mj-lt"/>
              </a:rPr>
              <a:t>Wednesday 8</a:t>
            </a:r>
            <a:r>
              <a:rPr lang="en-GB" b="1" baseline="30000" dirty="0">
                <a:solidFill>
                  <a:schemeClr val="bg1"/>
                </a:solidFill>
                <a:latin typeface="+mj-lt"/>
              </a:rPr>
              <a:t>th</a:t>
            </a:r>
            <a:r>
              <a:rPr lang="en-GB" b="1" dirty="0">
                <a:solidFill>
                  <a:schemeClr val="bg1"/>
                </a:solidFill>
                <a:latin typeface="+mj-lt"/>
              </a:rPr>
              <a:t> October- 9:30 Key Stage 1 AM Harvest Festival </a:t>
            </a:r>
          </a:p>
          <a:p>
            <a:endParaRPr lang="en-GB" b="1" dirty="0">
              <a:solidFill>
                <a:schemeClr val="bg1"/>
              </a:solidFill>
              <a:latin typeface="+mj-lt"/>
            </a:endParaRPr>
          </a:p>
          <a:p>
            <a:r>
              <a:rPr lang="en-GB" b="1" dirty="0">
                <a:solidFill>
                  <a:schemeClr val="bg1"/>
                </a:solidFill>
                <a:latin typeface="+mj-lt"/>
              </a:rPr>
              <a:t>Parents Evenings</a:t>
            </a:r>
          </a:p>
          <a:p>
            <a:r>
              <a:rPr lang="en-GB" b="1" dirty="0">
                <a:solidFill>
                  <a:schemeClr val="bg1"/>
                </a:solidFill>
                <a:latin typeface="+mj-lt"/>
              </a:rPr>
              <a:t>Monday 13</a:t>
            </a:r>
            <a:r>
              <a:rPr lang="en-GB" b="1" baseline="30000" dirty="0">
                <a:solidFill>
                  <a:schemeClr val="bg1"/>
                </a:solidFill>
                <a:latin typeface="+mj-lt"/>
              </a:rPr>
              <a:t>th</a:t>
            </a:r>
            <a:r>
              <a:rPr lang="en-GB" b="1" dirty="0">
                <a:solidFill>
                  <a:schemeClr val="bg1"/>
                </a:solidFill>
                <a:latin typeface="+mj-lt"/>
              </a:rPr>
              <a:t> October –IN PERSON     - 3:45-5:30</a:t>
            </a:r>
          </a:p>
          <a:p>
            <a:r>
              <a:rPr lang="en-GB" b="1" dirty="0">
                <a:solidFill>
                  <a:schemeClr val="bg1"/>
                </a:solidFill>
                <a:latin typeface="+mj-lt"/>
              </a:rPr>
              <a:t>Tuesday 14</a:t>
            </a:r>
            <a:r>
              <a:rPr lang="en-GB" b="1" baseline="30000" dirty="0">
                <a:solidFill>
                  <a:schemeClr val="bg1"/>
                </a:solidFill>
                <a:latin typeface="+mj-lt"/>
              </a:rPr>
              <a:t>th</a:t>
            </a:r>
            <a:r>
              <a:rPr lang="en-GB" b="1" dirty="0">
                <a:solidFill>
                  <a:schemeClr val="bg1"/>
                </a:solidFill>
                <a:latin typeface="+mj-lt"/>
              </a:rPr>
              <a:t> October – ONLINE – 5:00-6:00</a:t>
            </a:r>
          </a:p>
          <a:p>
            <a:r>
              <a:rPr lang="en-GB" b="1" dirty="0">
                <a:solidFill>
                  <a:schemeClr val="bg1"/>
                </a:solidFill>
                <a:latin typeface="+mj-lt"/>
              </a:rPr>
              <a:t>Thursday 16</a:t>
            </a:r>
            <a:r>
              <a:rPr lang="en-GB" b="1" baseline="30000" dirty="0">
                <a:solidFill>
                  <a:schemeClr val="bg1"/>
                </a:solidFill>
                <a:latin typeface="+mj-lt"/>
              </a:rPr>
              <a:t>th</a:t>
            </a:r>
            <a:r>
              <a:rPr lang="en-GB" b="1" dirty="0">
                <a:solidFill>
                  <a:schemeClr val="bg1"/>
                </a:solidFill>
                <a:latin typeface="+mj-lt"/>
              </a:rPr>
              <a:t> October – IN PERSON- 3:45-6:00</a:t>
            </a:r>
          </a:p>
          <a:p>
            <a:endParaRPr lang="en-GB" b="1" dirty="0">
              <a:solidFill>
                <a:schemeClr val="bg1"/>
              </a:solidFill>
              <a:latin typeface="+mj-lt"/>
            </a:endParaRPr>
          </a:p>
          <a:p>
            <a:r>
              <a:rPr lang="en-GB" b="1" dirty="0">
                <a:solidFill>
                  <a:schemeClr val="bg1"/>
                </a:solidFill>
                <a:latin typeface="+mj-lt"/>
              </a:rPr>
              <a:t>Wednesday 5</a:t>
            </a:r>
            <a:r>
              <a:rPr lang="en-GB" b="1" baseline="30000" dirty="0">
                <a:solidFill>
                  <a:schemeClr val="bg1"/>
                </a:solidFill>
                <a:latin typeface="+mj-lt"/>
              </a:rPr>
              <a:t>th</a:t>
            </a:r>
            <a:r>
              <a:rPr lang="en-GB" b="1" dirty="0">
                <a:solidFill>
                  <a:schemeClr val="bg1"/>
                </a:solidFill>
                <a:latin typeface="+mj-lt"/>
              </a:rPr>
              <a:t> November – Visit to the Hindu Temple</a:t>
            </a:r>
          </a:p>
          <a:p>
            <a:endParaRPr lang="en-GB" b="1" dirty="0">
              <a:solidFill>
                <a:schemeClr val="bg1"/>
              </a:solidFill>
              <a:latin typeface="+mj-lt"/>
            </a:endParaRPr>
          </a:p>
          <a:p>
            <a:endParaRPr lang="en-GB" b="1" dirty="0">
              <a:solidFill>
                <a:schemeClr val="bg1"/>
              </a:solidFill>
              <a:latin typeface="+mj-lt"/>
            </a:endParaRPr>
          </a:p>
          <a:p>
            <a:r>
              <a:rPr lang="en-GB" b="1" dirty="0">
                <a:solidFill>
                  <a:schemeClr val="bg1"/>
                </a:solidFill>
                <a:latin typeface="+mj-lt"/>
              </a:rPr>
              <a:t>Monday 1</a:t>
            </a:r>
            <a:r>
              <a:rPr lang="en-GB" b="1" baseline="30000" dirty="0">
                <a:solidFill>
                  <a:schemeClr val="bg1"/>
                </a:solidFill>
                <a:latin typeface="+mj-lt"/>
              </a:rPr>
              <a:t>st</a:t>
            </a:r>
            <a:r>
              <a:rPr lang="en-GB" b="1" dirty="0">
                <a:solidFill>
                  <a:schemeClr val="bg1"/>
                </a:solidFill>
                <a:latin typeface="+mj-lt"/>
              </a:rPr>
              <a:t> December – The Nativity at Christmas EYFS and KS1 Performance 2:30pm</a:t>
            </a:r>
          </a:p>
          <a:p>
            <a:r>
              <a:rPr lang="en-GB" b="1" dirty="0">
                <a:solidFill>
                  <a:schemeClr val="bg1"/>
                </a:solidFill>
                <a:latin typeface="+mj-lt"/>
              </a:rPr>
              <a:t>Thursday 4</a:t>
            </a:r>
            <a:r>
              <a:rPr lang="en-GB" b="1" baseline="30000" dirty="0">
                <a:solidFill>
                  <a:schemeClr val="bg1"/>
                </a:solidFill>
                <a:latin typeface="+mj-lt"/>
              </a:rPr>
              <a:t>th</a:t>
            </a:r>
            <a:r>
              <a:rPr lang="en-GB" b="1" dirty="0">
                <a:solidFill>
                  <a:schemeClr val="bg1"/>
                </a:solidFill>
                <a:latin typeface="+mj-lt"/>
              </a:rPr>
              <a:t> December –The Nativity at Christmas  EYFS and KS1 Perormance2:30pm and 6pm</a:t>
            </a:r>
          </a:p>
          <a:p>
            <a:endParaRPr lang="en-GB" b="1" dirty="0">
              <a:solidFill>
                <a:schemeClr val="bg1"/>
              </a:solidFill>
              <a:latin typeface="+mj-lt"/>
            </a:endParaRPr>
          </a:p>
          <a:p>
            <a:endParaRPr lang="en-GB" b="1" dirty="0">
              <a:solidFill>
                <a:schemeClr val="bg1"/>
              </a:solidFill>
              <a:latin typeface="+mj-lt"/>
            </a:endParaRPr>
          </a:p>
          <a:p>
            <a:endParaRPr lang="en-GB" b="1" dirty="0">
              <a:solidFill>
                <a:schemeClr val="bg1"/>
              </a:solidFill>
              <a:latin typeface="+mj-lt"/>
            </a:endParaRPr>
          </a:p>
          <a:p>
            <a:r>
              <a:rPr lang="en-GB" b="1" dirty="0">
                <a:solidFill>
                  <a:schemeClr val="bg1"/>
                </a:solidFill>
                <a:latin typeface="+mj-lt"/>
              </a:rPr>
              <a:t> </a:t>
            </a:r>
          </a:p>
          <a:p>
            <a:endParaRPr lang="en-GB" b="1" u="sng" dirty="0">
              <a:solidFill>
                <a:schemeClr val="bg1"/>
              </a:solidFill>
              <a:latin typeface="+mj-lt"/>
            </a:endParaRPr>
          </a:p>
          <a:p>
            <a:r>
              <a:rPr lang="en-GB" b="1" u="sng" dirty="0">
                <a:solidFill>
                  <a:schemeClr val="bg1"/>
                </a:solidFill>
                <a:latin typeface="+mj-lt"/>
              </a:rPr>
              <a:t> </a:t>
            </a:r>
          </a:p>
          <a:p>
            <a:endParaRPr lang="en-GB" b="1" dirty="0">
              <a:solidFill>
                <a:schemeClr val="bg1"/>
              </a:solidFill>
              <a:latin typeface="+mj-lt"/>
            </a:endParaRPr>
          </a:p>
          <a:p>
            <a:endParaRPr lang="en-GB" b="1" dirty="0">
              <a:solidFill>
                <a:schemeClr val="bg1"/>
              </a:solidFill>
              <a:latin typeface="+mj-lt"/>
            </a:endParaRPr>
          </a:p>
        </p:txBody>
      </p:sp>
    </p:spTree>
    <p:extLst>
      <p:ext uri="{BB962C8B-B14F-4D97-AF65-F5344CB8AC3E}">
        <p14:creationId xmlns:p14="http://schemas.microsoft.com/office/powerpoint/2010/main" val="881501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1BA261-1299-45F8-B42C-D41DC612AA55}"/>
              </a:ext>
            </a:extLst>
          </p:cNvPr>
          <p:cNvSpPr txBox="1"/>
          <p:nvPr/>
        </p:nvSpPr>
        <p:spPr>
          <a:xfrm>
            <a:off x="850605" y="850605"/>
            <a:ext cx="13031131" cy="3908762"/>
          </a:xfrm>
          <a:prstGeom prst="rect">
            <a:avLst/>
          </a:prstGeom>
          <a:noFill/>
        </p:spPr>
        <p:txBody>
          <a:bodyPr wrap="none" rtlCol="0">
            <a:spAutoFit/>
          </a:bodyPr>
          <a:lstStyle/>
          <a:p>
            <a:r>
              <a:rPr lang="en-GB" b="1" u="sng" dirty="0">
                <a:solidFill>
                  <a:schemeClr val="bg1"/>
                </a:solidFill>
              </a:rPr>
              <a:t>Phonic Screening   in Year 1 </a:t>
            </a:r>
          </a:p>
          <a:p>
            <a:endParaRPr lang="en-GB" b="1" u="sng" dirty="0">
              <a:solidFill>
                <a:schemeClr val="bg1"/>
              </a:solidFill>
            </a:endParaRPr>
          </a:p>
          <a:p>
            <a:r>
              <a:rPr lang="en-GB" b="1" u="sng" dirty="0">
                <a:solidFill>
                  <a:schemeClr val="bg1"/>
                </a:solidFill>
              </a:rPr>
              <a:t>This is hearing your child read is essential. </a:t>
            </a:r>
          </a:p>
          <a:p>
            <a:endParaRPr lang="en-GB" b="1" u="sng" dirty="0">
              <a:solidFill>
                <a:schemeClr val="bg1"/>
              </a:solidFill>
            </a:endParaRPr>
          </a:p>
          <a:p>
            <a:endParaRPr lang="en-GB" b="1" u="sng" dirty="0">
              <a:solidFill>
                <a:schemeClr val="bg1"/>
              </a:solidFill>
            </a:endParaRPr>
          </a:p>
          <a:p>
            <a:endParaRPr lang="en-GB" dirty="0">
              <a:solidFill>
                <a:schemeClr val="bg1"/>
              </a:solidFill>
            </a:endParaRPr>
          </a:p>
          <a:p>
            <a:r>
              <a:rPr lang="en-GB" sz="2000" dirty="0">
                <a:solidFill>
                  <a:schemeClr val="bg1"/>
                </a:solidFill>
              </a:rPr>
              <a:t>We are working towards a National Assessment called Phonic Screening.</a:t>
            </a:r>
          </a:p>
          <a:p>
            <a:endParaRPr lang="en-GB" sz="2000" dirty="0">
              <a:solidFill>
                <a:schemeClr val="bg1"/>
              </a:solidFill>
            </a:endParaRPr>
          </a:p>
          <a:p>
            <a:r>
              <a:rPr lang="en-GB" sz="2000" dirty="0">
                <a:solidFill>
                  <a:schemeClr val="bg1"/>
                </a:solidFill>
              </a:rPr>
              <a:t>This falls on the week beginning the 9</a:t>
            </a:r>
            <a:r>
              <a:rPr lang="en-GB" sz="2000" baseline="30000" dirty="0">
                <a:solidFill>
                  <a:schemeClr val="bg1"/>
                </a:solidFill>
              </a:rPr>
              <a:t>th</a:t>
            </a:r>
            <a:r>
              <a:rPr lang="en-GB" sz="2000" dirty="0">
                <a:solidFill>
                  <a:schemeClr val="bg1"/>
                </a:solidFill>
              </a:rPr>
              <a:t> June 2026. Please can you not book a holiday for this week. </a:t>
            </a:r>
          </a:p>
          <a:p>
            <a:endParaRPr lang="en-GB" sz="2000" dirty="0">
              <a:solidFill>
                <a:schemeClr val="bg1"/>
              </a:solidFill>
            </a:endParaRPr>
          </a:p>
          <a:p>
            <a:r>
              <a:rPr lang="en-GB" sz="2000" dirty="0">
                <a:solidFill>
                  <a:schemeClr val="bg1"/>
                </a:solidFill>
              </a:rPr>
              <a:t>This is when each child in Year 1 will carry out a phonic assessment to check their understanding of all phase 5 phonemes.</a:t>
            </a:r>
          </a:p>
          <a:p>
            <a:endParaRPr lang="en-GB" sz="2000" dirty="0">
              <a:solidFill>
                <a:schemeClr val="bg1"/>
              </a:solidFill>
            </a:endParaRPr>
          </a:p>
          <a:p>
            <a:r>
              <a:rPr lang="en-GB" sz="2000" dirty="0">
                <a:solidFill>
                  <a:schemeClr val="bg1"/>
                </a:solidFill>
              </a:rPr>
              <a:t>We will also be exploring something called alien words. So they can use and apply their phonic skills to decode alien words. </a:t>
            </a:r>
          </a:p>
        </p:txBody>
      </p:sp>
    </p:spTree>
    <p:extLst>
      <p:ext uri="{BB962C8B-B14F-4D97-AF65-F5344CB8AC3E}">
        <p14:creationId xmlns:p14="http://schemas.microsoft.com/office/powerpoint/2010/main" val="3305355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881063" y="704493"/>
            <a:ext cx="9602153" cy="629364"/>
          </a:xfrm>
          <a:prstGeom prst="rect">
            <a:avLst/>
          </a:prstGeom>
          <a:noFill/>
          <a:ln/>
        </p:spPr>
        <p:txBody>
          <a:bodyPr wrap="none" lIns="0" tIns="0" rIns="0" bIns="0" rtlCol="0" anchor="t"/>
          <a:lstStyle/>
          <a:p>
            <a:pPr marL="0" indent="0" algn="l">
              <a:lnSpc>
                <a:spcPts val="4950"/>
              </a:lnSpc>
              <a:buNone/>
            </a:pPr>
            <a:r>
              <a:rPr lang="en-US" sz="3950" b="1" dirty="0">
                <a:solidFill>
                  <a:srgbClr val="F0FCFF"/>
                </a:solidFill>
                <a:latin typeface="Spline Sans Bold" pitchFamily="34" charset="0"/>
                <a:ea typeface="Spline Sans Bold" pitchFamily="34" charset="-122"/>
                <a:cs typeface="Spline Sans Bold" pitchFamily="34" charset="-120"/>
              </a:rPr>
              <a:t>Supporting Your Child's Reading Journey</a:t>
            </a:r>
            <a:endParaRPr lang="en-US" sz="3950" dirty="0"/>
          </a:p>
        </p:txBody>
      </p:sp>
      <p:sp>
        <p:nvSpPr>
          <p:cNvPr id="3" name="Shape 1"/>
          <p:cNvSpPr/>
          <p:nvPr/>
        </p:nvSpPr>
        <p:spPr>
          <a:xfrm>
            <a:off x="881063" y="1787009"/>
            <a:ext cx="12868275" cy="2999423"/>
          </a:xfrm>
          <a:prstGeom prst="roundRect">
            <a:avLst>
              <a:gd name="adj" fmla="val 11332"/>
            </a:avLst>
          </a:prstGeom>
          <a:solidFill>
            <a:srgbClr val="0A081B"/>
          </a:solidFill>
          <a:ln w="22860">
            <a:solidFill>
              <a:srgbClr val="16FFBB"/>
            </a:solidFill>
            <a:prstDash val="solid"/>
          </a:ln>
        </p:spPr>
      </p:sp>
      <p:sp>
        <p:nvSpPr>
          <p:cNvPr id="4" name="Shape 2"/>
          <p:cNvSpPr/>
          <p:nvPr/>
        </p:nvSpPr>
        <p:spPr>
          <a:xfrm>
            <a:off x="903923" y="1809869"/>
            <a:ext cx="6411278" cy="2953702"/>
          </a:xfrm>
          <a:prstGeom prst="roundRect">
            <a:avLst>
              <a:gd name="adj" fmla="val 11507"/>
            </a:avLst>
          </a:prstGeom>
          <a:solidFill>
            <a:srgbClr val="0A081B"/>
          </a:solidFill>
          <a:ln/>
        </p:spPr>
      </p:sp>
      <p:sp>
        <p:nvSpPr>
          <p:cNvPr id="5" name="Text 3"/>
          <p:cNvSpPr/>
          <p:nvPr/>
        </p:nvSpPr>
        <p:spPr>
          <a:xfrm>
            <a:off x="1130498" y="2036445"/>
            <a:ext cx="2517577" cy="314682"/>
          </a:xfrm>
          <a:prstGeom prst="rect">
            <a:avLst/>
          </a:prstGeom>
          <a:noFill/>
          <a:ln/>
        </p:spPr>
        <p:txBody>
          <a:bodyPr wrap="none" lIns="0" tIns="0" rIns="0" bIns="0" rtlCol="0" anchor="t"/>
          <a:lstStyle/>
          <a:p>
            <a:pPr marL="0" indent="0" algn="l">
              <a:lnSpc>
                <a:spcPts val="2450"/>
              </a:lnSpc>
              <a:buNone/>
            </a:pPr>
            <a:r>
              <a:rPr lang="en-US" sz="1950" b="1" dirty="0">
                <a:solidFill>
                  <a:srgbClr val="E0E4E6"/>
                </a:solidFill>
                <a:latin typeface="Spline Sans Bold" pitchFamily="34" charset="0"/>
                <a:ea typeface="Spline Sans Bold" pitchFamily="34" charset="-122"/>
                <a:cs typeface="Spline Sans Bold" pitchFamily="34" charset="-120"/>
              </a:rPr>
              <a:t>In School</a:t>
            </a:r>
            <a:endParaRPr lang="en-US" sz="1950" dirty="0"/>
          </a:p>
        </p:txBody>
      </p:sp>
      <p:sp>
        <p:nvSpPr>
          <p:cNvPr id="6" name="Text 4"/>
          <p:cNvSpPr/>
          <p:nvPr/>
        </p:nvSpPr>
        <p:spPr>
          <a:xfrm>
            <a:off x="1130498" y="2486978"/>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Reading is integrated into every phonics lesson</a:t>
            </a:r>
            <a:endParaRPr lang="en-US" sz="1750" dirty="0"/>
          </a:p>
        </p:txBody>
      </p:sp>
      <p:sp>
        <p:nvSpPr>
          <p:cNvPr id="7" name="Text 5"/>
          <p:cNvSpPr/>
          <p:nvPr/>
        </p:nvSpPr>
        <p:spPr>
          <a:xfrm>
            <a:off x="1130498" y="2928699"/>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Reading books changed every Friday</a:t>
            </a:r>
            <a:endParaRPr lang="en-US" sz="1750" dirty="0"/>
          </a:p>
        </p:txBody>
      </p:sp>
      <p:sp>
        <p:nvSpPr>
          <p:cNvPr id="8" name="Text 6"/>
          <p:cNvSpPr/>
          <p:nvPr/>
        </p:nvSpPr>
        <p:spPr>
          <a:xfrm>
            <a:off x="1130498" y="3370421"/>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Regular guided reading sessions</a:t>
            </a:r>
            <a:endParaRPr lang="en-US" sz="1750" dirty="0"/>
          </a:p>
        </p:txBody>
      </p:sp>
      <p:sp>
        <p:nvSpPr>
          <p:cNvPr id="9" name="Text 7"/>
          <p:cNvSpPr/>
          <p:nvPr/>
        </p:nvSpPr>
        <p:spPr>
          <a:xfrm>
            <a:off x="1130498" y="3812143"/>
            <a:ext cx="5958126" cy="724853"/>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Half-termly assessments to ensure appropriate book levels</a:t>
            </a:r>
            <a:endParaRPr lang="en-US" sz="1750" dirty="0"/>
          </a:p>
        </p:txBody>
      </p:sp>
      <p:sp>
        <p:nvSpPr>
          <p:cNvPr id="10" name="Shape 8"/>
          <p:cNvSpPr/>
          <p:nvPr/>
        </p:nvSpPr>
        <p:spPr>
          <a:xfrm>
            <a:off x="7315200" y="1809869"/>
            <a:ext cx="6411278" cy="2953702"/>
          </a:xfrm>
          <a:prstGeom prst="rect">
            <a:avLst/>
          </a:prstGeom>
          <a:solidFill>
            <a:srgbClr val="0A081B"/>
          </a:solidFill>
          <a:ln/>
        </p:spPr>
      </p:sp>
      <p:sp>
        <p:nvSpPr>
          <p:cNvPr id="11" name="Shape 9"/>
          <p:cNvSpPr/>
          <p:nvPr/>
        </p:nvSpPr>
        <p:spPr>
          <a:xfrm>
            <a:off x="7315200" y="1809869"/>
            <a:ext cx="30480" cy="2953702"/>
          </a:xfrm>
          <a:prstGeom prst="roundRect">
            <a:avLst>
              <a:gd name="adj" fmla="val 1115106"/>
            </a:avLst>
          </a:prstGeom>
          <a:solidFill>
            <a:srgbClr val="0FC3C0"/>
          </a:solidFill>
          <a:ln/>
        </p:spPr>
      </p:sp>
      <p:sp>
        <p:nvSpPr>
          <p:cNvPr id="12" name="Text 10"/>
          <p:cNvSpPr/>
          <p:nvPr/>
        </p:nvSpPr>
        <p:spPr>
          <a:xfrm>
            <a:off x="7541776" y="2036445"/>
            <a:ext cx="2517577" cy="314682"/>
          </a:xfrm>
          <a:prstGeom prst="rect">
            <a:avLst/>
          </a:prstGeom>
          <a:noFill/>
          <a:ln/>
        </p:spPr>
        <p:txBody>
          <a:bodyPr wrap="none" lIns="0" tIns="0" rIns="0" bIns="0" rtlCol="0" anchor="t"/>
          <a:lstStyle/>
          <a:p>
            <a:pPr marL="0" indent="0" algn="l">
              <a:lnSpc>
                <a:spcPts val="2450"/>
              </a:lnSpc>
              <a:buNone/>
            </a:pPr>
            <a:r>
              <a:rPr lang="en-US" sz="1950" b="1" dirty="0">
                <a:solidFill>
                  <a:srgbClr val="E0E4E6"/>
                </a:solidFill>
                <a:latin typeface="Spline Sans Bold" pitchFamily="34" charset="0"/>
                <a:ea typeface="Spline Sans Bold" pitchFamily="34" charset="-122"/>
                <a:cs typeface="Spline Sans Bold" pitchFamily="34" charset="-120"/>
              </a:rPr>
              <a:t>At Home</a:t>
            </a:r>
            <a:endParaRPr lang="en-US" sz="1950" dirty="0"/>
          </a:p>
        </p:txBody>
      </p:sp>
      <p:sp>
        <p:nvSpPr>
          <p:cNvPr id="13" name="Text 11"/>
          <p:cNvSpPr/>
          <p:nvPr/>
        </p:nvSpPr>
        <p:spPr>
          <a:xfrm>
            <a:off x="7541776" y="2486978"/>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5 reads challenge - please record in reading diary</a:t>
            </a:r>
            <a:endParaRPr lang="en-US" sz="1750" dirty="0"/>
          </a:p>
        </p:txBody>
      </p:sp>
      <p:sp>
        <p:nvSpPr>
          <p:cNvPr id="14" name="Text 12"/>
          <p:cNvSpPr/>
          <p:nvPr/>
        </p:nvSpPr>
        <p:spPr>
          <a:xfrm>
            <a:off x="7541776" y="2928699"/>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Explore various texts: books, menus, magazines</a:t>
            </a:r>
            <a:endParaRPr lang="en-US" sz="1750" dirty="0"/>
          </a:p>
        </p:txBody>
      </p:sp>
      <p:sp>
        <p:nvSpPr>
          <p:cNvPr id="15" name="Text 13"/>
          <p:cNvSpPr/>
          <p:nvPr/>
        </p:nvSpPr>
        <p:spPr>
          <a:xfrm>
            <a:off x="7541776" y="3370421"/>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Access online reading books for homework</a:t>
            </a:r>
            <a:endParaRPr lang="en-US" sz="1750" dirty="0"/>
          </a:p>
        </p:txBody>
      </p:sp>
      <p:sp>
        <p:nvSpPr>
          <p:cNvPr id="16" name="Text 14"/>
          <p:cNvSpPr/>
          <p:nvPr/>
        </p:nvSpPr>
        <p:spPr>
          <a:xfrm>
            <a:off x="7541776" y="3812143"/>
            <a:ext cx="5958126" cy="362426"/>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E0E4E6"/>
                </a:solidFill>
                <a:latin typeface="Barlow" pitchFamily="34" charset="0"/>
                <a:ea typeface="Barlow" pitchFamily="34" charset="-122"/>
                <a:cs typeface="Barlow" pitchFamily="34" charset="-120"/>
              </a:rPr>
              <a:t>Read for enjoyment, not just for school!</a:t>
            </a:r>
            <a:endParaRPr lang="en-US" sz="1750" dirty="0"/>
          </a:p>
        </p:txBody>
      </p:sp>
      <p:sp>
        <p:nvSpPr>
          <p:cNvPr id="17" name="Shape 15"/>
          <p:cNvSpPr/>
          <p:nvPr/>
        </p:nvSpPr>
        <p:spPr>
          <a:xfrm>
            <a:off x="881063" y="5041344"/>
            <a:ext cx="12868275" cy="1866305"/>
          </a:xfrm>
          <a:prstGeom prst="roundRect">
            <a:avLst>
              <a:gd name="adj" fmla="val 18212"/>
            </a:avLst>
          </a:prstGeom>
          <a:solidFill>
            <a:srgbClr val="004D36"/>
          </a:solidFill>
          <a:ln/>
        </p:spPr>
      </p:sp>
      <p:pic>
        <p:nvPicPr>
          <p:cNvPr id="18" name="Image 0" descr="preencoded.png"/>
          <p:cNvPicPr>
            <a:picLocks noChangeAspect="1"/>
          </p:cNvPicPr>
          <p:nvPr/>
        </p:nvPicPr>
        <p:blipFill>
          <a:blip r:embed="rId3"/>
          <a:stretch>
            <a:fillRect/>
          </a:stretch>
        </p:blipFill>
        <p:spPr>
          <a:xfrm>
            <a:off x="1107638" y="5348049"/>
            <a:ext cx="314682" cy="251698"/>
          </a:xfrm>
          <a:prstGeom prst="rect">
            <a:avLst/>
          </a:prstGeom>
        </p:spPr>
      </p:pic>
      <p:sp>
        <p:nvSpPr>
          <p:cNvPr id="19" name="Text 16"/>
          <p:cNvSpPr/>
          <p:nvPr/>
        </p:nvSpPr>
        <p:spPr>
          <a:xfrm>
            <a:off x="1648897" y="5324475"/>
            <a:ext cx="2517577" cy="314682"/>
          </a:xfrm>
          <a:prstGeom prst="rect">
            <a:avLst/>
          </a:prstGeom>
          <a:noFill/>
          <a:ln/>
        </p:spPr>
        <p:txBody>
          <a:bodyPr wrap="none" lIns="0" tIns="0" rIns="0" bIns="0" rtlCol="0" anchor="t"/>
          <a:lstStyle/>
          <a:p>
            <a:pPr marL="0" indent="0" algn="l">
              <a:lnSpc>
                <a:spcPts val="2450"/>
              </a:lnSpc>
              <a:buNone/>
            </a:pPr>
            <a:r>
              <a:rPr lang="en-US" sz="1950" b="1" dirty="0">
                <a:solidFill>
                  <a:srgbClr val="FFFFFF"/>
                </a:solidFill>
                <a:latin typeface="Spline Sans Bold" pitchFamily="34" charset="0"/>
                <a:ea typeface="Spline Sans Bold" pitchFamily="34" charset="-122"/>
                <a:cs typeface="Spline Sans Bold" pitchFamily="34" charset="-120"/>
              </a:rPr>
              <a:t>Library Visits</a:t>
            </a:r>
            <a:endParaRPr lang="en-US" sz="1950" dirty="0"/>
          </a:p>
        </p:txBody>
      </p:sp>
      <p:sp>
        <p:nvSpPr>
          <p:cNvPr id="20" name="Text 17"/>
          <p:cNvSpPr/>
          <p:nvPr/>
        </p:nvSpPr>
        <p:spPr>
          <a:xfrm>
            <a:off x="1648897" y="5865733"/>
            <a:ext cx="11873865" cy="724853"/>
          </a:xfrm>
          <a:prstGeom prst="rect">
            <a:avLst/>
          </a:prstGeom>
          <a:noFill/>
          <a:ln/>
        </p:spPr>
        <p:txBody>
          <a:bodyPr wrap="square" lIns="0" tIns="0" rIns="0" bIns="0" rtlCol="0" anchor="t"/>
          <a:lstStyle/>
          <a:p>
            <a:pPr marL="0" indent="0" algn="l">
              <a:lnSpc>
                <a:spcPts val="2850"/>
              </a:lnSpc>
              <a:buNone/>
            </a:pPr>
            <a:r>
              <a:rPr lang="en-US" sz="1750" dirty="0">
                <a:solidFill>
                  <a:srgbClr val="FFFFFF"/>
                </a:solidFill>
                <a:latin typeface="Barlow" pitchFamily="34" charset="0"/>
                <a:ea typeface="Barlow" pitchFamily="34" charset="-122"/>
                <a:cs typeface="Barlow" pitchFamily="34" charset="-120"/>
              </a:rPr>
              <a:t>Every Friday, children visit our school library to choose a book. These selections often require adult support with reading, making them perfect for shared reading experiences at home.</a:t>
            </a:r>
            <a:endParaRPr lang="en-US" sz="1750" dirty="0"/>
          </a:p>
        </p:txBody>
      </p:sp>
      <p:sp>
        <p:nvSpPr>
          <p:cNvPr id="21" name="Text 18"/>
          <p:cNvSpPr/>
          <p:nvPr/>
        </p:nvSpPr>
        <p:spPr>
          <a:xfrm>
            <a:off x="881063" y="7162562"/>
            <a:ext cx="12868275" cy="362426"/>
          </a:xfrm>
          <a:prstGeom prst="rect">
            <a:avLst/>
          </a:prstGeom>
          <a:noFill/>
          <a:ln/>
        </p:spPr>
        <p:txBody>
          <a:bodyPr wrap="none" lIns="0" tIns="0" rIns="0" bIns="0" rtlCol="0" anchor="t"/>
          <a:lstStyle/>
          <a:p>
            <a:pPr marL="0" indent="0" algn="l">
              <a:lnSpc>
                <a:spcPts val="2850"/>
              </a:lnSpc>
              <a:buNone/>
            </a:pPr>
            <a:r>
              <a:rPr lang="en-US" sz="1750" dirty="0">
                <a:solidFill>
                  <a:srgbClr val="E0E4E6"/>
                </a:solidFill>
                <a:latin typeface="Barlow" pitchFamily="34" charset="0"/>
                <a:ea typeface="Barlow" pitchFamily="34" charset="-122"/>
                <a:cs typeface="Barlow" pitchFamily="34" charset="-120"/>
              </a:rPr>
              <a:t>Thank you for attending! Any questions?</a:t>
            </a:r>
            <a:endParaRPr lang="en-US" sz="17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FF6DE9-233E-4807-B50B-C666A40E4C60}"/>
              </a:ext>
            </a:extLst>
          </p:cNvPr>
          <p:cNvSpPr txBox="1"/>
          <p:nvPr/>
        </p:nvSpPr>
        <p:spPr>
          <a:xfrm>
            <a:off x="1318437" y="925033"/>
            <a:ext cx="11483163" cy="6986528"/>
          </a:xfrm>
          <a:prstGeom prst="rect">
            <a:avLst/>
          </a:prstGeom>
          <a:noFill/>
        </p:spPr>
        <p:txBody>
          <a:bodyPr wrap="square" rtlCol="0">
            <a:spAutoFit/>
          </a:bodyPr>
          <a:lstStyle/>
          <a:p>
            <a:r>
              <a:rPr lang="en-GB" sz="3200" dirty="0">
                <a:solidFill>
                  <a:schemeClr val="bg1"/>
                </a:solidFill>
              </a:rPr>
              <a:t>Please can you help</a:t>
            </a:r>
          </a:p>
          <a:p>
            <a:endParaRPr lang="en-GB" sz="3200" dirty="0">
              <a:solidFill>
                <a:schemeClr val="bg1"/>
              </a:solidFill>
            </a:endParaRPr>
          </a:p>
          <a:p>
            <a:r>
              <a:rPr lang="en-GB" sz="3200" dirty="0">
                <a:solidFill>
                  <a:schemeClr val="bg1"/>
                </a:solidFill>
              </a:rPr>
              <a:t>We would love to have weekly help in school in the afternoons to do odd jobs around the classroom. Hearing readers or helping with preparing resources. If you think you would like to help please see Mrs Maxey.</a:t>
            </a:r>
          </a:p>
          <a:p>
            <a:endParaRPr lang="en-GB" sz="3200" dirty="0">
              <a:solidFill>
                <a:schemeClr val="bg1"/>
              </a:solidFill>
            </a:endParaRPr>
          </a:p>
          <a:p>
            <a:r>
              <a:rPr lang="en-GB" sz="3200" dirty="0">
                <a:solidFill>
                  <a:schemeClr val="bg1"/>
                </a:solidFill>
              </a:rPr>
              <a:t>We would welcome parent volunteers for our two trips this Autumn term.</a:t>
            </a:r>
          </a:p>
          <a:p>
            <a:endParaRPr lang="en-GB" sz="3200" dirty="0">
              <a:solidFill>
                <a:schemeClr val="bg1"/>
              </a:solidFill>
            </a:endParaRPr>
          </a:p>
          <a:p>
            <a:r>
              <a:rPr lang="en-GB" sz="3200" dirty="0">
                <a:solidFill>
                  <a:schemeClr val="bg1"/>
                </a:solidFill>
              </a:rPr>
              <a:t>Tuesday 7</a:t>
            </a:r>
            <a:r>
              <a:rPr lang="en-GB" sz="3200" baseline="30000" dirty="0">
                <a:solidFill>
                  <a:schemeClr val="bg1"/>
                </a:solidFill>
              </a:rPr>
              <a:t>th</a:t>
            </a:r>
            <a:r>
              <a:rPr lang="en-GB" sz="3200" dirty="0">
                <a:solidFill>
                  <a:schemeClr val="bg1"/>
                </a:solidFill>
              </a:rPr>
              <a:t> October – Harvest Workshop to Old Barn Field Farm   ideally  4 parents  please </a:t>
            </a:r>
          </a:p>
          <a:p>
            <a:endParaRPr lang="en-GB" sz="3200" dirty="0">
              <a:solidFill>
                <a:schemeClr val="bg1"/>
              </a:solidFill>
            </a:endParaRPr>
          </a:p>
          <a:p>
            <a:r>
              <a:rPr lang="en-GB" sz="3200" dirty="0">
                <a:solidFill>
                  <a:schemeClr val="bg1"/>
                </a:solidFill>
              </a:rPr>
              <a:t>Wednesday 5</a:t>
            </a:r>
            <a:r>
              <a:rPr lang="en-GB" sz="3200" baseline="30000" dirty="0">
                <a:solidFill>
                  <a:schemeClr val="bg1"/>
                </a:solidFill>
              </a:rPr>
              <a:t>th</a:t>
            </a:r>
            <a:r>
              <a:rPr lang="en-GB" sz="3200" dirty="0">
                <a:solidFill>
                  <a:schemeClr val="bg1"/>
                </a:solidFill>
              </a:rPr>
              <a:t> November – Hindu Temple Ideally 4 parents please </a:t>
            </a:r>
          </a:p>
        </p:txBody>
      </p:sp>
    </p:spTree>
    <p:extLst>
      <p:ext uri="{BB962C8B-B14F-4D97-AF65-F5344CB8AC3E}">
        <p14:creationId xmlns:p14="http://schemas.microsoft.com/office/powerpoint/2010/main" val="397758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437858-6652-475A-8F45-A70763C8CAEE}"/>
              </a:ext>
            </a:extLst>
          </p:cNvPr>
          <p:cNvSpPr txBox="1"/>
          <p:nvPr/>
        </p:nvSpPr>
        <p:spPr>
          <a:xfrm>
            <a:off x="2562447" y="956930"/>
            <a:ext cx="9239693" cy="5693866"/>
          </a:xfrm>
          <a:prstGeom prst="rect">
            <a:avLst/>
          </a:prstGeom>
          <a:noFill/>
        </p:spPr>
        <p:txBody>
          <a:bodyPr wrap="square" rtlCol="0">
            <a:spAutoFit/>
          </a:bodyPr>
          <a:lstStyle/>
          <a:p>
            <a:r>
              <a:rPr lang="en-GB" sz="2800" b="1" dirty="0">
                <a:solidFill>
                  <a:srgbClr val="FFFF00"/>
                </a:solidFill>
              </a:rPr>
              <a:t>Any Questions </a:t>
            </a:r>
          </a:p>
          <a:p>
            <a:endParaRPr lang="en-GB" sz="2800" dirty="0">
              <a:solidFill>
                <a:schemeClr val="bg1"/>
              </a:solidFill>
            </a:endParaRPr>
          </a:p>
          <a:p>
            <a:r>
              <a:rPr lang="en-GB" sz="2800" b="1" dirty="0">
                <a:solidFill>
                  <a:schemeClr val="bg1"/>
                </a:solidFill>
              </a:rPr>
              <a:t>Thanks for coming along to the welcome meeting.</a:t>
            </a:r>
          </a:p>
          <a:p>
            <a:endParaRPr lang="en-GB" sz="2800" b="1" dirty="0">
              <a:solidFill>
                <a:schemeClr val="bg1"/>
              </a:solidFill>
            </a:endParaRPr>
          </a:p>
          <a:p>
            <a:endParaRPr lang="en-GB" sz="2800" b="1" dirty="0">
              <a:solidFill>
                <a:schemeClr val="bg1"/>
              </a:solidFill>
            </a:endParaRPr>
          </a:p>
          <a:p>
            <a:r>
              <a:rPr lang="en-GB" sz="2800" b="1" dirty="0">
                <a:solidFill>
                  <a:schemeClr val="bg1"/>
                </a:solidFill>
              </a:rPr>
              <a:t>Please do come and talk to me if you have any concerns at any point in the year. We will do our best to work together for your child’s best interests. </a:t>
            </a:r>
          </a:p>
          <a:p>
            <a:endParaRPr lang="en-GB" sz="2800" b="1" dirty="0">
              <a:solidFill>
                <a:schemeClr val="bg1"/>
              </a:solidFill>
            </a:endParaRPr>
          </a:p>
          <a:p>
            <a:r>
              <a:rPr lang="en-GB" sz="2800" b="1" dirty="0">
                <a:solidFill>
                  <a:schemeClr val="bg1"/>
                </a:solidFill>
              </a:rPr>
              <a:t>I’m looking forward to seeing their potential flourish and grow this year. </a:t>
            </a:r>
          </a:p>
          <a:p>
            <a:endParaRPr lang="en-GB" sz="2800" b="1" dirty="0">
              <a:solidFill>
                <a:schemeClr val="bg1"/>
              </a:solidFill>
            </a:endParaRPr>
          </a:p>
          <a:p>
            <a:endParaRPr lang="en-GB" sz="2800" b="1" dirty="0">
              <a:solidFill>
                <a:schemeClr val="bg1"/>
              </a:solidFill>
            </a:endParaRPr>
          </a:p>
        </p:txBody>
      </p:sp>
    </p:spTree>
    <p:extLst>
      <p:ext uri="{BB962C8B-B14F-4D97-AF65-F5344CB8AC3E}">
        <p14:creationId xmlns:p14="http://schemas.microsoft.com/office/powerpoint/2010/main" val="2529086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12693</TotalTime>
  <Words>1021</Words>
  <Application>Microsoft Office PowerPoint</Application>
  <PresentationFormat>Custom</PresentationFormat>
  <Paragraphs>167</Paragraphs>
  <Slides>14</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Spline Sans Bold</vt:lpstr>
      <vt:lpstr>Calibri Light</vt:lpstr>
      <vt:lpstr>Calibri</vt:lpstr>
      <vt:lpstr>Barlow</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Sarah Maxey</dc:creator>
  <cp:lastModifiedBy>Sarah Maxey</cp:lastModifiedBy>
  <cp:revision>10</cp:revision>
  <dcterms:created xsi:type="dcterms:W3CDTF">2025-09-01T10:57:46Z</dcterms:created>
  <dcterms:modified xsi:type="dcterms:W3CDTF">2025-09-10T06:31:49Z</dcterms:modified>
</cp:coreProperties>
</file>