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Lst>
  <p:sldSz cx="7620000" cy="5715000"/>
  <p:notesSz cx="6858000" cy="9144000"/>
  <p:embeddedFontLst>
    <p:embeddedFont>
      <p:font typeface="Mango AC" panose="020B0604020202020204" charset="0"/>
      <p:regular r:id="rId14"/>
    </p:embeddedFont>
    <p:embeddedFont>
      <p:font typeface="Architects Daughter" panose="020B0604020202020204" charset="0"/>
      <p:regular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82" d="100"/>
          <a:sy n="82" d="100"/>
        </p:scale>
        <p:origin x="148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4/24/2023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4.png"/><Relationship Id="rId12"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6.png"/><Relationship Id="rId5" Type="http://schemas.openxmlformats.org/officeDocument/2006/relationships/image" Target="../media/image3.png"/><Relationship Id="rId10" Type="http://schemas.openxmlformats.org/officeDocument/2006/relationships/image" Target="../media/image9.svg"/><Relationship Id="rId4" Type="http://schemas.openxmlformats.org/officeDocument/2006/relationships/image" Target="../media/image2.jpe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25.svg"/></Relationships>
</file>

<file path=ppt/slides/_rels/slide9.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5A3CC"/>
        </a:solidFill>
        <a:effectLst/>
      </p:bgPr>
    </p:bg>
    <p:spTree>
      <p:nvGrpSpPr>
        <p:cNvPr id="1" name=""/>
        <p:cNvGrpSpPr/>
        <p:nvPr/>
      </p:nvGrpSpPr>
      <p:grpSpPr>
        <a:xfrm>
          <a:off x="0" y="0"/>
          <a:ext cx="0" cy="0"/>
          <a:chOff x="0" y="0"/>
          <a:chExt cx="0" cy="0"/>
        </a:xfrm>
      </p:grpSpPr>
      <p:grpSp>
        <p:nvGrpSpPr>
          <p:cNvPr id="2" name="Group 2"/>
          <p:cNvGrpSpPr/>
          <p:nvPr/>
        </p:nvGrpSpPr>
        <p:grpSpPr>
          <a:xfrm>
            <a:off x="4261861" y="3904230"/>
            <a:ext cx="4949262" cy="4949262"/>
            <a:chOff x="0" y="0"/>
            <a:chExt cx="1913890" cy="1913890"/>
          </a:xfrm>
        </p:grpSpPr>
        <p:sp>
          <p:nvSpPr>
            <p:cNvPr id="3" name="Freeform 3"/>
            <p:cNvSpPr/>
            <p:nvPr/>
          </p:nvSpPr>
          <p:spPr>
            <a:xfrm>
              <a:off x="0" y="0"/>
              <a:ext cx="1913890" cy="1913890"/>
            </a:xfrm>
            <a:custGeom>
              <a:avLst/>
              <a:gdLst/>
              <a:ahLst/>
              <a:cxnLst/>
              <a:rect l="l" t="t" r="r" b="b"/>
              <a:pathLst>
                <a:path w="1913890" h="1913890">
                  <a:moveTo>
                    <a:pt x="1789430" y="1913890"/>
                  </a:moveTo>
                  <a:lnTo>
                    <a:pt x="124460" y="1913890"/>
                  </a:lnTo>
                  <a:cubicBezTo>
                    <a:pt x="55880" y="1913890"/>
                    <a:pt x="0" y="1858010"/>
                    <a:pt x="0" y="1789430"/>
                  </a:cubicBezTo>
                  <a:lnTo>
                    <a:pt x="0" y="124460"/>
                  </a:lnTo>
                  <a:cubicBezTo>
                    <a:pt x="0" y="55880"/>
                    <a:pt x="55880" y="0"/>
                    <a:pt x="124460" y="0"/>
                  </a:cubicBezTo>
                  <a:lnTo>
                    <a:pt x="1789430" y="0"/>
                  </a:lnTo>
                  <a:cubicBezTo>
                    <a:pt x="1858010" y="0"/>
                    <a:pt x="1913890" y="55880"/>
                    <a:pt x="1913890" y="124460"/>
                  </a:cubicBezTo>
                  <a:lnTo>
                    <a:pt x="1913890" y="1789430"/>
                  </a:lnTo>
                  <a:cubicBezTo>
                    <a:pt x="1913890" y="1858010"/>
                    <a:pt x="1858010" y="1913890"/>
                    <a:pt x="1789430" y="1913890"/>
                  </a:cubicBezTo>
                  <a:close/>
                </a:path>
              </a:pathLst>
            </a:custGeom>
            <a:solidFill>
              <a:srgbClr val="3196C1"/>
            </a:solidFill>
          </p:spPr>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4466428" y="3904230"/>
            <a:ext cx="4815144" cy="2675080"/>
          </a:xfrm>
          <a:prstGeom prst="rect">
            <a:avLst/>
          </a:prstGeom>
        </p:spPr>
      </p:pic>
      <p:grpSp>
        <p:nvGrpSpPr>
          <p:cNvPr id="5" name="Group 5"/>
          <p:cNvGrpSpPr>
            <a:grpSpLocks noChangeAspect="1"/>
          </p:cNvGrpSpPr>
          <p:nvPr/>
        </p:nvGrpSpPr>
        <p:grpSpPr>
          <a:xfrm>
            <a:off x="3616105" y="1961011"/>
            <a:ext cx="3257895" cy="3182489"/>
            <a:chOff x="0" y="0"/>
            <a:chExt cx="4828540" cy="4716780"/>
          </a:xfrm>
        </p:grpSpPr>
        <p:sp>
          <p:nvSpPr>
            <p:cNvPr id="6" name="Freeform 6"/>
            <p:cNvSpPr/>
            <p:nvPr/>
          </p:nvSpPr>
          <p:spPr>
            <a:xfrm>
              <a:off x="0" y="-7620"/>
              <a:ext cx="4833620" cy="4726940"/>
            </a:xfrm>
            <a:custGeom>
              <a:avLst/>
              <a:gdLst/>
              <a:ahLst/>
              <a:cxnLst/>
              <a:rect l="l" t="t" r="r" b="b"/>
              <a:pathLst>
                <a:path w="4833620" h="472694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4"/>
              <a:stretch>
                <a:fillRect t="-18244" b="-18244"/>
              </a:stretch>
            </a:blipFill>
          </p:spPr>
        </p:sp>
      </p:grpSp>
      <p:grpSp>
        <p:nvGrpSpPr>
          <p:cNvPr id="7" name="Group 7"/>
          <p:cNvGrpSpPr/>
          <p:nvPr/>
        </p:nvGrpSpPr>
        <p:grpSpPr>
          <a:xfrm>
            <a:off x="-1357829" y="-2776273"/>
            <a:ext cx="3372482" cy="3372482"/>
            <a:chOff x="0" y="0"/>
            <a:chExt cx="6350000" cy="6350000"/>
          </a:xfrm>
        </p:grpSpPr>
        <p:sp>
          <p:nvSpPr>
            <p:cNvPr id="8" name="Freeform 8"/>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3196C1"/>
            </a:solidFill>
          </p:spPr>
        </p:sp>
      </p:grpSp>
      <p:pic>
        <p:nvPicPr>
          <p:cNvPr id="9" name="Picture 9"/>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p:blipFill>
        <p:spPr>
          <a:xfrm rot="-8531238">
            <a:off x="406710" y="-1032435"/>
            <a:ext cx="895363" cy="1727894"/>
          </a:xfrm>
          <a:prstGeom prst="rect">
            <a:avLst/>
          </a:prstGeom>
        </p:spPr>
      </p:pic>
      <p:pic>
        <p:nvPicPr>
          <p:cNvPr id="10" name="Picture 10"/>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a:fillRect/>
          </a:stretch>
        </p:blipFill>
        <p:spPr>
          <a:xfrm rot="7137206" flipV="1">
            <a:off x="-1724337" y="2833720"/>
            <a:ext cx="3390763" cy="4432370"/>
          </a:xfrm>
          <a:prstGeom prst="rect">
            <a:avLst/>
          </a:prstGeom>
        </p:spPr>
      </p:pic>
      <p:pic>
        <p:nvPicPr>
          <p:cNvPr id="11" name="Picture 11"/>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rcRect/>
          <a:stretch>
            <a:fillRect/>
          </a:stretch>
        </p:blipFill>
        <p:spPr>
          <a:xfrm rot="-3240259">
            <a:off x="-112366" y="5231766"/>
            <a:ext cx="2448821" cy="868218"/>
          </a:xfrm>
          <a:prstGeom prst="rect">
            <a:avLst/>
          </a:prstGeom>
        </p:spPr>
      </p:pic>
      <p:pic>
        <p:nvPicPr>
          <p:cNvPr id="12" name="Picture 12"/>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rcRect/>
          <a:stretch>
            <a:fillRect/>
          </a:stretch>
        </p:blipFill>
        <p:spPr>
          <a:xfrm rot="-10800000">
            <a:off x="3811930" y="-844306"/>
            <a:ext cx="2645084" cy="2470062"/>
          </a:xfrm>
          <a:prstGeom prst="rect">
            <a:avLst/>
          </a:prstGeom>
        </p:spPr>
      </p:pic>
      <p:grpSp>
        <p:nvGrpSpPr>
          <p:cNvPr id="13" name="Group 13"/>
          <p:cNvGrpSpPr/>
          <p:nvPr/>
        </p:nvGrpSpPr>
        <p:grpSpPr>
          <a:xfrm>
            <a:off x="4834225" y="863204"/>
            <a:ext cx="1066978" cy="1066978"/>
            <a:chOff x="0" y="0"/>
            <a:chExt cx="6350000" cy="6350000"/>
          </a:xfrm>
        </p:grpSpPr>
        <p:sp>
          <p:nvSpPr>
            <p:cNvPr id="14" name="Freeform 14"/>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1E683"/>
            </a:solidFill>
          </p:spPr>
        </p:sp>
      </p:grpSp>
      <p:sp>
        <p:nvSpPr>
          <p:cNvPr id="15" name="TextBox 15"/>
          <p:cNvSpPr txBox="1"/>
          <p:nvPr/>
        </p:nvSpPr>
        <p:spPr>
          <a:xfrm>
            <a:off x="5073586" y="1091078"/>
            <a:ext cx="637239" cy="136137"/>
          </a:xfrm>
          <a:prstGeom prst="rect">
            <a:avLst/>
          </a:prstGeom>
        </p:spPr>
        <p:txBody>
          <a:bodyPr lIns="0" tIns="0" rIns="0" bIns="0" rtlCol="0" anchor="t">
            <a:spAutoFit/>
          </a:bodyPr>
          <a:lstStyle/>
          <a:p>
            <a:pPr>
              <a:lnSpc>
                <a:spcPts val="957"/>
              </a:lnSpc>
            </a:pPr>
            <a:r>
              <a:rPr lang="en-US" sz="736">
                <a:solidFill>
                  <a:srgbClr val="45A3CC"/>
                </a:solidFill>
                <a:latin typeface="Mango AC Bold"/>
              </a:rPr>
              <a:t>D</a:t>
            </a:r>
          </a:p>
        </p:txBody>
      </p:sp>
      <p:sp>
        <p:nvSpPr>
          <p:cNvPr id="16" name="TextBox 16"/>
          <p:cNvSpPr txBox="1"/>
          <p:nvPr/>
        </p:nvSpPr>
        <p:spPr>
          <a:xfrm>
            <a:off x="1242066" y="318878"/>
            <a:ext cx="2977803" cy="1743845"/>
          </a:xfrm>
          <a:prstGeom prst="rect">
            <a:avLst/>
          </a:prstGeom>
        </p:spPr>
        <p:txBody>
          <a:bodyPr lIns="0" tIns="0" rIns="0" bIns="0" rtlCol="0" anchor="t">
            <a:spAutoFit/>
          </a:bodyPr>
          <a:lstStyle/>
          <a:p>
            <a:pPr>
              <a:lnSpc>
                <a:spcPts val="6597"/>
              </a:lnSpc>
            </a:pPr>
            <a:r>
              <a:rPr lang="en-US" sz="5075">
                <a:solidFill>
                  <a:srgbClr val="FD8DCA"/>
                </a:solidFill>
                <a:latin typeface="Mango AC Bold"/>
              </a:rPr>
              <a:t>Writing in FS2</a:t>
            </a:r>
          </a:p>
        </p:txBody>
      </p:sp>
      <p:sp>
        <p:nvSpPr>
          <p:cNvPr id="17" name="TextBox 17"/>
          <p:cNvSpPr txBox="1"/>
          <p:nvPr/>
        </p:nvSpPr>
        <p:spPr>
          <a:xfrm>
            <a:off x="1242066" y="2084531"/>
            <a:ext cx="2977803" cy="1000217"/>
          </a:xfrm>
          <a:prstGeom prst="rect">
            <a:avLst/>
          </a:prstGeom>
        </p:spPr>
        <p:txBody>
          <a:bodyPr lIns="0" tIns="0" rIns="0" bIns="0" rtlCol="0" anchor="t">
            <a:spAutoFit/>
          </a:bodyPr>
          <a:lstStyle/>
          <a:p>
            <a:pPr>
              <a:lnSpc>
                <a:spcPts val="4041"/>
              </a:lnSpc>
            </a:pPr>
            <a:r>
              <a:rPr lang="en-US" sz="2887">
                <a:solidFill>
                  <a:srgbClr val="FFFFFF"/>
                </a:solidFill>
                <a:latin typeface="Architects Daughter"/>
              </a:rPr>
              <a:t>Muskham Primary</a:t>
            </a:r>
          </a:p>
        </p:txBody>
      </p:sp>
      <p:sp>
        <p:nvSpPr>
          <p:cNvPr id="18" name="TextBox 18"/>
          <p:cNvSpPr txBox="1"/>
          <p:nvPr/>
        </p:nvSpPr>
        <p:spPr>
          <a:xfrm>
            <a:off x="1263174" y="3864184"/>
            <a:ext cx="2081166" cy="892581"/>
          </a:xfrm>
          <a:prstGeom prst="rect">
            <a:avLst/>
          </a:prstGeom>
        </p:spPr>
        <p:txBody>
          <a:bodyPr lIns="0" tIns="0" rIns="0" bIns="0" rtlCol="0" anchor="t">
            <a:spAutoFit/>
          </a:bodyPr>
          <a:lstStyle/>
          <a:p>
            <a:pPr>
              <a:lnSpc>
                <a:spcPts val="1799"/>
              </a:lnSpc>
            </a:pPr>
            <a:r>
              <a:rPr lang="en-US" sz="1285">
                <a:solidFill>
                  <a:srgbClr val="FFFFFF"/>
                </a:solidFill>
                <a:latin typeface="Architects Daughter"/>
              </a:rPr>
              <a:t>AIm: To explore how a child's writing develops throughout the Foundation Stage.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5A3C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2098689" y="1257855"/>
            <a:ext cx="3056385" cy="2536696"/>
          </a:xfrm>
          <a:prstGeom prst="rect">
            <a:avLst/>
          </a:prstGeom>
        </p:spPr>
      </p:pic>
      <p:pic>
        <p:nvPicPr>
          <p:cNvPr id="3" name="Picture 3"/>
          <p:cNvPicPr>
            <a:picLocks noChangeAspect="1"/>
          </p:cNvPicPr>
          <p:nvPr/>
        </p:nvPicPr>
        <p:blipFill>
          <a:blip r:embed="rId3"/>
          <a:srcRect/>
          <a:stretch>
            <a:fillRect/>
          </a:stretch>
        </p:blipFill>
        <p:spPr>
          <a:xfrm>
            <a:off x="2098689" y="3794552"/>
            <a:ext cx="3056385" cy="1275215"/>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rot="2873431">
            <a:off x="666033" y="3903329"/>
            <a:ext cx="1524000" cy="430530"/>
          </a:xfrm>
          <a:prstGeom prst="rect">
            <a:avLst/>
          </a:prstGeom>
        </p:spPr>
      </p:pic>
      <p:sp>
        <p:nvSpPr>
          <p:cNvPr id="5" name="TextBox 5"/>
          <p:cNvSpPr txBox="1"/>
          <p:nvPr/>
        </p:nvSpPr>
        <p:spPr>
          <a:xfrm>
            <a:off x="963588" y="514350"/>
            <a:ext cx="5692825"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How writing develops throughout the Foundation Stage</a:t>
            </a:r>
          </a:p>
        </p:txBody>
      </p:sp>
      <p:sp>
        <p:nvSpPr>
          <p:cNvPr id="6" name="TextBox 6"/>
          <p:cNvSpPr txBox="1"/>
          <p:nvPr/>
        </p:nvSpPr>
        <p:spPr>
          <a:xfrm>
            <a:off x="267146" y="987458"/>
            <a:ext cx="6781354" cy="203372"/>
          </a:xfrm>
          <a:prstGeom prst="rect">
            <a:avLst/>
          </a:prstGeom>
        </p:spPr>
        <p:txBody>
          <a:bodyPr lIns="0" tIns="0" rIns="0" bIns="0" rtlCol="0" anchor="t">
            <a:spAutoFit/>
          </a:bodyPr>
          <a:lstStyle/>
          <a:p>
            <a:pPr algn="ctr">
              <a:lnSpc>
                <a:spcPts val="1607"/>
              </a:lnSpc>
              <a:spcBef>
                <a:spcPct val="0"/>
              </a:spcBef>
            </a:pPr>
            <a:r>
              <a:rPr lang="en-US" sz="1236">
                <a:solidFill>
                  <a:srgbClr val="000000"/>
                </a:solidFill>
                <a:latin typeface="Architects Daughter"/>
              </a:rPr>
              <a:t>When children begin in Foundation, children may be at varying stages of their writing journey.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5A3C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304132" y="1912177"/>
            <a:ext cx="1708823" cy="2324502"/>
          </a:xfrm>
          <a:prstGeom prst="rect">
            <a:avLst/>
          </a:prstGeom>
        </p:spPr>
      </p:pic>
      <p:sp>
        <p:nvSpPr>
          <p:cNvPr id="3" name="TextBox 3"/>
          <p:cNvSpPr txBox="1"/>
          <p:nvPr/>
        </p:nvSpPr>
        <p:spPr>
          <a:xfrm>
            <a:off x="963588" y="514350"/>
            <a:ext cx="5692825"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How writing develops throughout the Foundation Stage</a:t>
            </a:r>
          </a:p>
        </p:txBody>
      </p:sp>
      <p:sp>
        <p:nvSpPr>
          <p:cNvPr id="4" name="TextBox 4"/>
          <p:cNvSpPr txBox="1"/>
          <p:nvPr/>
        </p:nvSpPr>
        <p:spPr>
          <a:xfrm>
            <a:off x="3317355" y="883987"/>
            <a:ext cx="1390352"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a:rPr>
              <a:t>Name Writing</a:t>
            </a:r>
          </a:p>
        </p:txBody>
      </p:sp>
      <p:sp>
        <p:nvSpPr>
          <p:cNvPr id="5" name="TextBox 5"/>
          <p:cNvSpPr txBox="1"/>
          <p:nvPr/>
        </p:nvSpPr>
        <p:spPr>
          <a:xfrm>
            <a:off x="2184225" y="1685419"/>
            <a:ext cx="5285381" cy="2993746"/>
          </a:xfrm>
          <a:prstGeom prst="rect">
            <a:avLst/>
          </a:prstGeom>
        </p:spPr>
        <p:txBody>
          <a:bodyPr lIns="0" tIns="0" rIns="0" bIns="0" rtlCol="0" anchor="t">
            <a:spAutoFit/>
          </a:bodyPr>
          <a:lstStyle/>
          <a:p>
            <a:pPr algn="ctr">
              <a:lnSpc>
                <a:spcPts val="2628"/>
              </a:lnSpc>
            </a:pPr>
            <a:r>
              <a:rPr lang="en-US" sz="2021">
                <a:solidFill>
                  <a:srgbClr val="000000"/>
                </a:solidFill>
                <a:latin typeface="Architects Daughter"/>
              </a:rPr>
              <a:t>When children begin in Foundation, </a:t>
            </a:r>
          </a:p>
          <a:p>
            <a:pPr algn="ctr">
              <a:lnSpc>
                <a:spcPts val="2628"/>
              </a:lnSpc>
            </a:pPr>
            <a:r>
              <a:rPr lang="en-US" sz="2021">
                <a:solidFill>
                  <a:srgbClr val="000000"/>
                </a:solidFill>
                <a:latin typeface="Architects Daughter"/>
              </a:rPr>
              <a:t>each child continues to practise spelling and writing their name, building upon the previous learning from their previous educational setting</a:t>
            </a:r>
          </a:p>
          <a:p>
            <a:pPr algn="ctr">
              <a:lnSpc>
                <a:spcPts val="2628"/>
              </a:lnSpc>
            </a:pPr>
            <a:endParaRPr lang="en-US" sz="2021">
              <a:solidFill>
                <a:srgbClr val="000000"/>
              </a:solidFill>
              <a:latin typeface="Architects Daughter"/>
            </a:endParaRPr>
          </a:p>
          <a:p>
            <a:pPr algn="ctr">
              <a:lnSpc>
                <a:spcPts val="2628"/>
              </a:lnSpc>
              <a:spcBef>
                <a:spcPct val="0"/>
              </a:spcBef>
            </a:pPr>
            <a:r>
              <a:rPr lang="en-US" sz="2021">
                <a:solidFill>
                  <a:srgbClr val="000000"/>
                </a:solidFill>
                <a:latin typeface="Architects Daughter"/>
              </a:rPr>
              <a:t>Children will orginially copy their name from their name tag and then move onto writing their name from memory.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5A3C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2839548" y="3801119"/>
            <a:ext cx="1940903" cy="1709230"/>
          </a:xfrm>
          <a:prstGeom prst="rect">
            <a:avLst/>
          </a:prstGeom>
        </p:spPr>
      </p:pic>
      <p:pic>
        <p:nvPicPr>
          <p:cNvPr id="3" name="Picture 3"/>
          <p:cNvPicPr>
            <a:picLocks noChangeAspect="1"/>
          </p:cNvPicPr>
          <p:nvPr/>
        </p:nvPicPr>
        <p:blipFill>
          <a:blip r:embed="rId3"/>
          <a:srcRect/>
          <a:stretch>
            <a:fillRect/>
          </a:stretch>
        </p:blipFill>
        <p:spPr>
          <a:xfrm>
            <a:off x="1097272" y="3265351"/>
            <a:ext cx="1315582" cy="2244998"/>
          </a:xfrm>
          <a:prstGeom prst="rect">
            <a:avLst/>
          </a:prstGeom>
        </p:spPr>
      </p:pic>
      <p:sp>
        <p:nvSpPr>
          <p:cNvPr id="4" name="TextBox 4"/>
          <p:cNvSpPr txBox="1"/>
          <p:nvPr/>
        </p:nvSpPr>
        <p:spPr>
          <a:xfrm>
            <a:off x="156055" y="1406182"/>
            <a:ext cx="7026789" cy="1987672"/>
          </a:xfrm>
          <a:prstGeom prst="rect">
            <a:avLst/>
          </a:prstGeom>
        </p:spPr>
        <p:txBody>
          <a:bodyPr lIns="0" tIns="0" rIns="0" bIns="0" rtlCol="0" anchor="t">
            <a:spAutoFit/>
          </a:bodyPr>
          <a:lstStyle/>
          <a:p>
            <a:pPr algn="ctr">
              <a:lnSpc>
                <a:spcPts val="2231"/>
              </a:lnSpc>
            </a:pPr>
            <a:r>
              <a:rPr lang="en-US" sz="1716">
                <a:solidFill>
                  <a:srgbClr val="000000"/>
                </a:solidFill>
                <a:latin typeface="Architects Daughter"/>
              </a:rPr>
              <a:t>As a school, we introduce our comprehensive phonics scheme, ELS, at the beginning of the Autumn term. Children are introduced to phonemes and graphemes. They are taught how to form these graphemes and have the opportunity to practise them regularly.</a:t>
            </a:r>
          </a:p>
          <a:p>
            <a:pPr algn="ctr">
              <a:lnSpc>
                <a:spcPts val="2231"/>
              </a:lnSpc>
            </a:pPr>
            <a:endParaRPr lang="en-US" sz="1716">
              <a:solidFill>
                <a:srgbClr val="000000"/>
              </a:solidFill>
              <a:latin typeface="Architects Daughter"/>
            </a:endParaRPr>
          </a:p>
          <a:p>
            <a:pPr algn="ctr">
              <a:lnSpc>
                <a:spcPts val="2231"/>
              </a:lnSpc>
              <a:spcBef>
                <a:spcPct val="0"/>
              </a:spcBef>
            </a:pPr>
            <a:r>
              <a:rPr lang="en-US" sz="1716">
                <a:solidFill>
                  <a:srgbClr val="000000"/>
                </a:solidFill>
                <a:latin typeface="Architects Daughter"/>
              </a:rPr>
              <a:t>At this writing stage, we see children use just the initial sound to represent a word.</a:t>
            </a:r>
          </a:p>
        </p:txBody>
      </p:sp>
      <p:sp>
        <p:nvSpPr>
          <p:cNvPr id="5" name="TextBox 5"/>
          <p:cNvSpPr txBox="1"/>
          <p:nvPr/>
        </p:nvSpPr>
        <p:spPr>
          <a:xfrm>
            <a:off x="963588" y="514350"/>
            <a:ext cx="5692825"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How writing develops throughout the Foundation Stage</a:t>
            </a:r>
          </a:p>
        </p:txBody>
      </p:sp>
      <p:sp>
        <p:nvSpPr>
          <p:cNvPr id="6" name="TextBox 6"/>
          <p:cNvSpPr txBox="1"/>
          <p:nvPr/>
        </p:nvSpPr>
        <p:spPr>
          <a:xfrm>
            <a:off x="3003311" y="900697"/>
            <a:ext cx="1350020"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Initial sounds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5A3C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279528" y="3250299"/>
            <a:ext cx="1983364" cy="2106624"/>
          </a:xfrm>
          <a:prstGeom prst="rect">
            <a:avLst/>
          </a:prstGeom>
        </p:spPr>
      </p:pic>
      <p:pic>
        <p:nvPicPr>
          <p:cNvPr id="3" name="Picture 3"/>
          <p:cNvPicPr>
            <a:picLocks noChangeAspect="1"/>
          </p:cNvPicPr>
          <p:nvPr/>
        </p:nvPicPr>
        <p:blipFill>
          <a:blip r:embed="rId3"/>
          <a:srcRect/>
          <a:stretch>
            <a:fillRect/>
          </a:stretch>
        </p:blipFill>
        <p:spPr>
          <a:xfrm>
            <a:off x="2262892" y="3920963"/>
            <a:ext cx="1015166" cy="1435960"/>
          </a:xfrm>
          <a:prstGeom prst="rect">
            <a:avLst/>
          </a:prstGeom>
        </p:spPr>
      </p:pic>
      <p:pic>
        <p:nvPicPr>
          <p:cNvPr id="4" name="Picture 4"/>
          <p:cNvPicPr>
            <a:picLocks noChangeAspect="1"/>
          </p:cNvPicPr>
          <p:nvPr/>
        </p:nvPicPr>
        <p:blipFill>
          <a:blip r:embed="rId4"/>
          <a:srcRect/>
          <a:stretch>
            <a:fillRect/>
          </a:stretch>
        </p:blipFill>
        <p:spPr>
          <a:xfrm>
            <a:off x="1577836" y="2582288"/>
            <a:ext cx="4183227" cy="550425"/>
          </a:xfrm>
          <a:prstGeom prst="rect">
            <a:avLst/>
          </a:prstGeom>
        </p:spPr>
      </p:pic>
      <p:sp>
        <p:nvSpPr>
          <p:cNvPr id="5" name="TextBox 5"/>
          <p:cNvSpPr txBox="1"/>
          <p:nvPr/>
        </p:nvSpPr>
        <p:spPr>
          <a:xfrm>
            <a:off x="963588" y="514350"/>
            <a:ext cx="5692825"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How writing develops throughout the Foundation Stage</a:t>
            </a:r>
          </a:p>
        </p:txBody>
      </p:sp>
      <p:sp>
        <p:nvSpPr>
          <p:cNvPr id="6" name="TextBox 6"/>
          <p:cNvSpPr txBox="1"/>
          <p:nvPr/>
        </p:nvSpPr>
        <p:spPr>
          <a:xfrm>
            <a:off x="3110319" y="900697"/>
            <a:ext cx="1136005"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CVC words</a:t>
            </a:r>
          </a:p>
        </p:txBody>
      </p:sp>
      <p:sp>
        <p:nvSpPr>
          <p:cNvPr id="7" name="TextBox 7"/>
          <p:cNvSpPr txBox="1"/>
          <p:nvPr/>
        </p:nvSpPr>
        <p:spPr>
          <a:xfrm>
            <a:off x="156055" y="1406182"/>
            <a:ext cx="7026789" cy="1138717"/>
          </a:xfrm>
          <a:prstGeom prst="rect">
            <a:avLst/>
          </a:prstGeom>
        </p:spPr>
        <p:txBody>
          <a:bodyPr lIns="0" tIns="0" rIns="0" bIns="0" rtlCol="0" anchor="t">
            <a:spAutoFit/>
          </a:bodyPr>
          <a:lstStyle/>
          <a:p>
            <a:pPr algn="ctr">
              <a:lnSpc>
                <a:spcPts val="2231"/>
              </a:lnSpc>
              <a:spcBef>
                <a:spcPct val="0"/>
              </a:spcBef>
            </a:pPr>
            <a:r>
              <a:rPr lang="en-US" sz="1716">
                <a:solidFill>
                  <a:srgbClr val="000000"/>
                </a:solidFill>
                <a:latin typeface="Architects Daughter"/>
              </a:rPr>
              <a:t>As your child progresses through the Autumn term, they will have learnt several phonemes and graphemes. At this point, we have enough sounds to be able to form simple CVC words (consonant, vowel, consonant).</a:t>
            </a:r>
          </a:p>
        </p:txBody>
      </p:sp>
      <p:sp>
        <p:nvSpPr>
          <p:cNvPr id="8" name="TextBox 8"/>
          <p:cNvSpPr txBox="1"/>
          <p:nvPr/>
        </p:nvSpPr>
        <p:spPr>
          <a:xfrm>
            <a:off x="4023421" y="4156256"/>
            <a:ext cx="1692473" cy="917748"/>
          </a:xfrm>
          <a:prstGeom prst="rect">
            <a:avLst/>
          </a:prstGeom>
        </p:spPr>
        <p:txBody>
          <a:bodyPr lIns="0" tIns="0" rIns="0" bIns="0" rtlCol="0" anchor="t">
            <a:spAutoFit/>
          </a:bodyPr>
          <a:lstStyle/>
          <a:p>
            <a:pPr algn="ctr">
              <a:lnSpc>
                <a:spcPts val="7457"/>
              </a:lnSpc>
              <a:spcBef>
                <a:spcPct val="0"/>
              </a:spcBef>
            </a:pPr>
            <a:r>
              <a:rPr lang="en-US" sz="5736">
                <a:solidFill>
                  <a:srgbClr val="000000"/>
                </a:solidFill>
                <a:latin typeface="Architects Daughter"/>
              </a:rPr>
              <a:t>mess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5A3C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285365" y="3269015"/>
            <a:ext cx="1983364" cy="2106624"/>
          </a:xfrm>
          <a:prstGeom prst="rect">
            <a:avLst/>
          </a:prstGeom>
        </p:spPr>
      </p:pic>
      <p:pic>
        <p:nvPicPr>
          <p:cNvPr id="3" name="Picture 3"/>
          <p:cNvPicPr>
            <a:picLocks noChangeAspect="1"/>
          </p:cNvPicPr>
          <p:nvPr/>
        </p:nvPicPr>
        <p:blipFill>
          <a:blip r:embed="rId3"/>
          <a:srcRect/>
          <a:stretch>
            <a:fillRect/>
          </a:stretch>
        </p:blipFill>
        <p:spPr>
          <a:xfrm>
            <a:off x="4320441" y="3537719"/>
            <a:ext cx="1732292" cy="1837920"/>
          </a:xfrm>
          <a:prstGeom prst="rect">
            <a:avLst/>
          </a:prstGeom>
        </p:spPr>
      </p:pic>
      <p:sp>
        <p:nvSpPr>
          <p:cNvPr id="4" name="TextBox 4"/>
          <p:cNvSpPr txBox="1"/>
          <p:nvPr/>
        </p:nvSpPr>
        <p:spPr>
          <a:xfrm>
            <a:off x="963588" y="514350"/>
            <a:ext cx="5692825"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How writing develops throughout the Foundation Stage</a:t>
            </a:r>
          </a:p>
        </p:txBody>
      </p:sp>
      <p:sp>
        <p:nvSpPr>
          <p:cNvPr id="5" name="TextBox 5"/>
          <p:cNvSpPr txBox="1"/>
          <p:nvPr/>
        </p:nvSpPr>
        <p:spPr>
          <a:xfrm>
            <a:off x="3237269" y="900697"/>
            <a:ext cx="882104"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Captions</a:t>
            </a:r>
          </a:p>
        </p:txBody>
      </p:sp>
      <p:sp>
        <p:nvSpPr>
          <p:cNvPr id="6" name="TextBox 6"/>
          <p:cNvSpPr txBox="1"/>
          <p:nvPr/>
        </p:nvSpPr>
        <p:spPr>
          <a:xfrm>
            <a:off x="2297725" y="4066418"/>
            <a:ext cx="1879087" cy="1077082"/>
          </a:xfrm>
          <a:prstGeom prst="rect">
            <a:avLst/>
          </a:prstGeom>
        </p:spPr>
        <p:txBody>
          <a:bodyPr lIns="0" tIns="0" rIns="0" bIns="0" rtlCol="0" anchor="t">
            <a:spAutoFit/>
          </a:bodyPr>
          <a:lstStyle/>
          <a:p>
            <a:pPr algn="ctr">
              <a:lnSpc>
                <a:spcPts val="2852"/>
              </a:lnSpc>
            </a:pPr>
            <a:r>
              <a:rPr lang="en-US" sz="2193">
                <a:solidFill>
                  <a:srgbClr val="000000"/>
                </a:solidFill>
                <a:latin typeface="Architects Daughter"/>
              </a:rPr>
              <a:t> a mess</a:t>
            </a:r>
          </a:p>
          <a:p>
            <a:pPr algn="ctr">
              <a:lnSpc>
                <a:spcPts val="2852"/>
              </a:lnSpc>
            </a:pPr>
            <a:r>
              <a:rPr lang="en-US" sz="2193">
                <a:solidFill>
                  <a:srgbClr val="000000"/>
                </a:solidFill>
                <a:latin typeface="Architects Daughter"/>
              </a:rPr>
              <a:t>or</a:t>
            </a:r>
          </a:p>
          <a:p>
            <a:pPr algn="ctr">
              <a:lnSpc>
                <a:spcPts val="2852"/>
              </a:lnSpc>
              <a:spcBef>
                <a:spcPct val="0"/>
              </a:spcBef>
            </a:pPr>
            <a:r>
              <a:rPr lang="en-US" sz="2193">
                <a:solidFill>
                  <a:srgbClr val="000000"/>
                </a:solidFill>
                <a:latin typeface="Architects Daughter"/>
              </a:rPr>
              <a:t>mess and pens</a:t>
            </a:r>
          </a:p>
        </p:txBody>
      </p:sp>
      <p:sp>
        <p:nvSpPr>
          <p:cNvPr id="7" name="TextBox 7"/>
          <p:cNvSpPr txBox="1"/>
          <p:nvPr/>
        </p:nvSpPr>
        <p:spPr>
          <a:xfrm>
            <a:off x="285365" y="1643853"/>
            <a:ext cx="7026789" cy="572747"/>
          </a:xfrm>
          <a:prstGeom prst="rect">
            <a:avLst/>
          </a:prstGeom>
        </p:spPr>
        <p:txBody>
          <a:bodyPr lIns="0" tIns="0" rIns="0" bIns="0" rtlCol="0" anchor="t">
            <a:spAutoFit/>
          </a:bodyPr>
          <a:lstStyle/>
          <a:p>
            <a:pPr algn="ctr">
              <a:lnSpc>
                <a:spcPts val="2231"/>
              </a:lnSpc>
              <a:spcBef>
                <a:spcPct val="0"/>
              </a:spcBef>
            </a:pPr>
            <a:r>
              <a:rPr lang="en-US" sz="1716">
                <a:solidFill>
                  <a:srgbClr val="000000"/>
                </a:solidFill>
                <a:latin typeface="Architects Daughter"/>
              </a:rPr>
              <a:t>Once children have grasped segmenting and blending CVC words, they will begin to build captions.</a:t>
            </a:r>
          </a:p>
        </p:txBody>
      </p:sp>
      <p:sp>
        <p:nvSpPr>
          <p:cNvPr id="8" name="TextBox 8"/>
          <p:cNvSpPr txBox="1"/>
          <p:nvPr/>
        </p:nvSpPr>
        <p:spPr>
          <a:xfrm>
            <a:off x="6081308" y="4259745"/>
            <a:ext cx="1538692" cy="359502"/>
          </a:xfrm>
          <a:prstGeom prst="rect">
            <a:avLst/>
          </a:prstGeom>
        </p:spPr>
        <p:txBody>
          <a:bodyPr lIns="0" tIns="0" rIns="0" bIns="0" rtlCol="0" anchor="t">
            <a:spAutoFit/>
          </a:bodyPr>
          <a:lstStyle/>
          <a:p>
            <a:pPr algn="ctr">
              <a:lnSpc>
                <a:spcPts val="2852"/>
              </a:lnSpc>
              <a:spcBef>
                <a:spcPct val="0"/>
              </a:spcBef>
            </a:pPr>
            <a:r>
              <a:rPr lang="en-US" sz="2193">
                <a:solidFill>
                  <a:srgbClr val="000000"/>
                </a:solidFill>
                <a:latin typeface="Architects Daughter"/>
              </a:rPr>
              <a:t>pat a dog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5A3C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296606" y="2857500"/>
            <a:ext cx="2286874" cy="2426318"/>
          </a:xfrm>
          <a:prstGeom prst="rect">
            <a:avLst/>
          </a:prstGeom>
        </p:spPr>
      </p:pic>
      <p:sp>
        <p:nvSpPr>
          <p:cNvPr id="3" name="TextBox 3"/>
          <p:cNvSpPr txBox="1"/>
          <p:nvPr/>
        </p:nvSpPr>
        <p:spPr>
          <a:xfrm>
            <a:off x="963588" y="514350"/>
            <a:ext cx="5692825"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How writing develops throughout the Foundation Stage</a:t>
            </a:r>
          </a:p>
        </p:txBody>
      </p:sp>
      <p:sp>
        <p:nvSpPr>
          <p:cNvPr id="4" name="TextBox 4"/>
          <p:cNvSpPr txBox="1"/>
          <p:nvPr/>
        </p:nvSpPr>
        <p:spPr>
          <a:xfrm>
            <a:off x="2770842" y="900697"/>
            <a:ext cx="1814959"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Simple sentences</a:t>
            </a:r>
          </a:p>
        </p:txBody>
      </p:sp>
      <p:sp>
        <p:nvSpPr>
          <p:cNvPr id="5" name="TextBox 5"/>
          <p:cNvSpPr txBox="1"/>
          <p:nvPr/>
        </p:nvSpPr>
        <p:spPr>
          <a:xfrm>
            <a:off x="296606" y="1462043"/>
            <a:ext cx="7026789" cy="1138717"/>
          </a:xfrm>
          <a:prstGeom prst="rect">
            <a:avLst/>
          </a:prstGeom>
        </p:spPr>
        <p:txBody>
          <a:bodyPr lIns="0" tIns="0" rIns="0" bIns="0" rtlCol="0" anchor="t">
            <a:spAutoFit/>
          </a:bodyPr>
          <a:lstStyle/>
          <a:p>
            <a:pPr algn="ctr">
              <a:lnSpc>
                <a:spcPts val="2231"/>
              </a:lnSpc>
            </a:pPr>
            <a:r>
              <a:rPr lang="en-US" sz="1716">
                <a:solidFill>
                  <a:srgbClr val="000000"/>
                </a:solidFill>
                <a:latin typeface="Architects Daughter"/>
              </a:rPr>
              <a:t>In order to write a sentence, children must be aware of what makes their writing a sentence rather than a caption.</a:t>
            </a:r>
          </a:p>
          <a:p>
            <a:pPr algn="ctr">
              <a:lnSpc>
                <a:spcPts val="2231"/>
              </a:lnSpc>
              <a:spcBef>
                <a:spcPct val="0"/>
              </a:spcBef>
            </a:pPr>
            <a:r>
              <a:rPr lang="en-US" sz="1716">
                <a:solidFill>
                  <a:srgbClr val="000000"/>
                </a:solidFill>
                <a:latin typeface="Architects Daughter"/>
              </a:rPr>
              <a:t>This is where Rainbow Grammar is introduced as a tool to support sentence construction.</a:t>
            </a:r>
          </a:p>
        </p:txBody>
      </p:sp>
      <p:sp>
        <p:nvSpPr>
          <p:cNvPr id="6" name="TextBox 6"/>
          <p:cNvSpPr txBox="1"/>
          <p:nvPr/>
        </p:nvSpPr>
        <p:spPr>
          <a:xfrm>
            <a:off x="1557011" y="3778662"/>
            <a:ext cx="7026789" cy="555418"/>
          </a:xfrm>
          <a:prstGeom prst="rect">
            <a:avLst/>
          </a:prstGeom>
        </p:spPr>
        <p:txBody>
          <a:bodyPr lIns="0" tIns="0" rIns="0" bIns="0" rtlCol="0" anchor="t">
            <a:spAutoFit/>
          </a:bodyPr>
          <a:lstStyle/>
          <a:p>
            <a:pPr algn="ctr">
              <a:lnSpc>
                <a:spcPts val="4571"/>
              </a:lnSpc>
              <a:spcBef>
                <a:spcPct val="0"/>
              </a:spcBef>
            </a:pPr>
            <a:r>
              <a:rPr lang="en-US" sz="3516">
                <a:solidFill>
                  <a:srgbClr val="000000"/>
                </a:solidFill>
                <a:latin typeface="Architects Daughter"/>
              </a:rPr>
              <a:t>The man pats a dog.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5A3C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296606" y="2857500"/>
            <a:ext cx="2286874" cy="2426318"/>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p:blipFill>
        <p:spPr>
          <a:xfrm>
            <a:off x="829903" y="1737895"/>
            <a:ext cx="5112286" cy="958554"/>
          </a:xfrm>
          <a:prstGeom prst="rect">
            <a:avLst/>
          </a:prstGeom>
        </p:spPr>
      </p:pic>
      <p:pic>
        <p:nvPicPr>
          <p:cNvPr id="4" name="Picture 4"/>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p:blipFill>
        <p:spPr>
          <a:xfrm>
            <a:off x="2583480" y="3639423"/>
            <a:ext cx="1767444" cy="331396"/>
          </a:xfrm>
          <a:prstGeom prst="rect">
            <a:avLst/>
          </a:prstGeom>
        </p:spPr>
      </p:pic>
      <p:sp>
        <p:nvSpPr>
          <p:cNvPr id="5" name="TextBox 5"/>
          <p:cNvSpPr txBox="1"/>
          <p:nvPr/>
        </p:nvSpPr>
        <p:spPr>
          <a:xfrm>
            <a:off x="963588" y="514350"/>
            <a:ext cx="5692825"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How writing develops throughout the Foundation Stage</a:t>
            </a:r>
          </a:p>
        </p:txBody>
      </p:sp>
      <p:sp>
        <p:nvSpPr>
          <p:cNvPr id="6" name="TextBox 6"/>
          <p:cNvSpPr txBox="1"/>
          <p:nvPr/>
        </p:nvSpPr>
        <p:spPr>
          <a:xfrm>
            <a:off x="-233947" y="1925175"/>
            <a:ext cx="7026789" cy="555418"/>
          </a:xfrm>
          <a:prstGeom prst="rect">
            <a:avLst/>
          </a:prstGeom>
        </p:spPr>
        <p:txBody>
          <a:bodyPr lIns="0" tIns="0" rIns="0" bIns="0" rtlCol="0" anchor="t">
            <a:spAutoFit/>
          </a:bodyPr>
          <a:lstStyle/>
          <a:p>
            <a:pPr algn="ctr">
              <a:lnSpc>
                <a:spcPts val="4571"/>
              </a:lnSpc>
              <a:spcBef>
                <a:spcPct val="0"/>
              </a:spcBef>
            </a:pPr>
            <a:r>
              <a:rPr lang="en-US" sz="3516">
                <a:solidFill>
                  <a:srgbClr val="00BF63"/>
                </a:solidFill>
                <a:latin typeface="Architects Daughter"/>
              </a:rPr>
              <a:t>The man</a:t>
            </a:r>
            <a:r>
              <a:rPr lang="en-US" sz="3516">
                <a:solidFill>
                  <a:srgbClr val="000000"/>
                </a:solidFill>
                <a:latin typeface="Architects Daughter"/>
              </a:rPr>
              <a:t> </a:t>
            </a:r>
            <a:r>
              <a:rPr lang="en-US" sz="3516">
                <a:solidFill>
                  <a:srgbClr val="FF914D"/>
                </a:solidFill>
                <a:latin typeface="Architects Daughter"/>
              </a:rPr>
              <a:t>pats a dog</a:t>
            </a:r>
            <a:r>
              <a:rPr lang="en-US" sz="3516">
                <a:solidFill>
                  <a:srgbClr val="FF3131"/>
                </a:solidFill>
                <a:latin typeface="Architects Daughter"/>
              </a:rPr>
              <a:t>.</a:t>
            </a:r>
          </a:p>
        </p:txBody>
      </p:sp>
      <p:sp>
        <p:nvSpPr>
          <p:cNvPr id="7" name="TextBox 7"/>
          <p:cNvSpPr txBox="1"/>
          <p:nvPr/>
        </p:nvSpPr>
        <p:spPr>
          <a:xfrm>
            <a:off x="2770842" y="900697"/>
            <a:ext cx="1814959"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Simple sentences</a:t>
            </a:r>
          </a:p>
        </p:txBody>
      </p:sp>
      <p:pic>
        <p:nvPicPr>
          <p:cNvPr id="8" name="Picture 8"/>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p:blipFill>
        <p:spPr>
          <a:xfrm>
            <a:off x="3279447" y="4854665"/>
            <a:ext cx="1767444" cy="331396"/>
          </a:xfrm>
          <a:prstGeom prst="rect">
            <a:avLst/>
          </a:prstGeom>
        </p:spPr>
      </p:pic>
      <p:pic>
        <p:nvPicPr>
          <p:cNvPr id="9" name="Picture 9"/>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p:blipFill>
        <p:spPr>
          <a:xfrm>
            <a:off x="2770842" y="4523269"/>
            <a:ext cx="1767444" cy="331396"/>
          </a:xfrm>
          <a:prstGeom prst="rect">
            <a:avLst/>
          </a:prstGeom>
        </p:spPr>
      </p:pic>
      <p:sp>
        <p:nvSpPr>
          <p:cNvPr id="10" name="TextBox 10"/>
          <p:cNvSpPr txBox="1"/>
          <p:nvPr/>
        </p:nvSpPr>
        <p:spPr>
          <a:xfrm>
            <a:off x="2883703" y="2828925"/>
            <a:ext cx="4557222" cy="2715495"/>
          </a:xfrm>
          <a:prstGeom prst="rect">
            <a:avLst/>
          </a:prstGeom>
        </p:spPr>
        <p:txBody>
          <a:bodyPr lIns="0" tIns="0" rIns="0" bIns="0" rtlCol="0" anchor="t">
            <a:spAutoFit/>
          </a:bodyPr>
          <a:lstStyle/>
          <a:p>
            <a:pPr algn="ctr">
              <a:lnSpc>
                <a:spcPts val="3160"/>
              </a:lnSpc>
            </a:pPr>
            <a:r>
              <a:rPr lang="en-US" sz="2431">
                <a:solidFill>
                  <a:srgbClr val="000000"/>
                </a:solidFill>
                <a:latin typeface="Architects Daughter"/>
              </a:rPr>
              <a:t>Rainbow Grammar, in FS2, involves 3 colours:</a:t>
            </a:r>
          </a:p>
          <a:p>
            <a:pPr algn="ctr">
              <a:lnSpc>
                <a:spcPts val="3160"/>
              </a:lnSpc>
            </a:pPr>
            <a:r>
              <a:rPr lang="en-US" sz="2431">
                <a:solidFill>
                  <a:srgbClr val="00BF63"/>
                </a:solidFill>
                <a:latin typeface="Architects Daughter"/>
              </a:rPr>
              <a:t>Green: </a:t>
            </a:r>
            <a:r>
              <a:rPr lang="en-US" sz="2431">
                <a:solidFill>
                  <a:srgbClr val="000000"/>
                </a:solidFill>
                <a:latin typeface="Architects Daughter"/>
              </a:rPr>
              <a:t>Who are we talking about?</a:t>
            </a:r>
          </a:p>
          <a:p>
            <a:pPr algn="ctr">
              <a:lnSpc>
                <a:spcPts val="3160"/>
              </a:lnSpc>
            </a:pPr>
            <a:r>
              <a:rPr lang="en-US" sz="2431">
                <a:solidFill>
                  <a:srgbClr val="FF914D"/>
                </a:solidFill>
                <a:latin typeface="Architects Daughter"/>
              </a:rPr>
              <a:t>Orange: </a:t>
            </a:r>
            <a:r>
              <a:rPr lang="en-US" sz="2431">
                <a:solidFill>
                  <a:srgbClr val="000000"/>
                </a:solidFill>
                <a:latin typeface="Architects Daughter"/>
              </a:rPr>
              <a:t>What is happening?</a:t>
            </a:r>
          </a:p>
          <a:p>
            <a:pPr algn="ctr">
              <a:lnSpc>
                <a:spcPts val="3160"/>
              </a:lnSpc>
            </a:pPr>
            <a:r>
              <a:rPr lang="en-US" sz="2431">
                <a:solidFill>
                  <a:srgbClr val="FF3131"/>
                </a:solidFill>
                <a:latin typeface="Architects Daughter"/>
              </a:rPr>
              <a:t>Red: </a:t>
            </a:r>
            <a:r>
              <a:rPr lang="en-US" sz="2431">
                <a:solidFill>
                  <a:srgbClr val="000000"/>
                </a:solidFill>
                <a:latin typeface="Architects Daughter"/>
              </a:rPr>
              <a:t>Stop.</a:t>
            </a:r>
          </a:p>
          <a:p>
            <a:pPr algn="ctr">
              <a:lnSpc>
                <a:spcPts val="2510"/>
              </a:lnSpc>
              <a:spcBef>
                <a:spcPct val="0"/>
              </a:spcBef>
            </a:pPr>
            <a:endParaRPr lang="en-US" sz="2431">
              <a:solidFill>
                <a:srgbClr val="000000"/>
              </a:solidFill>
              <a:latin typeface="Architects Daughte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5A3C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829903" y="1737895"/>
            <a:ext cx="5112286" cy="958554"/>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2583480" y="3639423"/>
            <a:ext cx="1767444" cy="331396"/>
          </a:xfrm>
          <a:prstGeom prst="rect">
            <a:avLst/>
          </a:prstGeom>
        </p:spPr>
      </p:pic>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3279447" y="4854665"/>
            <a:ext cx="1767444" cy="331396"/>
          </a:xfrm>
          <a:prstGeom prst="rect">
            <a:avLst/>
          </a:prstGeom>
        </p:spPr>
      </p:pic>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a:off x="2770842" y="4523269"/>
            <a:ext cx="1767444" cy="331396"/>
          </a:xfrm>
          <a:prstGeom prst="rect">
            <a:avLst/>
          </a:prstGeom>
        </p:spPr>
      </p:pic>
      <p:pic>
        <p:nvPicPr>
          <p:cNvPr id="6" name="Picture 6"/>
          <p:cNvPicPr>
            <a:picLocks noChangeAspect="1"/>
          </p:cNvPicPr>
          <p:nvPr/>
        </p:nvPicPr>
        <p:blipFill>
          <a:blip r:embed="rId4"/>
          <a:srcRect l="7312" t="19604" r="7312"/>
          <a:stretch>
            <a:fillRect/>
          </a:stretch>
        </p:blipFill>
        <p:spPr>
          <a:xfrm>
            <a:off x="404890" y="3007005"/>
            <a:ext cx="2178589" cy="2179056"/>
          </a:xfrm>
          <a:prstGeom prst="rect">
            <a:avLst/>
          </a:prstGeom>
        </p:spPr>
      </p:pic>
      <p:sp>
        <p:nvSpPr>
          <p:cNvPr id="7" name="TextBox 7"/>
          <p:cNvSpPr txBox="1"/>
          <p:nvPr/>
        </p:nvSpPr>
        <p:spPr>
          <a:xfrm>
            <a:off x="963588" y="514350"/>
            <a:ext cx="5692825"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How writing develops throughout the Foundation Stage</a:t>
            </a:r>
          </a:p>
        </p:txBody>
      </p:sp>
      <p:sp>
        <p:nvSpPr>
          <p:cNvPr id="8" name="TextBox 8"/>
          <p:cNvSpPr txBox="1"/>
          <p:nvPr/>
        </p:nvSpPr>
        <p:spPr>
          <a:xfrm>
            <a:off x="-233947" y="1925175"/>
            <a:ext cx="7026789" cy="555418"/>
          </a:xfrm>
          <a:prstGeom prst="rect">
            <a:avLst/>
          </a:prstGeom>
        </p:spPr>
        <p:txBody>
          <a:bodyPr lIns="0" tIns="0" rIns="0" bIns="0" rtlCol="0" anchor="t">
            <a:spAutoFit/>
          </a:bodyPr>
          <a:lstStyle/>
          <a:p>
            <a:pPr algn="ctr">
              <a:lnSpc>
                <a:spcPts val="4571"/>
              </a:lnSpc>
              <a:spcBef>
                <a:spcPct val="0"/>
              </a:spcBef>
            </a:pPr>
            <a:r>
              <a:rPr lang="en-US" sz="3516">
                <a:solidFill>
                  <a:srgbClr val="00BF63"/>
                </a:solidFill>
                <a:latin typeface="Architects Daughter"/>
              </a:rPr>
              <a:t>The desk</a:t>
            </a:r>
            <a:r>
              <a:rPr lang="en-US" sz="3516">
                <a:solidFill>
                  <a:srgbClr val="000000"/>
                </a:solidFill>
                <a:latin typeface="Architects Daughter"/>
              </a:rPr>
              <a:t> </a:t>
            </a:r>
            <a:r>
              <a:rPr lang="en-US" sz="3516">
                <a:solidFill>
                  <a:srgbClr val="FF914D"/>
                </a:solidFill>
                <a:latin typeface="Architects Daughter"/>
              </a:rPr>
              <a:t>is a mess</a:t>
            </a:r>
            <a:r>
              <a:rPr lang="en-US" sz="3516">
                <a:solidFill>
                  <a:srgbClr val="FF3131"/>
                </a:solidFill>
                <a:latin typeface="Architects Daughter"/>
              </a:rPr>
              <a:t>.</a:t>
            </a:r>
          </a:p>
        </p:txBody>
      </p:sp>
      <p:sp>
        <p:nvSpPr>
          <p:cNvPr id="9" name="TextBox 9"/>
          <p:cNvSpPr txBox="1"/>
          <p:nvPr/>
        </p:nvSpPr>
        <p:spPr>
          <a:xfrm>
            <a:off x="2770842" y="900697"/>
            <a:ext cx="1814959" cy="285287"/>
          </a:xfrm>
          <a:prstGeom prst="rect">
            <a:avLst/>
          </a:prstGeom>
        </p:spPr>
        <p:txBody>
          <a:bodyPr lIns="0" tIns="0" rIns="0" bIns="0" rtlCol="0" anchor="t">
            <a:spAutoFit/>
          </a:bodyPr>
          <a:lstStyle/>
          <a:p>
            <a:pPr algn="ctr">
              <a:lnSpc>
                <a:spcPts val="1997"/>
              </a:lnSpc>
              <a:spcBef>
                <a:spcPct val="0"/>
              </a:spcBef>
            </a:pPr>
            <a:r>
              <a:rPr lang="en-US" sz="1536">
                <a:solidFill>
                  <a:srgbClr val="000000"/>
                </a:solidFill>
                <a:latin typeface="Mango AC Bold"/>
              </a:rPr>
              <a:t>Simple sentences</a:t>
            </a:r>
          </a:p>
        </p:txBody>
      </p:sp>
      <p:sp>
        <p:nvSpPr>
          <p:cNvPr id="10" name="TextBox 10"/>
          <p:cNvSpPr txBox="1"/>
          <p:nvPr/>
        </p:nvSpPr>
        <p:spPr>
          <a:xfrm>
            <a:off x="2883703" y="2828925"/>
            <a:ext cx="4557222" cy="2715495"/>
          </a:xfrm>
          <a:prstGeom prst="rect">
            <a:avLst/>
          </a:prstGeom>
        </p:spPr>
        <p:txBody>
          <a:bodyPr lIns="0" tIns="0" rIns="0" bIns="0" rtlCol="0" anchor="t">
            <a:spAutoFit/>
          </a:bodyPr>
          <a:lstStyle/>
          <a:p>
            <a:pPr algn="ctr">
              <a:lnSpc>
                <a:spcPts val="3160"/>
              </a:lnSpc>
            </a:pPr>
            <a:r>
              <a:rPr lang="en-US" sz="2431">
                <a:solidFill>
                  <a:srgbClr val="000000"/>
                </a:solidFill>
                <a:latin typeface="Architects Daughter"/>
              </a:rPr>
              <a:t>Rainbow Grammar, in FS2, involves 3 colours:</a:t>
            </a:r>
          </a:p>
          <a:p>
            <a:pPr algn="ctr">
              <a:lnSpc>
                <a:spcPts val="3160"/>
              </a:lnSpc>
            </a:pPr>
            <a:r>
              <a:rPr lang="en-US" sz="2431">
                <a:solidFill>
                  <a:srgbClr val="00BF63"/>
                </a:solidFill>
                <a:latin typeface="Architects Daughter"/>
              </a:rPr>
              <a:t>Green: </a:t>
            </a:r>
            <a:r>
              <a:rPr lang="en-US" sz="2431">
                <a:solidFill>
                  <a:srgbClr val="000000"/>
                </a:solidFill>
                <a:latin typeface="Architects Daughter"/>
              </a:rPr>
              <a:t>Who are we talking about?</a:t>
            </a:r>
          </a:p>
          <a:p>
            <a:pPr algn="ctr">
              <a:lnSpc>
                <a:spcPts val="3160"/>
              </a:lnSpc>
            </a:pPr>
            <a:r>
              <a:rPr lang="en-US" sz="2431">
                <a:solidFill>
                  <a:srgbClr val="FF914D"/>
                </a:solidFill>
                <a:latin typeface="Architects Daughter"/>
              </a:rPr>
              <a:t>Orange: </a:t>
            </a:r>
            <a:r>
              <a:rPr lang="en-US" sz="2431">
                <a:solidFill>
                  <a:srgbClr val="000000"/>
                </a:solidFill>
                <a:latin typeface="Architects Daughter"/>
              </a:rPr>
              <a:t>What is happening?</a:t>
            </a:r>
          </a:p>
          <a:p>
            <a:pPr algn="ctr">
              <a:lnSpc>
                <a:spcPts val="3160"/>
              </a:lnSpc>
            </a:pPr>
            <a:r>
              <a:rPr lang="en-US" sz="2431">
                <a:solidFill>
                  <a:srgbClr val="FF3131"/>
                </a:solidFill>
                <a:latin typeface="Architects Daughter"/>
              </a:rPr>
              <a:t>Red: </a:t>
            </a:r>
            <a:r>
              <a:rPr lang="en-US" sz="2431">
                <a:solidFill>
                  <a:srgbClr val="000000"/>
                </a:solidFill>
                <a:latin typeface="Architects Daughter"/>
              </a:rPr>
              <a:t>Stop.</a:t>
            </a:r>
          </a:p>
          <a:p>
            <a:pPr algn="ctr">
              <a:lnSpc>
                <a:spcPts val="2510"/>
              </a:lnSpc>
              <a:spcBef>
                <a:spcPct val="0"/>
              </a:spcBef>
            </a:pPr>
            <a:endParaRPr lang="en-US" sz="2431">
              <a:solidFill>
                <a:srgbClr val="000000"/>
              </a:solidFill>
              <a:latin typeface="Architects Daughter"/>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FCF1A47CCBCA149A9E9B5988DE90955" ma:contentTypeVersion="16" ma:contentTypeDescription="Create a new document." ma:contentTypeScope="" ma:versionID="55e1b1250da0cbd200e2d3be781564b9">
  <xsd:schema xmlns:xsd="http://www.w3.org/2001/XMLSchema" xmlns:xs="http://www.w3.org/2001/XMLSchema" xmlns:p="http://schemas.microsoft.com/office/2006/metadata/properties" xmlns:ns3="edaaffb9-3ea1-48fd-8ad7-0d7aaf57514b" xmlns:ns4="1a56ff22-c594-483d-ba92-d11570d0bdb1" targetNamespace="http://schemas.microsoft.com/office/2006/metadata/properties" ma:root="true" ma:fieldsID="01d9a7f44b0369c9681e6d5751a0d84f" ns3:_="" ns4:_="">
    <xsd:import namespace="edaaffb9-3ea1-48fd-8ad7-0d7aaf57514b"/>
    <xsd:import namespace="1a56ff22-c594-483d-ba92-d11570d0bdb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LengthInSeconds" minOccurs="0"/>
                <xsd:element ref="ns3:MediaServiceAutoKeyPoints" minOccurs="0"/>
                <xsd:element ref="ns3:MediaServiceKeyPoints"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aaffb9-3ea1-48fd-8ad7-0d7aaf5751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a56ff22-c594-483d-ba92-d11570d0bdb1"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edaaffb9-3ea1-48fd-8ad7-0d7aaf57514b" xsi:nil="true"/>
  </documentManagement>
</p:properties>
</file>

<file path=customXml/itemProps1.xml><?xml version="1.0" encoding="utf-8"?>
<ds:datastoreItem xmlns:ds="http://schemas.openxmlformats.org/officeDocument/2006/customXml" ds:itemID="{A674CDE0-611D-4474-9E2E-D1DBDB4EF4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aaffb9-3ea1-48fd-8ad7-0d7aaf57514b"/>
    <ds:schemaRef ds:uri="1a56ff22-c594-483d-ba92-d11570d0bd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8722461-6791-499F-BE45-EAAE6EE30363}">
  <ds:schemaRefs>
    <ds:schemaRef ds:uri="http://schemas.microsoft.com/sharepoint/v3/contenttype/forms"/>
  </ds:schemaRefs>
</ds:datastoreItem>
</file>

<file path=customXml/itemProps3.xml><?xml version="1.0" encoding="utf-8"?>
<ds:datastoreItem xmlns:ds="http://schemas.openxmlformats.org/officeDocument/2006/customXml" ds:itemID="{D34F3813-6841-4FC8-AFFB-178DAF7E47DC}">
  <ds:schemaRefs>
    <ds:schemaRef ds:uri="http://schemas.microsoft.com/office/2006/documentManagement/types"/>
    <ds:schemaRef ds:uri="1a56ff22-c594-483d-ba92-d11570d0bdb1"/>
    <ds:schemaRef ds:uri="http://purl.org/dc/elements/1.1/"/>
    <ds:schemaRef ds:uri="http://schemas.microsoft.com/office/infopath/2007/PartnerControls"/>
    <ds:schemaRef ds:uri="edaaffb9-3ea1-48fd-8ad7-0d7aaf57514b"/>
    <ds:schemaRef ds:uri="http://purl.org/dc/terms/"/>
    <ds:schemaRef ds:uri="http://schemas.openxmlformats.org/package/2006/metadata/core-properti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TotalTime>
  <Words>398</Words>
  <Application>Microsoft Office PowerPoint</Application>
  <PresentationFormat>Custom</PresentationFormat>
  <Paragraphs>47</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Mango AC</vt:lpstr>
      <vt:lpstr>Mango AC Bold</vt:lpstr>
      <vt:lpstr>Arial</vt:lpstr>
      <vt:lpstr>Architects Daughter</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FS2</dc:title>
  <dc:creator>Holly Lovett</dc:creator>
  <cp:lastModifiedBy>Holly Lovett</cp:lastModifiedBy>
  <cp:revision>2</cp:revision>
  <dcterms:created xsi:type="dcterms:W3CDTF">2006-08-16T00:00:00Z</dcterms:created>
  <dcterms:modified xsi:type="dcterms:W3CDTF">2023-04-24T18:20:17Z</dcterms:modified>
  <dc:identifier>DAFb-iUFCS4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0x010100BFCF1A47CCBCA149A9E9B5988DE90955</vt:lpwstr>
  </property>
</Properties>
</file>