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72" r:id="rId5"/>
    <p:sldMasterId id="2147483684" r:id="rId6"/>
  </p:sldMasterIdLst>
  <p:notesMasterIdLst>
    <p:notesMasterId r:id="rId186"/>
  </p:notesMasterIdLst>
  <p:sldIdLst>
    <p:sldId id="256" r:id="rId7"/>
    <p:sldId id="257" r:id="rId8"/>
    <p:sldId id="308" r:id="rId9"/>
    <p:sldId id="461" r:id="rId10"/>
    <p:sldId id="307" r:id="rId11"/>
    <p:sldId id="303" r:id="rId12"/>
    <p:sldId id="424" r:id="rId13"/>
    <p:sldId id="487" r:id="rId14"/>
    <p:sldId id="488" r:id="rId15"/>
    <p:sldId id="489" r:id="rId16"/>
    <p:sldId id="490" r:id="rId17"/>
    <p:sldId id="491" r:id="rId18"/>
    <p:sldId id="492" r:id="rId19"/>
    <p:sldId id="493" r:id="rId20"/>
    <p:sldId id="494" r:id="rId21"/>
    <p:sldId id="495" r:id="rId22"/>
    <p:sldId id="496" r:id="rId23"/>
    <p:sldId id="497" r:id="rId24"/>
    <p:sldId id="498" r:id="rId25"/>
    <p:sldId id="499" r:id="rId26"/>
    <p:sldId id="500" r:id="rId27"/>
    <p:sldId id="273" r:id="rId28"/>
    <p:sldId id="442" r:id="rId29"/>
    <p:sldId id="310" r:id="rId30"/>
    <p:sldId id="309" r:id="rId31"/>
    <p:sldId id="441" r:id="rId32"/>
    <p:sldId id="425" r:id="rId33"/>
    <p:sldId id="560" r:id="rId34"/>
    <p:sldId id="561" r:id="rId35"/>
    <p:sldId id="562" r:id="rId36"/>
    <p:sldId id="563" r:id="rId37"/>
    <p:sldId id="564" r:id="rId38"/>
    <p:sldId id="565" r:id="rId39"/>
    <p:sldId id="280" r:id="rId40"/>
    <p:sldId id="403" r:id="rId41"/>
    <p:sldId id="304" r:id="rId42"/>
    <p:sldId id="426" r:id="rId43"/>
    <p:sldId id="503" r:id="rId44"/>
    <p:sldId id="504" r:id="rId45"/>
    <p:sldId id="505" r:id="rId46"/>
    <p:sldId id="506" r:id="rId47"/>
    <p:sldId id="289" r:id="rId48"/>
    <p:sldId id="507" r:id="rId49"/>
    <p:sldId id="508" r:id="rId50"/>
    <p:sldId id="296" r:id="rId51"/>
    <p:sldId id="313" r:id="rId52"/>
    <p:sldId id="501" r:id="rId53"/>
    <p:sldId id="502" r:id="rId54"/>
    <p:sldId id="328" r:id="rId55"/>
    <p:sldId id="428" r:id="rId56"/>
    <p:sldId id="583" r:id="rId57"/>
    <p:sldId id="582" r:id="rId58"/>
    <p:sldId id="584" r:id="rId59"/>
    <p:sldId id="529" r:id="rId60"/>
    <p:sldId id="531" r:id="rId61"/>
    <p:sldId id="609" r:id="rId62"/>
    <p:sldId id="532" r:id="rId63"/>
    <p:sldId id="533" r:id="rId64"/>
    <p:sldId id="535" r:id="rId65"/>
    <p:sldId id="619" r:id="rId66"/>
    <p:sldId id="536" r:id="rId67"/>
    <p:sldId id="618" r:id="rId68"/>
    <p:sldId id="538" r:id="rId69"/>
    <p:sldId id="329" r:id="rId70"/>
    <p:sldId id="572" r:id="rId71"/>
    <p:sldId id="539" r:id="rId72"/>
    <p:sldId id="542" r:id="rId73"/>
    <p:sldId id="540" r:id="rId74"/>
    <p:sldId id="543" r:id="rId75"/>
    <p:sldId id="541" r:id="rId76"/>
    <p:sldId id="544" r:id="rId77"/>
    <p:sldId id="611" r:id="rId78"/>
    <p:sldId id="333" r:id="rId79"/>
    <p:sldId id="566" r:id="rId80"/>
    <p:sldId id="567" r:id="rId81"/>
    <p:sldId id="568" r:id="rId82"/>
    <p:sldId id="569" r:id="rId83"/>
    <p:sldId id="361" r:id="rId84"/>
    <p:sldId id="362" r:id="rId85"/>
    <p:sldId id="363" r:id="rId86"/>
    <p:sldId id="368" r:id="rId87"/>
    <p:sldId id="340" r:id="rId88"/>
    <p:sldId id="477" r:id="rId89"/>
    <p:sldId id="481" r:id="rId90"/>
    <p:sldId id="478" r:id="rId91"/>
    <p:sldId id="482" r:id="rId92"/>
    <p:sldId id="479" r:id="rId93"/>
    <p:sldId id="483" r:id="rId94"/>
    <p:sldId id="480" r:id="rId95"/>
    <p:sldId id="485" r:id="rId96"/>
    <p:sldId id="486" r:id="rId97"/>
    <p:sldId id="484" r:id="rId98"/>
    <p:sldId id="612" r:id="rId99"/>
    <p:sldId id="613" r:id="rId100"/>
    <p:sldId id="614" r:id="rId101"/>
    <p:sldId id="615" r:id="rId102"/>
    <p:sldId id="591" r:id="rId103"/>
    <p:sldId id="616" r:id="rId104"/>
    <p:sldId id="617" r:id="rId105"/>
    <p:sldId id="352" r:id="rId106"/>
    <p:sldId id="470" r:id="rId107"/>
    <p:sldId id="473" r:id="rId108"/>
    <p:sldId id="471" r:id="rId109"/>
    <p:sldId id="474" r:id="rId110"/>
    <p:sldId id="472" r:id="rId111"/>
    <p:sldId id="475" r:id="rId112"/>
    <p:sldId id="476" r:id="rId113"/>
    <p:sldId id="356" r:id="rId114"/>
    <p:sldId id="466" r:id="rId115"/>
    <p:sldId id="573" r:id="rId116"/>
    <p:sldId id="468" r:id="rId117"/>
    <p:sldId id="467" r:id="rId118"/>
    <p:sldId id="469" r:id="rId119"/>
    <p:sldId id="577" r:id="rId120"/>
    <p:sldId id="578" r:id="rId121"/>
    <p:sldId id="579" r:id="rId122"/>
    <p:sldId id="580" r:id="rId123"/>
    <p:sldId id="581" r:id="rId124"/>
    <p:sldId id="359" r:id="rId125"/>
    <p:sldId id="575" r:id="rId126"/>
    <p:sldId id="576" r:id="rId127"/>
    <p:sldId id="364" r:id="rId128"/>
    <p:sldId id="570" r:id="rId129"/>
    <p:sldId id="370" r:id="rId130"/>
    <p:sldId id="571" r:id="rId131"/>
    <p:sldId id="545" r:id="rId132"/>
    <p:sldId id="546" r:id="rId133"/>
    <p:sldId id="592" r:id="rId134"/>
    <p:sldId id="547" r:id="rId135"/>
    <p:sldId id="548" r:id="rId136"/>
    <p:sldId id="593" r:id="rId137"/>
    <p:sldId id="549" r:id="rId138"/>
    <p:sldId id="550" r:id="rId139"/>
    <p:sldId id="607" r:id="rId140"/>
    <p:sldId id="551" r:id="rId141"/>
    <p:sldId id="552" r:id="rId142"/>
    <p:sldId id="608" r:id="rId143"/>
    <p:sldId id="553" r:id="rId144"/>
    <p:sldId id="554" r:id="rId145"/>
    <p:sldId id="606" r:id="rId146"/>
    <p:sldId id="555" r:id="rId147"/>
    <p:sldId id="556" r:id="rId148"/>
    <p:sldId id="371" r:id="rId149"/>
    <p:sldId id="372" r:id="rId150"/>
    <p:sldId id="374" r:id="rId151"/>
    <p:sldId id="375" r:id="rId152"/>
    <p:sldId id="357" r:id="rId153"/>
    <p:sldId id="358" r:id="rId154"/>
    <p:sldId id="557" r:id="rId155"/>
    <p:sldId id="360" r:id="rId156"/>
    <p:sldId id="519" r:id="rId157"/>
    <p:sldId id="520" r:id="rId158"/>
    <p:sldId id="521" r:id="rId159"/>
    <p:sldId id="522" r:id="rId160"/>
    <p:sldId id="523" r:id="rId161"/>
    <p:sldId id="524" r:id="rId162"/>
    <p:sldId id="610" r:id="rId163"/>
    <p:sldId id="526" r:id="rId164"/>
    <p:sldId id="527" r:id="rId165"/>
    <p:sldId id="383" r:id="rId166"/>
    <p:sldId id="429" r:id="rId167"/>
    <p:sldId id="389" r:id="rId168"/>
    <p:sldId id="388" r:id="rId169"/>
    <p:sldId id="387" r:id="rId170"/>
    <p:sldId id="385" r:id="rId171"/>
    <p:sldId id="384" r:id="rId172"/>
    <p:sldId id="398" r:id="rId173"/>
    <p:sldId id="462" r:id="rId174"/>
    <p:sldId id="445" r:id="rId175"/>
    <p:sldId id="446" r:id="rId176"/>
    <p:sldId id="447" r:id="rId177"/>
    <p:sldId id="448" r:id="rId178"/>
    <p:sldId id="449" r:id="rId179"/>
    <p:sldId id="443" r:id="rId180"/>
    <p:sldId id="399" r:id="rId181"/>
    <p:sldId id="400" r:id="rId182"/>
    <p:sldId id="451" r:id="rId183"/>
    <p:sldId id="452" r:id="rId184"/>
    <p:sldId id="454" r:id="rId185"/>
  </p:sldIdLst>
  <p:sldSz cx="9144000" cy="6858000" type="screen4x3"/>
  <p:notesSz cx="6808788" cy="99409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100" d="100"/>
          <a:sy n="100" d="100"/>
        </p:scale>
        <p:origin x="300" y="-82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1.xml"/><Relationship Id="rId21" Type="http://schemas.openxmlformats.org/officeDocument/2006/relationships/slide" Target="slides/slide15.xml"/><Relationship Id="rId42" Type="http://schemas.openxmlformats.org/officeDocument/2006/relationships/slide" Target="slides/slide36.xml"/><Relationship Id="rId63" Type="http://schemas.openxmlformats.org/officeDocument/2006/relationships/slide" Target="slides/slide57.xml"/><Relationship Id="rId84" Type="http://schemas.openxmlformats.org/officeDocument/2006/relationships/slide" Target="slides/slide78.xml"/><Relationship Id="rId138" Type="http://schemas.openxmlformats.org/officeDocument/2006/relationships/slide" Target="slides/slide132.xml"/><Relationship Id="rId159" Type="http://schemas.openxmlformats.org/officeDocument/2006/relationships/slide" Target="slides/slide153.xml"/><Relationship Id="rId170" Type="http://schemas.openxmlformats.org/officeDocument/2006/relationships/slide" Target="slides/slide164.xml"/><Relationship Id="rId107" Type="http://schemas.openxmlformats.org/officeDocument/2006/relationships/slide" Target="slides/slide101.xml"/><Relationship Id="rId11" Type="http://schemas.openxmlformats.org/officeDocument/2006/relationships/slide" Target="slides/slide5.xml"/><Relationship Id="rId32" Type="http://schemas.openxmlformats.org/officeDocument/2006/relationships/slide" Target="slides/slide26.xml"/><Relationship Id="rId53" Type="http://schemas.openxmlformats.org/officeDocument/2006/relationships/slide" Target="slides/slide47.xml"/><Relationship Id="rId74" Type="http://schemas.openxmlformats.org/officeDocument/2006/relationships/slide" Target="slides/slide68.xml"/><Relationship Id="rId128" Type="http://schemas.openxmlformats.org/officeDocument/2006/relationships/slide" Target="slides/slide122.xml"/><Relationship Id="rId149" Type="http://schemas.openxmlformats.org/officeDocument/2006/relationships/slide" Target="slides/slide143.xml"/><Relationship Id="rId5" Type="http://schemas.openxmlformats.org/officeDocument/2006/relationships/slideMaster" Target="slideMasters/slideMaster2.xml"/><Relationship Id="rId95" Type="http://schemas.openxmlformats.org/officeDocument/2006/relationships/slide" Target="slides/slide89.xml"/><Relationship Id="rId160" Type="http://schemas.openxmlformats.org/officeDocument/2006/relationships/slide" Target="slides/slide154.xml"/><Relationship Id="rId181" Type="http://schemas.openxmlformats.org/officeDocument/2006/relationships/slide" Target="slides/slide175.xml"/><Relationship Id="rId22" Type="http://schemas.openxmlformats.org/officeDocument/2006/relationships/slide" Target="slides/slide16.xml"/><Relationship Id="rId43" Type="http://schemas.openxmlformats.org/officeDocument/2006/relationships/slide" Target="slides/slide37.xml"/><Relationship Id="rId64" Type="http://schemas.openxmlformats.org/officeDocument/2006/relationships/slide" Target="slides/slide58.xml"/><Relationship Id="rId118" Type="http://schemas.openxmlformats.org/officeDocument/2006/relationships/slide" Target="slides/slide112.xml"/><Relationship Id="rId139" Type="http://schemas.openxmlformats.org/officeDocument/2006/relationships/slide" Target="slides/slide133.xml"/><Relationship Id="rId85" Type="http://schemas.openxmlformats.org/officeDocument/2006/relationships/slide" Target="slides/slide79.xml"/><Relationship Id="rId150" Type="http://schemas.openxmlformats.org/officeDocument/2006/relationships/slide" Target="slides/slide144.xml"/><Relationship Id="rId171" Type="http://schemas.openxmlformats.org/officeDocument/2006/relationships/slide" Target="slides/slide165.xml"/><Relationship Id="rId12" Type="http://schemas.openxmlformats.org/officeDocument/2006/relationships/slide" Target="slides/slide6.xml"/><Relationship Id="rId33" Type="http://schemas.openxmlformats.org/officeDocument/2006/relationships/slide" Target="slides/slide27.xml"/><Relationship Id="rId108" Type="http://schemas.openxmlformats.org/officeDocument/2006/relationships/slide" Target="slides/slide102.xml"/><Relationship Id="rId129" Type="http://schemas.openxmlformats.org/officeDocument/2006/relationships/slide" Target="slides/slide123.xml"/><Relationship Id="rId54" Type="http://schemas.openxmlformats.org/officeDocument/2006/relationships/slide" Target="slides/slide48.xml"/><Relationship Id="rId75" Type="http://schemas.openxmlformats.org/officeDocument/2006/relationships/slide" Target="slides/slide69.xml"/><Relationship Id="rId96" Type="http://schemas.openxmlformats.org/officeDocument/2006/relationships/slide" Target="slides/slide90.xml"/><Relationship Id="rId140" Type="http://schemas.openxmlformats.org/officeDocument/2006/relationships/slide" Target="slides/slide134.xml"/><Relationship Id="rId161" Type="http://schemas.openxmlformats.org/officeDocument/2006/relationships/slide" Target="slides/slide155.xml"/><Relationship Id="rId182" Type="http://schemas.openxmlformats.org/officeDocument/2006/relationships/slide" Target="slides/slide176.xml"/><Relationship Id="rId6" Type="http://schemas.openxmlformats.org/officeDocument/2006/relationships/slideMaster" Target="slideMasters/slideMaster3.xml"/><Relationship Id="rId23" Type="http://schemas.openxmlformats.org/officeDocument/2006/relationships/slide" Target="slides/slide17.xml"/><Relationship Id="rId119" Type="http://schemas.openxmlformats.org/officeDocument/2006/relationships/slide" Target="slides/slide113.xml"/><Relationship Id="rId44" Type="http://schemas.openxmlformats.org/officeDocument/2006/relationships/slide" Target="slides/slide38.xml"/><Relationship Id="rId65" Type="http://schemas.openxmlformats.org/officeDocument/2006/relationships/slide" Target="slides/slide59.xml"/><Relationship Id="rId86" Type="http://schemas.openxmlformats.org/officeDocument/2006/relationships/slide" Target="slides/slide80.xml"/><Relationship Id="rId130" Type="http://schemas.openxmlformats.org/officeDocument/2006/relationships/slide" Target="slides/slide124.xml"/><Relationship Id="rId151" Type="http://schemas.openxmlformats.org/officeDocument/2006/relationships/slide" Target="slides/slide145.xml"/><Relationship Id="rId172" Type="http://schemas.openxmlformats.org/officeDocument/2006/relationships/slide" Target="slides/slide166.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 Id="rId109" Type="http://schemas.openxmlformats.org/officeDocument/2006/relationships/slide" Target="slides/slide103.xml"/><Relationship Id="rId34" Type="http://schemas.openxmlformats.org/officeDocument/2006/relationships/slide" Target="slides/slide28.xml"/><Relationship Id="rId50" Type="http://schemas.openxmlformats.org/officeDocument/2006/relationships/slide" Target="slides/slide44.xml"/><Relationship Id="rId55" Type="http://schemas.openxmlformats.org/officeDocument/2006/relationships/slide" Target="slides/slide49.xml"/><Relationship Id="rId76" Type="http://schemas.openxmlformats.org/officeDocument/2006/relationships/slide" Target="slides/slide70.xml"/><Relationship Id="rId97" Type="http://schemas.openxmlformats.org/officeDocument/2006/relationships/slide" Target="slides/slide91.xml"/><Relationship Id="rId104" Type="http://schemas.openxmlformats.org/officeDocument/2006/relationships/slide" Target="slides/slide98.xml"/><Relationship Id="rId120" Type="http://schemas.openxmlformats.org/officeDocument/2006/relationships/slide" Target="slides/slide114.xml"/><Relationship Id="rId125" Type="http://schemas.openxmlformats.org/officeDocument/2006/relationships/slide" Target="slides/slide119.xml"/><Relationship Id="rId141" Type="http://schemas.openxmlformats.org/officeDocument/2006/relationships/slide" Target="slides/slide135.xml"/><Relationship Id="rId146" Type="http://schemas.openxmlformats.org/officeDocument/2006/relationships/slide" Target="slides/slide140.xml"/><Relationship Id="rId167" Type="http://schemas.openxmlformats.org/officeDocument/2006/relationships/slide" Target="slides/slide161.xml"/><Relationship Id="rId188" Type="http://schemas.openxmlformats.org/officeDocument/2006/relationships/viewProps" Target="viewProps.xml"/><Relationship Id="rId7" Type="http://schemas.openxmlformats.org/officeDocument/2006/relationships/slide" Target="slides/slide1.xml"/><Relationship Id="rId71" Type="http://schemas.openxmlformats.org/officeDocument/2006/relationships/slide" Target="slides/slide65.xml"/><Relationship Id="rId92" Type="http://schemas.openxmlformats.org/officeDocument/2006/relationships/slide" Target="slides/slide86.xml"/><Relationship Id="rId162" Type="http://schemas.openxmlformats.org/officeDocument/2006/relationships/slide" Target="slides/slide156.xml"/><Relationship Id="rId183" Type="http://schemas.openxmlformats.org/officeDocument/2006/relationships/slide" Target="slides/slide177.xml"/><Relationship Id="rId2" Type="http://schemas.openxmlformats.org/officeDocument/2006/relationships/customXml" Target="../customXml/item2.xml"/><Relationship Id="rId29" Type="http://schemas.openxmlformats.org/officeDocument/2006/relationships/slide" Target="slides/slide23.xml"/><Relationship Id="rId24" Type="http://schemas.openxmlformats.org/officeDocument/2006/relationships/slide" Target="slides/slide18.xml"/><Relationship Id="rId40" Type="http://schemas.openxmlformats.org/officeDocument/2006/relationships/slide" Target="slides/slide34.xml"/><Relationship Id="rId45" Type="http://schemas.openxmlformats.org/officeDocument/2006/relationships/slide" Target="slides/slide39.xml"/><Relationship Id="rId66" Type="http://schemas.openxmlformats.org/officeDocument/2006/relationships/slide" Target="slides/slide60.xml"/><Relationship Id="rId87" Type="http://schemas.openxmlformats.org/officeDocument/2006/relationships/slide" Target="slides/slide81.xml"/><Relationship Id="rId110" Type="http://schemas.openxmlformats.org/officeDocument/2006/relationships/slide" Target="slides/slide104.xml"/><Relationship Id="rId115" Type="http://schemas.openxmlformats.org/officeDocument/2006/relationships/slide" Target="slides/slide109.xml"/><Relationship Id="rId131" Type="http://schemas.openxmlformats.org/officeDocument/2006/relationships/slide" Target="slides/slide125.xml"/><Relationship Id="rId136" Type="http://schemas.openxmlformats.org/officeDocument/2006/relationships/slide" Target="slides/slide130.xml"/><Relationship Id="rId157" Type="http://schemas.openxmlformats.org/officeDocument/2006/relationships/slide" Target="slides/slide151.xml"/><Relationship Id="rId178" Type="http://schemas.openxmlformats.org/officeDocument/2006/relationships/slide" Target="slides/slide172.xml"/><Relationship Id="rId61" Type="http://schemas.openxmlformats.org/officeDocument/2006/relationships/slide" Target="slides/slide55.xml"/><Relationship Id="rId82" Type="http://schemas.openxmlformats.org/officeDocument/2006/relationships/slide" Target="slides/slide76.xml"/><Relationship Id="rId152" Type="http://schemas.openxmlformats.org/officeDocument/2006/relationships/slide" Target="slides/slide146.xml"/><Relationship Id="rId173" Type="http://schemas.openxmlformats.org/officeDocument/2006/relationships/slide" Target="slides/slide167.xml"/><Relationship Id="rId19" Type="http://schemas.openxmlformats.org/officeDocument/2006/relationships/slide" Target="slides/slide13.xml"/><Relationship Id="rId14" Type="http://schemas.openxmlformats.org/officeDocument/2006/relationships/slide" Target="slides/slide8.xml"/><Relationship Id="rId30" Type="http://schemas.openxmlformats.org/officeDocument/2006/relationships/slide" Target="slides/slide24.xml"/><Relationship Id="rId35" Type="http://schemas.openxmlformats.org/officeDocument/2006/relationships/slide" Target="slides/slide29.xml"/><Relationship Id="rId56" Type="http://schemas.openxmlformats.org/officeDocument/2006/relationships/slide" Target="slides/slide50.xml"/><Relationship Id="rId77" Type="http://schemas.openxmlformats.org/officeDocument/2006/relationships/slide" Target="slides/slide71.xml"/><Relationship Id="rId100" Type="http://schemas.openxmlformats.org/officeDocument/2006/relationships/slide" Target="slides/slide94.xml"/><Relationship Id="rId105" Type="http://schemas.openxmlformats.org/officeDocument/2006/relationships/slide" Target="slides/slide99.xml"/><Relationship Id="rId126" Type="http://schemas.openxmlformats.org/officeDocument/2006/relationships/slide" Target="slides/slide120.xml"/><Relationship Id="rId147" Type="http://schemas.openxmlformats.org/officeDocument/2006/relationships/slide" Target="slides/slide141.xml"/><Relationship Id="rId168" Type="http://schemas.openxmlformats.org/officeDocument/2006/relationships/slide" Target="slides/slide162.xml"/><Relationship Id="rId8" Type="http://schemas.openxmlformats.org/officeDocument/2006/relationships/slide" Target="slides/slide2.xml"/><Relationship Id="rId51" Type="http://schemas.openxmlformats.org/officeDocument/2006/relationships/slide" Target="slides/slide45.xml"/><Relationship Id="rId72" Type="http://schemas.openxmlformats.org/officeDocument/2006/relationships/slide" Target="slides/slide66.xml"/><Relationship Id="rId93" Type="http://schemas.openxmlformats.org/officeDocument/2006/relationships/slide" Target="slides/slide87.xml"/><Relationship Id="rId98" Type="http://schemas.openxmlformats.org/officeDocument/2006/relationships/slide" Target="slides/slide92.xml"/><Relationship Id="rId121" Type="http://schemas.openxmlformats.org/officeDocument/2006/relationships/slide" Target="slides/slide115.xml"/><Relationship Id="rId142" Type="http://schemas.openxmlformats.org/officeDocument/2006/relationships/slide" Target="slides/slide136.xml"/><Relationship Id="rId163" Type="http://schemas.openxmlformats.org/officeDocument/2006/relationships/slide" Target="slides/slide157.xml"/><Relationship Id="rId184" Type="http://schemas.openxmlformats.org/officeDocument/2006/relationships/slide" Target="slides/slide178.xml"/><Relationship Id="rId189" Type="http://schemas.openxmlformats.org/officeDocument/2006/relationships/theme" Target="theme/theme1.xml"/><Relationship Id="rId3" Type="http://schemas.openxmlformats.org/officeDocument/2006/relationships/customXml" Target="../customXml/item3.xml"/><Relationship Id="rId25" Type="http://schemas.openxmlformats.org/officeDocument/2006/relationships/slide" Target="slides/slide19.xml"/><Relationship Id="rId46" Type="http://schemas.openxmlformats.org/officeDocument/2006/relationships/slide" Target="slides/slide40.xml"/><Relationship Id="rId67" Type="http://schemas.openxmlformats.org/officeDocument/2006/relationships/slide" Target="slides/slide61.xml"/><Relationship Id="rId116" Type="http://schemas.openxmlformats.org/officeDocument/2006/relationships/slide" Target="slides/slide110.xml"/><Relationship Id="rId137" Type="http://schemas.openxmlformats.org/officeDocument/2006/relationships/slide" Target="slides/slide131.xml"/><Relationship Id="rId158" Type="http://schemas.openxmlformats.org/officeDocument/2006/relationships/slide" Target="slides/slide152.xml"/><Relationship Id="rId20" Type="http://schemas.openxmlformats.org/officeDocument/2006/relationships/slide" Target="slides/slide14.xml"/><Relationship Id="rId41" Type="http://schemas.openxmlformats.org/officeDocument/2006/relationships/slide" Target="slides/slide35.xml"/><Relationship Id="rId62" Type="http://schemas.openxmlformats.org/officeDocument/2006/relationships/slide" Target="slides/slide56.xml"/><Relationship Id="rId83" Type="http://schemas.openxmlformats.org/officeDocument/2006/relationships/slide" Target="slides/slide77.xml"/><Relationship Id="rId88" Type="http://schemas.openxmlformats.org/officeDocument/2006/relationships/slide" Target="slides/slide82.xml"/><Relationship Id="rId111" Type="http://schemas.openxmlformats.org/officeDocument/2006/relationships/slide" Target="slides/slide105.xml"/><Relationship Id="rId132" Type="http://schemas.openxmlformats.org/officeDocument/2006/relationships/slide" Target="slides/slide126.xml"/><Relationship Id="rId153" Type="http://schemas.openxmlformats.org/officeDocument/2006/relationships/slide" Target="slides/slide147.xml"/><Relationship Id="rId174" Type="http://schemas.openxmlformats.org/officeDocument/2006/relationships/slide" Target="slides/slide168.xml"/><Relationship Id="rId179" Type="http://schemas.openxmlformats.org/officeDocument/2006/relationships/slide" Target="slides/slide173.xml"/><Relationship Id="rId190" Type="http://schemas.openxmlformats.org/officeDocument/2006/relationships/tableStyles" Target="tableStyles.xml"/><Relationship Id="rId15" Type="http://schemas.openxmlformats.org/officeDocument/2006/relationships/slide" Target="slides/slide9.xml"/><Relationship Id="rId36" Type="http://schemas.openxmlformats.org/officeDocument/2006/relationships/slide" Target="slides/slide30.xml"/><Relationship Id="rId57" Type="http://schemas.openxmlformats.org/officeDocument/2006/relationships/slide" Target="slides/slide51.xml"/><Relationship Id="rId106" Type="http://schemas.openxmlformats.org/officeDocument/2006/relationships/slide" Target="slides/slide100.xml"/><Relationship Id="rId127" Type="http://schemas.openxmlformats.org/officeDocument/2006/relationships/slide" Target="slides/slide121.xml"/><Relationship Id="rId10" Type="http://schemas.openxmlformats.org/officeDocument/2006/relationships/slide" Target="slides/slide4.xml"/><Relationship Id="rId31" Type="http://schemas.openxmlformats.org/officeDocument/2006/relationships/slide" Target="slides/slide25.xml"/><Relationship Id="rId52" Type="http://schemas.openxmlformats.org/officeDocument/2006/relationships/slide" Target="slides/slide46.xml"/><Relationship Id="rId73" Type="http://schemas.openxmlformats.org/officeDocument/2006/relationships/slide" Target="slides/slide67.xml"/><Relationship Id="rId78" Type="http://schemas.openxmlformats.org/officeDocument/2006/relationships/slide" Target="slides/slide72.xml"/><Relationship Id="rId94" Type="http://schemas.openxmlformats.org/officeDocument/2006/relationships/slide" Target="slides/slide88.xml"/><Relationship Id="rId99" Type="http://schemas.openxmlformats.org/officeDocument/2006/relationships/slide" Target="slides/slide93.xml"/><Relationship Id="rId101" Type="http://schemas.openxmlformats.org/officeDocument/2006/relationships/slide" Target="slides/slide95.xml"/><Relationship Id="rId122" Type="http://schemas.openxmlformats.org/officeDocument/2006/relationships/slide" Target="slides/slide116.xml"/><Relationship Id="rId143" Type="http://schemas.openxmlformats.org/officeDocument/2006/relationships/slide" Target="slides/slide137.xml"/><Relationship Id="rId148" Type="http://schemas.openxmlformats.org/officeDocument/2006/relationships/slide" Target="slides/slide142.xml"/><Relationship Id="rId164" Type="http://schemas.openxmlformats.org/officeDocument/2006/relationships/slide" Target="slides/slide158.xml"/><Relationship Id="rId169" Type="http://schemas.openxmlformats.org/officeDocument/2006/relationships/slide" Target="slides/slide163.xml"/><Relationship Id="rId185" Type="http://schemas.openxmlformats.org/officeDocument/2006/relationships/slide" Target="slides/slide179.xml"/><Relationship Id="rId4" Type="http://schemas.openxmlformats.org/officeDocument/2006/relationships/slideMaster" Target="slideMasters/slideMaster1.xml"/><Relationship Id="rId9" Type="http://schemas.openxmlformats.org/officeDocument/2006/relationships/slide" Target="slides/slide3.xml"/><Relationship Id="rId180" Type="http://schemas.openxmlformats.org/officeDocument/2006/relationships/slide" Target="slides/slide174.xml"/><Relationship Id="rId26" Type="http://schemas.openxmlformats.org/officeDocument/2006/relationships/slide" Target="slides/slide20.xml"/><Relationship Id="rId47" Type="http://schemas.openxmlformats.org/officeDocument/2006/relationships/slide" Target="slides/slide41.xml"/><Relationship Id="rId68" Type="http://schemas.openxmlformats.org/officeDocument/2006/relationships/slide" Target="slides/slide62.xml"/><Relationship Id="rId89" Type="http://schemas.openxmlformats.org/officeDocument/2006/relationships/slide" Target="slides/slide83.xml"/><Relationship Id="rId112" Type="http://schemas.openxmlformats.org/officeDocument/2006/relationships/slide" Target="slides/slide106.xml"/><Relationship Id="rId133" Type="http://schemas.openxmlformats.org/officeDocument/2006/relationships/slide" Target="slides/slide127.xml"/><Relationship Id="rId154" Type="http://schemas.openxmlformats.org/officeDocument/2006/relationships/slide" Target="slides/slide148.xml"/><Relationship Id="rId175" Type="http://schemas.openxmlformats.org/officeDocument/2006/relationships/slide" Target="slides/slide169.xml"/><Relationship Id="rId16" Type="http://schemas.openxmlformats.org/officeDocument/2006/relationships/slide" Target="slides/slide10.xml"/><Relationship Id="rId37" Type="http://schemas.openxmlformats.org/officeDocument/2006/relationships/slide" Target="slides/slide31.xml"/><Relationship Id="rId58" Type="http://schemas.openxmlformats.org/officeDocument/2006/relationships/slide" Target="slides/slide52.xml"/><Relationship Id="rId79" Type="http://schemas.openxmlformats.org/officeDocument/2006/relationships/slide" Target="slides/slide73.xml"/><Relationship Id="rId102" Type="http://schemas.openxmlformats.org/officeDocument/2006/relationships/slide" Target="slides/slide96.xml"/><Relationship Id="rId123" Type="http://schemas.openxmlformats.org/officeDocument/2006/relationships/slide" Target="slides/slide117.xml"/><Relationship Id="rId144" Type="http://schemas.openxmlformats.org/officeDocument/2006/relationships/slide" Target="slides/slide138.xml"/><Relationship Id="rId90" Type="http://schemas.openxmlformats.org/officeDocument/2006/relationships/slide" Target="slides/slide84.xml"/><Relationship Id="rId165" Type="http://schemas.openxmlformats.org/officeDocument/2006/relationships/slide" Target="slides/slide159.xml"/><Relationship Id="rId186" Type="http://schemas.openxmlformats.org/officeDocument/2006/relationships/notesMaster" Target="notesMasters/notesMaster1.xml"/><Relationship Id="rId27" Type="http://schemas.openxmlformats.org/officeDocument/2006/relationships/slide" Target="slides/slide21.xml"/><Relationship Id="rId48" Type="http://schemas.openxmlformats.org/officeDocument/2006/relationships/slide" Target="slides/slide42.xml"/><Relationship Id="rId69" Type="http://schemas.openxmlformats.org/officeDocument/2006/relationships/slide" Target="slides/slide63.xml"/><Relationship Id="rId113" Type="http://schemas.openxmlformats.org/officeDocument/2006/relationships/slide" Target="slides/slide107.xml"/><Relationship Id="rId134" Type="http://schemas.openxmlformats.org/officeDocument/2006/relationships/slide" Target="slides/slide128.xml"/><Relationship Id="rId80" Type="http://schemas.openxmlformats.org/officeDocument/2006/relationships/slide" Target="slides/slide74.xml"/><Relationship Id="rId155" Type="http://schemas.openxmlformats.org/officeDocument/2006/relationships/slide" Target="slides/slide149.xml"/><Relationship Id="rId176" Type="http://schemas.openxmlformats.org/officeDocument/2006/relationships/slide" Target="slides/slide170.xml"/><Relationship Id="rId17" Type="http://schemas.openxmlformats.org/officeDocument/2006/relationships/slide" Target="slides/slide11.xml"/><Relationship Id="rId38" Type="http://schemas.openxmlformats.org/officeDocument/2006/relationships/slide" Target="slides/slide32.xml"/><Relationship Id="rId59" Type="http://schemas.openxmlformats.org/officeDocument/2006/relationships/slide" Target="slides/slide53.xml"/><Relationship Id="rId103" Type="http://schemas.openxmlformats.org/officeDocument/2006/relationships/slide" Target="slides/slide97.xml"/><Relationship Id="rId124" Type="http://schemas.openxmlformats.org/officeDocument/2006/relationships/slide" Target="slides/slide118.xml"/><Relationship Id="rId70" Type="http://schemas.openxmlformats.org/officeDocument/2006/relationships/slide" Target="slides/slide64.xml"/><Relationship Id="rId91" Type="http://schemas.openxmlformats.org/officeDocument/2006/relationships/slide" Target="slides/slide85.xml"/><Relationship Id="rId145" Type="http://schemas.openxmlformats.org/officeDocument/2006/relationships/slide" Target="slides/slide139.xml"/><Relationship Id="rId166" Type="http://schemas.openxmlformats.org/officeDocument/2006/relationships/slide" Target="slides/slide160.xml"/><Relationship Id="rId187" Type="http://schemas.openxmlformats.org/officeDocument/2006/relationships/presProps" Target="presProps.xml"/><Relationship Id="rId1" Type="http://schemas.openxmlformats.org/officeDocument/2006/relationships/customXml" Target="../customXml/item1.xml"/><Relationship Id="rId28" Type="http://schemas.openxmlformats.org/officeDocument/2006/relationships/slide" Target="slides/slide22.xml"/><Relationship Id="rId49" Type="http://schemas.openxmlformats.org/officeDocument/2006/relationships/slide" Target="slides/slide43.xml"/><Relationship Id="rId114" Type="http://schemas.openxmlformats.org/officeDocument/2006/relationships/slide" Target="slides/slide108.xml"/><Relationship Id="rId60" Type="http://schemas.openxmlformats.org/officeDocument/2006/relationships/slide" Target="slides/slide54.xml"/><Relationship Id="rId81" Type="http://schemas.openxmlformats.org/officeDocument/2006/relationships/slide" Target="slides/slide75.xml"/><Relationship Id="rId135" Type="http://schemas.openxmlformats.org/officeDocument/2006/relationships/slide" Target="slides/slide129.xml"/><Relationship Id="rId156" Type="http://schemas.openxmlformats.org/officeDocument/2006/relationships/slide" Target="slides/slide150.xml"/><Relationship Id="rId177" Type="http://schemas.openxmlformats.org/officeDocument/2006/relationships/slide" Target="slides/slide17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4674897-DEB8-42E6-87DB-3638BB36C03C}"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GB"/>
        </a:p>
      </dgm:t>
    </dgm:pt>
    <dgm:pt modelId="{14B0DCBC-3002-405D-B969-92B66FEB8092}">
      <dgm:prSet phldrT="[Text]"/>
      <dgm:spPr/>
      <dgm:t>
        <a:bodyPr/>
        <a:lstStyle/>
        <a:p>
          <a:r>
            <a:rPr lang="en-GB"/>
            <a:t>Outcome is: </a:t>
          </a:r>
        </a:p>
      </dgm:t>
    </dgm:pt>
    <dgm:pt modelId="{9B10BD48-E749-4818-98F9-D70C9A7CC1F6}" type="parTrans" cxnId="{1C277260-9F20-4A6E-A49B-F5B42A6EE2E8}">
      <dgm:prSet/>
      <dgm:spPr/>
      <dgm:t>
        <a:bodyPr/>
        <a:lstStyle/>
        <a:p>
          <a:endParaRPr lang="en-GB"/>
        </a:p>
      </dgm:t>
    </dgm:pt>
    <dgm:pt modelId="{EB4A8B03-F044-473D-AAE6-47757CA972BA}" type="sibTrans" cxnId="{1C277260-9F20-4A6E-A49B-F5B42A6EE2E8}">
      <dgm:prSet/>
      <dgm:spPr/>
      <dgm:t>
        <a:bodyPr/>
        <a:lstStyle/>
        <a:p>
          <a:endParaRPr lang="en-GB"/>
        </a:p>
      </dgm:t>
    </dgm:pt>
    <dgm:pt modelId="{0634EEAC-FA95-4120-9D8A-B29F29F9BA95}">
      <dgm:prSet phldrT="[Text]"/>
      <dgm:spPr>
        <a:solidFill>
          <a:schemeClr val="accent3"/>
        </a:solidFill>
      </dgm:spPr>
      <dgm:t>
        <a:bodyPr/>
        <a:lstStyle/>
        <a:p>
          <a:r>
            <a:rPr lang="en-GB"/>
            <a:t>correct</a:t>
          </a:r>
        </a:p>
      </dgm:t>
    </dgm:pt>
    <dgm:pt modelId="{EDA246B3-9912-438E-B7F4-FB475B94EB58}" type="parTrans" cxnId="{B64C9C4E-659F-4A66-AD31-58F504064C3D}">
      <dgm:prSet/>
      <dgm:spPr/>
      <dgm:t>
        <a:bodyPr/>
        <a:lstStyle/>
        <a:p>
          <a:endParaRPr lang="en-GB"/>
        </a:p>
      </dgm:t>
    </dgm:pt>
    <dgm:pt modelId="{72890F2F-9295-4B4E-A54A-1E084976650C}" type="sibTrans" cxnId="{B64C9C4E-659F-4A66-AD31-58F504064C3D}">
      <dgm:prSet/>
      <dgm:spPr/>
      <dgm:t>
        <a:bodyPr/>
        <a:lstStyle/>
        <a:p>
          <a:endParaRPr lang="en-GB"/>
        </a:p>
      </dgm:t>
    </dgm:pt>
    <dgm:pt modelId="{4DA7D01C-0E36-4424-8302-FF9DC1D8BB39}">
      <dgm:prSet phldrT="[Text]"/>
      <dgm:spPr>
        <a:solidFill>
          <a:schemeClr val="accent3"/>
        </a:solidFill>
      </dgm:spPr>
      <dgm:t>
        <a:bodyPr/>
        <a:lstStyle/>
        <a:p>
          <a:r>
            <a:rPr lang="en-GB"/>
            <a:t>but inefficient in methods used</a:t>
          </a:r>
        </a:p>
      </dgm:t>
    </dgm:pt>
    <dgm:pt modelId="{7A1DAF4C-95CF-47AD-824E-D24707A90C74}" type="parTrans" cxnId="{B48F701E-498A-4BB4-83C5-28289A7C8F9A}">
      <dgm:prSet/>
      <dgm:spPr/>
      <dgm:t>
        <a:bodyPr/>
        <a:lstStyle/>
        <a:p>
          <a:endParaRPr lang="en-GB"/>
        </a:p>
      </dgm:t>
    </dgm:pt>
    <dgm:pt modelId="{F967A3C8-9F36-479E-8E04-69D436941B5F}" type="sibTrans" cxnId="{B48F701E-498A-4BB4-83C5-28289A7C8F9A}">
      <dgm:prSet/>
      <dgm:spPr/>
      <dgm:t>
        <a:bodyPr/>
        <a:lstStyle/>
        <a:p>
          <a:endParaRPr lang="en-GB"/>
        </a:p>
      </dgm:t>
    </dgm:pt>
    <dgm:pt modelId="{D2AB2A0A-0AA6-4323-92F3-074BA2CB76B8}">
      <dgm:prSet phldrT="[Text]"/>
      <dgm:spPr>
        <a:solidFill>
          <a:schemeClr val="accent2"/>
        </a:solidFill>
      </dgm:spPr>
      <dgm:t>
        <a:bodyPr/>
        <a:lstStyle/>
        <a:p>
          <a:r>
            <a:rPr lang="en-GB"/>
            <a:t>incorrect</a:t>
          </a:r>
        </a:p>
      </dgm:t>
    </dgm:pt>
    <dgm:pt modelId="{F928493C-A0B7-447A-90F7-19DAE1716926}" type="parTrans" cxnId="{355B799C-D244-4439-B280-2CE7940EA1B4}">
      <dgm:prSet/>
      <dgm:spPr/>
      <dgm:t>
        <a:bodyPr/>
        <a:lstStyle/>
        <a:p>
          <a:endParaRPr lang="en-GB"/>
        </a:p>
      </dgm:t>
    </dgm:pt>
    <dgm:pt modelId="{9EC9C57D-8DF9-4B5F-AF76-897239AC96D3}" type="sibTrans" cxnId="{355B799C-D244-4439-B280-2CE7940EA1B4}">
      <dgm:prSet/>
      <dgm:spPr/>
      <dgm:t>
        <a:bodyPr/>
        <a:lstStyle/>
        <a:p>
          <a:endParaRPr lang="en-GB"/>
        </a:p>
      </dgm:t>
    </dgm:pt>
    <dgm:pt modelId="{11C1C843-9566-4B47-88BF-D804BDD7301A}">
      <dgm:prSet phldrT="[Text]"/>
      <dgm:spPr>
        <a:solidFill>
          <a:schemeClr val="accent2"/>
        </a:solidFill>
      </dgm:spPr>
      <dgm:t>
        <a:bodyPr/>
        <a:lstStyle/>
        <a:p>
          <a:r>
            <a:rPr lang="en-GB"/>
            <a:t>because of misunderstanding or missing prior learning</a:t>
          </a:r>
        </a:p>
      </dgm:t>
    </dgm:pt>
    <dgm:pt modelId="{3E83078D-1E5C-4435-9982-B969D820DA9B}" type="parTrans" cxnId="{4666A4E5-C1C5-4183-935E-5D3682429314}">
      <dgm:prSet/>
      <dgm:spPr/>
      <dgm:t>
        <a:bodyPr/>
        <a:lstStyle/>
        <a:p>
          <a:endParaRPr lang="en-GB"/>
        </a:p>
      </dgm:t>
    </dgm:pt>
    <dgm:pt modelId="{3D3BBDB1-062E-48EC-B377-37AA39885AA7}" type="sibTrans" cxnId="{4666A4E5-C1C5-4183-935E-5D3682429314}">
      <dgm:prSet/>
      <dgm:spPr/>
      <dgm:t>
        <a:bodyPr/>
        <a:lstStyle/>
        <a:p>
          <a:endParaRPr lang="en-GB"/>
        </a:p>
      </dgm:t>
    </dgm:pt>
    <dgm:pt modelId="{01D074A6-9CE4-4A52-AC5A-714D9CE98650}">
      <dgm:prSet/>
      <dgm:spPr>
        <a:solidFill>
          <a:schemeClr val="accent3"/>
        </a:solidFill>
      </dgm:spPr>
      <dgm:t>
        <a:bodyPr/>
        <a:lstStyle/>
        <a:p>
          <a:r>
            <a:rPr lang="en-GB"/>
            <a:t>and shows thorough understanding</a:t>
          </a:r>
        </a:p>
      </dgm:t>
    </dgm:pt>
    <dgm:pt modelId="{6F007C49-3F09-4071-B502-D030E6B9103D}" type="parTrans" cxnId="{FE37DDCE-E6CB-436D-8B8D-2775F10B3B80}">
      <dgm:prSet/>
      <dgm:spPr/>
      <dgm:t>
        <a:bodyPr/>
        <a:lstStyle/>
        <a:p>
          <a:endParaRPr lang="en-GB"/>
        </a:p>
      </dgm:t>
    </dgm:pt>
    <dgm:pt modelId="{E660C47F-E545-49B9-B4B2-A6E758B44AE7}" type="sibTrans" cxnId="{FE37DDCE-E6CB-436D-8B8D-2775F10B3B80}">
      <dgm:prSet/>
      <dgm:spPr/>
      <dgm:t>
        <a:bodyPr/>
        <a:lstStyle/>
        <a:p>
          <a:endParaRPr lang="en-GB"/>
        </a:p>
      </dgm:t>
    </dgm:pt>
    <dgm:pt modelId="{B9D88B65-7BDB-4A14-B95B-0636A76FBC36}">
      <dgm:prSet/>
      <dgm:spPr>
        <a:solidFill>
          <a:schemeClr val="accent2"/>
        </a:solidFill>
      </dgm:spPr>
      <dgm:t>
        <a:bodyPr/>
        <a:lstStyle/>
        <a:p>
          <a:r>
            <a:rPr lang="en-GB"/>
            <a:t>because part of the process is incorrect</a:t>
          </a:r>
        </a:p>
      </dgm:t>
    </dgm:pt>
    <dgm:pt modelId="{FBE19F46-D26D-43A9-8E61-75CE35ED4556}" type="parTrans" cxnId="{448F8775-FA9F-4488-8CD7-E1387432B801}">
      <dgm:prSet/>
      <dgm:spPr/>
      <dgm:t>
        <a:bodyPr/>
        <a:lstStyle/>
        <a:p>
          <a:endParaRPr lang="en-GB"/>
        </a:p>
      </dgm:t>
    </dgm:pt>
    <dgm:pt modelId="{BAD0614B-A911-4B77-8A4C-620B1BA54409}" type="sibTrans" cxnId="{448F8775-FA9F-4488-8CD7-E1387432B801}">
      <dgm:prSet/>
      <dgm:spPr/>
      <dgm:t>
        <a:bodyPr/>
        <a:lstStyle/>
        <a:p>
          <a:endParaRPr lang="en-GB"/>
        </a:p>
      </dgm:t>
    </dgm:pt>
    <dgm:pt modelId="{9357F7A7-35FB-4E33-9883-45A0799E11B2}">
      <dgm:prSet/>
      <dgm:spPr>
        <a:solidFill>
          <a:schemeClr val="accent2"/>
        </a:solidFill>
      </dgm:spPr>
      <dgm:t>
        <a:bodyPr/>
        <a:lstStyle/>
        <a:p>
          <a:r>
            <a:rPr lang="en-GB"/>
            <a:t>and the method used is inefficient</a:t>
          </a:r>
        </a:p>
      </dgm:t>
    </dgm:pt>
    <dgm:pt modelId="{056E17C1-57D5-4277-AEAA-BFC77B1B8C34}" type="parTrans" cxnId="{E6F9FDFC-6C30-4046-8ECF-D3BDA7109FED}">
      <dgm:prSet/>
      <dgm:spPr/>
      <dgm:t>
        <a:bodyPr/>
        <a:lstStyle/>
        <a:p>
          <a:endParaRPr lang="en-GB"/>
        </a:p>
      </dgm:t>
    </dgm:pt>
    <dgm:pt modelId="{337A58AA-66D3-471E-8CE2-EC0B7DDB598C}" type="sibTrans" cxnId="{E6F9FDFC-6C30-4046-8ECF-D3BDA7109FED}">
      <dgm:prSet/>
      <dgm:spPr/>
      <dgm:t>
        <a:bodyPr/>
        <a:lstStyle/>
        <a:p>
          <a:endParaRPr lang="en-GB"/>
        </a:p>
      </dgm:t>
    </dgm:pt>
    <dgm:pt modelId="{7D798DA7-2E6C-4D6A-9587-CF70522E59EB}">
      <dgm:prSet/>
      <dgm:spPr/>
      <dgm:t>
        <a:bodyPr/>
        <a:lstStyle/>
        <a:p>
          <a:r>
            <a:rPr lang="en-GB"/>
            <a:t>Set a challenge</a:t>
          </a:r>
        </a:p>
      </dgm:t>
    </dgm:pt>
    <dgm:pt modelId="{88F4DC33-5CCB-453D-A934-6C4535889CCB}" type="parTrans" cxnId="{AD66FC4E-02B4-4FFE-9074-C354B4015F87}">
      <dgm:prSet/>
      <dgm:spPr/>
      <dgm:t>
        <a:bodyPr/>
        <a:lstStyle/>
        <a:p>
          <a:endParaRPr lang="en-GB"/>
        </a:p>
      </dgm:t>
    </dgm:pt>
    <dgm:pt modelId="{AA3C434B-810D-4B75-84F8-0FCDE3996038}" type="sibTrans" cxnId="{AD66FC4E-02B4-4FFE-9074-C354B4015F87}">
      <dgm:prSet/>
      <dgm:spPr/>
      <dgm:t>
        <a:bodyPr/>
        <a:lstStyle/>
        <a:p>
          <a:endParaRPr lang="en-GB"/>
        </a:p>
      </dgm:t>
    </dgm:pt>
    <dgm:pt modelId="{F87C561C-AB8B-4499-A467-0159822E57C9}">
      <dgm:prSet/>
      <dgm:spPr/>
      <dgm:t>
        <a:bodyPr/>
        <a:lstStyle/>
        <a:p>
          <a:r>
            <a:rPr lang="en-GB"/>
            <a:t>Model efficient method and set a question to try</a:t>
          </a:r>
        </a:p>
      </dgm:t>
    </dgm:pt>
    <dgm:pt modelId="{7DEA5548-3B18-4FD2-AE5D-87E5F3440A40}" type="parTrans" cxnId="{363F028F-B336-49B4-8FFC-8404441D8934}">
      <dgm:prSet/>
      <dgm:spPr/>
      <dgm:t>
        <a:bodyPr/>
        <a:lstStyle/>
        <a:p>
          <a:endParaRPr lang="en-GB"/>
        </a:p>
      </dgm:t>
    </dgm:pt>
    <dgm:pt modelId="{66E7A9CF-F682-4891-BE40-CE8CB0ECA4F0}" type="sibTrans" cxnId="{363F028F-B336-49B4-8FFC-8404441D8934}">
      <dgm:prSet/>
      <dgm:spPr/>
      <dgm:t>
        <a:bodyPr/>
        <a:lstStyle/>
        <a:p>
          <a:endParaRPr lang="en-GB"/>
        </a:p>
      </dgm:t>
    </dgm:pt>
    <dgm:pt modelId="{408DE5F0-D036-4447-82B7-488CF49B0302}">
      <dgm:prSet/>
      <dgm:spPr/>
      <dgm:t>
        <a:bodyPr/>
        <a:lstStyle/>
        <a:p>
          <a:r>
            <a:rPr lang="en-GB"/>
            <a:t>State the gap and address it</a:t>
          </a:r>
        </a:p>
      </dgm:t>
    </dgm:pt>
    <dgm:pt modelId="{DF38DC72-1AE2-42AC-8E51-82ADB47C8341}" type="parTrans" cxnId="{63E6DC54-7950-4F38-B3D8-63440ADFFE58}">
      <dgm:prSet/>
      <dgm:spPr/>
      <dgm:t>
        <a:bodyPr/>
        <a:lstStyle/>
        <a:p>
          <a:endParaRPr lang="en-GB"/>
        </a:p>
      </dgm:t>
    </dgm:pt>
    <dgm:pt modelId="{9A4223B0-14AC-47F3-97C2-7514EFC1863A}" type="sibTrans" cxnId="{63E6DC54-7950-4F38-B3D8-63440ADFFE58}">
      <dgm:prSet/>
      <dgm:spPr/>
      <dgm:t>
        <a:bodyPr/>
        <a:lstStyle/>
        <a:p>
          <a:endParaRPr lang="en-GB"/>
        </a:p>
      </dgm:t>
    </dgm:pt>
    <dgm:pt modelId="{3F08226F-D382-4CB7-8275-E06596057640}">
      <dgm:prSet/>
      <dgm:spPr/>
      <dgm:t>
        <a:bodyPr/>
        <a:lstStyle/>
        <a:p>
          <a:r>
            <a:rPr lang="en-GB"/>
            <a:t>Identify error and ask child to correct it</a:t>
          </a:r>
        </a:p>
      </dgm:t>
    </dgm:pt>
    <dgm:pt modelId="{7D580B17-50F9-4277-A485-E6A0ED580185}" type="parTrans" cxnId="{95CEA782-30F3-41F0-A82D-B1ABE4CB5158}">
      <dgm:prSet/>
      <dgm:spPr/>
      <dgm:t>
        <a:bodyPr/>
        <a:lstStyle/>
        <a:p>
          <a:endParaRPr lang="en-GB"/>
        </a:p>
      </dgm:t>
    </dgm:pt>
    <dgm:pt modelId="{9A0E77DB-FFD1-4976-AA74-526B5E71950F}" type="sibTrans" cxnId="{95CEA782-30F3-41F0-A82D-B1ABE4CB5158}">
      <dgm:prSet/>
      <dgm:spPr/>
      <dgm:t>
        <a:bodyPr/>
        <a:lstStyle/>
        <a:p>
          <a:endParaRPr lang="en-GB"/>
        </a:p>
      </dgm:t>
    </dgm:pt>
    <dgm:pt modelId="{E1FFBA23-0374-45CD-995E-2BA78DF8BE6A}">
      <dgm:prSet/>
      <dgm:spPr/>
      <dgm:t>
        <a:bodyPr/>
        <a:lstStyle/>
        <a:p>
          <a:r>
            <a:rPr lang="en-GB"/>
            <a:t>Highlight error, model efficient method and  set a question to try</a:t>
          </a:r>
        </a:p>
      </dgm:t>
    </dgm:pt>
    <dgm:pt modelId="{65046E4C-1B66-476A-9DD8-C5EDC75A17D0}" type="parTrans" cxnId="{0FD55BD7-C7E6-44D8-8DC4-2EE907B7E71A}">
      <dgm:prSet/>
      <dgm:spPr/>
      <dgm:t>
        <a:bodyPr/>
        <a:lstStyle/>
        <a:p>
          <a:endParaRPr lang="en-GB"/>
        </a:p>
      </dgm:t>
    </dgm:pt>
    <dgm:pt modelId="{27392818-BC74-4637-ACF5-99DC7F3B678D}" type="sibTrans" cxnId="{0FD55BD7-C7E6-44D8-8DC4-2EE907B7E71A}">
      <dgm:prSet/>
      <dgm:spPr/>
      <dgm:t>
        <a:bodyPr/>
        <a:lstStyle/>
        <a:p>
          <a:endParaRPr lang="en-GB"/>
        </a:p>
      </dgm:t>
    </dgm:pt>
    <dgm:pt modelId="{EF542FA3-4889-4691-ACBA-4356736BD8E9}" type="pres">
      <dgm:prSet presAssocID="{B4674897-DEB8-42E6-87DB-3638BB36C03C}" presName="diagram" presStyleCnt="0">
        <dgm:presLayoutVars>
          <dgm:chPref val="1"/>
          <dgm:dir/>
          <dgm:animOne val="branch"/>
          <dgm:animLvl val="lvl"/>
          <dgm:resizeHandles val="exact"/>
        </dgm:presLayoutVars>
      </dgm:prSet>
      <dgm:spPr/>
    </dgm:pt>
    <dgm:pt modelId="{1E89E970-A076-4550-89A8-AD5E252D48C5}" type="pres">
      <dgm:prSet presAssocID="{14B0DCBC-3002-405D-B969-92B66FEB8092}" presName="root1" presStyleCnt="0"/>
      <dgm:spPr/>
    </dgm:pt>
    <dgm:pt modelId="{DDAB3665-F198-49E5-9D15-5509AC7ABCB1}" type="pres">
      <dgm:prSet presAssocID="{14B0DCBC-3002-405D-B969-92B66FEB8092}" presName="LevelOneTextNode" presStyleLbl="node0" presStyleIdx="0" presStyleCnt="1">
        <dgm:presLayoutVars>
          <dgm:chPref val="3"/>
        </dgm:presLayoutVars>
      </dgm:prSet>
      <dgm:spPr/>
    </dgm:pt>
    <dgm:pt modelId="{618010F7-2B02-4F1D-AA78-C8DB6E4746A7}" type="pres">
      <dgm:prSet presAssocID="{14B0DCBC-3002-405D-B969-92B66FEB8092}" presName="level2hierChild" presStyleCnt="0"/>
      <dgm:spPr/>
    </dgm:pt>
    <dgm:pt modelId="{372CC260-10B2-4B62-9789-B8AF25D7FBC0}" type="pres">
      <dgm:prSet presAssocID="{EDA246B3-9912-438E-B7F4-FB475B94EB58}" presName="conn2-1" presStyleLbl="parChTrans1D2" presStyleIdx="0" presStyleCnt="2"/>
      <dgm:spPr/>
    </dgm:pt>
    <dgm:pt modelId="{7B3D89B4-7325-44C9-81D2-A49D4757CE08}" type="pres">
      <dgm:prSet presAssocID="{EDA246B3-9912-438E-B7F4-FB475B94EB58}" presName="connTx" presStyleLbl="parChTrans1D2" presStyleIdx="0" presStyleCnt="2"/>
      <dgm:spPr/>
    </dgm:pt>
    <dgm:pt modelId="{8FA0636B-90FF-4F9E-A642-44456A6C44CA}" type="pres">
      <dgm:prSet presAssocID="{0634EEAC-FA95-4120-9D8A-B29F29F9BA95}" presName="root2" presStyleCnt="0"/>
      <dgm:spPr/>
    </dgm:pt>
    <dgm:pt modelId="{91FC615F-7D0E-4CD4-96BC-F036D61DBFC7}" type="pres">
      <dgm:prSet presAssocID="{0634EEAC-FA95-4120-9D8A-B29F29F9BA95}" presName="LevelTwoTextNode" presStyleLbl="node2" presStyleIdx="0" presStyleCnt="2">
        <dgm:presLayoutVars>
          <dgm:chPref val="3"/>
        </dgm:presLayoutVars>
      </dgm:prSet>
      <dgm:spPr/>
    </dgm:pt>
    <dgm:pt modelId="{F72ECAE4-AE0D-409B-A0AF-204A278E240D}" type="pres">
      <dgm:prSet presAssocID="{0634EEAC-FA95-4120-9D8A-B29F29F9BA95}" presName="level3hierChild" presStyleCnt="0"/>
      <dgm:spPr/>
    </dgm:pt>
    <dgm:pt modelId="{D72C703C-D65C-4550-8320-5D0F1DB1330F}" type="pres">
      <dgm:prSet presAssocID="{6F007C49-3F09-4071-B502-D030E6B9103D}" presName="conn2-1" presStyleLbl="parChTrans1D3" presStyleIdx="0" presStyleCnt="5"/>
      <dgm:spPr/>
    </dgm:pt>
    <dgm:pt modelId="{85DF1D18-F032-4A51-A85D-745C2D4A7287}" type="pres">
      <dgm:prSet presAssocID="{6F007C49-3F09-4071-B502-D030E6B9103D}" presName="connTx" presStyleLbl="parChTrans1D3" presStyleIdx="0" presStyleCnt="5"/>
      <dgm:spPr/>
    </dgm:pt>
    <dgm:pt modelId="{7A089B2E-4208-4BE4-8001-D5DEEF9EFD7E}" type="pres">
      <dgm:prSet presAssocID="{01D074A6-9CE4-4A52-AC5A-714D9CE98650}" presName="root2" presStyleCnt="0"/>
      <dgm:spPr/>
    </dgm:pt>
    <dgm:pt modelId="{1F0B8F33-2E9E-4AB3-8115-1511A75919CC}" type="pres">
      <dgm:prSet presAssocID="{01D074A6-9CE4-4A52-AC5A-714D9CE98650}" presName="LevelTwoTextNode" presStyleLbl="node3" presStyleIdx="0" presStyleCnt="5">
        <dgm:presLayoutVars>
          <dgm:chPref val="3"/>
        </dgm:presLayoutVars>
      </dgm:prSet>
      <dgm:spPr/>
    </dgm:pt>
    <dgm:pt modelId="{7BB7FBCD-77F7-4FDD-B841-EABD13C82585}" type="pres">
      <dgm:prSet presAssocID="{01D074A6-9CE4-4A52-AC5A-714D9CE98650}" presName="level3hierChild" presStyleCnt="0"/>
      <dgm:spPr/>
    </dgm:pt>
    <dgm:pt modelId="{BE09DF22-C504-453D-997C-FD2113E21FD4}" type="pres">
      <dgm:prSet presAssocID="{88F4DC33-5CCB-453D-A934-6C4535889CCB}" presName="conn2-1" presStyleLbl="parChTrans1D4" presStyleIdx="0" presStyleCnt="5"/>
      <dgm:spPr/>
    </dgm:pt>
    <dgm:pt modelId="{5BE222FE-A224-4AA9-BEC6-8697B3CB7451}" type="pres">
      <dgm:prSet presAssocID="{88F4DC33-5CCB-453D-A934-6C4535889CCB}" presName="connTx" presStyleLbl="parChTrans1D4" presStyleIdx="0" presStyleCnt="5"/>
      <dgm:spPr/>
    </dgm:pt>
    <dgm:pt modelId="{7B8AC370-D3F4-4C75-B730-93EDA3AC08BF}" type="pres">
      <dgm:prSet presAssocID="{7D798DA7-2E6C-4D6A-9587-CF70522E59EB}" presName="root2" presStyleCnt="0"/>
      <dgm:spPr/>
    </dgm:pt>
    <dgm:pt modelId="{97267D2D-A049-4237-A8F2-B95083AB4098}" type="pres">
      <dgm:prSet presAssocID="{7D798DA7-2E6C-4D6A-9587-CF70522E59EB}" presName="LevelTwoTextNode" presStyleLbl="node4" presStyleIdx="0" presStyleCnt="5">
        <dgm:presLayoutVars>
          <dgm:chPref val="3"/>
        </dgm:presLayoutVars>
      </dgm:prSet>
      <dgm:spPr/>
    </dgm:pt>
    <dgm:pt modelId="{464F2E23-BFB7-4D72-A480-6DCD8D0D983E}" type="pres">
      <dgm:prSet presAssocID="{7D798DA7-2E6C-4D6A-9587-CF70522E59EB}" presName="level3hierChild" presStyleCnt="0"/>
      <dgm:spPr/>
    </dgm:pt>
    <dgm:pt modelId="{F70E4BB4-A8C2-4204-A46B-62B6A8220B5D}" type="pres">
      <dgm:prSet presAssocID="{7A1DAF4C-95CF-47AD-824E-D24707A90C74}" presName="conn2-1" presStyleLbl="parChTrans1D3" presStyleIdx="1" presStyleCnt="5"/>
      <dgm:spPr/>
    </dgm:pt>
    <dgm:pt modelId="{5C933082-5F80-464C-833C-29EFCE4D175B}" type="pres">
      <dgm:prSet presAssocID="{7A1DAF4C-95CF-47AD-824E-D24707A90C74}" presName="connTx" presStyleLbl="parChTrans1D3" presStyleIdx="1" presStyleCnt="5"/>
      <dgm:spPr/>
    </dgm:pt>
    <dgm:pt modelId="{2DB4F83D-C5A4-4D33-8793-CECA5EAE0E7E}" type="pres">
      <dgm:prSet presAssocID="{4DA7D01C-0E36-4424-8302-FF9DC1D8BB39}" presName="root2" presStyleCnt="0"/>
      <dgm:spPr/>
    </dgm:pt>
    <dgm:pt modelId="{A96A0805-C4A6-4320-9979-5C0FC628D372}" type="pres">
      <dgm:prSet presAssocID="{4DA7D01C-0E36-4424-8302-FF9DC1D8BB39}" presName="LevelTwoTextNode" presStyleLbl="node3" presStyleIdx="1" presStyleCnt="5">
        <dgm:presLayoutVars>
          <dgm:chPref val="3"/>
        </dgm:presLayoutVars>
      </dgm:prSet>
      <dgm:spPr/>
    </dgm:pt>
    <dgm:pt modelId="{5B3F7488-3087-43F2-9A46-177187520117}" type="pres">
      <dgm:prSet presAssocID="{4DA7D01C-0E36-4424-8302-FF9DC1D8BB39}" presName="level3hierChild" presStyleCnt="0"/>
      <dgm:spPr/>
    </dgm:pt>
    <dgm:pt modelId="{3DCEE6FF-75FB-43D5-B6E6-1273CBED1C14}" type="pres">
      <dgm:prSet presAssocID="{7DEA5548-3B18-4FD2-AE5D-87E5F3440A40}" presName="conn2-1" presStyleLbl="parChTrans1D4" presStyleIdx="1" presStyleCnt="5"/>
      <dgm:spPr/>
    </dgm:pt>
    <dgm:pt modelId="{3160B355-F4DB-464D-8799-C81B81ADAEE1}" type="pres">
      <dgm:prSet presAssocID="{7DEA5548-3B18-4FD2-AE5D-87E5F3440A40}" presName="connTx" presStyleLbl="parChTrans1D4" presStyleIdx="1" presStyleCnt="5"/>
      <dgm:spPr/>
    </dgm:pt>
    <dgm:pt modelId="{C1435BD1-3091-404A-8CCD-B53C94FF5955}" type="pres">
      <dgm:prSet presAssocID="{F87C561C-AB8B-4499-A467-0159822E57C9}" presName="root2" presStyleCnt="0"/>
      <dgm:spPr/>
    </dgm:pt>
    <dgm:pt modelId="{1D20169B-2DC8-4BFD-B009-D2884D53E1E4}" type="pres">
      <dgm:prSet presAssocID="{F87C561C-AB8B-4499-A467-0159822E57C9}" presName="LevelTwoTextNode" presStyleLbl="node4" presStyleIdx="1" presStyleCnt="5">
        <dgm:presLayoutVars>
          <dgm:chPref val="3"/>
        </dgm:presLayoutVars>
      </dgm:prSet>
      <dgm:spPr/>
    </dgm:pt>
    <dgm:pt modelId="{B37FA045-F1F1-43F5-BDE6-BE77B5ACACB9}" type="pres">
      <dgm:prSet presAssocID="{F87C561C-AB8B-4499-A467-0159822E57C9}" presName="level3hierChild" presStyleCnt="0"/>
      <dgm:spPr/>
    </dgm:pt>
    <dgm:pt modelId="{E1E046D4-7C5D-4FBC-8D23-9D4D231C956E}" type="pres">
      <dgm:prSet presAssocID="{F928493C-A0B7-447A-90F7-19DAE1716926}" presName="conn2-1" presStyleLbl="parChTrans1D2" presStyleIdx="1" presStyleCnt="2"/>
      <dgm:spPr/>
    </dgm:pt>
    <dgm:pt modelId="{A1ADF876-525C-4314-8E67-4ABE398C6D29}" type="pres">
      <dgm:prSet presAssocID="{F928493C-A0B7-447A-90F7-19DAE1716926}" presName="connTx" presStyleLbl="parChTrans1D2" presStyleIdx="1" presStyleCnt="2"/>
      <dgm:spPr/>
    </dgm:pt>
    <dgm:pt modelId="{7318950F-9814-487A-8DCB-78156C08F534}" type="pres">
      <dgm:prSet presAssocID="{D2AB2A0A-0AA6-4323-92F3-074BA2CB76B8}" presName="root2" presStyleCnt="0"/>
      <dgm:spPr/>
    </dgm:pt>
    <dgm:pt modelId="{056F4589-4388-4A92-AAA0-6421D2FA0B97}" type="pres">
      <dgm:prSet presAssocID="{D2AB2A0A-0AA6-4323-92F3-074BA2CB76B8}" presName="LevelTwoTextNode" presStyleLbl="node2" presStyleIdx="1" presStyleCnt="2">
        <dgm:presLayoutVars>
          <dgm:chPref val="3"/>
        </dgm:presLayoutVars>
      </dgm:prSet>
      <dgm:spPr/>
    </dgm:pt>
    <dgm:pt modelId="{90065133-45C0-4259-83D2-16761124D7E1}" type="pres">
      <dgm:prSet presAssocID="{D2AB2A0A-0AA6-4323-92F3-074BA2CB76B8}" presName="level3hierChild" presStyleCnt="0"/>
      <dgm:spPr/>
    </dgm:pt>
    <dgm:pt modelId="{257CDC55-F6CA-4FDE-951B-5581D50BD3BC}" type="pres">
      <dgm:prSet presAssocID="{3E83078D-1E5C-4435-9982-B969D820DA9B}" presName="conn2-1" presStyleLbl="parChTrans1D3" presStyleIdx="2" presStyleCnt="5"/>
      <dgm:spPr/>
    </dgm:pt>
    <dgm:pt modelId="{C7AD08F0-500E-4515-9945-4FBC14EA2E8F}" type="pres">
      <dgm:prSet presAssocID="{3E83078D-1E5C-4435-9982-B969D820DA9B}" presName="connTx" presStyleLbl="parChTrans1D3" presStyleIdx="2" presStyleCnt="5"/>
      <dgm:spPr/>
    </dgm:pt>
    <dgm:pt modelId="{165DA011-12A1-424B-9DE9-04E5B0FE921E}" type="pres">
      <dgm:prSet presAssocID="{11C1C843-9566-4B47-88BF-D804BDD7301A}" presName="root2" presStyleCnt="0"/>
      <dgm:spPr/>
    </dgm:pt>
    <dgm:pt modelId="{E7006BE4-870D-4354-8996-D5776F235283}" type="pres">
      <dgm:prSet presAssocID="{11C1C843-9566-4B47-88BF-D804BDD7301A}" presName="LevelTwoTextNode" presStyleLbl="node3" presStyleIdx="2" presStyleCnt="5">
        <dgm:presLayoutVars>
          <dgm:chPref val="3"/>
        </dgm:presLayoutVars>
      </dgm:prSet>
      <dgm:spPr/>
    </dgm:pt>
    <dgm:pt modelId="{999EB555-2D27-40DB-BEC2-3AA0D60CEDF6}" type="pres">
      <dgm:prSet presAssocID="{11C1C843-9566-4B47-88BF-D804BDD7301A}" presName="level3hierChild" presStyleCnt="0"/>
      <dgm:spPr/>
    </dgm:pt>
    <dgm:pt modelId="{163D04CF-68BD-410C-8215-48722FF0BB18}" type="pres">
      <dgm:prSet presAssocID="{DF38DC72-1AE2-42AC-8E51-82ADB47C8341}" presName="conn2-1" presStyleLbl="parChTrans1D4" presStyleIdx="2" presStyleCnt="5"/>
      <dgm:spPr/>
    </dgm:pt>
    <dgm:pt modelId="{8413F229-B6CA-4A79-A440-0FFAB3815B6A}" type="pres">
      <dgm:prSet presAssocID="{DF38DC72-1AE2-42AC-8E51-82ADB47C8341}" presName="connTx" presStyleLbl="parChTrans1D4" presStyleIdx="2" presStyleCnt="5"/>
      <dgm:spPr/>
    </dgm:pt>
    <dgm:pt modelId="{95673B3B-1F19-4315-AA4B-5BB96D1CA504}" type="pres">
      <dgm:prSet presAssocID="{408DE5F0-D036-4447-82B7-488CF49B0302}" presName="root2" presStyleCnt="0"/>
      <dgm:spPr/>
    </dgm:pt>
    <dgm:pt modelId="{60B1F893-72F1-438F-8EA0-DD9AC1E0926E}" type="pres">
      <dgm:prSet presAssocID="{408DE5F0-D036-4447-82B7-488CF49B0302}" presName="LevelTwoTextNode" presStyleLbl="node4" presStyleIdx="2" presStyleCnt="5">
        <dgm:presLayoutVars>
          <dgm:chPref val="3"/>
        </dgm:presLayoutVars>
      </dgm:prSet>
      <dgm:spPr/>
    </dgm:pt>
    <dgm:pt modelId="{AEB45D43-1DAF-4BF8-8C39-3F9B473079AD}" type="pres">
      <dgm:prSet presAssocID="{408DE5F0-D036-4447-82B7-488CF49B0302}" presName="level3hierChild" presStyleCnt="0"/>
      <dgm:spPr/>
    </dgm:pt>
    <dgm:pt modelId="{126BD87A-8DEE-40A0-947F-29F2C8422BE6}" type="pres">
      <dgm:prSet presAssocID="{FBE19F46-D26D-43A9-8E61-75CE35ED4556}" presName="conn2-1" presStyleLbl="parChTrans1D3" presStyleIdx="3" presStyleCnt="5"/>
      <dgm:spPr/>
    </dgm:pt>
    <dgm:pt modelId="{B25D2DA4-D2C5-4AFE-AD9F-B80137B3601D}" type="pres">
      <dgm:prSet presAssocID="{FBE19F46-D26D-43A9-8E61-75CE35ED4556}" presName="connTx" presStyleLbl="parChTrans1D3" presStyleIdx="3" presStyleCnt="5"/>
      <dgm:spPr/>
    </dgm:pt>
    <dgm:pt modelId="{2EF10C4E-F9FE-4ED9-8522-2A4E9A26F5F4}" type="pres">
      <dgm:prSet presAssocID="{B9D88B65-7BDB-4A14-B95B-0636A76FBC36}" presName="root2" presStyleCnt="0"/>
      <dgm:spPr/>
    </dgm:pt>
    <dgm:pt modelId="{95876F02-3E70-4A63-B529-6AC97F21C95C}" type="pres">
      <dgm:prSet presAssocID="{B9D88B65-7BDB-4A14-B95B-0636A76FBC36}" presName="LevelTwoTextNode" presStyleLbl="node3" presStyleIdx="3" presStyleCnt="5">
        <dgm:presLayoutVars>
          <dgm:chPref val="3"/>
        </dgm:presLayoutVars>
      </dgm:prSet>
      <dgm:spPr/>
    </dgm:pt>
    <dgm:pt modelId="{9FE44ABC-25F2-4431-B4B6-A6577B65E2A3}" type="pres">
      <dgm:prSet presAssocID="{B9D88B65-7BDB-4A14-B95B-0636A76FBC36}" presName="level3hierChild" presStyleCnt="0"/>
      <dgm:spPr/>
    </dgm:pt>
    <dgm:pt modelId="{1D2FFBF9-26EC-49DB-851E-142BD67D2CFF}" type="pres">
      <dgm:prSet presAssocID="{7D580B17-50F9-4277-A485-E6A0ED580185}" presName="conn2-1" presStyleLbl="parChTrans1D4" presStyleIdx="3" presStyleCnt="5"/>
      <dgm:spPr/>
    </dgm:pt>
    <dgm:pt modelId="{E1769BEB-73D6-43A5-AD76-0EE30B7255AC}" type="pres">
      <dgm:prSet presAssocID="{7D580B17-50F9-4277-A485-E6A0ED580185}" presName="connTx" presStyleLbl="parChTrans1D4" presStyleIdx="3" presStyleCnt="5"/>
      <dgm:spPr/>
    </dgm:pt>
    <dgm:pt modelId="{AA1C3F12-C1C9-4A51-96A5-B39B9A893DB9}" type="pres">
      <dgm:prSet presAssocID="{3F08226F-D382-4CB7-8275-E06596057640}" presName="root2" presStyleCnt="0"/>
      <dgm:spPr/>
    </dgm:pt>
    <dgm:pt modelId="{EED94927-3AFA-4FA5-8B88-01E31E12D67B}" type="pres">
      <dgm:prSet presAssocID="{3F08226F-D382-4CB7-8275-E06596057640}" presName="LevelTwoTextNode" presStyleLbl="node4" presStyleIdx="3" presStyleCnt="5">
        <dgm:presLayoutVars>
          <dgm:chPref val="3"/>
        </dgm:presLayoutVars>
      </dgm:prSet>
      <dgm:spPr/>
    </dgm:pt>
    <dgm:pt modelId="{06C428DA-045A-436B-A33C-7F3051FFBA0A}" type="pres">
      <dgm:prSet presAssocID="{3F08226F-D382-4CB7-8275-E06596057640}" presName="level3hierChild" presStyleCnt="0"/>
      <dgm:spPr/>
    </dgm:pt>
    <dgm:pt modelId="{76C8A3BB-8F2E-4775-8DC7-4D1FBE811324}" type="pres">
      <dgm:prSet presAssocID="{056E17C1-57D5-4277-AEAA-BFC77B1B8C34}" presName="conn2-1" presStyleLbl="parChTrans1D3" presStyleIdx="4" presStyleCnt="5"/>
      <dgm:spPr/>
    </dgm:pt>
    <dgm:pt modelId="{3FD9293A-4056-491E-BD42-6984F575616B}" type="pres">
      <dgm:prSet presAssocID="{056E17C1-57D5-4277-AEAA-BFC77B1B8C34}" presName="connTx" presStyleLbl="parChTrans1D3" presStyleIdx="4" presStyleCnt="5"/>
      <dgm:spPr/>
    </dgm:pt>
    <dgm:pt modelId="{CB31C268-C581-4FA2-BDDC-DE6C15AB8029}" type="pres">
      <dgm:prSet presAssocID="{9357F7A7-35FB-4E33-9883-45A0799E11B2}" presName="root2" presStyleCnt="0"/>
      <dgm:spPr/>
    </dgm:pt>
    <dgm:pt modelId="{75461377-1E8E-495A-BE8E-65BBDEB0554E}" type="pres">
      <dgm:prSet presAssocID="{9357F7A7-35FB-4E33-9883-45A0799E11B2}" presName="LevelTwoTextNode" presStyleLbl="node3" presStyleIdx="4" presStyleCnt="5">
        <dgm:presLayoutVars>
          <dgm:chPref val="3"/>
        </dgm:presLayoutVars>
      </dgm:prSet>
      <dgm:spPr/>
    </dgm:pt>
    <dgm:pt modelId="{F7FC5F18-4C97-488F-9F90-6274C0DE4BAE}" type="pres">
      <dgm:prSet presAssocID="{9357F7A7-35FB-4E33-9883-45A0799E11B2}" presName="level3hierChild" presStyleCnt="0"/>
      <dgm:spPr/>
    </dgm:pt>
    <dgm:pt modelId="{D7D5DD1E-9A99-439E-A20B-88D1A2E320B1}" type="pres">
      <dgm:prSet presAssocID="{65046E4C-1B66-476A-9DD8-C5EDC75A17D0}" presName="conn2-1" presStyleLbl="parChTrans1D4" presStyleIdx="4" presStyleCnt="5"/>
      <dgm:spPr/>
    </dgm:pt>
    <dgm:pt modelId="{B04FCBC5-A75B-4C45-9F4D-AB9346FAAAF3}" type="pres">
      <dgm:prSet presAssocID="{65046E4C-1B66-476A-9DD8-C5EDC75A17D0}" presName="connTx" presStyleLbl="parChTrans1D4" presStyleIdx="4" presStyleCnt="5"/>
      <dgm:spPr/>
    </dgm:pt>
    <dgm:pt modelId="{21602F85-3424-41C2-833C-6B7F4A851B42}" type="pres">
      <dgm:prSet presAssocID="{E1FFBA23-0374-45CD-995E-2BA78DF8BE6A}" presName="root2" presStyleCnt="0"/>
      <dgm:spPr/>
    </dgm:pt>
    <dgm:pt modelId="{14FD66FE-B4AC-486E-A764-6CEE136A84E7}" type="pres">
      <dgm:prSet presAssocID="{E1FFBA23-0374-45CD-995E-2BA78DF8BE6A}" presName="LevelTwoTextNode" presStyleLbl="node4" presStyleIdx="4" presStyleCnt="5">
        <dgm:presLayoutVars>
          <dgm:chPref val="3"/>
        </dgm:presLayoutVars>
      </dgm:prSet>
      <dgm:spPr/>
    </dgm:pt>
    <dgm:pt modelId="{1E40268B-6DF0-49A0-8F68-EACBB32437AC}" type="pres">
      <dgm:prSet presAssocID="{E1FFBA23-0374-45CD-995E-2BA78DF8BE6A}" presName="level3hierChild" presStyleCnt="0"/>
      <dgm:spPr/>
    </dgm:pt>
  </dgm:ptLst>
  <dgm:cxnLst>
    <dgm:cxn modelId="{8A435107-AAF1-4FFC-ABED-51BC20914437}" type="presOf" srcId="{EDA246B3-9912-438E-B7F4-FB475B94EB58}" destId="{372CC260-10B2-4B62-9789-B8AF25D7FBC0}" srcOrd="0" destOrd="0" presId="urn:microsoft.com/office/officeart/2005/8/layout/hierarchy2"/>
    <dgm:cxn modelId="{88E8F30B-785B-4E4C-AE02-E34595939C3D}" type="presOf" srcId="{DF38DC72-1AE2-42AC-8E51-82ADB47C8341}" destId="{163D04CF-68BD-410C-8215-48722FF0BB18}" srcOrd="0" destOrd="0" presId="urn:microsoft.com/office/officeart/2005/8/layout/hierarchy2"/>
    <dgm:cxn modelId="{8C805A0C-8EF4-491A-86EA-ABFE786F23EC}" type="presOf" srcId="{D2AB2A0A-0AA6-4323-92F3-074BA2CB76B8}" destId="{056F4589-4388-4A92-AAA0-6421D2FA0B97}" srcOrd="0" destOrd="0" presId="urn:microsoft.com/office/officeart/2005/8/layout/hierarchy2"/>
    <dgm:cxn modelId="{35899A11-15AF-4E1B-BE92-4C26ED666A88}" type="presOf" srcId="{F87C561C-AB8B-4499-A467-0159822E57C9}" destId="{1D20169B-2DC8-4BFD-B009-D2884D53E1E4}" srcOrd="0" destOrd="0" presId="urn:microsoft.com/office/officeart/2005/8/layout/hierarchy2"/>
    <dgm:cxn modelId="{AFEA5617-3E2F-4632-AC36-AF61016FC79B}" type="presOf" srcId="{FBE19F46-D26D-43A9-8E61-75CE35ED4556}" destId="{B25D2DA4-D2C5-4AFE-AD9F-B80137B3601D}" srcOrd="1" destOrd="0" presId="urn:microsoft.com/office/officeart/2005/8/layout/hierarchy2"/>
    <dgm:cxn modelId="{BF461419-2815-43BD-BBB3-9C91B7723F24}" type="presOf" srcId="{6F007C49-3F09-4071-B502-D030E6B9103D}" destId="{D72C703C-D65C-4550-8320-5D0F1DB1330F}" srcOrd="0" destOrd="0" presId="urn:microsoft.com/office/officeart/2005/8/layout/hierarchy2"/>
    <dgm:cxn modelId="{B48F701E-498A-4BB4-83C5-28289A7C8F9A}" srcId="{0634EEAC-FA95-4120-9D8A-B29F29F9BA95}" destId="{4DA7D01C-0E36-4424-8302-FF9DC1D8BB39}" srcOrd="1" destOrd="0" parTransId="{7A1DAF4C-95CF-47AD-824E-D24707A90C74}" sibTransId="{F967A3C8-9F36-479E-8E04-69D436941B5F}"/>
    <dgm:cxn modelId="{6B740820-23EA-45AE-834F-165C0A80BE6E}" type="presOf" srcId="{056E17C1-57D5-4277-AEAA-BFC77B1B8C34}" destId="{76C8A3BB-8F2E-4775-8DC7-4D1FBE811324}" srcOrd="0" destOrd="0" presId="urn:microsoft.com/office/officeart/2005/8/layout/hierarchy2"/>
    <dgm:cxn modelId="{F4CD3632-6F89-41C7-8850-1B2318FFAC66}" type="presOf" srcId="{3E83078D-1E5C-4435-9982-B969D820DA9B}" destId="{C7AD08F0-500E-4515-9945-4FBC14EA2E8F}" srcOrd="1" destOrd="0" presId="urn:microsoft.com/office/officeart/2005/8/layout/hierarchy2"/>
    <dgm:cxn modelId="{A0502F33-4016-4E1B-823E-44B2E993F96E}" type="presOf" srcId="{7D580B17-50F9-4277-A485-E6A0ED580185}" destId="{E1769BEB-73D6-43A5-AD76-0EE30B7255AC}" srcOrd="1" destOrd="0" presId="urn:microsoft.com/office/officeart/2005/8/layout/hierarchy2"/>
    <dgm:cxn modelId="{C23E5840-F980-48BE-ACAE-FDBD6BBEB93E}" type="presOf" srcId="{11C1C843-9566-4B47-88BF-D804BDD7301A}" destId="{E7006BE4-870D-4354-8996-D5776F235283}" srcOrd="0" destOrd="0" presId="urn:microsoft.com/office/officeart/2005/8/layout/hierarchy2"/>
    <dgm:cxn modelId="{C6DD035D-89E7-4023-9F91-C89FD552350F}" type="presOf" srcId="{4DA7D01C-0E36-4424-8302-FF9DC1D8BB39}" destId="{A96A0805-C4A6-4320-9979-5C0FC628D372}" srcOrd="0" destOrd="0" presId="urn:microsoft.com/office/officeart/2005/8/layout/hierarchy2"/>
    <dgm:cxn modelId="{1C277260-9F20-4A6E-A49B-F5B42A6EE2E8}" srcId="{B4674897-DEB8-42E6-87DB-3638BB36C03C}" destId="{14B0DCBC-3002-405D-B969-92B66FEB8092}" srcOrd="0" destOrd="0" parTransId="{9B10BD48-E749-4818-98F9-D70C9A7CC1F6}" sibTransId="{EB4A8B03-F044-473D-AAE6-47757CA972BA}"/>
    <dgm:cxn modelId="{B187E860-B4B9-423B-B0C2-930FF47EA7A1}" type="presOf" srcId="{408DE5F0-D036-4447-82B7-488CF49B0302}" destId="{60B1F893-72F1-438F-8EA0-DD9AC1E0926E}" srcOrd="0" destOrd="0" presId="urn:microsoft.com/office/officeart/2005/8/layout/hierarchy2"/>
    <dgm:cxn modelId="{62ECF260-25FD-4F2F-8AFB-E700EA81A5BB}" type="presOf" srcId="{F928493C-A0B7-447A-90F7-19DAE1716926}" destId="{E1E046D4-7C5D-4FBC-8D23-9D4D231C956E}" srcOrd="0" destOrd="0" presId="urn:microsoft.com/office/officeart/2005/8/layout/hierarchy2"/>
    <dgm:cxn modelId="{B6B2B94A-236C-4783-A320-7264C4172774}" type="presOf" srcId="{6F007C49-3F09-4071-B502-D030E6B9103D}" destId="{85DF1D18-F032-4A51-A85D-745C2D4A7287}" srcOrd="1" destOrd="0" presId="urn:microsoft.com/office/officeart/2005/8/layout/hierarchy2"/>
    <dgm:cxn modelId="{586C646C-3744-4234-97B7-B5A4B7175C40}" type="presOf" srcId="{B9D88B65-7BDB-4A14-B95B-0636A76FBC36}" destId="{95876F02-3E70-4A63-B529-6AC97F21C95C}" srcOrd="0" destOrd="0" presId="urn:microsoft.com/office/officeart/2005/8/layout/hierarchy2"/>
    <dgm:cxn modelId="{B64C9C4E-659F-4A66-AD31-58F504064C3D}" srcId="{14B0DCBC-3002-405D-B969-92B66FEB8092}" destId="{0634EEAC-FA95-4120-9D8A-B29F29F9BA95}" srcOrd="0" destOrd="0" parTransId="{EDA246B3-9912-438E-B7F4-FB475B94EB58}" sibTransId="{72890F2F-9295-4B4E-A54A-1E084976650C}"/>
    <dgm:cxn modelId="{701CC04E-E02D-4AAE-BCF8-302B08A85DA1}" type="presOf" srcId="{65046E4C-1B66-476A-9DD8-C5EDC75A17D0}" destId="{D7D5DD1E-9A99-439E-A20B-88D1A2E320B1}" srcOrd="0" destOrd="0" presId="urn:microsoft.com/office/officeart/2005/8/layout/hierarchy2"/>
    <dgm:cxn modelId="{AD66FC4E-02B4-4FFE-9074-C354B4015F87}" srcId="{01D074A6-9CE4-4A52-AC5A-714D9CE98650}" destId="{7D798DA7-2E6C-4D6A-9587-CF70522E59EB}" srcOrd="0" destOrd="0" parTransId="{88F4DC33-5CCB-453D-A934-6C4535889CCB}" sibTransId="{AA3C434B-810D-4B75-84F8-0FCDE3996038}"/>
    <dgm:cxn modelId="{55254772-47D0-4531-8689-BA3E9B95F8F0}" type="presOf" srcId="{7A1DAF4C-95CF-47AD-824E-D24707A90C74}" destId="{5C933082-5F80-464C-833C-29EFCE4D175B}" srcOrd="1" destOrd="0" presId="urn:microsoft.com/office/officeart/2005/8/layout/hierarchy2"/>
    <dgm:cxn modelId="{63E6DC54-7950-4F38-B3D8-63440ADFFE58}" srcId="{11C1C843-9566-4B47-88BF-D804BDD7301A}" destId="{408DE5F0-D036-4447-82B7-488CF49B0302}" srcOrd="0" destOrd="0" parTransId="{DF38DC72-1AE2-42AC-8E51-82ADB47C8341}" sibTransId="{9A4223B0-14AC-47F3-97C2-7514EFC1863A}"/>
    <dgm:cxn modelId="{448F8775-FA9F-4488-8CD7-E1387432B801}" srcId="{D2AB2A0A-0AA6-4323-92F3-074BA2CB76B8}" destId="{B9D88B65-7BDB-4A14-B95B-0636A76FBC36}" srcOrd="1" destOrd="0" parTransId="{FBE19F46-D26D-43A9-8E61-75CE35ED4556}" sibTransId="{BAD0614B-A911-4B77-8A4C-620B1BA54409}"/>
    <dgm:cxn modelId="{95CEA782-30F3-41F0-A82D-B1ABE4CB5158}" srcId="{B9D88B65-7BDB-4A14-B95B-0636A76FBC36}" destId="{3F08226F-D382-4CB7-8275-E06596057640}" srcOrd="0" destOrd="0" parTransId="{7D580B17-50F9-4277-A485-E6A0ED580185}" sibTransId="{9A0E77DB-FFD1-4976-AA74-526B5E71950F}"/>
    <dgm:cxn modelId="{D97D3985-D2AC-4079-A8C6-E2E539F97CA3}" type="presOf" srcId="{65046E4C-1B66-476A-9DD8-C5EDC75A17D0}" destId="{B04FCBC5-A75B-4C45-9F4D-AB9346FAAAF3}" srcOrd="1" destOrd="0" presId="urn:microsoft.com/office/officeart/2005/8/layout/hierarchy2"/>
    <dgm:cxn modelId="{7DC89986-75DA-4F23-9674-D6E52D6C9C06}" type="presOf" srcId="{3E83078D-1E5C-4435-9982-B969D820DA9B}" destId="{257CDC55-F6CA-4FDE-951B-5581D50BD3BC}" srcOrd="0" destOrd="0" presId="urn:microsoft.com/office/officeart/2005/8/layout/hierarchy2"/>
    <dgm:cxn modelId="{A9BEE58A-8ACF-4FBF-A575-0696C8F3DE37}" type="presOf" srcId="{056E17C1-57D5-4277-AEAA-BFC77B1B8C34}" destId="{3FD9293A-4056-491E-BD42-6984F575616B}" srcOrd="1" destOrd="0" presId="urn:microsoft.com/office/officeart/2005/8/layout/hierarchy2"/>
    <dgm:cxn modelId="{363F028F-B336-49B4-8FFC-8404441D8934}" srcId="{4DA7D01C-0E36-4424-8302-FF9DC1D8BB39}" destId="{F87C561C-AB8B-4499-A467-0159822E57C9}" srcOrd="0" destOrd="0" parTransId="{7DEA5548-3B18-4FD2-AE5D-87E5F3440A40}" sibTransId="{66E7A9CF-F682-4891-BE40-CE8CB0ECA4F0}"/>
    <dgm:cxn modelId="{6F17A691-33AB-438F-B52A-E86167983698}" type="presOf" srcId="{7D798DA7-2E6C-4D6A-9587-CF70522E59EB}" destId="{97267D2D-A049-4237-A8F2-B95083AB4098}" srcOrd="0" destOrd="0" presId="urn:microsoft.com/office/officeart/2005/8/layout/hierarchy2"/>
    <dgm:cxn modelId="{3FCD0F98-F0E3-4FDF-8BB6-7F161F8A6F1A}" type="presOf" srcId="{F928493C-A0B7-447A-90F7-19DAE1716926}" destId="{A1ADF876-525C-4314-8E67-4ABE398C6D29}" srcOrd="1" destOrd="0" presId="urn:microsoft.com/office/officeart/2005/8/layout/hierarchy2"/>
    <dgm:cxn modelId="{355B799C-D244-4439-B280-2CE7940EA1B4}" srcId="{14B0DCBC-3002-405D-B969-92B66FEB8092}" destId="{D2AB2A0A-0AA6-4323-92F3-074BA2CB76B8}" srcOrd="1" destOrd="0" parTransId="{F928493C-A0B7-447A-90F7-19DAE1716926}" sibTransId="{9EC9C57D-8DF9-4B5F-AF76-897239AC96D3}"/>
    <dgm:cxn modelId="{DBCC239F-815B-4297-8CB1-BAF1CC932D1F}" type="presOf" srcId="{0634EEAC-FA95-4120-9D8A-B29F29F9BA95}" destId="{91FC615F-7D0E-4CD4-96BC-F036D61DBFC7}" srcOrd="0" destOrd="0" presId="urn:microsoft.com/office/officeart/2005/8/layout/hierarchy2"/>
    <dgm:cxn modelId="{D1D4BEA4-99F4-4CAF-92C8-B11A6FA4E4DC}" type="presOf" srcId="{7DEA5548-3B18-4FD2-AE5D-87E5F3440A40}" destId="{3160B355-F4DB-464D-8799-C81B81ADAEE1}" srcOrd="1" destOrd="0" presId="urn:microsoft.com/office/officeart/2005/8/layout/hierarchy2"/>
    <dgm:cxn modelId="{F4D3BAA7-8E95-4CA8-8793-B0ECB8240279}" type="presOf" srcId="{DF38DC72-1AE2-42AC-8E51-82ADB47C8341}" destId="{8413F229-B6CA-4A79-A440-0FFAB3815B6A}" srcOrd="1" destOrd="0" presId="urn:microsoft.com/office/officeart/2005/8/layout/hierarchy2"/>
    <dgm:cxn modelId="{5ADABBAA-24B5-443A-A285-AEA2BF204F94}" type="presOf" srcId="{EDA246B3-9912-438E-B7F4-FB475B94EB58}" destId="{7B3D89B4-7325-44C9-81D2-A49D4757CE08}" srcOrd="1" destOrd="0" presId="urn:microsoft.com/office/officeart/2005/8/layout/hierarchy2"/>
    <dgm:cxn modelId="{D7E81DAD-71C0-4F02-809A-A012D328BCB6}" type="presOf" srcId="{14B0DCBC-3002-405D-B969-92B66FEB8092}" destId="{DDAB3665-F198-49E5-9D15-5509AC7ABCB1}" srcOrd="0" destOrd="0" presId="urn:microsoft.com/office/officeart/2005/8/layout/hierarchy2"/>
    <dgm:cxn modelId="{C8A88FAF-8DB7-4A81-B861-0A9DA44B33B0}" type="presOf" srcId="{7A1DAF4C-95CF-47AD-824E-D24707A90C74}" destId="{F70E4BB4-A8C2-4204-A46B-62B6A8220B5D}" srcOrd="0" destOrd="0" presId="urn:microsoft.com/office/officeart/2005/8/layout/hierarchy2"/>
    <dgm:cxn modelId="{DD358DC8-1E84-4D52-A4ED-88119572D6C7}" type="presOf" srcId="{7DEA5548-3B18-4FD2-AE5D-87E5F3440A40}" destId="{3DCEE6FF-75FB-43D5-B6E6-1273CBED1C14}" srcOrd="0" destOrd="0" presId="urn:microsoft.com/office/officeart/2005/8/layout/hierarchy2"/>
    <dgm:cxn modelId="{FE37DDCE-E6CB-436D-8B8D-2775F10B3B80}" srcId="{0634EEAC-FA95-4120-9D8A-B29F29F9BA95}" destId="{01D074A6-9CE4-4A52-AC5A-714D9CE98650}" srcOrd="0" destOrd="0" parTransId="{6F007C49-3F09-4071-B502-D030E6B9103D}" sibTransId="{E660C47F-E545-49B9-B4B2-A6E758B44AE7}"/>
    <dgm:cxn modelId="{A8B454D3-6433-415C-B461-7E394FAFBCF6}" type="presOf" srcId="{B4674897-DEB8-42E6-87DB-3638BB36C03C}" destId="{EF542FA3-4889-4691-ACBA-4356736BD8E9}" srcOrd="0" destOrd="0" presId="urn:microsoft.com/office/officeart/2005/8/layout/hierarchy2"/>
    <dgm:cxn modelId="{0FD55BD7-C7E6-44D8-8DC4-2EE907B7E71A}" srcId="{9357F7A7-35FB-4E33-9883-45A0799E11B2}" destId="{E1FFBA23-0374-45CD-995E-2BA78DF8BE6A}" srcOrd="0" destOrd="0" parTransId="{65046E4C-1B66-476A-9DD8-C5EDC75A17D0}" sibTransId="{27392818-BC74-4637-ACF5-99DC7F3B678D}"/>
    <dgm:cxn modelId="{15B6B8DA-182A-47FF-A8D7-37E9DD6ECF87}" type="presOf" srcId="{01D074A6-9CE4-4A52-AC5A-714D9CE98650}" destId="{1F0B8F33-2E9E-4AB3-8115-1511A75919CC}" srcOrd="0" destOrd="0" presId="urn:microsoft.com/office/officeart/2005/8/layout/hierarchy2"/>
    <dgm:cxn modelId="{69D9BFDC-6F38-49B5-AE4B-A626615033E8}" type="presOf" srcId="{E1FFBA23-0374-45CD-995E-2BA78DF8BE6A}" destId="{14FD66FE-B4AC-486E-A764-6CEE136A84E7}" srcOrd="0" destOrd="0" presId="urn:microsoft.com/office/officeart/2005/8/layout/hierarchy2"/>
    <dgm:cxn modelId="{4666A4E5-C1C5-4183-935E-5D3682429314}" srcId="{D2AB2A0A-0AA6-4323-92F3-074BA2CB76B8}" destId="{11C1C843-9566-4B47-88BF-D804BDD7301A}" srcOrd="0" destOrd="0" parTransId="{3E83078D-1E5C-4435-9982-B969D820DA9B}" sibTransId="{3D3BBDB1-062E-48EC-B377-37AA39885AA7}"/>
    <dgm:cxn modelId="{8593BBE8-ECE9-40E7-AE96-0AF924429B9D}" type="presOf" srcId="{88F4DC33-5CCB-453D-A934-6C4535889CCB}" destId="{5BE222FE-A224-4AA9-BEC6-8697B3CB7451}" srcOrd="1" destOrd="0" presId="urn:microsoft.com/office/officeart/2005/8/layout/hierarchy2"/>
    <dgm:cxn modelId="{4ED387EC-C4E1-46E7-948E-C76549DD8857}" type="presOf" srcId="{FBE19F46-D26D-43A9-8E61-75CE35ED4556}" destId="{126BD87A-8DEE-40A0-947F-29F2C8422BE6}" srcOrd="0" destOrd="0" presId="urn:microsoft.com/office/officeart/2005/8/layout/hierarchy2"/>
    <dgm:cxn modelId="{E7ED5FF4-F0E2-4E80-8883-797AD601EEFF}" type="presOf" srcId="{9357F7A7-35FB-4E33-9883-45A0799E11B2}" destId="{75461377-1E8E-495A-BE8E-65BBDEB0554E}" srcOrd="0" destOrd="0" presId="urn:microsoft.com/office/officeart/2005/8/layout/hierarchy2"/>
    <dgm:cxn modelId="{1EB471F6-63E5-4509-902F-FEA27C870C61}" type="presOf" srcId="{3F08226F-D382-4CB7-8275-E06596057640}" destId="{EED94927-3AFA-4FA5-8B88-01E31E12D67B}" srcOrd="0" destOrd="0" presId="urn:microsoft.com/office/officeart/2005/8/layout/hierarchy2"/>
    <dgm:cxn modelId="{B8DEAFF6-1C2D-4CD6-B41C-2404CD201CF1}" type="presOf" srcId="{7D580B17-50F9-4277-A485-E6A0ED580185}" destId="{1D2FFBF9-26EC-49DB-851E-142BD67D2CFF}" srcOrd="0" destOrd="0" presId="urn:microsoft.com/office/officeart/2005/8/layout/hierarchy2"/>
    <dgm:cxn modelId="{E6F9FDFC-6C30-4046-8ECF-D3BDA7109FED}" srcId="{D2AB2A0A-0AA6-4323-92F3-074BA2CB76B8}" destId="{9357F7A7-35FB-4E33-9883-45A0799E11B2}" srcOrd="2" destOrd="0" parTransId="{056E17C1-57D5-4277-AEAA-BFC77B1B8C34}" sibTransId="{337A58AA-66D3-471E-8CE2-EC0B7DDB598C}"/>
    <dgm:cxn modelId="{6196E0FF-D50C-42EC-9829-5E3CED75684D}" type="presOf" srcId="{88F4DC33-5CCB-453D-A934-6C4535889CCB}" destId="{BE09DF22-C504-453D-997C-FD2113E21FD4}" srcOrd="0" destOrd="0" presId="urn:microsoft.com/office/officeart/2005/8/layout/hierarchy2"/>
    <dgm:cxn modelId="{14CF53FC-FC74-45AF-B5A0-3B9B7EEA086A}" type="presParOf" srcId="{EF542FA3-4889-4691-ACBA-4356736BD8E9}" destId="{1E89E970-A076-4550-89A8-AD5E252D48C5}" srcOrd="0" destOrd="0" presId="urn:microsoft.com/office/officeart/2005/8/layout/hierarchy2"/>
    <dgm:cxn modelId="{671C4762-4501-4E2A-9B26-9931D82F93F7}" type="presParOf" srcId="{1E89E970-A076-4550-89A8-AD5E252D48C5}" destId="{DDAB3665-F198-49E5-9D15-5509AC7ABCB1}" srcOrd="0" destOrd="0" presId="urn:microsoft.com/office/officeart/2005/8/layout/hierarchy2"/>
    <dgm:cxn modelId="{72C3DE32-6FBF-4F6C-B493-C23E96B45E13}" type="presParOf" srcId="{1E89E970-A076-4550-89A8-AD5E252D48C5}" destId="{618010F7-2B02-4F1D-AA78-C8DB6E4746A7}" srcOrd="1" destOrd="0" presId="urn:microsoft.com/office/officeart/2005/8/layout/hierarchy2"/>
    <dgm:cxn modelId="{9D27B727-CA96-49F3-A227-DE11FBDF1DE0}" type="presParOf" srcId="{618010F7-2B02-4F1D-AA78-C8DB6E4746A7}" destId="{372CC260-10B2-4B62-9789-B8AF25D7FBC0}" srcOrd="0" destOrd="0" presId="urn:microsoft.com/office/officeart/2005/8/layout/hierarchy2"/>
    <dgm:cxn modelId="{78E9D4DB-02FE-4F4D-BEB4-1B07C0D42955}" type="presParOf" srcId="{372CC260-10B2-4B62-9789-B8AF25D7FBC0}" destId="{7B3D89B4-7325-44C9-81D2-A49D4757CE08}" srcOrd="0" destOrd="0" presId="urn:microsoft.com/office/officeart/2005/8/layout/hierarchy2"/>
    <dgm:cxn modelId="{5326E402-F8DB-4C9A-BF96-C94BBA32A717}" type="presParOf" srcId="{618010F7-2B02-4F1D-AA78-C8DB6E4746A7}" destId="{8FA0636B-90FF-4F9E-A642-44456A6C44CA}" srcOrd="1" destOrd="0" presId="urn:microsoft.com/office/officeart/2005/8/layout/hierarchy2"/>
    <dgm:cxn modelId="{00F6E3FA-84D6-4B24-B21A-09D4DF5C6E13}" type="presParOf" srcId="{8FA0636B-90FF-4F9E-A642-44456A6C44CA}" destId="{91FC615F-7D0E-4CD4-96BC-F036D61DBFC7}" srcOrd="0" destOrd="0" presId="urn:microsoft.com/office/officeart/2005/8/layout/hierarchy2"/>
    <dgm:cxn modelId="{7986267F-5ABC-4AD7-B915-0EDEDE836EC8}" type="presParOf" srcId="{8FA0636B-90FF-4F9E-A642-44456A6C44CA}" destId="{F72ECAE4-AE0D-409B-A0AF-204A278E240D}" srcOrd="1" destOrd="0" presId="urn:microsoft.com/office/officeart/2005/8/layout/hierarchy2"/>
    <dgm:cxn modelId="{062A2CA6-3792-43B6-9F29-261EB567A8A2}" type="presParOf" srcId="{F72ECAE4-AE0D-409B-A0AF-204A278E240D}" destId="{D72C703C-D65C-4550-8320-5D0F1DB1330F}" srcOrd="0" destOrd="0" presId="urn:microsoft.com/office/officeart/2005/8/layout/hierarchy2"/>
    <dgm:cxn modelId="{A254DD7A-748D-4969-929B-7343CEA1EFB5}" type="presParOf" srcId="{D72C703C-D65C-4550-8320-5D0F1DB1330F}" destId="{85DF1D18-F032-4A51-A85D-745C2D4A7287}" srcOrd="0" destOrd="0" presId="urn:microsoft.com/office/officeart/2005/8/layout/hierarchy2"/>
    <dgm:cxn modelId="{3BB2F4E1-76E0-46C4-9CFA-90EA7603B2D5}" type="presParOf" srcId="{F72ECAE4-AE0D-409B-A0AF-204A278E240D}" destId="{7A089B2E-4208-4BE4-8001-D5DEEF9EFD7E}" srcOrd="1" destOrd="0" presId="urn:microsoft.com/office/officeart/2005/8/layout/hierarchy2"/>
    <dgm:cxn modelId="{C463843E-B4CE-472C-B5DF-07A4EADC563C}" type="presParOf" srcId="{7A089B2E-4208-4BE4-8001-D5DEEF9EFD7E}" destId="{1F0B8F33-2E9E-4AB3-8115-1511A75919CC}" srcOrd="0" destOrd="0" presId="urn:microsoft.com/office/officeart/2005/8/layout/hierarchy2"/>
    <dgm:cxn modelId="{97D7032D-2DA6-49E6-A7A9-FDB0504A3074}" type="presParOf" srcId="{7A089B2E-4208-4BE4-8001-D5DEEF9EFD7E}" destId="{7BB7FBCD-77F7-4FDD-B841-EABD13C82585}" srcOrd="1" destOrd="0" presId="urn:microsoft.com/office/officeart/2005/8/layout/hierarchy2"/>
    <dgm:cxn modelId="{C02C9E6F-5AEF-4E14-A6BC-F50C3A9CC06F}" type="presParOf" srcId="{7BB7FBCD-77F7-4FDD-B841-EABD13C82585}" destId="{BE09DF22-C504-453D-997C-FD2113E21FD4}" srcOrd="0" destOrd="0" presId="urn:microsoft.com/office/officeart/2005/8/layout/hierarchy2"/>
    <dgm:cxn modelId="{A6311B8D-5C1A-4EE4-96B9-ED3216FD7465}" type="presParOf" srcId="{BE09DF22-C504-453D-997C-FD2113E21FD4}" destId="{5BE222FE-A224-4AA9-BEC6-8697B3CB7451}" srcOrd="0" destOrd="0" presId="urn:microsoft.com/office/officeart/2005/8/layout/hierarchy2"/>
    <dgm:cxn modelId="{6FCB8772-39EE-4CDC-8EB1-32EC97622080}" type="presParOf" srcId="{7BB7FBCD-77F7-4FDD-B841-EABD13C82585}" destId="{7B8AC370-D3F4-4C75-B730-93EDA3AC08BF}" srcOrd="1" destOrd="0" presId="urn:microsoft.com/office/officeart/2005/8/layout/hierarchy2"/>
    <dgm:cxn modelId="{9C09CB18-C7E0-4C74-BF97-11BC77E026F3}" type="presParOf" srcId="{7B8AC370-D3F4-4C75-B730-93EDA3AC08BF}" destId="{97267D2D-A049-4237-A8F2-B95083AB4098}" srcOrd="0" destOrd="0" presId="urn:microsoft.com/office/officeart/2005/8/layout/hierarchy2"/>
    <dgm:cxn modelId="{9C708C9C-0C5B-48DF-96EC-1C71C453F902}" type="presParOf" srcId="{7B8AC370-D3F4-4C75-B730-93EDA3AC08BF}" destId="{464F2E23-BFB7-4D72-A480-6DCD8D0D983E}" srcOrd="1" destOrd="0" presId="urn:microsoft.com/office/officeart/2005/8/layout/hierarchy2"/>
    <dgm:cxn modelId="{C50DC248-27F7-4790-843B-4F1BC7335C0A}" type="presParOf" srcId="{F72ECAE4-AE0D-409B-A0AF-204A278E240D}" destId="{F70E4BB4-A8C2-4204-A46B-62B6A8220B5D}" srcOrd="2" destOrd="0" presId="urn:microsoft.com/office/officeart/2005/8/layout/hierarchy2"/>
    <dgm:cxn modelId="{17838EB6-D84E-4155-9D31-819B6490F066}" type="presParOf" srcId="{F70E4BB4-A8C2-4204-A46B-62B6A8220B5D}" destId="{5C933082-5F80-464C-833C-29EFCE4D175B}" srcOrd="0" destOrd="0" presId="urn:microsoft.com/office/officeart/2005/8/layout/hierarchy2"/>
    <dgm:cxn modelId="{69DF3BD4-14EC-44B3-99DD-079A0F541C12}" type="presParOf" srcId="{F72ECAE4-AE0D-409B-A0AF-204A278E240D}" destId="{2DB4F83D-C5A4-4D33-8793-CECA5EAE0E7E}" srcOrd="3" destOrd="0" presId="urn:microsoft.com/office/officeart/2005/8/layout/hierarchy2"/>
    <dgm:cxn modelId="{C02F99F9-136D-4495-AF22-D5883527E527}" type="presParOf" srcId="{2DB4F83D-C5A4-4D33-8793-CECA5EAE0E7E}" destId="{A96A0805-C4A6-4320-9979-5C0FC628D372}" srcOrd="0" destOrd="0" presId="urn:microsoft.com/office/officeart/2005/8/layout/hierarchy2"/>
    <dgm:cxn modelId="{0A023A11-4798-46FA-A63A-5185D920413B}" type="presParOf" srcId="{2DB4F83D-C5A4-4D33-8793-CECA5EAE0E7E}" destId="{5B3F7488-3087-43F2-9A46-177187520117}" srcOrd="1" destOrd="0" presId="urn:microsoft.com/office/officeart/2005/8/layout/hierarchy2"/>
    <dgm:cxn modelId="{0117D15D-BF1D-40C3-9E6F-FE6FA890BA49}" type="presParOf" srcId="{5B3F7488-3087-43F2-9A46-177187520117}" destId="{3DCEE6FF-75FB-43D5-B6E6-1273CBED1C14}" srcOrd="0" destOrd="0" presId="urn:microsoft.com/office/officeart/2005/8/layout/hierarchy2"/>
    <dgm:cxn modelId="{47F1C5C4-8778-44DF-A98F-346912F6B846}" type="presParOf" srcId="{3DCEE6FF-75FB-43D5-B6E6-1273CBED1C14}" destId="{3160B355-F4DB-464D-8799-C81B81ADAEE1}" srcOrd="0" destOrd="0" presId="urn:microsoft.com/office/officeart/2005/8/layout/hierarchy2"/>
    <dgm:cxn modelId="{BA29AA78-1A31-4241-8D84-7F2BEF1C16C0}" type="presParOf" srcId="{5B3F7488-3087-43F2-9A46-177187520117}" destId="{C1435BD1-3091-404A-8CCD-B53C94FF5955}" srcOrd="1" destOrd="0" presId="urn:microsoft.com/office/officeart/2005/8/layout/hierarchy2"/>
    <dgm:cxn modelId="{FDBF295B-CB3F-44F3-A3CA-37F531D3AAB2}" type="presParOf" srcId="{C1435BD1-3091-404A-8CCD-B53C94FF5955}" destId="{1D20169B-2DC8-4BFD-B009-D2884D53E1E4}" srcOrd="0" destOrd="0" presId="urn:microsoft.com/office/officeart/2005/8/layout/hierarchy2"/>
    <dgm:cxn modelId="{E77F3AC2-9F53-448F-87E6-C0697EC3C397}" type="presParOf" srcId="{C1435BD1-3091-404A-8CCD-B53C94FF5955}" destId="{B37FA045-F1F1-43F5-BDE6-BE77B5ACACB9}" srcOrd="1" destOrd="0" presId="urn:microsoft.com/office/officeart/2005/8/layout/hierarchy2"/>
    <dgm:cxn modelId="{147710BB-B310-423A-B177-D36997022B22}" type="presParOf" srcId="{618010F7-2B02-4F1D-AA78-C8DB6E4746A7}" destId="{E1E046D4-7C5D-4FBC-8D23-9D4D231C956E}" srcOrd="2" destOrd="0" presId="urn:microsoft.com/office/officeart/2005/8/layout/hierarchy2"/>
    <dgm:cxn modelId="{0A5EA91D-9397-4F53-A57E-134852D10CCE}" type="presParOf" srcId="{E1E046D4-7C5D-4FBC-8D23-9D4D231C956E}" destId="{A1ADF876-525C-4314-8E67-4ABE398C6D29}" srcOrd="0" destOrd="0" presId="urn:microsoft.com/office/officeart/2005/8/layout/hierarchy2"/>
    <dgm:cxn modelId="{90EA4E4D-6800-4FE7-A52A-6D324A119C8E}" type="presParOf" srcId="{618010F7-2B02-4F1D-AA78-C8DB6E4746A7}" destId="{7318950F-9814-487A-8DCB-78156C08F534}" srcOrd="3" destOrd="0" presId="urn:microsoft.com/office/officeart/2005/8/layout/hierarchy2"/>
    <dgm:cxn modelId="{63AD32B6-0DC9-4C98-8E17-02AAFBDC456E}" type="presParOf" srcId="{7318950F-9814-487A-8DCB-78156C08F534}" destId="{056F4589-4388-4A92-AAA0-6421D2FA0B97}" srcOrd="0" destOrd="0" presId="urn:microsoft.com/office/officeart/2005/8/layout/hierarchy2"/>
    <dgm:cxn modelId="{AF0E2FA9-AA46-4236-AFAE-C438AB72B165}" type="presParOf" srcId="{7318950F-9814-487A-8DCB-78156C08F534}" destId="{90065133-45C0-4259-83D2-16761124D7E1}" srcOrd="1" destOrd="0" presId="urn:microsoft.com/office/officeart/2005/8/layout/hierarchy2"/>
    <dgm:cxn modelId="{59A1CDCC-EE62-475E-99C9-43D88D6A46C4}" type="presParOf" srcId="{90065133-45C0-4259-83D2-16761124D7E1}" destId="{257CDC55-F6CA-4FDE-951B-5581D50BD3BC}" srcOrd="0" destOrd="0" presId="urn:microsoft.com/office/officeart/2005/8/layout/hierarchy2"/>
    <dgm:cxn modelId="{6B6C813A-8E11-408B-8AF1-DC76B9A49002}" type="presParOf" srcId="{257CDC55-F6CA-4FDE-951B-5581D50BD3BC}" destId="{C7AD08F0-500E-4515-9945-4FBC14EA2E8F}" srcOrd="0" destOrd="0" presId="urn:microsoft.com/office/officeart/2005/8/layout/hierarchy2"/>
    <dgm:cxn modelId="{5431A9F1-39F8-47DC-8570-715165F52AF5}" type="presParOf" srcId="{90065133-45C0-4259-83D2-16761124D7E1}" destId="{165DA011-12A1-424B-9DE9-04E5B0FE921E}" srcOrd="1" destOrd="0" presId="urn:microsoft.com/office/officeart/2005/8/layout/hierarchy2"/>
    <dgm:cxn modelId="{20941BED-5961-48BD-8234-4BA8ED9F1696}" type="presParOf" srcId="{165DA011-12A1-424B-9DE9-04E5B0FE921E}" destId="{E7006BE4-870D-4354-8996-D5776F235283}" srcOrd="0" destOrd="0" presId="urn:microsoft.com/office/officeart/2005/8/layout/hierarchy2"/>
    <dgm:cxn modelId="{99A638C5-094D-404A-819D-0A214A509EDC}" type="presParOf" srcId="{165DA011-12A1-424B-9DE9-04E5B0FE921E}" destId="{999EB555-2D27-40DB-BEC2-3AA0D60CEDF6}" srcOrd="1" destOrd="0" presId="urn:microsoft.com/office/officeart/2005/8/layout/hierarchy2"/>
    <dgm:cxn modelId="{2EB8DBCB-9A2C-4DE0-8A07-98FB361D5AAA}" type="presParOf" srcId="{999EB555-2D27-40DB-BEC2-3AA0D60CEDF6}" destId="{163D04CF-68BD-410C-8215-48722FF0BB18}" srcOrd="0" destOrd="0" presId="urn:microsoft.com/office/officeart/2005/8/layout/hierarchy2"/>
    <dgm:cxn modelId="{5613FEB3-31E2-4CB5-B882-87BDCC9EB6D1}" type="presParOf" srcId="{163D04CF-68BD-410C-8215-48722FF0BB18}" destId="{8413F229-B6CA-4A79-A440-0FFAB3815B6A}" srcOrd="0" destOrd="0" presId="urn:microsoft.com/office/officeart/2005/8/layout/hierarchy2"/>
    <dgm:cxn modelId="{7EBB9157-557E-4FDC-8B89-6431337CCE7C}" type="presParOf" srcId="{999EB555-2D27-40DB-BEC2-3AA0D60CEDF6}" destId="{95673B3B-1F19-4315-AA4B-5BB96D1CA504}" srcOrd="1" destOrd="0" presId="urn:microsoft.com/office/officeart/2005/8/layout/hierarchy2"/>
    <dgm:cxn modelId="{66009A86-25EA-4046-BEC1-5099B0750FBA}" type="presParOf" srcId="{95673B3B-1F19-4315-AA4B-5BB96D1CA504}" destId="{60B1F893-72F1-438F-8EA0-DD9AC1E0926E}" srcOrd="0" destOrd="0" presId="urn:microsoft.com/office/officeart/2005/8/layout/hierarchy2"/>
    <dgm:cxn modelId="{04C51459-5E05-4560-81B2-307E674F0C33}" type="presParOf" srcId="{95673B3B-1F19-4315-AA4B-5BB96D1CA504}" destId="{AEB45D43-1DAF-4BF8-8C39-3F9B473079AD}" srcOrd="1" destOrd="0" presId="urn:microsoft.com/office/officeart/2005/8/layout/hierarchy2"/>
    <dgm:cxn modelId="{A2EFE713-0D53-48A5-875B-B07706F4E7C2}" type="presParOf" srcId="{90065133-45C0-4259-83D2-16761124D7E1}" destId="{126BD87A-8DEE-40A0-947F-29F2C8422BE6}" srcOrd="2" destOrd="0" presId="urn:microsoft.com/office/officeart/2005/8/layout/hierarchy2"/>
    <dgm:cxn modelId="{D4CA3264-5340-45F5-9521-C47B4FF7EE5E}" type="presParOf" srcId="{126BD87A-8DEE-40A0-947F-29F2C8422BE6}" destId="{B25D2DA4-D2C5-4AFE-AD9F-B80137B3601D}" srcOrd="0" destOrd="0" presId="urn:microsoft.com/office/officeart/2005/8/layout/hierarchy2"/>
    <dgm:cxn modelId="{01DB9076-6F3B-49A9-89BA-57A6314CA2E5}" type="presParOf" srcId="{90065133-45C0-4259-83D2-16761124D7E1}" destId="{2EF10C4E-F9FE-4ED9-8522-2A4E9A26F5F4}" srcOrd="3" destOrd="0" presId="urn:microsoft.com/office/officeart/2005/8/layout/hierarchy2"/>
    <dgm:cxn modelId="{76035474-E2AD-40F9-8BDB-73716AA049C5}" type="presParOf" srcId="{2EF10C4E-F9FE-4ED9-8522-2A4E9A26F5F4}" destId="{95876F02-3E70-4A63-B529-6AC97F21C95C}" srcOrd="0" destOrd="0" presId="urn:microsoft.com/office/officeart/2005/8/layout/hierarchy2"/>
    <dgm:cxn modelId="{29FD1282-0DB4-49CD-A318-B1FE7AEDC2A6}" type="presParOf" srcId="{2EF10C4E-F9FE-4ED9-8522-2A4E9A26F5F4}" destId="{9FE44ABC-25F2-4431-B4B6-A6577B65E2A3}" srcOrd="1" destOrd="0" presId="urn:microsoft.com/office/officeart/2005/8/layout/hierarchy2"/>
    <dgm:cxn modelId="{110C4147-0C3A-4613-AB2E-8720216645E2}" type="presParOf" srcId="{9FE44ABC-25F2-4431-B4B6-A6577B65E2A3}" destId="{1D2FFBF9-26EC-49DB-851E-142BD67D2CFF}" srcOrd="0" destOrd="0" presId="urn:microsoft.com/office/officeart/2005/8/layout/hierarchy2"/>
    <dgm:cxn modelId="{4D1FA7B9-BA8D-4D16-82F3-D412712198C0}" type="presParOf" srcId="{1D2FFBF9-26EC-49DB-851E-142BD67D2CFF}" destId="{E1769BEB-73D6-43A5-AD76-0EE30B7255AC}" srcOrd="0" destOrd="0" presId="urn:microsoft.com/office/officeart/2005/8/layout/hierarchy2"/>
    <dgm:cxn modelId="{9CA14655-952F-4715-A114-6AE80E26D162}" type="presParOf" srcId="{9FE44ABC-25F2-4431-B4B6-A6577B65E2A3}" destId="{AA1C3F12-C1C9-4A51-96A5-B39B9A893DB9}" srcOrd="1" destOrd="0" presId="urn:microsoft.com/office/officeart/2005/8/layout/hierarchy2"/>
    <dgm:cxn modelId="{28A986D5-771E-4F99-AE20-911C8A0A97BC}" type="presParOf" srcId="{AA1C3F12-C1C9-4A51-96A5-B39B9A893DB9}" destId="{EED94927-3AFA-4FA5-8B88-01E31E12D67B}" srcOrd="0" destOrd="0" presId="urn:microsoft.com/office/officeart/2005/8/layout/hierarchy2"/>
    <dgm:cxn modelId="{3ACF605B-5768-4F8B-B1CA-9E77F9626E64}" type="presParOf" srcId="{AA1C3F12-C1C9-4A51-96A5-B39B9A893DB9}" destId="{06C428DA-045A-436B-A33C-7F3051FFBA0A}" srcOrd="1" destOrd="0" presId="urn:microsoft.com/office/officeart/2005/8/layout/hierarchy2"/>
    <dgm:cxn modelId="{BFB48399-F769-4542-A58C-BA701096BD94}" type="presParOf" srcId="{90065133-45C0-4259-83D2-16761124D7E1}" destId="{76C8A3BB-8F2E-4775-8DC7-4D1FBE811324}" srcOrd="4" destOrd="0" presId="urn:microsoft.com/office/officeart/2005/8/layout/hierarchy2"/>
    <dgm:cxn modelId="{3C729C9C-CDE3-40D0-8385-B769442BDB1A}" type="presParOf" srcId="{76C8A3BB-8F2E-4775-8DC7-4D1FBE811324}" destId="{3FD9293A-4056-491E-BD42-6984F575616B}" srcOrd="0" destOrd="0" presId="urn:microsoft.com/office/officeart/2005/8/layout/hierarchy2"/>
    <dgm:cxn modelId="{D452385B-1ABF-4E39-9325-1C01BDAB3C48}" type="presParOf" srcId="{90065133-45C0-4259-83D2-16761124D7E1}" destId="{CB31C268-C581-4FA2-BDDC-DE6C15AB8029}" srcOrd="5" destOrd="0" presId="urn:microsoft.com/office/officeart/2005/8/layout/hierarchy2"/>
    <dgm:cxn modelId="{B394DCFB-B05C-4E27-9A71-F7A6071BDA34}" type="presParOf" srcId="{CB31C268-C581-4FA2-BDDC-DE6C15AB8029}" destId="{75461377-1E8E-495A-BE8E-65BBDEB0554E}" srcOrd="0" destOrd="0" presId="urn:microsoft.com/office/officeart/2005/8/layout/hierarchy2"/>
    <dgm:cxn modelId="{77B0D55C-863A-4366-9B43-185818E5D13D}" type="presParOf" srcId="{CB31C268-C581-4FA2-BDDC-DE6C15AB8029}" destId="{F7FC5F18-4C97-488F-9F90-6274C0DE4BAE}" srcOrd="1" destOrd="0" presId="urn:microsoft.com/office/officeart/2005/8/layout/hierarchy2"/>
    <dgm:cxn modelId="{2775CDC1-A9F3-4642-96BE-18DFF0162677}" type="presParOf" srcId="{F7FC5F18-4C97-488F-9F90-6274C0DE4BAE}" destId="{D7D5DD1E-9A99-439E-A20B-88D1A2E320B1}" srcOrd="0" destOrd="0" presId="urn:microsoft.com/office/officeart/2005/8/layout/hierarchy2"/>
    <dgm:cxn modelId="{8F2F99AB-4C2E-4C93-8F27-E80CDD5DB277}" type="presParOf" srcId="{D7D5DD1E-9A99-439E-A20B-88D1A2E320B1}" destId="{B04FCBC5-A75B-4C45-9F4D-AB9346FAAAF3}" srcOrd="0" destOrd="0" presId="urn:microsoft.com/office/officeart/2005/8/layout/hierarchy2"/>
    <dgm:cxn modelId="{4F79730C-0E31-4EEC-8FFE-404B744E2D31}" type="presParOf" srcId="{F7FC5F18-4C97-488F-9F90-6274C0DE4BAE}" destId="{21602F85-3424-41C2-833C-6B7F4A851B42}" srcOrd="1" destOrd="0" presId="urn:microsoft.com/office/officeart/2005/8/layout/hierarchy2"/>
    <dgm:cxn modelId="{4D238710-2810-4D86-8F43-018A0675F50F}" type="presParOf" srcId="{21602F85-3424-41C2-833C-6B7F4A851B42}" destId="{14FD66FE-B4AC-486E-A764-6CEE136A84E7}" srcOrd="0" destOrd="0" presId="urn:microsoft.com/office/officeart/2005/8/layout/hierarchy2"/>
    <dgm:cxn modelId="{423EEEEB-A644-4661-B507-6097811C524F}" type="presParOf" srcId="{21602F85-3424-41C2-833C-6B7F4A851B42}" destId="{1E40268B-6DF0-49A0-8F68-EACBB32437AC}" srcOrd="1" destOrd="0" presId="urn:microsoft.com/office/officeart/2005/8/layout/hierarchy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BED1FD1-A59B-45C8-822F-C9805AFE1B19}"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en-GB"/>
        </a:p>
      </dgm:t>
    </dgm:pt>
    <dgm:pt modelId="{2BACE8E5-B52F-4F13-B2B1-2D1B5E681AF6}">
      <dgm:prSet phldrT="[Text]"/>
      <dgm:spPr/>
      <dgm:t>
        <a:bodyPr/>
        <a:lstStyle/>
        <a:p>
          <a:r>
            <a:rPr lang="en-GB"/>
            <a:t>Bubble</a:t>
          </a:r>
        </a:p>
      </dgm:t>
    </dgm:pt>
    <dgm:pt modelId="{4C6580B6-6B61-473D-9611-5869E71D0AE6}" type="parTrans" cxnId="{26CB14DF-919A-4F53-AF73-E003766C7C0D}">
      <dgm:prSet/>
      <dgm:spPr/>
      <dgm:t>
        <a:bodyPr/>
        <a:lstStyle/>
        <a:p>
          <a:endParaRPr lang="en-GB"/>
        </a:p>
      </dgm:t>
    </dgm:pt>
    <dgm:pt modelId="{DDB7FF6D-040C-4ACB-93DC-488C8F512F48}" type="sibTrans" cxnId="{26CB14DF-919A-4F53-AF73-E003766C7C0D}">
      <dgm:prSet/>
      <dgm:spPr/>
      <dgm:t>
        <a:bodyPr/>
        <a:lstStyle/>
        <a:p>
          <a:endParaRPr lang="en-GB"/>
        </a:p>
      </dgm:t>
    </dgm:pt>
    <dgm:pt modelId="{5AFD1FFC-7856-482F-B476-5FCDA01E18F8}">
      <dgm:prSet phldrT="[Text]"/>
      <dgm:spPr/>
      <dgm:t>
        <a:bodyPr/>
        <a:lstStyle/>
        <a:p>
          <a:r>
            <a:rPr lang="en-GB"/>
            <a:t>Praise against the success criteria</a:t>
          </a:r>
        </a:p>
      </dgm:t>
    </dgm:pt>
    <dgm:pt modelId="{FF74BC0D-4C04-4971-A626-2E5932D3980D}" type="parTrans" cxnId="{21C12896-A025-4A97-92CB-327E48D36969}">
      <dgm:prSet/>
      <dgm:spPr/>
      <dgm:t>
        <a:bodyPr/>
        <a:lstStyle/>
        <a:p>
          <a:endParaRPr lang="en-GB"/>
        </a:p>
      </dgm:t>
    </dgm:pt>
    <dgm:pt modelId="{B3EFEBC4-105D-4927-B5AD-BD245B030F2D}" type="sibTrans" cxnId="{21C12896-A025-4A97-92CB-327E48D36969}">
      <dgm:prSet/>
      <dgm:spPr/>
      <dgm:t>
        <a:bodyPr/>
        <a:lstStyle/>
        <a:p>
          <a:endParaRPr lang="en-GB"/>
        </a:p>
      </dgm:t>
    </dgm:pt>
    <dgm:pt modelId="{F6B4A8A7-46F9-42BD-914A-1071CFCA1062}">
      <dgm:prSet phldrT="[Text]"/>
      <dgm:spPr/>
      <dgm:t>
        <a:bodyPr/>
        <a:lstStyle/>
        <a:p>
          <a:r>
            <a:rPr lang="en-GB"/>
            <a:t>The pupil is clear WHAT was good and HOW they created impact</a:t>
          </a:r>
        </a:p>
      </dgm:t>
    </dgm:pt>
    <dgm:pt modelId="{5D79A08D-C101-48BD-BA3C-7492A59013E1}" type="parTrans" cxnId="{55A2D041-2CEE-4272-BE04-680C22694424}">
      <dgm:prSet/>
      <dgm:spPr/>
      <dgm:t>
        <a:bodyPr/>
        <a:lstStyle/>
        <a:p>
          <a:endParaRPr lang="en-GB"/>
        </a:p>
      </dgm:t>
    </dgm:pt>
    <dgm:pt modelId="{6C86F5A1-0A84-492A-9CBC-E7670B99F1D1}" type="sibTrans" cxnId="{55A2D041-2CEE-4272-BE04-680C22694424}">
      <dgm:prSet/>
      <dgm:spPr/>
      <dgm:t>
        <a:bodyPr/>
        <a:lstStyle/>
        <a:p>
          <a:endParaRPr lang="en-GB"/>
        </a:p>
      </dgm:t>
    </dgm:pt>
    <dgm:pt modelId="{EA4FDA5D-F28F-41AE-A8C5-B8661B4AE187}">
      <dgm:prSet phldrT="[Text]"/>
      <dgm:spPr/>
      <dgm:t>
        <a:bodyPr/>
        <a:lstStyle/>
        <a:p>
          <a:r>
            <a:rPr lang="en-GB"/>
            <a:t>Block</a:t>
          </a:r>
        </a:p>
      </dgm:t>
    </dgm:pt>
    <dgm:pt modelId="{790B35D6-17EC-4806-B871-588B1F4F413D}" type="parTrans" cxnId="{14C5F7AB-AE83-4DC9-95BD-30F855560658}">
      <dgm:prSet/>
      <dgm:spPr/>
      <dgm:t>
        <a:bodyPr/>
        <a:lstStyle/>
        <a:p>
          <a:endParaRPr lang="en-GB"/>
        </a:p>
      </dgm:t>
    </dgm:pt>
    <dgm:pt modelId="{28952F2D-6C11-4A8C-B63E-ABB24CDBEBD1}" type="sibTrans" cxnId="{14C5F7AB-AE83-4DC9-95BD-30F855560658}">
      <dgm:prSet/>
      <dgm:spPr/>
      <dgm:t>
        <a:bodyPr/>
        <a:lstStyle/>
        <a:p>
          <a:endParaRPr lang="en-GB"/>
        </a:p>
      </dgm:t>
    </dgm:pt>
    <dgm:pt modelId="{7E83A70D-8738-4F59-BC3C-494BB08FAE64}">
      <dgm:prSet phldrT="[Text]"/>
      <dgm:spPr/>
      <dgm:t>
        <a:bodyPr/>
        <a:lstStyle/>
        <a:p>
          <a:r>
            <a:rPr lang="en-GB"/>
            <a:t>Corrections or improvements to this piece</a:t>
          </a:r>
        </a:p>
      </dgm:t>
    </dgm:pt>
    <dgm:pt modelId="{9F2A419D-5204-4B0C-920A-590600BB52B7}" type="parTrans" cxnId="{9BEF5CD2-C45A-415D-901F-1B95DEBC5DAA}">
      <dgm:prSet/>
      <dgm:spPr/>
      <dgm:t>
        <a:bodyPr/>
        <a:lstStyle/>
        <a:p>
          <a:endParaRPr lang="en-GB"/>
        </a:p>
      </dgm:t>
    </dgm:pt>
    <dgm:pt modelId="{260CE9AA-3C15-4709-99ED-FE3A5BCACF39}" type="sibTrans" cxnId="{9BEF5CD2-C45A-415D-901F-1B95DEBC5DAA}">
      <dgm:prSet/>
      <dgm:spPr/>
      <dgm:t>
        <a:bodyPr/>
        <a:lstStyle/>
        <a:p>
          <a:endParaRPr lang="en-GB"/>
        </a:p>
      </dgm:t>
    </dgm:pt>
    <dgm:pt modelId="{82C97DDF-B142-4396-83B8-E40E22B001B5}">
      <dgm:prSet phldrT="[Text]" custT="1"/>
      <dgm:spPr/>
      <dgm:t>
        <a:bodyPr/>
        <a:lstStyle/>
        <a:p>
          <a:r>
            <a:rPr lang="en-GB" sz="1000"/>
            <a:t>Teacher guidance creates further personal learning opportunities – always an action</a:t>
          </a:r>
        </a:p>
      </dgm:t>
    </dgm:pt>
    <dgm:pt modelId="{C1FA750F-4E3E-4643-8AF4-E28F057E4451}" type="parTrans" cxnId="{5A88311F-CA2E-481C-AA4C-E5A3AA35749D}">
      <dgm:prSet/>
      <dgm:spPr/>
      <dgm:t>
        <a:bodyPr/>
        <a:lstStyle/>
        <a:p>
          <a:endParaRPr lang="en-GB"/>
        </a:p>
      </dgm:t>
    </dgm:pt>
    <dgm:pt modelId="{3446FEE8-F8EA-4312-A61A-95FA71275D36}" type="sibTrans" cxnId="{5A88311F-CA2E-481C-AA4C-E5A3AA35749D}">
      <dgm:prSet/>
      <dgm:spPr/>
      <dgm:t>
        <a:bodyPr/>
        <a:lstStyle/>
        <a:p>
          <a:endParaRPr lang="en-GB"/>
        </a:p>
      </dgm:t>
    </dgm:pt>
    <dgm:pt modelId="{C01BE774-33F5-4EB1-BC88-DC5A79852019}" type="pres">
      <dgm:prSet presAssocID="{BBED1FD1-A59B-45C8-822F-C9805AFE1B19}" presName="Name0" presStyleCnt="0">
        <dgm:presLayoutVars>
          <dgm:chPref val="3"/>
          <dgm:dir/>
          <dgm:animLvl val="lvl"/>
          <dgm:resizeHandles/>
        </dgm:presLayoutVars>
      </dgm:prSet>
      <dgm:spPr/>
    </dgm:pt>
    <dgm:pt modelId="{3E2AF487-DF86-4231-A567-54F6E2D92EE3}" type="pres">
      <dgm:prSet presAssocID="{2BACE8E5-B52F-4F13-B2B1-2D1B5E681AF6}" presName="horFlow" presStyleCnt="0"/>
      <dgm:spPr/>
    </dgm:pt>
    <dgm:pt modelId="{47E1C627-3705-4395-870B-F40E77FAC8C3}" type="pres">
      <dgm:prSet presAssocID="{2BACE8E5-B52F-4F13-B2B1-2D1B5E681AF6}" presName="bigChev" presStyleLbl="node1" presStyleIdx="0" presStyleCnt="2" custLinFactX="-51691" custLinFactNeighborX="-100000" custLinFactNeighborY="-78"/>
      <dgm:spPr/>
    </dgm:pt>
    <dgm:pt modelId="{AD215006-298F-42D4-A888-18AAD2F36129}" type="pres">
      <dgm:prSet presAssocID="{FF74BC0D-4C04-4971-A626-2E5932D3980D}" presName="parTrans" presStyleCnt="0"/>
      <dgm:spPr/>
    </dgm:pt>
    <dgm:pt modelId="{FBAB5555-07BD-4304-89CF-52BBAE9CA591}" type="pres">
      <dgm:prSet presAssocID="{5AFD1FFC-7856-482F-B476-5FCDA01E18F8}" presName="node" presStyleLbl="alignAccFollowNode1" presStyleIdx="0" presStyleCnt="4" custLinFactX="-54728" custLinFactNeighborX="-100000" custLinFactNeighborY="-505">
        <dgm:presLayoutVars>
          <dgm:bulletEnabled val="1"/>
        </dgm:presLayoutVars>
      </dgm:prSet>
      <dgm:spPr/>
    </dgm:pt>
    <dgm:pt modelId="{F248EC7A-B94D-4C05-9481-F7BB2C401EAF}" type="pres">
      <dgm:prSet presAssocID="{B3EFEBC4-105D-4927-B5AD-BD245B030F2D}" presName="sibTrans" presStyleCnt="0"/>
      <dgm:spPr/>
    </dgm:pt>
    <dgm:pt modelId="{6720EBB4-99C5-4F88-83C5-D3824F05B9E3}" type="pres">
      <dgm:prSet presAssocID="{F6B4A8A7-46F9-42BD-914A-1071CFCA1062}" presName="node" presStyleLbl="alignAccFollowNode1" presStyleIdx="1" presStyleCnt="4" custLinFactX="-44119" custLinFactNeighborX="-100000">
        <dgm:presLayoutVars>
          <dgm:bulletEnabled val="1"/>
        </dgm:presLayoutVars>
      </dgm:prSet>
      <dgm:spPr/>
    </dgm:pt>
    <dgm:pt modelId="{5F8EF360-AC71-4387-9591-300888C00AA1}" type="pres">
      <dgm:prSet presAssocID="{2BACE8E5-B52F-4F13-B2B1-2D1B5E681AF6}" presName="vSp" presStyleCnt="0"/>
      <dgm:spPr/>
    </dgm:pt>
    <dgm:pt modelId="{EA155602-BE14-47C5-AE0A-E86D14E16D2A}" type="pres">
      <dgm:prSet presAssocID="{EA4FDA5D-F28F-41AE-A8C5-B8661B4AE187}" presName="horFlow" presStyleCnt="0"/>
      <dgm:spPr/>
    </dgm:pt>
    <dgm:pt modelId="{3B0DF787-0B95-44E0-84D7-615AFF6B634A}" type="pres">
      <dgm:prSet presAssocID="{EA4FDA5D-F28F-41AE-A8C5-B8661B4AE187}" presName="bigChev" presStyleLbl="node1" presStyleIdx="1" presStyleCnt="2" custLinFactX="-51691" custLinFactNeighborX="-100000" custLinFactNeighborY="-78"/>
      <dgm:spPr/>
    </dgm:pt>
    <dgm:pt modelId="{8BBF699B-AB0B-44CC-9C2D-778A4A4E2A54}" type="pres">
      <dgm:prSet presAssocID="{9F2A419D-5204-4B0C-920A-590600BB52B7}" presName="parTrans" presStyleCnt="0"/>
      <dgm:spPr/>
    </dgm:pt>
    <dgm:pt modelId="{488F0DA4-2925-475F-B54A-DCC02420EB57}" type="pres">
      <dgm:prSet presAssocID="{7E83A70D-8738-4F59-BC3C-494BB08FAE64}" presName="node" presStyleLbl="alignAccFollowNode1" presStyleIdx="2" presStyleCnt="4" custLinFactX="-54728" custLinFactNeighborX="-100000" custLinFactNeighborY="-505">
        <dgm:presLayoutVars>
          <dgm:bulletEnabled val="1"/>
        </dgm:presLayoutVars>
      </dgm:prSet>
      <dgm:spPr/>
    </dgm:pt>
    <dgm:pt modelId="{CF55BCF5-078E-4821-B86E-3718DC999E70}" type="pres">
      <dgm:prSet presAssocID="{260CE9AA-3C15-4709-99ED-FE3A5BCACF39}" presName="sibTrans" presStyleCnt="0"/>
      <dgm:spPr/>
    </dgm:pt>
    <dgm:pt modelId="{0BE0EDA6-3470-43B6-9F91-DD0A30D493B5}" type="pres">
      <dgm:prSet presAssocID="{82C97DDF-B142-4396-83B8-E40E22B001B5}" presName="node" presStyleLbl="alignAccFollowNode1" presStyleIdx="3" presStyleCnt="4" custScaleX="117274" custScaleY="155133" custLinFactX="-44119" custLinFactNeighborX="-100000">
        <dgm:presLayoutVars>
          <dgm:bulletEnabled val="1"/>
        </dgm:presLayoutVars>
      </dgm:prSet>
      <dgm:spPr/>
    </dgm:pt>
  </dgm:ptLst>
  <dgm:cxnLst>
    <dgm:cxn modelId="{6B541B0F-C765-4145-ADD6-D4FC020BA139}" type="presOf" srcId="{82C97DDF-B142-4396-83B8-E40E22B001B5}" destId="{0BE0EDA6-3470-43B6-9F91-DD0A30D493B5}" srcOrd="0" destOrd="0" presId="urn:microsoft.com/office/officeart/2005/8/layout/lProcess3"/>
    <dgm:cxn modelId="{5A88311F-CA2E-481C-AA4C-E5A3AA35749D}" srcId="{EA4FDA5D-F28F-41AE-A8C5-B8661B4AE187}" destId="{82C97DDF-B142-4396-83B8-E40E22B001B5}" srcOrd="1" destOrd="0" parTransId="{C1FA750F-4E3E-4643-8AF4-E28F057E4451}" sibTransId="{3446FEE8-F8EA-4312-A61A-95FA71275D36}"/>
    <dgm:cxn modelId="{FC13F032-3845-4CDB-BFEF-FFC6D991EEC0}" type="presOf" srcId="{F6B4A8A7-46F9-42BD-914A-1071CFCA1062}" destId="{6720EBB4-99C5-4F88-83C5-D3824F05B9E3}" srcOrd="0" destOrd="0" presId="urn:microsoft.com/office/officeart/2005/8/layout/lProcess3"/>
    <dgm:cxn modelId="{B3B74A37-2F83-4128-9F65-EA07FBFF4BC6}" type="presOf" srcId="{5AFD1FFC-7856-482F-B476-5FCDA01E18F8}" destId="{FBAB5555-07BD-4304-89CF-52BBAE9CA591}" srcOrd="0" destOrd="0" presId="urn:microsoft.com/office/officeart/2005/8/layout/lProcess3"/>
    <dgm:cxn modelId="{55A2D041-2CEE-4272-BE04-680C22694424}" srcId="{2BACE8E5-B52F-4F13-B2B1-2D1B5E681AF6}" destId="{F6B4A8A7-46F9-42BD-914A-1071CFCA1062}" srcOrd="1" destOrd="0" parTransId="{5D79A08D-C101-48BD-BA3C-7492A59013E1}" sibTransId="{6C86F5A1-0A84-492A-9CBC-E7670B99F1D1}"/>
    <dgm:cxn modelId="{8A07E256-83E4-44D5-8860-01DA2A8220DB}" type="presOf" srcId="{EA4FDA5D-F28F-41AE-A8C5-B8661B4AE187}" destId="{3B0DF787-0B95-44E0-84D7-615AFF6B634A}" srcOrd="0" destOrd="0" presId="urn:microsoft.com/office/officeart/2005/8/layout/lProcess3"/>
    <dgm:cxn modelId="{21C12896-A025-4A97-92CB-327E48D36969}" srcId="{2BACE8E5-B52F-4F13-B2B1-2D1B5E681AF6}" destId="{5AFD1FFC-7856-482F-B476-5FCDA01E18F8}" srcOrd="0" destOrd="0" parTransId="{FF74BC0D-4C04-4971-A626-2E5932D3980D}" sibTransId="{B3EFEBC4-105D-4927-B5AD-BD245B030F2D}"/>
    <dgm:cxn modelId="{14C5F7AB-AE83-4DC9-95BD-30F855560658}" srcId="{BBED1FD1-A59B-45C8-822F-C9805AFE1B19}" destId="{EA4FDA5D-F28F-41AE-A8C5-B8661B4AE187}" srcOrd="1" destOrd="0" parTransId="{790B35D6-17EC-4806-B871-588B1F4F413D}" sibTransId="{28952F2D-6C11-4A8C-B63E-ABB24CDBEBD1}"/>
    <dgm:cxn modelId="{E9C2B2BC-6E1D-4880-9AB6-95E89DBC182C}" type="presOf" srcId="{2BACE8E5-B52F-4F13-B2B1-2D1B5E681AF6}" destId="{47E1C627-3705-4395-870B-F40E77FAC8C3}" srcOrd="0" destOrd="0" presId="urn:microsoft.com/office/officeart/2005/8/layout/lProcess3"/>
    <dgm:cxn modelId="{D15FE7D1-CF0B-447A-B42B-CF555ADF4B3E}" type="presOf" srcId="{BBED1FD1-A59B-45C8-822F-C9805AFE1B19}" destId="{C01BE774-33F5-4EB1-BC88-DC5A79852019}" srcOrd="0" destOrd="0" presId="urn:microsoft.com/office/officeart/2005/8/layout/lProcess3"/>
    <dgm:cxn modelId="{9BEF5CD2-C45A-415D-901F-1B95DEBC5DAA}" srcId="{EA4FDA5D-F28F-41AE-A8C5-B8661B4AE187}" destId="{7E83A70D-8738-4F59-BC3C-494BB08FAE64}" srcOrd="0" destOrd="0" parTransId="{9F2A419D-5204-4B0C-920A-590600BB52B7}" sibTransId="{260CE9AA-3C15-4709-99ED-FE3A5BCACF39}"/>
    <dgm:cxn modelId="{26CB14DF-919A-4F53-AF73-E003766C7C0D}" srcId="{BBED1FD1-A59B-45C8-822F-C9805AFE1B19}" destId="{2BACE8E5-B52F-4F13-B2B1-2D1B5E681AF6}" srcOrd="0" destOrd="0" parTransId="{4C6580B6-6B61-473D-9611-5869E71D0AE6}" sibTransId="{DDB7FF6D-040C-4ACB-93DC-488C8F512F48}"/>
    <dgm:cxn modelId="{1822BEE7-5B78-4577-B26C-91D207939815}" type="presOf" srcId="{7E83A70D-8738-4F59-BC3C-494BB08FAE64}" destId="{488F0DA4-2925-475F-B54A-DCC02420EB57}" srcOrd="0" destOrd="0" presId="urn:microsoft.com/office/officeart/2005/8/layout/lProcess3"/>
    <dgm:cxn modelId="{EA42DA75-A5E5-4DFF-B5F2-EB99C9409BB4}" type="presParOf" srcId="{C01BE774-33F5-4EB1-BC88-DC5A79852019}" destId="{3E2AF487-DF86-4231-A567-54F6E2D92EE3}" srcOrd="0" destOrd="0" presId="urn:microsoft.com/office/officeart/2005/8/layout/lProcess3"/>
    <dgm:cxn modelId="{00DC4662-1008-4824-A02C-B8C7E2FEB2E6}" type="presParOf" srcId="{3E2AF487-DF86-4231-A567-54F6E2D92EE3}" destId="{47E1C627-3705-4395-870B-F40E77FAC8C3}" srcOrd="0" destOrd="0" presId="urn:microsoft.com/office/officeart/2005/8/layout/lProcess3"/>
    <dgm:cxn modelId="{A565E616-924D-4B9F-B0DD-858515F2EB79}" type="presParOf" srcId="{3E2AF487-DF86-4231-A567-54F6E2D92EE3}" destId="{AD215006-298F-42D4-A888-18AAD2F36129}" srcOrd="1" destOrd="0" presId="urn:microsoft.com/office/officeart/2005/8/layout/lProcess3"/>
    <dgm:cxn modelId="{515F0C20-7D94-41D6-9615-A35ACA5AFB9B}" type="presParOf" srcId="{3E2AF487-DF86-4231-A567-54F6E2D92EE3}" destId="{FBAB5555-07BD-4304-89CF-52BBAE9CA591}" srcOrd="2" destOrd="0" presId="urn:microsoft.com/office/officeart/2005/8/layout/lProcess3"/>
    <dgm:cxn modelId="{D5954F2A-84DA-47AF-9585-F70F884CDE99}" type="presParOf" srcId="{3E2AF487-DF86-4231-A567-54F6E2D92EE3}" destId="{F248EC7A-B94D-4C05-9481-F7BB2C401EAF}" srcOrd="3" destOrd="0" presId="urn:microsoft.com/office/officeart/2005/8/layout/lProcess3"/>
    <dgm:cxn modelId="{B78B720E-7E30-4365-B9F4-1B98FA49B676}" type="presParOf" srcId="{3E2AF487-DF86-4231-A567-54F6E2D92EE3}" destId="{6720EBB4-99C5-4F88-83C5-D3824F05B9E3}" srcOrd="4" destOrd="0" presId="urn:microsoft.com/office/officeart/2005/8/layout/lProcess3"/>
    <dgm:cxn modelId="{1882D31A-A2D1-4EE5-BB46-56EE25EBBF1E}" type="presParOf" srcId="{C01BE774-33F5-4EB1-BC88-DC5A79852019}" destId="{5F8EF360-AC71-4387-9591-300888C00AA1}" srcOrd="1" destOrd="0" presId="urn:microsoft.com/office/officeart/2005/8/layout/lProcess3"/>
    <dgm:cxn modelId="{C970CC5D-9170-4E0E-A86A-798008F48C13}" type="presParOf" srcId="{C01BE774-33F5-4EB1-BC88-DC5A79852019}" destId="{EA155602-BE14-47C5-AE0A-E86D14E16D2A}" srcOrd="2" destOrd="0" presId="urn:microsoft.com/office/officeart/2005/8/layout/lProcess3"/>
    <dgm:cxn modelId="{B557AC46-AFBF-4219-8BB2-6B61DB7F2CC1}" type="presParOf" srcId="{EA155602-BE14-47C5-AE0A-E86D14E16D2A}" destId="{3B0DF787-0B95-44E0-84D7-615AFF6B634A}" srcOrd="0" destOrd="0" presId="urn:microsoft.com/office/officeart/2005/8/layout/lProcess3"/>
    <dgm:cxn modelId="{94E263B1-BCA7-4354-B4C4-E1CF95C86751}" type="presParOf" srcId="{EA155602-BE14-47C5-AE0A-E86D14E16D2A}" destId="{8BBF699B-AB0B-44CC-9C2D-778A4A4E2A54}" srcOrd="1" destOrd="0" presId="urn:microsoft.com/office/officeart/2005/8/layout/lProcess3"/>
    <dgm:cxn modelId="{4F9ED032-D240-4771-AC93-4FBEAE9A387F}" type="presParOf" srcId="{EA155602-BE14-47C5-AE0A-E86D14E16D2A}" destId="{488F0DA4-2925-475F-B54A-DCC02420EB57}" srcOrd="2" destOrd="0" presId="urn:microsoft.com/office/officeart/2005/8/layout/lProcess3"/>
    <dgm:cxn modelId="{A6CD6FCE-571A-4B32-95E6-A79B151B91EB}" type="presParOf" srcId="{EA155602-BE14-47C5-AE0A-E86D14E16D2A}" destId="{CF55BCF5-078E-4821-B86E-3718DC999E70}" srcOrd="3" destOrd="0" presId="urn:microsoft.com/office/officeart/2005/8/layout/lProcess3"/>
    <dgm:cxn modelId="{55CD03F6-277C-4195-8BA3-ACD78CA9D627}" type="presParOf" srcId="{EA155602-BE14-47C5-AE0A-E86D14E16D2A}" destId="{0BE0EDA6-3470-43B6-9F91-DD0A30D493B5}" srcOrd="4" destOrd="0" presId="urn:microsoft.com/office/officeart/2005/8/layout/lProcess3"/>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AB3665-F198-49E5-9D15-5509AC7ABCB1}">
      <dsp:nvSpPr>
        <dsp:cNvPr id="0" name=""/>
        <dsp:cNvSpPr/>
      </dsp:nvSpPr>
      <dsp:spPr>
        <a:xfrm>
          <a:off x="934845" y="1255548"/>
          <a:ext cx="1246733" cy="623366"/>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GB" sz="1000" kern="1200"/>
            <a:t>Outcome is: </a:t>
          </a:r>
        </a:p>
      </dsp:txBody>
      <dsp:txXfrm>
        <a:off x="953103" y="1273806"/>
        <a:ext cx="1210217" cy="586850"/>
      </dsp:txXfrm>
    </dsp:sp>
    <dsp:sp modelId="{372CC260-10B2-4B62-9789-B8AF25D7FBC0}">
      <dsp:nvSpPr>
        <dsp:cNvPr id="0" name=""/>
        <dsp:cNvSpPr/>
      </dsp:nvSpPr>
      <dsp:spPr>
        <a:xfrm rot="17945813">
          <a:off x="1918170" y="1103125"/>
          <a:ext cx="1025510" cy="32124"/>
        </a:xfrm>
        <a:custGeom>
          <a:avLst/>
          <a:gdLst/>
          <a:ahLst/>
          <a:cxnLst/>
          <a:rect l="0" t="0" r="0" b="0"/>
          <a:pathLst>
            <a:path>
              <a:moveTo>
                <a:pt x="0" y="16062"/>
              </a:moveTo>
              <a:lnTo>
                <a:pt x="1025510" y="16062"/>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2405288" y="1093549"/>
        <a:ext cx="51275" cy="51275"/>
      </dsp:txXfrm>
    </dsp:sp>
    <dsp:sp modelId="{91FC615F-7D0E-4CD4-96BC-F036D61DBFC7}">
      <dsp:nvSpPr>
        <dsp:cNvPr id="0" name=""/>
        <dsp:cNvSpPr/>
      </dsp:nvSpPr>
      <dsp:spPr>
        <a:xfrm>
          <a:off x="2680272" y="359459"/>
          <a:ext cx="1246733" cy="623366"/>
        </a:xfrm>
        <a:prstGeom prst="roundRect">
          <a:avLst>
            <a:gd name="adj" fmla="val 10000"/>
          </a:avLst>
        </a:prstGeom>
        <a:solidFill>
          <a:schemeClr val="accent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GB" sz="1000" kern="1200"/>
            <a:t>correct</a:t>
          </a:r>
        </a:p>
      </dsp:txBody>
      <dsp:txXfrm>
        <a:off x="2698530" y="377717"/>
        <a:ext cx="1210217" cy="586850"/>
      </dsp:txXfrm>
    </dsp:sp>
    <dsp:sp modelId="{D72C703C-D65C-4550-8320-5D0F1DB1330F}">
      <dsp:nvSpPr>
        <dsp:cNvPr id="0" name=""/>
        <dsp:cNvSpPr/>
      </dsp:nvSpPr>
      <dsp:spPr>
        <a:xfrm rot="19457599">
          <a:off x="3869281" y="475862"/>
          <a:ext cx="614142" cy="32124"/>
        </a:xfrm>
        <a:custGeom>
          <a:avLst/>
          <a:gdLst/>
          <a:ahLst/>
          <a:cxnLst/>
          <a:rect l="0" t="0" r="0" b="0"/>
          <a:pathLst>
            <a:path>
              <a:moveTo>
                <a:pt x="0" y="16062"/>
              </a:moveTo>
              <a:lnTo>
                <a:pt x="614142" y="16062"/>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4160998" y="476570"/>
        <a:ext cx="30707" cy="30707"/>
      </dsp:txXfrm>
    </dsp:sp>
    <dsp:sp modelId="{1F0B8F33-2E9E-4AB3-8115-1511A75919CC}">
      <dsp:nvSpPr>
        <dsp:cNvPr id="0" name=""/>
        <dsp:cNvSpPr/>
      </dsp:nvSpPr>
      <dsp:spPr>
        <a:xfrm>
          <a:off x="4425699" y="1023"/>
          <a:ext cx="1246733" cy="623366"/>
        </a:xfrm>
        <a:prstGeom prst="roundRect">
          <a:avLst>
            <a:gd name="adj" fmla="val 10000"/>
          </a:avLst>
        </a:prstGeom>
        <a:solidFill>
          <a:schemeClr val="accent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GB" sz="1000" kern="1200"/>
            <a:t>and shows thorough understanding</a:t>
          </a:r>
        </a:p>
      </dsp:txBody>
      <dsp:txXfrm>
        <a:off x="4443957" y="19281"/>
        <a:ext cx="1210217" cy="586850"/>
      </dsp:txXfrm>
    </dsp:sp>
    <dsp:sp modelId="{BE09DF22-C504-453D-997C-FD2113E21FD4}">
      <dsp:nvSpPr>
        <dsp:cNvPr id="0" name=""/>
        <dsp:cNvSpPr/>
      </dsp:nvSpPr>
      <dsp:spPr>
        <a:xfrm>
          <a:off x="5672432" y="296644"/>
          <a:ext cx="498693" cy="32124"/>
        </a:xfrm>
        <a:custGeom>
          <a:avLst/>
          <a:gdLst/>
          <a:ahLst/>
          <a:cxnLst/>
          <a:rect l="0" t="0" r="0" b="0"/>
          <a:pathLst>
            <a:path>
              <a:moveTo>
                <a:pt x="0" y="16062"/>
              </a:moveTo>
              <a:lnTo>
                <a:pt x="498693" y="16062"/>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5909311" y="300239"/>
        <a:ext cx="24934" cy="24934"/>
      </dsp:txXfrm>
    </dsp:sp>
    <dsp:sp modelId="{97267D2D-A049-4237-A8F2-B95083AB4098}">
      <dsp:nvSpPr>
        <dsp:cNvPr id="0" name=""/>
        <dsp:cNvSpPr/>
      </dsp:nvSpPr>
      <dsp:spPr>
        <a:xfrm>
          <a:off x="6171125" y="1023"/>
          <a:ext cx="1246733" cy="623366"/>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GB" sz="1000" kern="1200"/>
            <a:t>Set a challenge</a:t>
          </a:r>
        </a:p>
      </dsp:txBody>
      <dsp:txXfrm>
        <a:off x="6189383" y="19281"/>
        <a:ext cx="1210217" cy="586850"/>
      </dsp:txXfrm>
    </dsp:sp>
    <dsp:sp modelId="{F70E4BB4-A8C2-4204-A46B-62B6A8220B5D}">
      <dsp:nvSpPr>
        <dsp:cNvPr id="0" name=""/>
        <dsp:cNvSpPr/>
      </dsp:nvSpPr>
      <dsp:spPr>
        <a:xfrm rot="2142401">
          <a:off x="3869281" y="834298"/>
          <a:ext cx="614142" cy="32124"/>
        </a:xfrm>
        <a:custGeom>
          <a:avLst/>
          <a:gdLst/>
          <a:ahLst/>
          <a:cxnLst/>
          <a:rect l="0" t="0" r="0" b="0"/>
          <a:pathLst>
            <a:path>
              <a:moveTo>
                <a:pt x="0" y="16062"/>
              </a:moveTo>
              <a:lnTo>
                <a:pt x="614142" y="16062"/>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4160998" y="835006"/>
        <a:ext cx="30707" cy="30707"/>
      </dsp:txXfrm>
    </dsp:sp>
    <dsp:sp modelId="{A96A0805-C4A6-4320-9979-5C0FC628D372}">
      <dsp:nvSpPr>
        <dsp:cNvPr id="0" name=""/>
        <dsp:cNvSpPr/>
      </dsp:nvSpPr>
      <dsp:spPr>
        <a:xfrm>
          <a:off x="4425699" y="717894"/>
          <a:ext cx="1246733" cy="623366"/>
        </a:xfrm>
        <a:prstGeom prst="roundRect">
          <a:avLst>
            <a:gd name="adj" fmla="val 10000"/>
          </a:avLst>
        </a:prstGeom>
        <a:solidFill>
          <a:schemeClr val="accent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GB" sz="1000" kern="1200"/>
            <a:t>but inefficient in methods used</a:t>
          </a:r>
        </a:p>
      </dsp:txBody>
      <dsp:txXfrm>
        <a:off x="4443957" y="736152"/>
        <a:ext cx="1210217" cy="586850"/>
      </dsp:txXfrm>
    </dsp:sp>
    <dsp:sp modelId="{3DCEE6FF-75FB-43D5-B6E6-1273CBED1C14}">
      <dsp:nvSpPr>
        <dsp:cNvPr id="0" name=""/>
        <dsp:cNvSpPr/>
      </dsp:nvSpPr>
      <dsp:spPr>
        <a:xfrm>
          <a:off x="5672432" y="1013516"/>
          <a:ext cx="498693" cy="32124"/>
        </a:xfrm>
        <a:custGeom>
          <a:avLst/>
          <a:gdLst/>
          <a:ahLst/>
          <a:cxnLst/>
          <a:rect l="0" t="0" r="0" b="0"/>
          <a:pathLst>
            <a:path>
              <a:moveTo>
                <a:pt x="0" y="16062"/>
              </a:moveTo>
              <a:lnTo>
                <a:pt x="498693" y="16062"/>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5909311" y="1017110"/>
        <a:ext cx="24934" cy="24934"/>
      </dsp:txXfrm>
    </dsp:sp>
    <dsp:sp modelId="{1D20169B-2DC8-4BFD-B009-D2884D53E1E4}">
      <dsp:nvSpPr>
        <dsp:cNvPr id="0" name=""/>
        <dsp:cNvSpPr/>
      </dsp:nvSpPr>
      <dsp:spPr>
        <a:xfrm>
          <a:off x="6171125" y="717894"/>
          <a:ext cx="1246733" cy="623366"/>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GB" sz="1000" kern="1200"/>
            <a:t>Model efficient method and set a question to try</a:t>
          </a:r>
        </a:p>
      </dsp:txBody>
      <dsp:txXfrm>
        <a:off x="6189383" y="736152"/>
        <a:ext cx="1210217" cy="586850"/>
      </dsp:txXfrm>
    </dsp:sp>
    <dsp:sp modelId="{E1E046D4-7C5D-4FBC-8D23-9D4D231C956E}">
      <dsp:nvSpPr>
        <dsp:cNvPr id="0" name=""/>
        <dsp:cNvSpPr/>
      </dsp:nvSpPr>
      <dsp:spPr>
        <a:xfrm rot="3654187">
          <a:off x="1918170" y="1999214"/>
          <a:ext cx="1025510" cy="32124"/>
        </a:xfrm>
        <a:custGeom>
          <a:avLst/>
          <a:gdLst/>
          <a:ahLst/>
          <a:cxnLst/>
          <a:rect l="0" t="0" r="0" b="0"/>
          <a:pathLst>
            <a:path>
              <a:moveTo>
                <a:pt x="0" y="16062"/>
              </a:moveTo>
              <a:lnTo>
                <a:pt x="1025510" y="16062"/>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2405288" y="1989639"/>
        <a:ext cx="51275" cy="51275"/>
      </dsp:txXfrm>
    </dsp:sp>
    <dsp:sp modelId="{056F4589-4388-4A92-AAA0-6421D2FA0B97}">
      <dsp:nvSpPr>
        <dsp:cNvPr id="0" name=""/>
        <dsp:cNvSpPr/>
      </dsp:nvSpPr>
      <dsp:spPr>
        <a:xfrm>
          <a:off x="2680272" y="2151638"/>
          <a:ext cx="1246733" cy="623366"/>
        </a:xfrm>
        <a:prstGeom prst="roundRect">
          <a:avLst>
            <a:gd name="adj" fmla="val 10000"/>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GB" sz="1000" kern="1200"/>
            <a:t>incorrect</a:t>
          </a:r>
        </a:p>
      </dsp:txBody>
      <dsp:txXfrm>
        <a:off x="2698530" y="2169896"/>
        <a:ext cx="1210217" cy="586850"/>
      </dsp:txXfrm>
    </dsp:sp>
    <dsp:sp modelId="{257CDC55-F6CA-4FDE-951B-5581D50BD3BC}">
      <dsp:nvSpPr>
        <dsp:cNvPr id="0" name=""/>
        <dsp:cNvSpPr/>
      </dsp:nvSpPr>
      <dsp:spPr>
        <a:xfrm rot="18289469">
          <a:off x="3739717" y="2088823"/>
          <a:ext cx="873269" cy="32124"/>
        </a:xfrm>
        <a:custGeom>
          <a:avLst/>
          <a:gdLst/>
          <a:ahLst/>
          <a:cxnLst/>
          <a:rect l="0" t="0" r="0" b="0"/>
          <a:pathLst>
            <a:path>
              <a:moveTo>
                <a:pt x="0" y="16062"/>
              </a:moveTo>
              <a:lnTo>
                <a:pt x="873269" y="16062"/>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4154520" y="2083054"/>
        <a:ext cx="43663" cy="43663"/>
      </dsp:txXfrm>
    </dsp:sp>
    <dsp:sp modelId="{E7006BE4-870D-4354-8996-D5776F235283}">
      <dsp:nvSpPr>
        <dsp:cNvPr id="0" name=""/>
        <dsp:cNvSpPr/>
      </dsp:nvSpPr>
      <dsp:spPr>
        <a:xfrm>
          <a:off x="4425699" y="1434766"/>
          <a:ext cx="1246733" cy="623366"/>
        </a:xfrm>
        <a:prstGeom prst="roundRect">
          <a:avLst>
            <a:gd name="adj" fmla="val 10000"/>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GB" sz="1000" kern="1200"/>
            <a:t>because of misunderstanding or missing prior learning</a:t>
          </a:r>
        </a:p>
      </dsp:txBody>
      <dsp:txXfrm>
        <a:off x="4443957" y="1453024"/>
        <a:ext cx="1210217" cy="586850"/>
      </dsp:txXfrm>
    </dsp:sp>
    <dsp:sp modelId="{163D04CF-68BD-410C-8215-48722FF0BB18}">
      <dsp:nvSpPr>
        <dsp:cNvPr id="0" name=""/>
        <dsp:cNvSpPr/>
      </dsp:nvSpPr>
      <dsp:spPr>
        <a:xfrm>
          <a:off x="5672432" y="1730387"/>
          <a:ext cx="498693" cy="32124"/>
        </a:xfrm>
        <a:custGeom>
          <a:avLst/>
          <a:gdLst/>
          <a:ahLst/>
          <a:cxnLst/>
          <a:rect l="0" t="0" r="0" b="0"/>
          <a:pathLst>
            <a:path>
              <a:moveTo>
                <a:pt x="0" y="16062"/>
              </a:moveTo>
              <a:lnTo>
                <a:pt x="498693" y="16062"/>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5909311" y="1733982"/>
        <a:ext cx="24934" cy="24934"/>
      </dsp:txXfrm>
    </dsp:sp>
    <dsp:sp modelId="{60B1F893-72F1-438F-8EA0-DD9AC1E0926E}">
      <dsp:nvSpPr>
        <dsp:cNvPr id="0" name=""/>
        <dsp:cNvSpPr/>
      </dsp:nvSpPr>
      <dsp:spPr>
        <a:xfrm>
          <a:off x="6171125" y="1434766"/>
          <a:ext cx="1246733" cy="623366"/>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GB" sz="1000" kern="1200"/>
            <a:t>State the gap and address it</a:t>
          </a:r>
        </a:p>
      </dsp:txBody>
      <dsp:txXfrm>
        <a:off x="6189383" y="1453024"/>
        <a:ext cx="1210217" cy="586850"/>
      </dsp:txXfrm>
    </dsp:sp>
    <dsp:sp modelId="{126BD87A-8DEE-40A0-947F-29F2C8422BE6}">
      <dsp:nvSpPr>
        <dsp:cNvPr id="0" name=""/>
        <dsp:cNvSpPr/>
      </dsp:nvSpPr>
      <dsp:spPr>
        <a:xfrm>
          <a:off x="3927005" y="2447259"/>
          <a:ext cx="498693" cy="32124"/>
        </a:xfrm>
        <a:custGeom>
          <a:avLst/>
          <a:gdLst/>
          <a:ahLst/>
          <a:cxnLst/>
          <a:rect l="0" t="0" r="0" b="0"/>
          <a:pathLst>
            <a:path>
              <a:moveTo>
                <a:pt x="0" y="16062"/>
              </a:moveTo>
              <a:lnTo>
                <a:pt x="498693" y="16062"/>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4163885" y="2450854"/>
        <a:ext cx="24934" cy="24934"/>
      </dsp:txXfrm>
    </dsp:sp>
    <dsp:sp modelId="{95876F02-3E70-4A63-B529-6AC97F21C95C}">
      <dsp:nvSpPr>
        <dsp:cNvPr id="0" name=""/>
        <dsp:cNvSpPr/>
      </dsp:nvSpPr>
      <dsp:spPr>
        <a:xfrm>
          <a:off x="4425699" y="2151638"/>
          <a:ext cx="1246733" cy="623366"/>
        </a:xfrm>
        <a:prstGeom prst="roundRect">
          <a:avLst>
            <a:gd name="adj" fmla="val 10000"/>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GB" sz="1000" kern="1200"/>
            <a:t>because part of the process is incorrect</a:t>
          </a:r>
        </a:p>
      </dsp:txBody>
      <dsp:txXfrm>
        <a:off x="4443957" y="2169896"/>
        <a:ext cx="1210217" cy="586850"/>
      </dsp:txXfrm>
    </dsp:sp>
    <dsp:sp modelId="{1D2FFBF9-26EC-49DB-851E-142BD67D2CFF}">
      <dsp:nvSpPr>
        <dsp:cNvPr id="0" name=""/>
        <dsp:cNvSpPr/>
      </dsp:nvSpPr>
      <dsp:spPr>
        <a:xfrm>
          <a:off x="5672432" y="2447259"/>
          <a:ext cx="498693" cy="32124"/>
        </a:xfrm>
        <a:custGeom>
          <a:avLst/>
          <a:gdLst/>
          <a:ahLst/>
          <a:cxnLst/>
          <a:rect l="0" t="0" r="0" b="0"/>
          <a:pathLst>
            <a:path>
              <a:moveTo>
                <a:pt x="0" y="16062"/>
              </a:moveTo>
              <a:lnTo>
                <a:pt x="498693" y="16062"/>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5909311" y="2450854"/>
        <a:ext cx="24934" cy="24934"/>
      </dsp:txXfrm>
    </dsp:sp>
    <dsp:sp modelId="{EED94927-3AFA-4FA5-8B88-01E31E12D67B}">
      <dsp:nvSpPr>
        <dsp:cNvPr id="0" name=""/>
        <dsp:cNvSpPr/>
      </dsp:nvSpPr>
      <dsp:spPr>
        <a:xfrm>
          <a:off x="6171125" y="2151638"/>
          <a:ext cx="1246733" cy="623366"/>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GB" sz="1000" kern="1200"/>
            <a:t>Identify error and ask child to correct it</a:t>
          </a:r>
        </a:p>
      </dsp:txBody>
      <dsp:txXfrm>
        <a:off x="6189383" y="2169896"/>
        <a:ext cx="1210217" cy="586850"/>
      </dsp:txXfrm>
    </dsp:sp>
    <dsp:sp modelId="{76C8A3BB-8F2E-4775-8DC7-4D1FBE811324}">
      <dsp:nvSpPr>
        <dsp:cNvPr id="0" name=""/>
        <dsp:cNvSpPr/>
      </dsp:nvSpPr>
      <dsp:spPr>
        <a:xfrm rot="3310531">
          <a:off x="3739717" y="2805695"/>
          <a:ext cx="873269" cy="32124"/>
        </a:xfrm>
        <a:custGeom>
          <a:avLst/>
          <a:gdLst/>
          <a:ahLst/>
          <a:cxnLst/>
          <a:rect l="0" t="0" r="0" b="0"/>
          <a:pathLst>
            <a:path>
              <a:moveTo>
                <a:pt x="0" y="16062"/>
              </a:moveTo>
              <a:lnTo>
                <a:pt x="873269" y="16062"/>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4154520" y="2799925"/>
        <a:ext cx="43663" cy="43663"/>
      </dsp:txXfrm>
    </dsp:sp>
    <dsp:sp modelId="{75461377-1E8E-495A-BE8E-65BBDEB0554E}">
      <dsp:nvSpPr>
        <dsp:cNvPr id="0" name=""/>
        <dsp:cNvSpPr/>
      </dsp:nvSpPr>
      <dsp:spPr>
        <a:xfrm>
          <a:off x="4425699" y="2868510"/>
          <a:ext cx="1246733" cy="623366"/>
        </a:xfrm>
        <a:prstGeom prst="roundRect">
          <a:avLst>
            <a:gd name="adj" fmla="val 10000"/>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GB" sz="1000" kern="1200"/>
            <a:t>and the method used is inefficient</a:t>
          </a:r>
        </a:p>
      </dsp:txBody>
      <dsp:txXfrm>
        <a:off x="4443957" y="2886768"/>
        <a:ext cx="1210217" cy="586850"/>
      </dsp:txXfrm>
    </dsp:sp>
    <dsp:sp modelId="{D7D5DD1E-9A99-439E-A20B-88D1A2E320B1}">
      <dsp:nvSpPr>
        <dsp:cNvPr id="0" name=""/>
        <dsp:cNvSpPr/>
      </dsp:nvSpPr>
      <dsp:spPr>
        <a:xfrm>
          <a:off x="5672432" y="3164131"/>
          <a:ext cx="498693" cy="32124"/>
        </a:xfrm>
        <a:custGeom>
          <a:avLst/>
          <a:gdLst/>
          <a:ahLst/>
          <a:cxnLst/>
          <a:rect l="0" t="0" r="0" b="0"/>
          <a:pathLst>
            <a:path>
              <a:moveTo>
                <a:pt x="0" y="16062"/>
              </a:moveTo>
              <a:lnTo>
                <a:pt x="498693" y="16062"/>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5909311" y="3167726"/>
        <a:ext cx="24934" cy="24934"/>
      </dsp:txXfrm>
    </dsp:sp>
    <dsp:sp modelId="{14FD66FE-B4AC-486E-A764-6CEE136A84E7}">
      <dsp:nvSpPr>
        <dsp:cNvPr id="0" name=""/>
        <dsp:cNvSpPr/>
      </dsp:nvSpPr>
      <dsp:spPr>
        <a:xfrm>
          <a:off x="6171125" y="2868510"/>
          <a:ext cx="1246733" cy="623366"/>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GB" sz="1000" kern="1200"/>
            <a:t>Highlight error, model efficient method and  set a question to try</a:t>
          </a:r>
        </a:p>
      </dsp:txBody>
      <dsp:txXfrm>
        <a:off x="6189383" y="2886768"/>
        <a:ext cx="1210217" cy="58685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E1C627-3705-4395-870B-F40E77FAC8C3}">
      <dsp:nvSpPr>
        <dsp:cNvPr id="0" name=""/>
        <dsp:cNvSpPr/>
      </dsp:nvSpPr>
      <dsp:spPr>
        <a:xfrm>
          <a:off x="283038" y="0"/>
          <a:ext cx="2066876" cy="826750"/>
        </a:xfrm>
        <a:prstGeom prst="chevron">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0955" rIns="0" bIns="20955" numCol="1" spcCol="1270" anchor="ctr" anchorCtr="0">
          <a:noAutofit/>
        </a:bodyPr>
        <a:lstStyle/>
        <a:p>
          <a:pPr marL="0" lvl="0" indent="0" algn="ctr" defTabSz="1466850">
            <a:lnSpc>
              <a:spcPct val="90000"/>
            </a:lnSpc>
            <a:spcBef>
              <a:spcPct val="0"/>
            </a:spcBef>
            <a:spcAft>
              <a:spcPct val="35000"/>
            </a:spcAft>
            <a:buNone/>
          </a:pPr>
          <a:r>
            <a:rPr lang="en-GB" sz="3300" kern="1200"/>
            <a:t>Bubble</a:t>
          </a:r>
        </a:p>
      </dsp:txBody>
      <dsp:txXfrm>
        <a:off x="696413" y="0"/>
        <a:ext cx="1240126" cy="826750"/>
      </dsp:txXfrm>
    </dsp:sp>
    <dsp:sp modelId="{FBAB5555-07BD-4304-89CF-52BBAE9CA591}">
      <dsp:nvSpPr>
        <dsp:cNvPr id="0" name=""/>
        <dsp:cNvSpPr/>
      </dsp:nvSpPr>
      <dsp:spPr>
        <a:xfrm>
          <a:off x="2239270" y="67052"/>
          <a:ext cx="1715507" cy="686203"/>
        </a:xfrm>
        <a:prstGeom prst="chevron">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970" tIns="6985" rIns="0" bIns="6985" numCol="1" spcCol="1270" anchor="ctr" anchorCtr="0">
          <a:noAutofit/>
        </a:bodyPr>
        <a:lstStyle/>
        <a:p>
          <a:pPr marL="0" lvl="0" indent="0" algn="ctr" defTabSz="488950">
            <a:lnSpc>
              <a:spcPct val="90000"/>
            </a:lnSpc>
            <a:spcBef>
              <a:spcPct val="0"/>
            </a:spcBef>
            <a:spcAft>
              <a:spcPct val="35000"/>
            </a:spcAft>
            <a:buNone/>
          </a:pPr>
          <a:r>
            <a:rPr lang="en-GB" sz="1100" kern="1200"/>
            <a:t>Praise against the success criteria</a:t>
          </a:r>
        </a:p>
      </dsp:txBody>
      <dsp:txXfrm>
        <a:off x="2582372" y="67052"/>
        <a:ext cx="1029304" cy="686203"/>
      </dsp:txXfrm>
    </dsp:sp>
    <dsp:sp modelId="{6720EBB4-99C5-4F88-83C5-D3824F05B9E3}">
      <dsp:nvSpPr>
        <dsp:cNvPr id="0" name=""/>
        <dsp:cNvSpPr/>
      </dsp:nvSpPr>
      <dsp:spPr>
        <a:xfrm>
          <a:off x="3896604" y="70518"/>
          <a:ext cx="1715507" cy="686203"/>
        </a:xfrm>
        <a:prstGeom prst="chevron">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970" tIns="6985" rIns="0" bIns="6985" numCol="1" spcCol="1270" anchor="ctr" anchorCtr="0">
          <a:noAutofit/>
        </a:bodyPr>
        <a:lstStyle/>
        <a:p>
          <a:pPr marL="0" lvl="0" indent="0" algn="ctr" defTabSz="488950">
            <a:lnSpc>
              <a:spcPct val="90000"/>
            </a:lnSpc>
            <a:spcBef>
              <a:spcPct val="0"/>
            </a:spcBef>
            <a:spcAft>
              <a:spcPct val="35000"/>
            </a:spcAft>
            <a:buNone/>
          </a:pPr>
          <a:r>
            <a:rPr lang="en-GB" sz="1100" kern="1200"/>
            <a:t>The pupil is clear WHAT was good and HOW they created impact</a:t>
          </a:r>
        </a:p>
      </dsp:txBody>
      <dsp:txXfrm>
        <a:off x="4239706" y="70518"/>
        <a:ext cx="1029304" cy="686203"/>
      </dsp:txXfrm>
    </dsp:sp>
    <dsp:sp modelId="{3B0DF787-0B95-44E0-84D7-615AFF6B634A}">
      <dsp:nvSpPr>
        <dsp:cNvPr id="0" name=""/>
        <dsp:cNvSpPr/>
      </dsp:nvSpPr>
      <dsp:spPr>
        <a:xfrm>
          <a:off x="283038" y="1060983"/>
          <a:ext cx="2066876" cy="826750"/>
        </a:xfrm>
        <a:prstGeom prst="chevron">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0955" rIns="0" bIns="20955" numCol="1" spcCol="1270" anchor="ctr" anchorCtr="0">
          <a:noAutofit/>
        </a:bodyPr>
        <a:lstStyle/>
        <a:p>
          <a:pPr marL="0" lvl="0" indent="0" algn="ctr" defTabSz="1466850">
            <a:lnSpc>
              <a:spcPct val="90000"/>
            </a:lnSpc>
            <a:spcBef>
              <a:spcPct val="0"/>
            </a:spcBef>
            <a:spcAft>
              <a:spcPct val="35000"/>
            </a:spcAft>
            <a:buNone/>
          </a:pPr>
          <a:r>
            <a:rPr lang="en-GB" sz="3300" kern="1200"/>
            <a:t>Block</a:t>
          </a:r>
        </a:p>
      </dsp:txBody>
      <dsp:txXfrm>
        <a:off x="696413" y="1060983"/>
        <a:ext cx="1240126" cy="826750"/>
      </dsp:txXfrm>
    </dsp:sp>
    <dsp:sp modelId="{488F0DA4-2925-475F-B54A-DCC02420EB57}">
      <dsp:nvSpPr>
        <dsp:cNvPr id="0" name=""/>
        <dsp:cNvSpPr/>
      </dsp:nvSpPr>
      <dsp:spPr>
        <a:xfrm>
          <a:off x="2239270" y="1128437"/>
          <a:ext cx="1715507" cy="686203"/>
        </a:xfrm>
        <a:prstGeom prst="chevron">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970" tIns="6985" rIns="0" bIns="6985" numCol="1" spcCol="1270" anchor="ctr" anchorCtr="0">
          <a:noAutofit/>
        </a:bodyPr>
        <a:lstStyle/>
        <a:p>
          <a:pPr marL="0" lvl="0" indent="0" algn="ctr" defTabSz="488950">
            <a:lnSpc>
              <a:spcPct val="90000"/>
            </a:lnSpc>
            <a:spcBef>
              <a:spcPct val="0"/>
            </a:spcBef>
            <a:spcAft>
              <a:spcPct val="35000"/>
            </a:spcAft>
            <a:buNone/>
          </a:pPr>
          <a:r>
            <a:rPr lang="en-GB" sz="1100" kern="1200"/>
            <a:t>Corrections or improvements to this piece</a:t>
          </a:r>
        </a:p>
      </dsp:txBody>
      <dsp:txXfrm>
        <a:off x="2582372" y="1128437"/>
        <a:ext cx="1029304" cy="686203"/>
      </dsp:txXfrm>
    </dsp:sp>
    <dsp:sp modelId="{0BE0EDA6-3470-43B6-9F91-DD0A30D493B5}">
      <dsp:nvSpPr>
        <dsp:cNvPr id="0" name=""/>
        <dsp:cNvSpPr/>
      </dsp:nvSpPr>
      <dsp:spPr>
        <a:xfrm>
          <a:off x="3896604" y="942740"/>
          <a:ext cx="2011844" cy="1064527"/>
        </a:xfrm>
        <a:prstGeom prst="chevron">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6350" rIns="0" bIns="6350" numCol="1" spcCol="1270" anchor="ctr" anchorCtr="0">
          <a:noAutofit/>
        </a:bodyPr>
        <a:lstStyle/>
        <a:p>
          <a:pPr marL="0" lvl="0" indent="0" algn="ctr" defTabSz="444500">
            <a:lnSpc>
              <a:spcPct val="90000"/>
            </a:lnSpc>
            <a:spcBef>
              <a:spcPct val="0"/>
            </a:spcBef>
            <a:spcAft>
              <a:spcPct val="35000"/>
            </a:spcAft>
            <a:buNone/>
          </a:pPr>
          <a:r>
            <a:rPr lang="en-GB" sz="1000" kern="1200"/>
            <a:t>Teacher guidance creates further personal learning opportunities – always an action</a:t>
          </a:r>
        </a:p>
      </dsp:txBody>
      <dsp:txXfrm>
        <a:off x="4428868" y="942740"/>
        <a:ext cx="947317" cy="106452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50528" cy="499033"/>
          </a:xfrm>
          <a:prstGeom prst="rect">
            <a:avLst/>
          </a:prstGeom>
        </p:spPr>
        <p:txBody>
          <a:bodyPr vert="horz" lIns="91550" tIns="45775" rIns="91550" bIns="45775" rtlCol="0"/>
          <a:lstStyle>
            <a:lvl1pPr algn="l">
              <a:defRPr sz="1200"/>
            </a:lvl1pPr>
          </a:lstStyle>
          <a:p>
            <a:endParaRPr lang="en-GB"/>
          </a:p>
        </p:txBody>
      </p:sp>
      <p:sp>
        <p:nvSpPr>
          <p:cNvPr id="3" name="Date Placeholder 2"/>
          <p:cNvSpPr>
            <a:spLocks noGrp="1"/>
          </p:cNvSpPr>
          <p:nvPr>
            <p:ph type="dt" idx="1"/>
          </p:nvPr>
        </p:nvSpPr>
        <p:spPr>
          <a:xfrm>
            <a:off x="3856670" y="0"/>
            <a:ext cx="2950528" cy="499033"/>
          </a:xfrm>
          <a:prstGeom prst="rect">
            <a:avLst/>
          </a:prstGeom>
        </p:spPr>
        <p:txBody>
          <a:bodyPr vert="horz" lIns="91550" tIns="45775" rIns="91550" bIns="45775" rtlCol="0"/>
          <a:lstStyle>
            <a:lvl1pPr algn="r">
              <a:defRPr sz="1200"/>
            </a:lvl1pPr>
          </a:lstStyle>
          <a:p>
            <a:fld id="{7513F25E-60AD-4D91-BE29-3EB33CC0F761}" type="datetimeFigureOut">
              <a:rPr lang="en-GB" smtClean="0"/>
              <a:t>04/09/2025</a:t>
            </a:fld>
            <a:endParaRPr lang="en-GB"/>
          </a:p>
        </p:txBody>
      </p:sp>
      <p:sp>
        <p:nvSpPr>
          <p:cNvPr id="4" name="Slide Image Placeholder 3"/>
          <p:cNvSpPr>
            <a:spLocks noGrp="1" noRot="1" noChangeAspect="1"/>
          </p:cNvSpPr>
          <p:nvPr>
            <p:ph type="sldImg" idx="2"/>
          </p:nvPr>
        </p:nvSpPr>
        <p:spPr>
          <a:xfrm>
            <a:off x="1168400" y="1243013"/>
            <a:ext cx="4471988" cy="3354387"/>
          </a:xfrm>
          <a:prstGeom prst="rect">
            <a:avLst/>
          </a:prstGeom>
          <a:noFill/>
          <a:ln w="12700">
            <a:solidFill>
              <a:prstClr val="black"/>
            </a:solidFill>
          </a:ln>
        </p:spPr>
        <p:txBody>
          <a:bodyPr vert="horz" lIns="91550" tIns="45775" rIns="91550" bIns="45775" rtlCol="0" anchor="ctr"/>
          <a:lstStyle/>
          <a:p>
            <a:endParaRPr lang="en-GB"/>
          </a:p>
        </p:txBody>
      </p:sp>
      <p:sp>
        <p:nvSpPr>
          <p:cNvPr id="5" name="Notes Placeholder 4"/>
          <p:cNvSpPr>
            <a:spLocks noGrp="1"/>
          </p:cNvSpPr>
          <p:nvPr>
            <p:ph type="body" sz="quarter" idx="3"/>
          </p:nvPr>
        </p:nvSpPr>
        <p:spPr>
          <a:xfrm>
            <a:off x="680403" y="4783723"/>
            <a:ext cx="5447984" cy="3914389"/>
          </a:xfrm>
          <a:prstGeom prst="rect">
            <a:avLst/>
          </a:prstGeom>
        </p:spPr>
        <p:txBody>
          <a:bodyPr vert="horz" lIns="91550" tIns="45775" rIns="91550" bIns="45775"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41893"/>
            <a:ext cx="2950528" cy="499033"/>
          </a:xfrm>
          <a:prstGeom prst="rect">
            <a:avLst/>
          </a:prstGeom>
        </p:spPr>
        <p:txBody>
          <a:bodyPr vert="horz" lIns="91550" tIns="45775" rIns="91550" bIns="45775" rtlCol="0" anchor="b"/>
          <a:lstStyle>
            <a:lvl1pPr algn="l">
              <a:defRPr sz="1200"/>
            </a:lvl1pPr>
          </a:lstStyle>
          <a:p>
            <a:endParaRPr lang="en-GB"/>
          </a:p>
        </p:txBody>
      </p:sp>
      <p:sp>
        <p:nvSpPr>
          <p:cNvPr id="7" name="Slide Number Placeholder 6"/>
          <p:cNvSpPr>
            <a:spLocks noGrp="1"/>
          </p:cNvSpPr>
          <p:nvPr>
            <p:ph type="sldNum" sz="quarter" idx="5"/>
          </p:nvPr>
        </p:nvSpPr>
        <p:spPr>
          <a:xfrm>
            <a:off x="3856670" y="9441893"/>
            <a:ext cx="2950528" cy="499033"/>
          </a:xfrm>
          <a:prstGeom prst="rect">
            <a:avLst/>
          </a:prstGeom>
        </p:spPr>
        <p:txBody>
          <a:bodyPr vert="horz" lIns="91550" tIns="45775" rIns="91550" bIns="45775" rtlCol="0" anchor="b"/>
          <a:lstStyle>
            <a:lvl1pPr algn="r">
              <a:defRPr sz="1200"/>
            </a:lvl1pPr>
          </a:lstStyle>
          <a:p>
            <a:fld id="{727CBB08-72C2-4D24-840D-5497877D418D}" type="slidenum">
              <a:rPr lang="en-GB" smtClean="0"/>
              <a:t>‹#›</a:t>
            </a:fld>
            <a:endParaRPr lang="en-GB"/>
          </a:p>
        </p:txBody>
      </p:sp>
    </p:spTree>
    <p:extLst>
      <p:ext uri="{BB962C8B-B14F-4D97-AF65-F5344CB8AC3E}">
        <p14:creationId xmlns:p14="http://schemas.microsoft.com/office/powerpoint/2010/main" val="4543657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14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1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27CBB08-72C2-4D24-840D-5497877D418D}" type="slidenum">
              <a:rPr lang="en-GB" smtClean="0"/>
              <a:t>1</a:t>
            </a:fld>
            <a:endParaRPr lang="en-GB"/>
          </a:p>
        </p:txBody>
      </p:sp>
    </p:spTree>
    <p:extLst>
      <p:ext uri="{BB962C8B-B14F-4D97-AF65-F5344CB8AC3E}">
        <p14:creationId xmlns:p14="http://schemas.microsoft.com/office/powerpoint/2010/main" val="28225674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27CBB08-72C2-4D24-840D-5497877D418D}" type="slidenum">
              <a:rPr lang="en-GB" smtClean="0"/>
              <a:t>8</a:t>
            </a:fld>
            <a:endParaRPr lang="en-GB"/>
          </a:p>
        </p:txBody>
      </p:sp>
    </p:spTree>
    <p:extLst>
      <p:ext uri="{BB962C8B-B14F-4D97-AF65-F5344CB8AC3E}">
        <p14:creationId xmlns:p14="http://schemas.microsoft.com/office/powerpoint/2010/main" val="27884698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27CBB08-72C2-4D24-840D-5497877D418D}" type="slidenum">
              <a:rPr lang="en-GB" smtClean="0"/>
              <a:t>27</a:t>
            </a:fld>
            <a:endParaRPr lang="en-GB"/>
          </a:p>
        </p:txBody>
      </p:sp>
    </p:spTree>
    <p:extLst>
      <p:ext uri="{BB962C8B-B14F-4D97-AF65-F5344CB8AC3E}">
        <p14:creationId xmlns:p14="http://schemas.microsoft.com/office/powerpoint/2010/main" val="37967070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27CBB08-72C2-4D24-840D-5497877D418D}" type="slidenum">
              <a:rPr lang="en-GB" smtClean="0"/>
              <a:t>31</a:t>
            </a:fld>
            <a:endParaRPr lang="en-GB"/>
          </a:p>
        </p:txBody>
      </p:sp>
    </p:spTree>
    <p:extLst>
      <p:ext uri="{BB962C8B-B14F-4D97-AF65-F5344CB8AC3E}">
        <p14:creationId xmlns:p14="http://schemas.microsoft.com/office/powerpoint/2010/main" val="19620805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27CBB08-72C2-4D24-840D-5497877D418D}" type="slidenum">
              <a:rPr lang="en-GB" smtClean="0"/>
              <a:t>37</a:t>
            </a:fld>
            <a:endParaRPr lang="en-GB"/>
          </a:p>
        </p:txBody>
      </p:sp>
    </p:spTree>
    <p:extLst>
      <p:ext uri="{BB962C8B-B14F-4D97-AF65-F5344CB8AC3E}">
        <p14:creationId xmlns:p14="http://schemas.microsoft.com/office/powerpoint/2010/main" val="23929721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27CBB08-72C2-4D24-840D-5497877D418D}" type="slidenum">
              <a:rPr lang="en-GB" smtClean="0"/>
              <a:t>50</a:t>
            </a:fld>
            <a:endParaRPr lang="en-GB"/>
          </a:p>
        </p:txBody>
      </p:sp>
    </p:spTree>
    <p:extLst>
      <p:ext uri="{BB962C8B-B14F-4D97-AF65-F5344CB8AC3E}">
        <p14:creationId xmlns:p14="http://schemas.microsoft.com/office/powerpoint/2010/main" val="6202089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27CBB08-72C2-4D24-840D-5497877D418D}" type="slidenum">
              <a:rPr lang="en-GB" smtClean="0"/>
              <a:t>51</a:t>
            </a:fld>
            <a:endParaRPr lang="en-GB"/>
          </a:p>
        </p:txBody>
      </p:sp>
    </p:spTree>
    <p:extLst>
      <p:ext uri="{BB962C8B-B14F-4D97-AF65-F5344CB8AC3E}">
        <p14:creationId xmlns:p14="http://schemas.microsoft.com/office/powerpoint/2010/main" val="20458850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27CBB08-72C2-4D24-840D-5497877D418D}" type="slidenum">
              <a:rPr lang="en-GB" smtClean="0"/>
              <a:t>52</a:t>
            </a:fld>
            <a:endParaRPr lang="en-GB"/>
          </a:p>
        </p:txBody>
      </p:sp>
    </p:spTree>
    <p:extLst>
      <p:ext uri="{BB962C8B-B14F-4D97-AF65-F5344CB8AC3E}">
        <p14:creationId xmlns:p14="http://schemas.microsoft.com/office/powerpoint/2010/main" val="2740946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27CBB08-72C2-4D24-840D-5497877D418D}" type="slidenum">
              <a:rPr lang="en-GB" smtClean="0"/>
              <a:t>53</a:t>
            </a:fld>
            <a:endParaRPr lang="en-GB"/>
          </a:p>
        </p:txBody>
      </p:sp>
    </p:spTree>
    <p:extLst>
      <p:ext uri="{BB962C8B-B14F-4D97-AF65-F5344CB8AC3E}">
        <p14:creationId xmlns:p14="http://schemas.microsoft.com/office/powerpoint/2010/main" val="17337850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27CBB08-72C2-4D24-840D-5497877D418D}" type="slidenum">
              <a:rPr lang="en-GB" smtClean="0"/>
              <a:t>54</a:t>
            </a:fld>
            <a:endParaRPr lang="en-GB"/>
          </a:p>
        </p:txBody>
      </p:sp>
    </p:spTree>
    <p:extLst>
      <p:ext uri="{BB962C8B-B14F-4D97-AF65-F5344CB8AC3E}">
        <p14:creationId xmlns:p14="http://schemas.microsoft.com/office/powerpoint/2010/main" val="39697521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27CBB08-72C2-4D24-840D-5497877D418D}" type="slidenum">
              <a:rPr lang="en-GB" smtClean="0"/>
              <a:t>55</a:t>
            </a:fld>
            <a:endParaRPr lang="en-GB"/>
          </a:p>
        </p:txBody>
      </p:sp>
    </p:spTree>
    <p:extLst>
      <p:ext uri="{BB962C8B-B14F-4D97-AF65-F5344CB8AC3E}">
        <p14:creationId xmlns:p14="http://schemas.microsoft.com/office/powerpoint/2010/main" val="27668984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27CBB08-72C2-4D24-840D-5497877D418D}" type="slidenum">
              <a:rPr lang="en-GB" smtClean="0"/>
              <a:t>56</a:t>
            </a:fld>
            <a:endParaRPr lang="en-GB"/>
          </a:p>
        </p:txBody>
      </p:sp>
    </p:spTree>
    <p:extLst>
      <p:ext uri="{BB962C8B-B14F-4D97-AF65-F5344CB8AC3E}">
        <p14:creationId xmlns:p14="http://schemas.microsoft.com/office/powerpoint/2010/main" val="6745995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27CBB08-72C2-4D24-840D-5497877D418D}" type="slidenum">
              <a:rPr lang="en-GB" smtClean="0"/>
              <a:t>59</a:t>
            </a:fld>
            <a:endParaRPr lang="en-GB"/>
          </a:p>
        </p:txBody>
      </p:sp>
    </p:spTree>
    <p:extLst>
      <p:ext uri="{BB962C8B-B14F-4D97-AF65-F5344CB8AC3E}">
        <p14:creationId xmlns:p14="http://schemas.microsoft.com/office/powerpoint/2010/main" val="33236078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4248E4-7D46-CE80-113B-45DBC30DFC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27B02C3-DA11-1A8F-245D-B54C93E359E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68AE44C-E7E3-621B-7465-08F3B97281AF}"/>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BB3A4FF8-D717-740F-DE63-81F5F754F12A}"/>
              </a:ext>
            </a:extLst>
          </p:cNvPr>
          <p:cNvSpPr>
            <a:spLocks noGrp="1"/>
          </p:cNvSpPr>
          <p:nvPr>
            <p:ph type="sldNum" sz="quarter" idx="10"/>
          </p:nvPr>
        </p:nvSpPr>
        <p:spPr/>
        <p:txBody>
          <a:bodyPr/>
          <a:lstStyle/>
          <a:p>
            <a:fld id="{727CBB08-72C2-4D24-840D-5497877D418D}" type="slidenum">
              <a:rPr lang="en-GB" smtClean="0"/>
              <a:t>60</a:t>
            </a:fld>
            <a:endParaRPr lang="en-GB"/>
          </a:p>
        </p:txBody>
      </p:sp>
    </p:spTree>
    <p:extLst>
      <p:ext uri="{BB962C8B-B14F-4D97-AF65-F5344CB8AC3E}">
        <p14:creationId xmlns:p14="http://schemas.microsoft.com/office/powerpoint/2010/main" val="270905820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27CBB08-72C2-4D24-840D-5497877D418D}" type="slidenum">
              <a:rPr lang="en-GB" smtClean="0"/>
              <a:t>61</a:t>
            </a:fld>
            <a:endParaRPr lang="en-GB"/>
          </a:p>
        </p:txBody>
      </p:sp>
    </p:spTree>
    <p:extLst>
      <p:ext uri="{BB962C8B-B14F-4D97-AF65-F5344CB8AC3E}">
        <p14:creationId xmlns:p14="http://schemas.microsoft.com/office/powerpoint/2010/main" val="360870218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751261-D4AA-A5DA-1329-9C0A9CEE659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74597F-B15E-CF33-5E05-4FA66F33D28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79CB867-4724-9615-2595-189F74A81653}"/>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CEE7D517-870E-3D7E-1146-56678B1E1904}"/>
              </a:ext>
            </a:extLst>
          </p:cNvPr>
          <p:cNvSpPr>
            <a:spLocks noGrp="1"/>
          </p:cNvSpPr>
          <p:nvPr>
            <p:ph type="sldNum" sz="quarter" idx="10"/>
          </p:nvPr>
        </p:nvSpPr>
        <p:spPr/>
        <p:txBody>
          <a:bodyPr/>
          <a:lstStyle/>
          <a:p>
            <a:fld id="{727CBB08-72C2-4D24-840D-5497877D418D}" type="slidenum">
              <a:rPr lang="en-GB" smtClean="0"/>
              <a:t>62</a:t>
            </a:fld>
            <a:endParaRPr lang="en-GB"/>
          </a:p>
        </p:txBody>
      </p:sp>
    </p:spTree>
    <p:extLst>
      <p:ext uri="{BB962C8B-B14F-4D97-AF65-F5344CB8AC3E}">
        <p14:creationId xmlns:p14="http://schemas.microsoft.com/office/powerpoint/2010/main" val="71861378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27CBB08-72C2-4D24-840D-5497877D418D}" type="slidenum">
              <a:rPr lang="en-GB" smtClean="0"/>
              <a:t>63</a:t>
            </a:fld>
            <a:endParaRPr lang="en-GB"/>
          </a:p>
        </p:txBody>
      </p:sp>
    </p:spTree>
    <p:extLst>
      <p:ext uri="{BB962C8B-B14F-4D97-AF65-F5344CB8AC3E}">
        <p14:creationId xmlns:p14="http://schemas.microsoft.com/office/powerpoint/2010/main" val="109573025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27CBB08-72C2-4D24-840D-5497877D418D}" type="slidenum">
              <a:rPr lang="en-GB" smtClean="0"/>
              <a:t>65</a:t>
            </a:fld>
            <a:endParaRPr lang="en-GB"/>
          </a:p>
        </p:txBody>
      </p:sp>
    </p:spTree>
    <p:extLst>
      <p:ext uri="{BB962C8B-B14F-4D97-AF65-F5344CB8AC3E}">
        <p14:creationId xmlns:p14="http://schemas.microsoft.com/office/powerpoint/2010/main" val="10245065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27CBB08-72C2-4D24-840D-5497877D418D}" type="slidenum">
              <a:rPr lang="en-GB" smtClean="0"/>
              <a:t>66</a:t>
            </a:fld>
            <a:endParaRPr lang="en-GB"/>
          </a:p>
        </p:txBody>
      </p:sp>
    </p:spTree>
    <p:extLst>
      <p:ext uri="{BB962C8B-B14F-4D97-AF65-F5344CB8AC3E}">
        <p14:creationId xmlns:p14="http://schemas.microsoft.com/office/powerpoint/2010/main" val="26717462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27CBB08-72C2-4D24-840D-5497877D418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471867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27CBB08-72C2-4D24-840D-5497877D418D}" type="slidenum">
              <a:rPr lang="en-GB" smtClean="0"/>
              <a:t>120</a:t>
            </a:fld>
            <a:endParaRPr lang="en-GB"/>
          </a:p>
        </p:txBody>
      </p:sp>
    </p:spTree>
    <p:extLst>
      <p:ext uri="{BB962C8B-B14F-4D97-AF65-F5344CB8AC3E}">
        <p14:creationId xmlns:p14="http://schemas.microsoft.com/office/powerpoint/2010/main" val="114710514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27CBB08-72C2-4D24-840D-5497877D418D}" type="slidenum">
              <a:rPr lang="en-GB" smtClean="0"/>
              <a:t>121</a:t>
            </a:fld>
            <a:endParaRPr lang="en-GB"/>
          </a:p>
        </p:txBody>
      </p:sp>
    </p:spTree>
    <p:extLst>
      <p:ext uri="{BB962C8B-B14F-4D97-AF65-F5344CB8AC3E}">
        <p14:creationId xmlns:p14="http://schemas.microsoft.com/office/powerpoint/2010/main" val="182867702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27CBB08-72C2-4D24-840D-5497877D418D}" type="slidenum">
              <a:rPr lang="en-GB" smtClean="0"/>
              <a:t>123</a:t>
            </a:fld>
            <a:endParaRPr lang="en-GB"/>
          </a:p>
        </p:txBody>
      </p:sp>
    </p:spTree>
    <p:extLst>
      <p:ext uri="{BB962C8B-B14F-4D97-AF65-F5344CB8AC3E}">
        <p14:creationId xmlns:p14="http://schemas.microsoft.com/office/powerpoint/2010/main" val="376496481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27CBB08-72C2-4D24-840D-5497877D418D}" type="slidenum">
              <a:rPr lang="en-GB" smtClean="0"/>
              <a:t>124</a:t>
            </a:fld>
            <a:endParaRPr lang="en-GB"/>
          </a:p>
        </p:txBody>
      </p:sp>
    </p:spTree>
    <p:extLst>
      <p:ext uri="{BB962C8B-B14F-4D97-AF65-F5344CB8AC3E}">
        <p14:creationId xmlns:p14="http://schemas.microsoft.com/office/powerpoint/2010/main" val="36161885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27CBB08-72C2-4D24-840D-5497877D418D}" type="slidenum">
              <a:rPr lang="en-GB" smtClean="0"/>
              <a:t>125</a:t>
            </a:fld>
            <a:endParaRPr lang="en-GB"/>
          </a:p>
        </p:txBody>
      </p:sp>
    </p:spTree>
    <p:extLst>
      <p:ext uri="{BB962C8B-B14F-4D97-AF65-F5344CB8AC3E}">
        <p14:creationId xmlns:p14="http://schemas.microsoft.com/office/powerpoint/2010/main" val="122476911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27CBB08-72C2-4D24-840D-5497877D418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6857765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27CBB08-72C2-4D24-840D-5497877D418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65369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7F7DD34D-2F89-40AE-B355-67E0B816E349}" type="datetimeFigureOut">
              <a:rPr lang="en-GB" smtClean="0"/>
              <a:t>04/09/2025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EAD8B9A-5C0B-4185-A075-52A08DB3E495}" type="slidenum">
              <a:rPr lang="en-GB" smtClean="0"/>
              <a:t>‹#›</a:t>
            </a:fld>
            <a:endParaRPr lang="en-GB"/>
          </a:p>
        </p:txBody>
      </p:sp>
    </p:spTree>
    <p:extLst>
      <p:ext uri="{BB962C8B-B14F-4D97-AF65-F5344CB8AC3E}">
        <p14:creationId xmlns:p14="http://schemas.microsoft.com/office/powerpoint/2010/main" val="5565827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F7DD34D-2F89-40AE-B355-67E0B816E349}" type="datetimeFigureOut">
              <a:rPr lang="en-GB" smtClean="0"/>
              <a:t>04/09/2025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EAD8B9A-5C0B-4185-A075-52A08DB3E495}" type="slidenum">
              <a:rPr lang="en-GB" smtClean="0"/>
              <a:t>‹#›</a:t>
            </a:fld>
            <a:endParaRPr lang="en-GB"/>
          </a:p>
        </p:txBody>
      </p:sp>
    </p:spTree>
    <p:extLst>
      <p:ext uri="{BB962C8B-B14F-4D97-AF65-F5344CB8AC3E}">
        <p14:creationId xmlns:p14="http://schemas.microsoft.com/office/powerpoint/2010/main" val="29216986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F7DD34D-2F89-40AE-B355-67E0B816E349}" type="datetimeFigureOut">
              <a:rPr lang="en-GB" smtClean="0"/>
              <a:t>04/09/2025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EAD8B9A-5C0B-4185-A075-52A08DB3E495}" type="slidenum">
              <a:rPr lang="en-GB" smtClean="0"/>
              <a:t>‹#›</a:t>
            </a:fld>
            <a:endParaRPr lang="en-GB"/>
          </a:p>
        </p:txBody>
      </p:sp>
    </p:spTree>
    <p:extLst>
      <p:ext uri="{BB962C8B-B14F-4D97-AF65-F5344CB8AC3E}">
        <p14:creationId xmlns:p14="http://schemas.microsoft.com/office/powerpoint/2010/main" val="36739951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7F7DD34D-2F89-40AE-B355-67E0B816E349}" type="datetimeFigureOut">
              <a:rPr lang="en-GB" smtClean="0"/>
              <a:t>04/09/2025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EAD8B9A-5C0B-4185-A075-52A08DB3E495}" type="slidenum">
              <a:rPr lang="en-GB" smtClean="0"/>
              <a:t>‹#›</a:t>
            </a:fld>
            <a:endParaRPr lang="en-GB"/>
          </a:p>
        </p:txBody>
      </p:sp>
    </p:spTree>
    <p:extLst>
      <p:ext uri="{BB962C8B-B14F-4D97-AF65-F5344CB8AC3E}">
        <p14:creationId xmlns:p14="http://schemas.microsoft.com/office/powerpoint/2010/main" val="38904433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7F7DD34D-2F89-40AE-B355-67E0B816E349}" type="datetimeFigureOut">
              <a:rPr lang="en-GB" smtClean="0"/>
              <a:t>04/09/2025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EAD8B9A-5C0B-4185-A075-52A08DB3E495}" type="slidenum">
              <a:rPr lang="en-GB" smtClean="0"/>
              <a:t>‹#›</a:t>
            </a:fld>
            <a:endParaRPr lang="en-GB"/>
          </a:p>
        </p:txBody>
      </p:sp>
    </p:spTree>
    <p:extLst>
      <p:ext uri="{BB962C8B-B14F-4D97-AF65-F5344CB8AC3E}">
        <p14:creationId xmlns:p14="http://schemas.microsoft.com/office/powerpoint/2010/main" val="28685734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7F7DD34D-2F89-40AE-B355-67E0B816E349}" type="datetimeFigureOut">
              <a:rPr lang="en-GB" smtClean="0"/>
              <a:t>04/09/2025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EAD8B9A-5C0B-4185-A075-52A08DB3E495}" type="slidenum">
              <a:rPr lang="en-GB" smtClean="0"/>
              <a:t>‹#›</a:t>
            </a:fld>
            <a:endParaRPr lang="en-GB"/>
          </a:p>
        </p:txBody>
      </p:sp>
    </p:spTree>
    <p:extLst>
      <p:ext uri="{BB962C8B-B14F-4D97-AF65-F5344CB8AC3E}">
        <p14:creationId xmlns:p14="http://schemas.microsoft.com/office/powerpoint/2010/main" val="2018334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F7DD34D-2F89-40AE-B355-67E0B816E349}" type="datetimeFigureOut">
              <a:rPr lang="en-GB" smtClean="0"/>
              <a:t>04/09/2025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EAD8B9A-5C0B-4185-A075-52A08DB3E495}" type="slidenum">
              <a:rPr lang="en-GB" smtClean="0"/>
              <a:t>‹#›</a:t>
            </a:fld>
            <a:endParaRPr lang="en-GB"/>
          </a:p>
        </p:txBody>
      </p:sp>
    </p:spTree>
    <p:extLst>
      <p:ext uri="{BB962C8B-B14F-4D97-AF65-F5344CB8AC3E}">
        <p14:creationId xmlns:p14="http://schemas.microsoft.com/office/powerpoint/2010/main" val="24182677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F7DD34D-2F89-40AE-B355-67E0B816E349}" type="datetimeFigureOut">
              <a:rPr lang="en-GB" smtClean="0"/>
              <a:t>04/09/2025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EAD8B9A-5C0B-4185-A075-52A08DB3E495}" type="slidenum">
              <a:rPr lang="en-GB" smtClean="0"/>
              <a:t>‹#›</a:t>
            </a:fld>
            <a:endParaRPr lang="en-GB"/>
          </a:p>
        </p:txBody>
      </p:sp>
    </p:spTree>
    <p:extLst>
      <p:ext uri="{BB962C8B-B14F-4D97-AF65-F5344CB8AC3E}">
        <p14:creationId xmlns:p14="http://schemas.microsoft.com/office/powerpoint/2010/main" val="41916416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F7DD34D-2F89-40AE-B355-67E0B816E349}" type="datetimeFigureOut">
              <a:rPr lang="en-GB" smtClean="0"/>
              <a:t>04/09/2025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EAD8B9A-5C0B-4185-A075-52A08DB3E495}" type="slidenum">
              <a:rPr lang="en-GB" smtClean="0"/>
              <a:t>‹#›</a:t>
            </a:fld>
            <a:endParaRPr lang="en-GB"/>
          </a:p>
        </p:txBody>
      </p:sp>
    </p:spTree>
    <p:extLst>
      <p:ext uri="{BB962C8B-B14F-4D97-AF65-F5344CB8AC3E}">
        <p14:creationId xmlns:p14="http://schemas.microsoft.com/office/powerpoint/2010/main" val="41886911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F7DD34D-2F89-40AE-B355-67E0B816E349}" type="datetimeFigureOut">
              <a:rPr lang="en-GB" smtClean="0"/>
              <a:t>04/09/2025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EAD8B9A-5C0B-4185-A075-52A08DB3E495}" type="slidenum">
              <a:rPr lang="en-GB" smtClean="0"/>
              <a:t>‹#›</a:t>
            </a:fld>
            <a:endParaRPr lang="en-GB"/>
          </a:p>
        </p:txBody>
      </p:sp>
    </p:spTree>
    <p:extLst>
      <p:ext uri="{BB962C8B-B14F-4D97-AF65-F5344CB8AC3E}">
        <p14:creationId xmlns:p14="http://schemas.microsoft.com/office/powerpoint/2010/main" val="37442084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F7DD34D-2F89-40AE-B355-67E0B816E349}" type="datetimeFigureOut">
              <a:rPr lang="en-GB" smtClean="0"/>
              <a:t>04/09/2025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EAD8B9A-5C0B-4185-A075-52A08DB3E495}" type="slidenum">
              <a:rPr lang="en-GB" smtClean="0"/>
              <a:t>‹#›</a:t>
            </a:fld>
            <a:endParaRPr lang="en-GB"/>
          </a:p>
        </p:txBody>
      </p:sp>
    </p:spTree>
    <p:extLst>
      <p:ext uri="{BB962C8B-B14F-4D97-AF65-F5344CB8AC3E}">
        <p14:creationId xmlns:p14="http://schemas.microsoft.com/office/powerpoint/2010/main" val="4875746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7F7DD34D-2F89-40AE-B355-67E0B816E349}" type="datetimeFigureOut">
              <a:rPr lang="en-GB" smtClean="0"/>
              <a:t>04/09/2025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EAD8B9A-5C0B-4185-A075-52A08DB3E495}" type="slidenum">
              <a:rPr lang="en-GB" smtClean="0"/>
              <a:t>‹#›</a:t>
            </a:fld>
            <a:endParaRPr lang="en-GB"/>
          </a:p>
        </p:txBody>
      </p:sp>
    </p:spTree>
    <p:extLst>
      <p:ext uri="{BB962C8B-B14F-4D97-AF65-F5344CB8AC3E}">
        <p14:creationId xmlns:p14="http://schemas.microsoft.com/office/powerpoint/2010/main" val="15542710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F7DD34D-2F89-40AE-B355-67E0B816E349}" type="datetimeFigureOut">
              <a:rPr lang="en-GB" smtClean="0"/>
              <a:t>04/09/2025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EAD8B9A-5C0B-4185-A075-52A08DB3E495}" type="slidenum">
              <a:rPr lang="en-GB" smtClean="0"/>
              <a:t>‹#›</a:t>
            </a:fld>
            <a:endParaRPr lang="en-GB"/>
          </a:p>
        </p:txBody>
      </p:sp>
    </p:spTree>
    <p:extLst>
      <p:ext uri="{BB962C8B-B14F-4D97-AF65-F5344CB8AC3E}">
        <p14:creationId xmlns:p14="http://schemas.microsoft.com/office/powerpoint/2010/main" val="14497579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3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1500">
                <a:solidFill>
                  <a:schemeClr val="tx1">
                    <a:tint val="7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F7DD34D-2F89-40AE-B355-67E0B816E349}" type="datetimeFigureOut">
              <a:rPr lang="en-GB" smtClean="0"/>
              <a:t>04/09/2025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EAD8B9A-5C0B-4185-A075-52A08DB3E495}" type="slidenum">
              <a:rPr lang="en-GB" smtClean="0"/>
              <a:t>‹#›</a:t>
            </a:fld>
            <a:endParaRPr lang="en-GB"/>
          </a:p>
        </p:txBody>
      </p:sp>
    </p:spTree>
    <p:extLst>
      <p:ext uri="{BB962C8B-B14F-4D97-AF65-F5344CB8AC3E}">
        <p14:creationId xmlns:p14="http://schemas.microsoft.com/office/powerpoint/2010/main" val="259946492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2"/>
            <a:ext cx="40386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2"/>
            <a:ext cx="40386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7F7DD34D-2F89-40AE-B355-67E0B816E349}" type="datetimeFigureOut">
              <a:rPr lang="en-GB" smtClean="0"/>
              <a:t>04/09/2025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EAD8B9A-5C0B-4185-A075-52A08DB3E495}" type="slidenum">
              <a:rPr lang="en-GB" smtClean="0"/>
              <a:t>‹#›</a:t>
            </a:fld>
            <a:endParaRPr lang="en-GB"/>
          </a:p>
        </p:txBody>
      </p:sp>
    </p:spTree>
    <p:extLst>
      <p:ext uri="{BB962C8B-B14F-4D97-AF65-F5344CB8AC3E}">
        <p14:creationId xmlns:p14="http://schemas.microsoft.com/office/powerpoint/2010/main" val="317246934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7F7DD34D-2F89-40AE-B355-67E0B816E349}" type="datetimeFigureOut">
              <a:rPr lang="en-GB" smtClean="0"/>
              <a:t>04/09/2025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EAD8B9A-5C0B-4185-A075-52A08DB3E495}" type="slidenum">
              <a:rPr lang="en-GB" smtClean="0"/>
              <a:t>‹#›</a:t>
            </a:fld>
            <a:endParaRPr lang="en-GB"/>
          </a:p>
        </p:txBody>
      </p:sp>
    </p:spTree>
    <p:extLst>
      <p:ext uri="{BB962C8B-B14F-4D97-AF65-F5344CB8AC3E}">
        <p14:creationId xmlns:p14="http://schemas.microsoft.com/office/powerpoint/2010/main" val="390130943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7F7DD34D-2F89-40AE-B355-67E0B816E349}" type="datetimeFigureOut">
              <a:rPr lang="en-GB" smtClean="0"/>
              <a:t>04/09/2025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EAD8B9A-5C0B-4185-A075-52A08DB3E495}" type="slidenum">
              <a:rPr lang="en-GB" smtClean="0"/>
              <a:t>‹#›</a:t>
            </a:fld>
            <a:endParaRPr lang="en-GB"/>
          </a:p>
        </p:txBody>
      </p:sp>
    </p:spTree>
    <p:extLst>
      <p:ext uri="{BB962C8B-B14F-4D97-AF65-F5344CB8AC3E}">
        <p14:creationId xmlns:p14="http://schemas.microsoft.com/office/powerpoint/2010/main" val="257982128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F7DD34D-2F89-40AE-B355-67E0B816E349}" type="datetimeFigureOut">
              <a:rPr lang="en-GB" smtClean="0"/>
              <a:t>04/09/2025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EAD8B9A-5C0B-4185-A075-52A08DB3E495}" type="slidenum">
              <a:rPr lang="en-GB" smtClean="0"/>
              <a:t>‹#›</a:t>
            </a:fld>
            <a:endParaRPr lang="en-GB"/>
          </a:p>
        </p:txBody>
      </p:sp>
    </p:spTree>
    <p:extLst>
      <p:ext uri="{BB962C8B-B14F-4D97-AF65-F5344CB8AC3E}">
        <p14:creationId xmlns:p14="http://schemas.microsoft.com/office/powerpoint/2010/main" val="131827789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1500" b="1"/>
            </a:lvl1pPr>
          </a:lstStyle>
          <a:p>
            <a:r>
              <a:rPr lang="en-US"/>
              <a:t>Click to edit Master title style</a:t>
            </a:r>
            <a:endParaRPr lang="en-GB"/>
          </a:p>
        </p:txBody>
      </p:sp>
      <p:sp>
        <p:nvSpPr>
          <p:cNvPr id="3" name="Content Placeholder 2"/>
          <p:cNvSpPr>
            <a:spLocks noGrp="1"/>
          </p:cNvSpPr>
          <p:nvPr>
            <p:ph idx="1"/>
          </p:nvPr>
        </p:nvSpPr>
        <p:spPr>
          <a:xfrm>
            <a:off x="3575050" y="273052"/>
            <a:ext cx="5111750" cy="585311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1" y="1435102"/>
            <a:ext cx="3008313" cy="4691063"/>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7F7DD34D-2F89-40AE-B355-67E0B816E349}" type="datetimeFigureOut">
              <a:rPr lang="en-GB" smtClean="0"/>
              <a:t>04/09/2025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EAD8B9A-5C0B-4185-A075-52A08DB3E495}" type="slidenum">
              <a:rPr lang="en-GB" smtClean="0"/>
              <a:t>‹#›</a:t>
            </a:fld>
            <a:endParaRPr lang="en-GB"/>
          </a:p>
        </p:txBody>
      </p:sp>
    </p:spTree>
    <p:extLst>
      <p:ext uri="{BB962C8B-B14F-4D97-AF65-F5344CB8AC3E}">
        <p14:creationId xmlns:p14="http://schemas.microsoft.com/office/powerpoint/2010/main" val="330782793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15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7F7DD34D-2F89-40AE-B355-67E0B816E349}" type="datetimeFigureOut">
              <a:rPr lang="en-GB" smtClean="0"/>
              <a:t>04/09/2025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EAD8B9A-5C0B-4185-A075-52A08DB3E495}" type="slidenum">
              <a:rPr lang="en-GB" smtClean="0"/>
              <a:t>‹#›</a:t>
            </a:fld>
            <a:endParaRPr lang="en-GB"/>
          </a:p>
        </p:txBody>
      </p:sp>
    </p:spTree>
    <p:extLst>
      <p:ext uri="{BB962C8B-B14F-4D97-AF65-F5344CB8AC3E}">
        <p14:creationId xmlns:p14="http://schemas.microsoft.com/office/powerpoint/2010/main" val="183160207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F7DD34D-2F89-40AE-B355-67E0B816E349}" type="datetimeFigureOut">
              <a:rPr lang="en-GB" smtClean="0"/>
              <a:t>04/09/2025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EAD8B9A-5C0B-4185-A075-52A08DB3E495}" type="slidenum">
              <a:rPr lang="en-GB" smtClean="0"/>
              <a:t>‹#›</a:t>
            </a:fld>
            <a:endParaRPr lang="en-GB"/>
          </a:p>
        </p:txBody>
      </p:sp>
    </p:spTree>
    <p:extLst>
      <p:ext uri="{BB962C8B-B14F-4D97-AF65-F5344CB8AC3E}">
        <p14:creationId xmlns:p14="http://schemas.microsoft.com/office/powerpoint/2010/main" val="248854295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0"/>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40"/>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F7DD34D-2F89-40AE-B355-67E0B816E349}" type="datetimeFigureOut">
              <a:rPr lang="en-GB" smtClean="0"/>
              <a:t>04/09/2025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EAD8B9A-5C0B-4185-A075-52A08DB3E495}" type="slidenum">
              <a:rPr lang="en-GB" smtClean="0"/>
              <a:t>‹#›</a:t>
            </a:fld>
            <a:endParaRPr lang="en-GB"/>
          </a:p>
        </p:txBody>
      </p:sp>
    </p:spTree>
    <p:extLst>
      <p:ext uri="{BB962C8B-B14F-4D97-AF65-F5344CB8AC3E}">
        <p14:creationId xmlns:p14="http://schemas.microsoft.com/office/powerpoint/2010/main" val="404576051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290740-C4D1-4285-8A03-417D3D17E3B3}"/>
              </a:ext>
            </a:extLst>
          </p:cNvPr>
          <p:cNvSpPr>
            <a:spLocks noGrp="1"/>
          </p:cNvSpPr>
          <p:nvPr>
            <p:ph type="ctrTitle"/>
          </p:nvPr>
        </p:nvSpPr>
        <p:spPr>
          <a:xfrm>
            <a:off x="1143000" y="1122363"/>
            <a:ext cx="6858000" cy="2387600"/>
          </a:xfrm>
        </p:spPr>
        <p:txBody>
          <a:bodyPr anchor="b"/>
          <a:lstStyle>
            <a:lvl1pPr algn="ctr">
              <a:defRPr sz="3375"/>
            </a:lvl1pPr>
          </a:lstStyle>
          <a:p>
            <a:r>
              <a:rPr lang="en-US"/>
              <a:t>Click to edit Master title style</a:t>
            </a:r>
            <a:endParaRPr lang="en-GB"/>
          </a:p>
        </p:txBody>
      </p:sp>
      <p:sp>
        <p:nvSpPr>
          <p:cNvPr id="3" name="Subtitle 2">
            <a:extLst>
              <a:ext uri="{FF2B5EF4-FFF2-40B4-BE49-F238E27FC236}">
                <a16:creationId xmlns:a16="http://schemas.microsoft.com/office/drawing/2014/main" id="{E04FDF4E-C8F9-4A95-B47B-A9F0BFEF889C}"/>
              </a:ext>
            </a:extLst>
          </p:cNvPr>
          <p:cNvSpPr>
            <a:spLocks noGrp="1"/>
          </p:cNvSpPr>
          <p:nvPr>
            <p:ph type="subTitle" idx="1"/>
          </p:nvPr>
        </p:nvSpPr>
        <p:spPr>
          <a:xfrm>
            <a:off x="1143000" y="3602038"/>
            <a:ext cx="6858000" cy="1655762"/>
          </a:xfrm>
        </p:spPr>
        <p:txBody>
          <a:bodyPr/>
          <a:lstStyle>
            <a:lvl1pPr marL="0" indent="0" algn="ctr">
              <a:buNone/>
              <a:defRPr sz="1350"/>
            </a:lvl1pPr>
            <a:lvl2pPr marL="257175" indent="0" algn="ctr">
              <a:buNone/>
              <a:defRPr sz="1125"/>
            </a:lvl2pPr>
            <a:lvl3pPr marL="514350" indent="0" algn="ctr">
              <a:buNone/>
              <a:defRPr sz="1013"/>
            </a:lvl3pPr>
            <a:lvl4pPr marL="771525" indent="0" algn="ctr">
              <a:buNone/>
              <a:defRPr sz="900"/>
            </a:lvl4pPr>
            <a:lvl5pPr marL="1028700" indent="0" algn="ctr">
              <a:buNone/>
              <a:defRPr sz="900"/>
            </a:lvl5pPr>
            <a:lvl6pPr marL="1285875" indent="0" algn="ctr">
              <a:buNone/>
              <a:defRPr sz="900"/>
            </a:lvl6pPr>
            <a:lvl7pPr marL="1543050" indent="0" algn="ctr">
              <a:buNone/>
              <a:defRPr sz="900"/>
            </a:lvl7pPr>
            <a:lvl8pPr marL="1800225" indent="0" algn="ctr">
              <a:buNone/>
              <a:defRPr sz="900"/>
            </a:lvl8pPr>
            <a:lvl9pPr marL="2057400" indent="0" algn="ctr">
              <a:buNone/>
              <a:defRPr sz="9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6BACD47-BFA4-4DA9-92AC-CBDAD37064E0}"/>
              </a:ext>
            </a:extLst>
          </p:cNvPr>
          <p:cNvSpPr>
            <a:spLocks noGrp="1"/>
          </p:cNvSpPr>
          <p:nvPr>
            <p:ph type="dt" sz="half" idx="10"/>
          </p:nvPr>
        </p:nvSpPr>
        <p:spPr/>
        <p:txBody>
          <a:bodyPr/>
          <a:lstStyle/>
          <a:p>
            <a:fld id="{8BDE32FA-C08C-44C2-B914-1BBD4FFB553F}" type="datetimeFigureOut">
              <a:rPr lang="en-GB" smtClean="0"/>
              <a:t>04/09/2025</a:t>
            </a:fld>
            <a:endParaRPr lang="en-GB"/>
          </a:p>
        </p:txBody>
      </p:sp>
      <p:sp>
        <p:nvSpPr>
          <p:cNvPr id="5" name="Footer Placeholder 4">
            <a:extLst>
              <a:ext uri="{FF2B5EF4-FFF2-40B4-BE49-F238E27FC236}">
                <a16:creationId xmlns:a16="http://schemas.microsoft.com/office/drawing/2014/main" id="{944ADBCC-B850-4A02-97D2-FD508B4B83E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75D1431-AA1D-46C9-BD56-E523A90A237F}"/>
              </a:ext>
            </a:extLst>
          </p:cNvPr>
          <p:cNvSpPr>
            <a:spLocks noGrp="1"/>
          </p:cNvSpPr>
          <p:nvPr>
            <p:ph type="sldNum" sz="quarter" idx="12"/>
          </p:nvPr>
        </p:nvSpPr>
        <p:spPr/>
        <p:txBody>
          <a:bodyPr/>
          <a:lstStyle/>
          <a:p>
            <a:fld id="{B540F855-032D-47C0-A7AB-D149A268CC0B}" type="slidenum">
              <a:rPr lang="en-GB" smtClean="0"/>
              <a:t>‹#›</a:t>
            </a:fld>
            <a:endParaRPr lang="en-GB"/>
          </a:p>
        </p:txBody>
      </p:sp>
    </p:spTree>
    <p:extLst>
      <p:ext uri="{BB962C8B-B14F-4D97-AF65-F5344CB8AC3E}">
        <p14:creationId xmlns:p14="http://schemas.microsoft.com/office/powerpoint/2010/main" val="304262054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02EFEE-7025-4E7F-8F4F-C64DCDE2C54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DBD0045-444A-4CE1-A8E6-703D175356B3}"/>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90D26F0-B834-4EC0-A1D5-3A0DF81B7852}"/>
              </a:ext>
            </a:extLst>
          </p:cNvPr>
          <p:cNvSpPr>
            <a:spLocks noGrp="1"/>
          </p:cNvSpPr>
          <p:nvPr>
            <p:ph type="dt" sz="half" idx="10"/>
          </p:nvPr>
        </p:nvSpPr>
        <p:spPr/>
        <p:txBody>
          <a:bodyPr/>
          <a:lstStyle/>
          <a:p>
            <a:fld id="{8BDE32FA-C08C-44C2-B914-1BBD4FFB553F}" type="datetimeFigureOut">
              <a:rPr lang="en-GB" smtClean="0"/>
              <a:t>04/09/2025</a:t>
            </a:fld>
            <a:endParaRPr lang="en-GB"/>
          </a:p>
        </p:txBody>
      </p:sp>
      <p:sp>
        <p:nvSpPr>
          <p:cNvPr id="5" name="Footer Placeholder 4">
            <a:extLst>
              <a:ext uri="{FF2B5EF4-FFF2-40B4-BE49-F238E27FC236}">
                <a16:creationId xmlns:a16="http://schemas.microsoft.com/office/drawing/2014/main" id="{16D45EDC-3255-4FB1-991E-A7D314F6558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5D96008-A9EE-45A7-AC9A-680A22F94A1C}"/>
              </a:ext>
            </a:extLst>
          </p:cNvPr>
          <p:cNvSpPr>
            <a:spLocks noGrp="1"/>
          </p:cNvSpPr>
          <p:nvPr>
            <p:ph type="sldNum" sz="quarter" idx="12"/>
          </p:nvPr>
        </p:nvSpPr>
        <p:spPr/>
        <p:txBody>
          <a:bodyPr/>
          <a:lstStyle/>
          <a:p>
            <a:fld id="{B540F855-032D-47C0-A7AB-D149A268CC0B}" type="slidenum">
              <a:rPr lang="en-GB" smtClean="0"/>
              <a:t>‹#›</a:t>
            </a:fld>
            <a:endParaRPr lang="en-GB"/>
          </a:p>
        </p:txBody>
      </p:sp>
    </p:spTree>
    <p:extLst>
      <p:ext uri="{BB962C8B-B14F-4D97-AF65-F5344CB8AC3E}">
        <p14:creationId xmlns:p14="http://schemas.microsoft.com/office/powerpoint/2010/main" val="347754639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3BF9BA-BE9C-4631-B476-5C2B97782693}"/>
              </a:ext>
            </a:extLst>
          </p:cNvPr>
          <p:cNvSpPr>
            <a:spLocks noGrp="1"/>
          </p:cNvSpPr>
          <p:nvPr>
            <p:ph type="title"/>
          </p:nvPr>
        </p:nvSpPr>
        <p:spPr>
          <a:xfrm>
            <a:off x="623888" y="1709741"/>
            <a:ext cx="7886700" cy="2852737"/>
          </a:xfrm>
        </p:spPr>
        <p:txBody>
          <a:bodyPr anchor="b"/>
          <a:lstStyle>
            <a:lvl1pPr>
              <a:defRPr sz="3375"/>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008DE76-3238-4D4E-9A38-D9EAFB5D62EC}"/>
              </a:ext>
            </a:extLst>
          </p:cNvPr>
          <p:cNvSpPr>
            <a:spLocks noGrp="1"/>
          </p:cNvSpPr>
          <p:nvPr>
            <p:ph type="body" idx="1"/>
          </p:nvPr>
        </p:nvSpPr>
        <p:spPr>
          <a:xfrm>
            <a:off x="623888" y="4589466"/>
            <a:ext cx="7886700" cy="1500187"/>
          </a:xfrm>
        </p:spPr>
        <p:txBody>
          <a:bodyPr/>
          <a:lstStyle>
            <a:lvl1pPr marL="0" indent="0">
              <a:buNone/>
              <a:defRPr sz="1350">
                <a:solidFill>
                  <a:schemeClr val="tx1">
                    <a:tint val="75000"/>
                  </a:schemeClr>
                </a:solidFill>
              </a:defRPr>
            </a:lvl1pPr>
            <a:lvl2pPr marL="257175" indent="0">
              <a:buNone/>
              <a:defRPr sz="1125">
                <a:solidFill>
                  <a:schemeClr val="tx1">
                    <a:tint val="75000"/>
                  </a:schemeClr>
                </a:solidFill>
              </a:defRPr>
            </a:lvl2pPr>
            <a:lvl3pPr marL="514350" indent="0">
              <a:buNone/>
              <a:defRPr sz="1013">
                <a:solidFill>
                  <a:schemeClr val="tx1">
                    <a:tint val="75000"/>
                  </a:schemeClr>
                </a:solidFill>
              </a:defRPr>
            </a:lvl3pPr>
            <a:lvl4pPr marL="771525" indent="0">
              <a:buNone/>
              <a:defRPr sz="900">
                <a:solidFill>
                  <a:schemeClr val="tx1">
                    <a:tint val="75000"/>
                  </a:schemeClr>
                </a:solidFill>
              </a:defRPr>
            </a:lvl4pPr>
            <a:lvl5pPr marL="1028700" indent="0">
              <a:buNone/>
              <a:defRPr sz="900">
                <a:solidFill>
                  <a:schemeClr val="tx1">
                    <a:tint val="75000"/>
                  </a:schemeClr>
                </a:solidFill>
              </a:defRPr>
            </a:lvl5pPr>
            <a:lvl6pPr marL="1285875" indent="0">
              <a:buNone/>
              <a:defRPr sz="900">
                <a:solidFill>
                  <a:schemeClr val="tx1">
                    <a:tint val="75000"/>
                  </a:schemeClr>
                </a:solidFill>
              </a:defRPr>
            </a:lvl6pPr>
            <a:lvl7pPr marL="1543050" indent="0">
              <a:buNone/>
              <a:defRPr sz="900">
                <a:solidFill>
                  <a:schemeClr val="tx1">
                    <a:tint val="75000"/>
                  </a:schemeClr>
                </a:solidFill>
              </a:defRPr>
            </a:lvl7pPr>
            <a:lvl8pPr marL="1800225" indent="0">
              <a:buNone/>
              <a:defRPr sz="900">
                <a:solidFill>
                  <a:schemeClr val="tx1">
                    <a:tint val="75000"/>
                  </a:schemeClr>
                </a:solidFill>
              </a:defRPr>
            </a:lvl8pPr>
            <a:lvl9pPr marL="2057400" indent="0">
              <a:buNone/>
              <a:defRPr sz="9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188DEF10-FCA6-4886-8AD4-7935A36EA2D0}"/>
              </a:ext>
            </a:extLst>
          </p:cNvPr>
          <p:cNvSpPr>
            <a:spLocks noGrp="1"/>
          </p:cNvSpPr>
          <p:nvPr>
            <p:ph type="dt" sz="half" idx="10"/>
          </p:nvPr>
        </p:nvSpPr>
        <p:spPr/>
        <p:txBody>
          <a:bodyPr/>
          <a:lstStyle/>
          <a:p>
            <a:fld id="{8BDE32FA-C08C-44C2-B914-1BBD4FFB553F}" type="datetimeFigureOut">
              <a:rPr lang="en-GB" smtClean="0"/>
              <a:t>04/09/2025</a:t>
            </a:fld>
            <a:endParaRPr lang="en-GB"/>
          </a:p>
        </p:txBody>
      </p:sp>
      <p:sp>
        <p:nvSpPr>
          <p:cNvPr id="5" name="Footer Placeholder 4">
            <a:extLst>
              <a:ext uri="{FF2B5EF4-FFF2-40B4-BE49-F238E27FC236}">
                <a16:creationId xmlns:a16="http://schemas.microsoft.com/office/drawing/2014/main" id="{95F04FA1-03C9-44C1-ABF6-820ED694315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543AEC6-4A02-4AE1-A6AD-FA532A0E0763}"/>
              </a:ext>
            </a:extLst>
          </p:cNvPr>
          <p:cNvSpPr>
            <a:spLocks noGrp="1"/>
          </p:cNvSpPr>
          <p:nvPr>
            <p:ph type="sldNum" sz="quarter" idx="12"/>
          </p:nvPr>
        </p:nvSpPr>
        <p:spPr/>
        <p:txBody>
          <a:bodyPr/>
          <a:lstStyle/>
          <a:p>
            <a:fld id="{B540F855-032D-47C0-A7AB-D149A268CC0B}" type="slidenum">
              <a:rPr lang="en-GB" smtClean="0"/>
              <a:t>‹#›</a:t>
            </a:fld>
            <a:endParaRPr lang="en-GB"/>
          </a:p>
        </p:txBody>
      </p:sp>
    </p:spTree>
    <p:extLst>
      <p:ext uri="{BB962C8B-B14F-4D97-AF65-F5344CB8AC3E}">
        <p14:creationId xmlns:p14="http://schemas.microsoft.com/office/powerpoint/2010/main" val="276266395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BA3C69-306B-4595-9586-FBAC003F2B7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30F63F2-78B7-495D-9155-65657228D4F8}"/>
              </a:ext>
            </a:extLst>
          </p:cNvPr>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6C22C0B-83E8-44F4-B43D-52FE328FF435}"/>
              </a:ext>
            </a:extLst>
          </p:cNvPr>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EA736B5-6F1E-4D58-B694-7B8F90E8A51E}"/>
              </a:ext>
            </a:extLst>
          </p:cNvPr>
          <p:cNvSpPr>
            <a:spLocks noGrp="1"/>
          </p:cNvSpPr>
          <p:nvPr>
            <p:ph type="dt" sz="half" idx="10"/>
          </p:nvPr>
        </p:nvSpPr>
        <p:spPr/>
        <p:txBody>
          <a:bodyPr/>
          <a:lstStyle/>
          <a:p>
            <a:fld id="{8BDE32FA-C08C-44C2-B914-1BBD4FFB553F}" type="datetimeFigureOut">
              <a:rPr lang="en-GB" smtClean="0"/>
              <a:t>04/09/2025</a:t>
            </a:fld>
            <a:endParaRPr lang="en-GB"/>
          </a:p>
        </p:txBody>
      </p:sp>
      <p:sp>
        <p:nvSpPr>
          <p:cNvPr id="6" name="Footer Placeholder 5">
            <a:extLst>
              <a:ext uri="{FF2B5EF4-FFF2-40B4-BE49-F238E27FC236}">
                <a16:creationId xmlns:a16="http://schemas.microsoft.com/office/drawing/2014/main" id="{43936B5A-6AF6-4EA9-AB44-9C68A36E699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EFA6D82-0F9F-4E33-93D1-E7D4708C6F37}"/>
              </a:ext>
            </a:extLst>
          </p:cNvPr>
          <p:cNvSpPr>
            <a:spLocks noGrp="1"/>
          </p:cNvSpPr>
          <p:nvPr>
            <p:ph type="sldNum" sz="quarter" idx="12"/>
          </p:nvPr>
        </p:nvSpPr>
        <p:spPr/>
        <p:txBody>
          <a:bodyPr/>
          <a:lstStyle/>
          <a:p>
            <a:fld id="{B540F855-032D-47C0-A7AB-D149A268CC0B}" type="slidenum">
              <a:rPr lang="en-GB" smtClean="0"/>
              <a:t>‹#›</a:t>
            </a:fld>
            <a:endParaRPr lang="en-GB"/>
          </a:p>
        </p:txBody>
      </p:sp>
    </p:spTree>
    <p:extLst>
      <p:ext uri="{BB962C8B-B14F-4D97-AF65-F5344CB8AC3E}">
        <p14:creationId xmlns:p14="http://schemas.microsoft.com/office/powerpoint/2010/main" val="120709917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9F1B0D-E29B-4121-B6A5-053780C16464}"/>
              </a:ext>
            </a:extLst>
          </p:cNvPr>
          <p:cNvSpPr>
            <a:spLocks noGrp="1"/>
          </p:cNvSpPr>
          <p:nvPr>
            <p:ph type="title"/>
          </p:nvPr>
        </p:nvSpPr>
        <p:spPr>
          <a:xfrm>
            <a:off x="629841" y="365128"/>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E80A125-56E1-4557-AE02-FA327F776EF6}"/>
              </a:ext>
            </a:extLst>
          </p:cNvPr>
          <p:cNvSpPr>
            <a:spLocks noGrp="1"/>
          </p:cNvSpPr>
          <p:nvPr>
            <p:ph type="body" idx="1"/>
          </p:nvPr>
        </p:nvSpPr>
        <p:spPr>
          <a:xfrm>
            <a:off x="629842" y="1681163"/>
            <a:ext cx="3868340" cy="82391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t>Edit Master text styles</a:t>
            </a:r>
          </a:p>
        </p:txBody>
      </p:sp>
      <p:sp>
        <p:nvSpPr>
          <p:cNvPr id="4" name="Content Placeholder 3">
            <a:extLst>
              <a:ext uri="{FF2B5EF4-FFF2-40B4-BE49-F238E27FC236}">
                <a16:creationId xmlns:a16="http://schemas.microsoft.com/office/drawing/2014/main" id="{85669407-7E3B-4CB6-8612-A27DB06C06F4}"/>
              </a:ext>
            </a:extLst>
          </p:cNvPr>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B96A39B-E252-4BAF-A7AC-CC52536305C3}"/>
              </a:ext>
            </a:extLst>
          </p:cNvPr>
          <p:cNvSpPr>
            <a:spLocks noGrp="1"/>
          </p:cNvSpPr>
          <p:nvPr>
            <p:ph type="body" sz="quarter" idx="3"/>
          </p:nvPr>
        </p:nvSpPr>
        <p:spPr>
          <a:xfrm>
            <a:off x="4629151" y="1681163"/>
            <a:ext cx="3887391" cy="82391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t>Edit Master text styles</a:t>
            </a:r>
          </a:p>
        </p:txBody>
      </p:sp>
      <p:sp>
        <p:nvSpPr>
          <p:cNvPr id="6" name="Content Placeholder 5">
            <a:extLst>
              <a:ext uri="{FF2B5EF4-FFF2-40B4-BE49-F238E27FC236}">
                <a16:creationId xmlns:a16="http://schemas.microsoft.com/office/drawing/2014/main" id="{8863F557-0474-4DE9-84CC-EDD40228C358}"/>
              </a:ext>
            </a:extLst>
          </p:cNvPr>
          <p:cNvSpPr>
            <a:spLocks noGrp="1"/>
          </p:cNvSpPr>
          <p:nvPr>
            <p:ph sz="quarter" idx="4"/>
          </p:nvPr>
        </p:nvSpPr>
        <p:spPr>
          <a:xfrm>
            <a:off x="4629151"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54697F9-FD01-4994-8455-EB1A35AE8EA6}"/>
              </a:ext>
            </a:extLst>
          </p:cNvPr>
          <p:cNvSpPr>
            <a:spLocks noGrp="1"/>
          </p:cNvSpPr>
          <p:nvPr>
            <p:ph type="dt" sz="half" idx="10"/>
          </p:nvPr>
        </p:nvSpPr>
        <p:spPr/>
        <p:txBody>
          <a:bodyPr/>
          <a:lstStyle/>
          <a:p>
            <a:fld id="{8BDE32FA-C08C-44C2-B914-1BBD4FFB553F}" type="datetimeFigureOut">
              <a:rPr lang="en-GB" smtClean="0"/>
              <a:t>04/09/2025</a:t>
            </a:fld>
            <a:endParaRPr lang="en-GB"/>
          </a:p>
        </p:txBody>
      </p:sp>
      <p:sp>
        <p:nvSpPr>
          <p:cNvPr id="8" name="Footer Placeholder 7">
            <a:extLst>
              <a:ext uri="{FF2B5EF4-FFF2-40B4-BE49-F238E27FC236}">
                <a16:creationId xmlns:a16="http://schemas.microsoft.com/office/drawing/2014/main" id="{C5721C6F-7269-44DE-9D15-22501D7BB9A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9467638-5C8D-4588-89FA-795A4BF705BA}"/>
              </a:ext>
            </a:extLst>
          </p:cNvPr>
          <p:cNvSpPr>
            <a:spLocks noGrp="1"/>
          </p:cNvSpPr>
          <p:nvPr>
            <p:ph type="sldNum" sz="quarter" idx="12"/>
          </p:nvPr>
        </p:nvSpPr>
        <p:spPr/>
        <p:txBody>
          <a:bodyPr/>
          <a:lstStyle/>
          <a:p>
            <a:fld id="{B540F855-032D-47C0-A7AB-D149A268CC0B}" type="slidenum">
              <a:rPr lang="en-GB" smtClean="0"/>
              <a:t>‹#›</a:t>
            </a:fld>
            <a:endParaRPr lang="en-GB"/>
          </a:p>
        </p:txBody>
      </p:sp>
    </p:spTree>
    <p:extLst>
      <p:ext uri="{BB962C8B-B14F-4D97-AF65-F5344CB8AC3E}">
        <p14:creationId xmlns:p14="http://schemas.microsoft.com/office/powerpoint/2010/main" val="34944694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2D376A-4BE4-44B9-AD1C-63CD113D337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8BC9294-A93B-4FF2-9BE7-D59DE78F17E9}"/>
              </a:ext>
            </a:extLst>
          </p:cNvPr>
          <p:cNvSpPr>
            <a:spLocks noGrp="1"/>
          </p:cNvSpPr>
          <p:nvPr>
            <p:ph type="dt" sz="half" idx="10"/>
          </p:nvPr>
        </p:nvSpPr>
        <p:spPr/>
        <p:txBody>
          <a:bodyPr/>
          <a:lstStyle/>
          <a:p>
            <a:fld id="{8BDE32FA-C08C-44C2-B914-1BBD4FFB553F}" type="datetimeFigureOut">
              <a:rPr lang="en-GB" smtClean="0"/>
              <a:t>04/09/2025</a:t>
            </a:fld>
            <a:endParaRPr lang="en-GB"/>
          </a:p>
        </p:txBody>
      </p:sp>
      <p:sp>
        <p:nvSpPr>
          <p:cNvPr id="4" name="Footer Placeholder 3">
            <a:extLst>
              <a:ext uri="{FF2B5EF4-FFF2-40B4-BE49-F238E27FC236}">
                <a16:creationId xmlns:a16="http://schemas.microsoft.com/office/drawing/2014/main" id="{E697FB0C-F52D-422E-B429-B19093CE796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FCD68C8-E8BE-4022-8915-2A5769876DF0}"/>
              </a:ext>
            </a:extLst>
          </p:cNvPr>
          <p:cNvSpPr>
            <a:spLocks noGrp="1"/>
          </p:cNvSpPr>
          <p:nvPr>
            <p:ph type="sldNum" sz="quarter" idx="12"/>
          </p:nvPr>
        </p:nvSpPr>
        <p:spPr/>
        <p:txBody>
          <a:bodyPr/>
          <a:lstStyle/>
          <a:p>
            <a:fld id="{B540F855-032D-47C0-A7AB-D149A268CC0B}" type="slidenum">
              <a:rPr lang="en-GB" smtClean="0"/>
              <a:t>‹#›</a:t>
            </a:fld>
            <a:endParaRPr lang="en-GB"/>
          </a:p>
        </p:txBody>
      </p:sp>
    </p:spTree>
    <p:extLst>
      <p:ext uri="{BB962C8B-B14F-4D97-AF65-F5344CB8AC3E}">
        <p14:creationId xmlns:p14="http://schemas.microsoft.com/office/powerpoint/2010/main" val="125368318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FCF8F7B-CADC-45FC-B152-B12292BB449A}"/>
              </a:ext>
            </a:extLst>
          </p:cNvPr>
          <p:cNvSpPr>
            <a:spLocks noGrp="1"/>
          </p:cNvSpPr>
          <p:nvPr>
            <p:ph type="dt" sz="half" idx="10"/>
          </p:nvPr>
        </p:nvSpPr>
        <p:spPr/>
        <p:txBody>
          <a:bodyPr/>
          <a:lstStyle/>
          <a:p>
            <a:fld id="{8BDE32FA-C08C-44C2-B914-1BBD4FFB553F}" type="datetimeFigureOut">
              <a:rPr lang="en-GB" smtClean="0"/>
              <a:t>04/09/2025</a:t>
            </a:fld>
            <a:endParaRPr lang="en-GB"/>
          </a:p>
        </p:txBody>
      </p:sp>
      <p:sp>
        <p:nvSpPr>
          <p:cNvPr id="3" name="Footer Placeholder 2">
            <a:extLst>
              <a:ext uri="{FF2B5EF4-FFF2-40B4-BE49-F238E27FC236}">
                <a16:creationId xmlns:a16="http://schemas.microsoft.com/office/drawing/2014/main" id="{F3C812CD-8D86-4AE9-BA4D-F421BD23FD5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356800E-A162-4006-827C-4F6C0AE1D6F3}"/>
              </a:ext>
            </a:extLst>
          </p:cNvPr>
          <p:cNvSpPr>
            <a:spLocks noGrp="1"/>
          </p:cNvSpPr>
          <p:nvPr>
            <p:ph type="sldNum" sz="quarter" idx="12"/>
          </p:nvPr>
        </p:nvSpPr>
        <p:spPr/>
        <p:txBody>
          <a:bodyPr/>
          <a:lstStyle/>
          <a:p>
            <a:fld id="{B540F855-032D-47C0-A7AB-D149A268CC0B}" type="slidenum">
              <a:rPr lang="en-GB" smtClean="0"/>
              <a:t>‹#›</a:t>
            </a:fld>
            <a:endParaRPr lang="en-GB"/>
          </a:p>
        </p:txBody>
      </p:sp>
    </p:spTree>
    <p:extLst>
      <p:ext uri="{BB962C8B-B14F-4D97-AF65-F5344CB8AC3E}">
        <p14:creationId xmlns:p14="http://schemas.microsoft.com/office/powerpoint/2010/main" val="65018407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BBD26-5126-4890-BD43-04E245F3C054}"/>
              </a:ext>
            </a:extLst>
          </p:cNvPr>
          <p:cNvSpPr>
            <a:spLocks noGrp="1"/>
          </p:cNvSpPr>
          <p:nvPr>
            <p:ph type="title"/>
          </p:nvPr>
        </p:nvSpPr>
        <p:spPr>
          <a:xfrm>
            <a:off x="629841" y="457200"/>
            <a:ext cx="2949178" cy="1600200"/>
          </a:xfrm>
        </p:spPr>
        <p:txBody>
          <a:bodyPr anchor="b"/>
          <a:lstStyle>
            <a:lvl1pPr>
              <a:defRPr sz="18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A23443D-588A-4DE1-B4C4-A61F00294004}"/>
              </a:ext>
            </a:extLst>
          </p:cNvPr>
          <p:cNvSpPr>
            <a:spLocks noGrp="1"/>
          </p:cNvSpPr>
          <p:nvPr>
            <p:ph idx="1"/>
          </p:nvPr>
        </p:nvSpPr>
        <p:spPr>
          <a:xfrm>
            <a:off x="3887391" y="987428"/>
            <a:ext cx="4629150" cy="4873625"/>
          </a:xfrm>
        </p:spPr>
        <p:txBody>
          <a:bodyPr/>
          <a:lstStyle>
            <a:lvl1pPr>
              <a:defRPr sz="1800"/>
            </a:lvl1pPr>
            <a:lvl2pPr>
              <a:defRPr sz="1575"/>
            </a:lvl2pPr>
            <a:lvl3pPr>
              <a:defRPr sz="1350"/>
            </a:lvl3pPr>
            <a:lvl4pPr>
              <a:defRPr sz="1125"/>
            </a:lvl4pPr>
            <a:lvl5pPr>
              <a:defRPr sz="1125"/>
            </a:lvl5pPr>
            <a:lvl6pPr>
              <a:defRPr sz="1125"/>
            </a:lvl6pPr>
            <a:lvl7pPr>
              <a:defRPr sz="1125"/>
            </a:lvl7pPr>
            <a:lvl8pPr>
              <a:defRPr sz="1125"/>
            </a:lvl8pPr>
            <a:lvl9pPr>
              <a:defRPr sz="112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674AFC8-6877-4A47-BA82-62EE837AC67C}"/>
              </a:ext>
            </a:extLst>
          </p:cNvPr>
          <p:cNvSpPr>
            <a:spLocks noGrp="1"/>
          </p:cNvSpPr>
          <p:nvPr>
            <p:ph type="body" sz="half" idx="2"/>
          </p:nvPr>
        </p:nvSpPr>
        <p:spPr>
          <a:xfrm>
            <a:off x="629841" y="2057400"/>
            <a:ext cx="2949178" cy="3811588"/>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US"/>
              <a:t>Edit Master text styles</a:t>
            </a:r>
          </a:p>
        </p:txBody>
      </p:sp>
      <p:sp>
        <p:nvSpPr>
          <p:cNvPr id="5" name="Date Placeholder 4">
            <a:extLst>
              <a:ext uri="{FF2B5EF4-FFF2-40B4-BE49-F238E27FC236}">
                <a16:creationId xmlns:a16="http://schemas.microsoft.com/office/drawing/2014/main" id="{BF3808E7-539E-4EF5-AFB8-0CA71C9419CD}"/>
              </a:ext>
            </a:extLst>
          </p:cNvPr>
          <p:cNvSpPr>
            <a:spLocks noGrp="1"/>
          </p:cNvSpPr>
          <p:nvPr>
            <p:ph type="dt" sz="half" idx="10"/>
          </p:nvPr>
        </p:nvSpPr>
        <p:spPr/>
        <p:txBody>
          <a:bodyPr/>
          <a:lstStyle/>
          <a:p>
            <a:fld id="{8BDE32FA-C08C-44C2-B914-1BBD4FFB553F}" type="datetimeFigureOut">
              <a:rPr lang="en-GB" smtClean="0"/>
              <a:t>04/09/2025</a:t>
            </a:fld>
            <a:endParaRPr lang="en-GB"/>
          </a:p>
        </p:txBody>
      </p:sp>
      <p:sp>
        <p:nvSpPr>
          <p:cNvPr id="6" name="Footer Placeholder 5">
            <a:extLst>
              <a:ext uri="{FF2B5EF4-FFF2-40B4-BE49-F238E27FC236}">
                <a16:creationId xmlns:a16="http://schemas.microsoft.com/office/drawing/2014/main" id="{F339F172-6F86-4EAF-87C1-DE1E258EBF5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5AEF843-9FE0-4A20-99A0-B65A29ED6632}"/>
              </a:ext>
            </a:extLst>
          </p:cNvPr>
          <p:cNvSpPr>
            <a:spLocks noGrp="1"/>
          </p:cNvSpPr>
          <p:nvPr>
            <p:ph type="sldNum" sz="quarter" idx="12"/>
          </p:nvPr>
        </p:nvSpPr>
        <p:spPr/>
        <p:txBody>
          <a:bodyPr/>
          <a:lstStyle/>
          <a:p>
            <a:fld id="{B540F855-032D-47C0-A7AB-D149A268CC0B}" type="slidenum">
              <a:rPr lang="en-GB" smtClean="0"/>
              <a:t>‹#›</a:t>
            </a:fld>
            <a:endParaRPr lang="en-GB"/>
          </a:p>
        </p:txBody>
      </p:sp>
    </p:spTree>
    <p:extLst>
      <p:ext uri="{BB962C8B-B14F-4D97-AF65-F5344CB8AC3E}">
        <p14:creationId xmlns:p14="http://schemas.microsoft.com/office/powerpoint/2010/main" val="376826782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6D5DF-175A-47FA-91DD-A24081D221DC}"/>
              </a:ext>
            </a:extLst>
          </p:cNvPr>
          <p:cNvSpPr>
            <a:spLocks noGrp="1"/>
          </p:cNvSpPr>
          <p:nvPr>
            <p:ph type="title"/>
          </p:nvPr>
        </p:nvSpPr>
        <p:spPr>
          <a:xfrm>
            <a:off x="629841" y="457200"/>
            <a:ext cx="2949178" cy="1600200"/>
          </a:xfrm>
        </p:spPr>
        <p:txBody>
          <a:bodyPr anchor="b"/>
          <a:lstStyle>
            <a:lvl1pPr>
              <a:defRPr sz="18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52187F1-9D6E-4A9B-AE42-B0273391473C}"/>
              </a:ext>
            </a:extLst>
          </p:cNvPr>
          <p:cNvSpPr>
            <a:spLocks noGrp="1"/>
          </p:cNvSpPr>
          <p:nvPr>
            <p:ph type="pic" idx="1"/>
          </p:nvPr>
        </p:nvSpPr>
        <p:spPr>
          <a:xfrm>
            <a:off x="3887391" y="987428"/>
            <a:ext cx="4629150" cy="4873625"/>
          </a:xfrm>
        </p:spPr>
        <p:txBody>
          <a:bodyPr/>
          <a:lstStyle>
            <a:lvl1pPr marL="0" indent="0">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7400" indent="0">
              <a:buNone/>
              <a:defRPr sz="1125"/>
            </a:lvl9pPr>
          </a:lstStyle>
          <a:p>
            <a:endParaRPr lang="en-GB"/>
          </a:p>
        </p:txBody>
      </p:sp>
      <p:sp>
        <p:nvSpPr>
          <p:cNvPr id="4" name="Text Placeholder 3">
            <a:extLst>
              <a:ext uri="{FF2B5EF4-FFF2-40B4-BE49-F238E27FC236}">
                <a16:creationId xmlns:a16="http://schemas.microsoft.com/office/drawing/2014/main" id="{258C950E-2600-417D-B28F-1640F5CF72B0}"/>
              </a:ext>
            </a:extLst>
          </p:cNvPr>
          <p:cNvSpPr>
            <a:spLocks noGrp="1"/>
          </p:cNvSpPr>
          <p:nvPr>
            <p:ph type="body" sz="half" idx="2"/>
          </p:nvPr>
        </p:nvSpPr>
        <p:spPr>
          <a:xfrm>
            <a:off x="629841" y="2057400"/>
            <a:ext cx="2949178" cy="3811588"/>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US"/>
              <a:t>Edit Master text styles</a:t>
            </a:r>
          </a:p>
        </p:txBody>
      </p:sp>
      <p:sp>
        <p:nvSpPr>
          <p:cNvPr id="5" name="Date Placeholder 4">
            <a:extLst>
              <a:ext uri="{FF2B5EF4-FFF2-40B4-BE49-F238E27FC236}">
                <a16:creationId xmlns:a16="http://schemas.microsoft.com/office/drawing/2014/main" id="{9C038E8A-D808-4249-8B54-2D113EC38A9D}"/>
              </a:ext>
            </a:extLst>
          </p:cNvPr>
          <p:cNvSpPr>
            <a:spLocks noGrp="1"/>
          </p:cNvSpPr>
          <p:nvPr>
            <p:ph type="dt" sz="half" idx="10"/>
          </p:nvPr>
        </p:nvSpPr>
        <p:spPr/>
        <p:txBody>
          <a:bodyPr/>
          <a:lstStyle/>
          <a:p>
            <a:fld id="{8BDE32FA-C08C-44C2-B914-1BBD4FFB553F}" type="datetimeFigureOut">
              <a:rPr lang="en-GB" smtClean="0"/>
              <a:t>04/09/2025</a:t>
            </a:fld>
            <a:endParaRPr lang="en-GB"/>
          </a:p>
        </p:txBody>
      </p:sp>
      <p:sp>
        <p:nvSpPr>
          <p:cNvPr id="6" name="Footer Placeholder 5">
            <a:extLst>
              <a:ext uri="{FF2B5EF4-FFF2-40B4-BE49-F238E27FC236}">
                <a16:creationId xmlns:a16="http://schemas.microsoft.com/office/drawing/2014/main" id="{31D04436-6D8D-41FF-96A4-0EAA5BEE778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1E16375-463B-4BC2-882C-7DC268ED8498}"/>
              </a:ext>
            </a:extLst>
          </p:cNvPr>
          <p:cNvSpPr>
            <a:spLocks noGrp="1"/>
          </p:cNvSpPr>
          <p:nvPr>
            <p:ph type="sldNum" sz="quarter" idx="12"/>
          </p:nvPr>
        </p:nvSpPr>
        <p:spPr/>
        <p:txBody>
          <a:bodyPr/>
          <a:lstStyle/>
          <a:p>
            <a:fld id="{B540F855-032D-47C0-A7AB-D149A268CC0B}" type="slidenum">
              <a:rPr lang="en-GB" smtClean="0"/>
              <a:t>‹#›</a:t>
            </a:fld>
            <a:endParaRPr lang="en-GB"/>
          </a:p>
        </p:txBody>
      </p:sp>
    </p:spTree>
    <p:extLst>
      <p:ext uri="{BB962C8B-B14F-4D97-AF65-F5344CB8AC3E}">
        <p14:creationId xmlns:p14="http://schemas.microsoft.com/office/powerpoint/2010/main" val="224459064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9AC0E4-AE2F-4EC7-8DC2-4DB7875D3A7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EDAF0C7-7E31-43F5-9A07-75FFD698E885}"/>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C254840-81EA-4328-A91E-DE52C03015AD}"/>
              </a:ext>
            </a:extLst>
          </p:cNvPr>
          <p:cNvSpPr>
            <a:spLocks noGrp="1"/>
          </p:cNvSpPr>
          <p:nvPr>
            <p:ph type="dt" sz="half" idx="10"/>
          </p:nvPr>
        </p:nvSpPr>
        <p:spPr/>
        <p:txBody>
          <a:bodyPr/>
          <a:lstStyle/>
          <a:p>
            <a:fld id="{8BDE32FA-C08C-44C2-B914-1BBD4FFB553F}" type="datetimeFigureOut">
              <a:rPr lang="en-GB" smtClean="0"/>
              <a:t>04/09/2025</a:t>
            </a:fld>
            <a:endParaRPr lang="en-GB"/>
          </a:p>
        </p:txBody>
      </p:sp>
      <p:sp>
        <p:nvSpPr>
          <p:cNvPr id="5" name="Footer Placeholder 4">
            <a:extLst>
              <a:ext uri="{FF2B5EF4-FFF2-40B4-BE49-F238E27FC236}">
                <a16:creationId xmlns:a16="http://schemas.microsoft.com/office/drawing/2014/main" id="{127A4BB1-84EA-4486-82CB-5E6D644941C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B7478B-6466-41ED-8BA1-0FB6A5AA195B}"/>
              </a:ext>
            </a:extLst>
          </p:cNvPr>
          <p:cNvSpPr>
            <a:spLocks noGrp="1"/>
          </p:cNvSpPr>
          <p:nvPr>
            <p:ph type="sldNum" sz="quarter" idx="12"/>
          </p:nvPr>
        </p:nvSpPr>
        <p:spPr/>
        <p:txBody>
          <a:bodyPr/>
          <a:lstStyle/>
          <a:p>
            <a:fld id="{B540F855-032D-47C0-A7AB-D149A268CC0B}" type="slidenum">
              <a:rPr lang="en-GB" smtClean="0"/>
              <a:t>‹#›</a:t>
            </a:fld>
            <a:endParaRPr lang="en-GB"/>
          </a:p>
        </p:txBody>
      </p:sp>
    </p:spTree>
    <p:extLst>
      <p:ext uri="{BB962C8B-B14F-4D97-AF65-F5344CB8AC3E}">
        <p14:creationId xmlns:p14="http://schemas.microsoft.com/office/powerpoint/2010/main" val="407554586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18FC0D8-3CAD-439C-A635-E359BB5CC891}"/>
              </a:ext>
            </a:extLst>
          </p:cNvPr>
          <p:cNvSpPr>
            <a:spLocks noGrp="1"/>
          </p:cNvSpPr>
          <p:nvPr>
            <p:ph type="title" orient="vert"/>
          </p:nvPr>
        </p:nvSpPr>
        <p:spPr>
          <a:xfrm>
            <a:off x="6543676" y="365125"/>
            <a:ext cx="1971675"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897490E-BCDD-4A4B-AF1F-A6CA27C60265}"/>
              </a:ext>
            </a:extLst>
          </p:cNvPr>
          <p:cNvSpPr>
            <a:spLocks noGrp="1"/>
          </p:cNvSpPr>
          <p:nvPr>
            <p:ph type="body" orient="vert" idx="1"/>
          </p:nvPr>
        </p:nvSpPr>
        <p:spPr>
          <a:xfrm>
            <a:off x="628651"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5036691-8339-4EE7-8045-DB9DE488CA77}"/>
              </a:ext>
            </a:extLst>
          </p:cNvPr>
          <p:cNvSpPr>
            <a:spLocks noGrp="1"/>
          </p:cNvSpPr>
          <p:nvPr>
            <p:ph type="dt" sz="half" idx="10"/>
          </p:nvPr>
        </p:nvSpPr>
        <p:spPr/>
        <p:txBody>
          <a:bodyPr/>
          <a:lstStyle/>
          <a:p>
            <a:fld id="{8BDE32FA-C08C-44C2-B914-1BBD4FFB553F}" type="datetimeFigureOut">
              <a:rPr lang="en-GB" smtClean="0"/>
              <a:t>04/09/2025</a:t>
            </a:fld>
            <a:endParaRPr lang="en-GB"/>
          </a:p>
        </p:txBody>
      </p:sp>
      <p:sp>
        <p:nvSpPr>
          <p:cNvPr id="5" name="Footer Placeholder 4">
            <a:extLst>
              <a:ext uri="{FF2B5EF4-FFF2-40B4-BE49-F238E27FC236}">
                <a16:creationId xmlns:a16="http://schemas.microsoft.com/office/drawing/2014/main" id="{9C3584F6-9EC3-4883-BFE0-9A4697C5951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5AE1BF8-CC5C-4CD5-B9C9-8110F9030F11}"/>
              </a:ext>
            </a:extLst>
          </p:cNvPr>
          <p:cNvSpPr>
            <a:spLocks noGrp="1"/>
          </p:cNvSpPr>
          <p:nvPr>
            <p:ph type="sldNum" sz="quarter" idx="12"/>
          </p:nvPr>
        </p:nvSpPr>
        <p:spPr/>
        <p:txBody>
          <a:bodyPr/>
          <a:lstStyle/>
          <a:p>
            <a:fld id="{B540F855-032D-47C0-A7AB-D149A268CC0B}" type="slidenum">
              <a:rPr lang="en-GB" smtClean="0"/>
              <a:t>‹#›</a:t>
            </a:fld>
            <a:endParaRPr lang="en-GB"/>
          </a:p>
        </p:txBody>
      </p:sp>
    </p:spTree>
    <p:extLst>
      <p:ext uri="{BB962C8B-B14F-4D97-AF65-F5344CB8AC3E}">
        <p14:creationId xmlns:p14="http://schemas.microsoft.com/office/powerpoint/2010/main" val="42081771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20000"/>
            <a:lumOff val="80000"/>
            <a:alpha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F7DD34D-2F89-40AE-B355-67E0B816E349}" type="datetimeFigureOut">
              <a:rPr lang="en-GB" smtClean="0"/>
              <a:t>04/09/2025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EAD8B9A-5C0B-4185-A075-52A08DB3E495}" type="slidenum">
              <a:rPr lang="en-GB" smtClean="0"/>
              <a:t>‹#›</a:t>
            </a:fld>
            <a:endParaRPr lang="en-GB"/>
          </a:p>
        </p:txBody>
      </p:sp>
    </p:spTree>
    <p:extLst>
      <p:ext uri="{BB962C8B-B14F-4D97-AF65-F5344CB8AC3E}">
        <p14:creationId xmlns:p14="http://schemas.microsoft.com/office/powerpoint/2010/main" val="8109433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2">
            <a:lumMod val="20000"/>
            <a:lumOff val="80000"/>
            <a:alpha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7F7DD34D-2F89-40AE-B355-67E0B816E349}" type="datetimeFigureOut">
              <a:rPr lang="en-GB" smtClean="0"/>
              <a:t>04/09/2025</a:t>
            </a:fld>
            <a:endParaRPr lang="en-GB"/>
          </a:p>
        </p:txBody>
      </p:sp>
      <p:sp>
        <p:nvSpPr>
          <p:cNvPr id="5" name="Footer Placeholder 4"/>
          <p:cNvSpPr>
            <a:spLocks noGrp="1"/>
          </p:cNvSpPr>
          <p:nvPr>
            <p:ph type="ftr" sz="quarter" idx="3"/>
          </p:nvPr>
        </p:nvSpPr>
        <p:spPr>
          <a:xfrm>
            <a:off x="3124200" y="6356352"/>
            <a:ext cx="28956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2"/>
            <a:ext cx="21336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EAD8B9A-5C0B-4185-A075-52A08DB3E495}" type="slidenum">
              <a:rPr lang="en-GB" smtClean="0"/>
              <a:t>‹#›</a:t>
            </a:fld>
            <a:endParaRPr lang="en-GB"/>
          </a:p>
        </p:txBody>
      </p:sp>
    </p:spTree>
    <p:extLst>
      <p:ext uri="{BB962C8B-B14F-4D97-AF65-F5344CB8AC3E}">
        <p14:creationId xmlns:p14="http://schemas.microsoft.com/office/powerpoint/2010/main" val="98833009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6858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6858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1pPr>
      <a:lvl2pPr marL="557213" indent="-214313" algn="l" defTabSz="685800"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2pPr>
      <a:lvl3pPr marL="857250" indent="-171450" algn="l" defTabSz="6858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3pPr>
      <a:lvl4pPr marL="12001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4pPr>
      <a:lvl5pPr marL="15430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E6B016D-7C1B-4592-BCC7-583934E02432}"/>
              </a:ext>
            </a:extLst>
          </p:cNvPr>
          <p:cNvSpPr>
            <a:spLocks noGrp="1"/>
          </p:cNvSpPr>
          <p:nvPr>
            <p:ph type="title"/>
          </p:nvPr>
        </p:nvSpPr>
        <p:spPr>
          <a:xfrm>
            <a:off x="628650" y="365128"/>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E0BE47C-5F63-4CA5-9F47-202CCD5760FB}"/>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D0939A8-010F-4019-82B9-1D614B81742E}"/>
              </a:ext>
            </a:extLst>
          </p:cNvPr>
          <p:cNvSpPr>
            <a:spLocks noGrp="1"/>
          </p:cNvSpPr>
          <p:nvPr>
            <p:ph type="dt" sz="half" idx="2"/>
          </p:nvPr>
        </p:nvSpPr>
        <p:spPr>
          <a:xfrm>
            <a:off x="628650" y="6356353"/>
            <a:ext cx="2057400" cy="365125"/>
          </a:xfrm>
          <a:prstGeom prst="rect">
            <a:avLst/>
          </a:prstGeom>
        </p:spPr>
        <p:txBody>
          <a:bodyPr vert="horz" lIns="91440" tIns="45720" rIns="91440" bIns="45720" rtlCol="0" anchor="ctr"/>
          <a:lstStyle>
            <a:lvl1pPr algn="l">
              <a:defRPr sz="675">
                <a:solidFill>
                  <a:schemeClr val="tx1">
                    <a:tint val="75000"/>
                  </a:schemeClr>
                </a:solidFill>
              </a:defRPr>
            </a:lvl1pPr>
          </a:lstStyle>
          <a:p>
            <a:fld id="{8BDE32FA-C08C-44C2-B914-1BBD4FFB553F}" type="datetimeFigureOut">
              <a:rPr lang="en-GB" smtClean="0"/>
              <a:t>04/09/2025</a:t>
            </a:fld>
            <a:endParaRPr lang="en-GB"/>
          </a:p>
        </p:txBody>
      </p:sp>
      <p:sp>
        <p:nvSpPr>
          <p:cNvPr id="5" name="Footer Placeholder 4">
            <a:extLst>
              <a:ext uri="{FF2B5EF4-FFF2-40B4-BE49-F238E27FC236}">
                <a16:creationId xmlns:a16="http://schemas.microsoft.com/office/drawing/2014/main" id="{69D261A8-DC47-422A-9FC5-EDC4884912C3}"/>
              </a:ext>
            </a:extLst>
          </p:cNvPr>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a:defRPr sz="675">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5634579-CBA0-445C-913C-DB91193F7CED}"/>
              </a:ext>
            </a:extLst>
          </p:cNvPr>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675">
                <a:solidFill>
                  <a:schemeClr val="tx1">
                    <a:tint val="75000"/>
                  </a:schemeClr>
                </a:solidFill>
              </a:defRPr>
            </a:lvl1pPr>
          </a:lstStyle>
          <a:p>
            <a:fld id="{B540F855-032D-47C0-A7AB-D149A268CC0B}" type="slidenum">
              <a:rPr lang="en-GB" smtClean="0"/>
              <a:t>‹#›</a:t>
            </a:fld>
            <a:endParaRPr lang="en-GB"/>
          </a:p>
        </p:txBody>
      </p:sp>
    </p:spTree>
    <p:extLst>
      <p:ext uri="{BB962C8B-B14F-4D97-AF65-F5344CB8AC3E}">
        <p14:creationId xmlns:p14="http://schemas.microsoft.com/office/powerpoint/2010/main" val="56306980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514350" rtl="0" eaLnBrk="1" latinLnBrk="0" hangingPunct="1">
        <a:lnSpc>
          <a:spcPct val="90000"/>
        </a:lnSpc>
        <a:spcBef>
          <a:spcPct val="0"/>
        </a:spcBef>
        <a:buNone/>
        <a:defRPr sz="2475" kern="1200">
          <a:solidFill>
            <a:schemeClr val="tx1"/>
          </a:solidFill>
          <a:latin typeface="+mj-lt"/>
          <a:ea typeface="+mj-ea"/>
          <a:cs typeface="+mj-cs"/>
        </a:defRPr>
      </a:lvl1pPr>
    </p:titleStyle>
    <p:bodyStyle>
      <a:lvl1pPr marL="128588" indent="-128588" algn="l" defTabSz="514350" rtl="0" eaLnBrk="1" latinLnBrk="0" hangingPunct="1">
        <a:lnSpc>
          <a:spcPct val="90000"/>
        </a:lnSpc>
        <a:spcBef>
          <a:spcPts val="563"/>
        </a:spcBef>
        <a:buFont typeface="Arial" panose="020B0604020202020204" pitchFamily="34" charset="0"/>
        <a:buChar char="•"/>
        <a:defRPr sz="1575" kern="1200">
          <a:solidFill>
            <a:schemeClr val="tx1"/>
          </a:solidFill>
          <a:latin typeface="+mn-lt"/>
          <a:ea typeface="+mn-ea"/>
          <a:cs typeface="+mn-cs"/>
        </a:defRPr>
      </a:lvl1pPr>
      <a:lvl2pPr marL="385763" indent="-128588" algn="l" defTabSz="514350" rtl="0" eaLnBrk="1" latinLnBrk="0" hangingPunct="1">
        <a:lnSpc>
          <a:spcPct val="90000"/>
        </a:lnSpc>
        <a:spcBef>
          <a:spcPts val="281"/>
        </a:spcBef>
        <a:buFont typeface="Arial" panose="020B0604020202020204" pitchFamily="34" charset="0"/>
        <a:buChar char="•"/>
        <a:defRPr sz="1350" kern="1200">
          <a:solidFill>
            <a:schemeClr val="tx1"/>
          </a:solidFill>
          <a:latin typeface="+mn-lt"/>
          <a:ea typeface="+mn-ea"/>
          <a:cs typeface="+mn-cs"/>
        </a:defRPr>
      </a:lvl2pPr>
      <a:lvl3pPr marL="642938" indent="-128588" algn="l" defTabSz="514350" rtl="0" eaLnBrk="1" latinLnBrk="0" hangingPunct="1">
        <a:lnSpc>
          <a:spcPct val="90000"/>
        </a:lnSpc>
        <a:spcBef>
          <a:spcPts val="281"/>
        </a:spcBef>
        <a:buFont typeface="Arial" panose="020B0604020202020204" pitchFamily="34" charset="0"/>
        <a:buChar char="•"/>
        <a:defRPr sz="1125" kern="1200">
          <a:solidFill>
            <a:schemeClr val="tx1"/>
          </a:solidFill>
          <a:latin typeface="+mn-lt"/>
          <a:ea typeface="+mn-ea"/>
          <a:cs typeface="+mn-cs"/>
        </a:defRPr>
      </a:lvl3pPr>
      <a:lvl4pPr marL="9001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4pPr>
      <a:lvl5pPr marL="11572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slide" Target="slide2.xml"/><Relationship Id="rId5" Type="http://schemas.openxmlformats.org/officeDocument/2006/relationships/image" Target="../media/image2.jpe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slide" Target="slide3.xml"/></Relationships>
</file>

<file path=ppt/slides/_rels/slide3.xml.rels><?xml version="1.0" encoding="UTF-8" standalone="yes"?>
<Relationships xmlns="http://schemas.openxmlformats.org/package/2006/relationships"><Relationship Id="rId8" Type="http://schemas.openxmlformats.org/officeDocument/2006/relationships/slide" Target="slide49.xml"/><Relationship Id="rId13" Type="http://schemas.openxmlformats.org/officeDocument/2006/relationships/slide" Target="slide93.xml"/><Relationship Id="rId18" Type="http://schemas.openxmlformats.org/officeDocument/2006/relationships/slide" Target="slide169.xml"/><Relationship Id="rId26" Type="http://schemas.microsoft.com/office/2007/relationships/hdphoto" Target="../media/hdphoto2.wdp"/><Relationship Id="rId3" Type="http://schemas.openxmlformats.org/officeDocument/2006/relationships/slide" Target="slide22.xml"/><Relationship Id="rId21" Type="http://schemas.openxmlformats.org/officeDocument/2006/relationships/slide" Target="slide176.xml"/><Relationship Id="rId7" Type="http://schemas.openxmlformats.org/officeDocument/2006/relationships/slide" Target="slide160.xml"/><Relationship Id="rId12" Type="http://schemas.openxmlformats.org/officeDocument/2006/relationships/slide" Target="slide82.xml"/><Relationship Id="rId17" Type="http://schemas.openxmlformats.org/officeDocument/2006/relationships/slide" Target="slide177.xml"/><Relationship Id="rId25" Type="http://schemas.openxmlformats.org/officeDocument/2006/relationships/image" Target="../media/image3.png"/><Relationship Id="rId2" Type="http://schemas.openxmlformats.org/officeDocument/2006/relationships/slide" Target="slide4.xml"/><Relationship Id="rId16" Type="http://schemas.openxmlformats.org/officeDocument/2006/relationships/slide" Target="slide122.xml"/><Relationship Id="rId20" Type="http://schemas.openxmlformats.org/officeDocument/2006/relationships/slide" Target="slide170.xml"/><Relationship Id="rId1" Type="http://schemas.openxmlformats.org/officeDocument/2006/relationships/slideLayout" Target="../slideLayouts/slideLayout7.xml"/><Relationship Id="rId6" Type="http://schemas.openxmlformats.org/officeDocument/2006/relationships/slide" Target="slide45.xml"/><Relationship Id="rId11" Type="http://schemas.openxmlformats.org/officeDocument/2006/relationships/slide" Target="slide73.xml"/><Relationship Id="rId24" Type="http://schemas.openxmlformats.org/officeDocument/2006/relationships/slide" Target="slide167.xml"/><Relationship Id="rId5" Type="http://schemas.openxmlformats.org/officeDocument/2006/relationships/slide" Target="slide42.xml"/><Relationship Id="rId15" Type="http://schemas.openxmlformats.org/officeDocument/2006/relationships/slide" Target="slide108.xml"/><Relationship Id="rId23" Type="http://schemas.openxmlformats.org/officeDocument/2006/relationships/slide" Target="slide174.xml"/><Relationship Id="rId10" Type="http://schemas.openxmlformats.org/officeDocument/2006/relationships/slide" Target="slide143.xml"/><Relationship Id="rId19" Type="http://schemas.openxmlformats.org/officeDocument/2006/relationships/slide" Target="slide168.xml"/><Relationship Id="rId4" Type="http://schemas.openxmlformats.org/officeDocument/2006/relationships/slide" Target="slide34.xml"/><Relationship Id="rId9" Type="http://schemas.openxmlformats.org/officeDocument/2006/relationships/slide" Target="slide64.xml"/><Relationship Id="rId14" Type="http://schemas.openxmlformats.org/officeDocument/2006/relationships/slide" Target="slide100.xml"/><Relationship Id="rId22" Type="http://schemas.openxmlformats.org/officeDocument/2006/relationships/slide" Target="slide175.xml"/></Relationships>
</file>

<file path=ppt/slides/_rels/slide4.xml.rels><?xml version="1.0" encoding="UTF-8" standalone="yes"?>
<Relationships xmlns="http://schemas.openxmlformats.org/package/2006/relationships"><Relationship Id="rId8" Type="http://schemas.openxmlformats.org/officeDocument/2006/relationships/slide" Target="slide10.xml"/><Relationship Id="rId13" Type="http://schemas.openxmlformats.org/officeDocument/2006/relationships/slide" Target="slide20.xml"/><Relationship Id="rId3" Type="http://schemas.microsoft.com/office/2007/relationships/hdphoto" Target="../media/hdphoto2.wdp"/><Relationship Id="rId7" Type="http://schemas.openxmlformats.org/officeDocument/2006/relationships/slide" Target="slide8.xml"/><Relationship Id="rId12" Type="http://schemas.openxmlformats.org/officeDocument/2006/relationships/slide" Target="slide18.xml"/><Relationship Id="rId2" Type="http://schemas.openxmlformats.org/officeDocument/2006/relationships/image" Target="../media/image3.png"/><Relationship Id="rId16" Type="http://schemas.openxmlformats.org/officeDocument/2006/relationships/slide" Target="slide3.xml"/><Relationship Id="rId1" Type="http://schemas.openxmlformats.org/officeDocument/2006/relationships/slideLayout" Target="../slideLayouts/slideLayout7.xml"/><Relationship Id="rId6" Type="http://schemas.openxmlformats.org/officeDocument/2006/relationships/slide" Target="slide6.xml"/><Relationship Id="rId11" Type="http://schemas.openxmlformats.org/officeDocument/2006/relationships/slide" Target="slide16.xml"/><Relationship Id="rId5" Type="http://schemas.openxmlformats.org/officeDocument/2006/relationships/slide" Target="slide7.xml"/><Relationship Id="rId15" Type="http://schemas.openxmlformats.org/officeDocument/2006/relationships/hyperlink" Target="http://www.muskham.notts.sch.uk/policies/" TargetMode="External"/><Relationship Id="rId10" Type="http://schemas.openxmlformats.org/officeDocument/2006/relationships/slide" Target="slide14.xml"/><Relationship Id="rId4" Type="http://schemas.openxmlformats.org/officeDocument/2006/relationships/slide" Target="slide5.xml"/><Relationship Id="rId9" Type="http://schemas.openxmlformats.org/officeDocument/2006/relationships/slide" Target="slide12.xml"/><Relationship Id="rId14" Type="http://schemas.openxmlformats.org/officeDocument/2006/relationships/slide" Target="slide21.xml"/></Relationships>
</file>

<file path=ppt/slides/_rels/slide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4.xml"/><Relationship Id="rId5" Type="http://schemas.openxmlformats.org/officeDocument/2006/relationships/slide" Target="slide4.xml"/><Relationship Id="rId4" Type="http://schemas.openxmlformats.org/officeDocument/2006/relationships/slide" Target="slide3.xml"/></Relationships>
</file>

<file path=ppt/slides/_rels/slide6.xml.rels><?xml version="1.0" encoding="UTF-8" standalone="yes"?>
<Relationships xmlns="http://schemas.openxmlformats.org/package/2006/relationships"><Relationship Id="rId8" Type="http://schemas.openxmlformats.org/officeDocument/2006/relationships/diagramColors" Target="../diagrams/colors1.xml"/><Relationship Id="rId3" Type="http://schemas.microsoft.com/office/2007/relationships/hdphoto" Target="../media/hdphoto2.wdp"/><Relationship Id="rId7" Type="http://schemas.openxmlformats.org/officeDocument/2006/relationships/diagramQuickStyle" Target="../diagrams/quickStyle1.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Layout" Target="../diagrams/layout1.xml"/><Relationship Id="rId5" Type="http://schemas.openxmlformats.org/officeDocument/2006/relationships/diagramData" Target="../diagrams/data1.xml"/><Relationship Id="rId10" Type="http://schemas.openxmlformats.org/officeDocument/2006/relationships/slide" Target="slide4.xml"/><Relationship Id="rId4" Type="http://schemas.openxmlformats.org/officeDocument/2006/relationships/slide" Target="slide3.xml"/><Relationship Id="rId9" Type="http://schemas.microsoft.com/office/2007/relationships/diagramDrawing" Target="../diagrams/drawing1.xml"/></Relationships>
</file>

<file path=ppt/slides/_rels/slide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slide" Target="slide4.xml"/><Relationship Id="rId4" Type="http://schemas.openxmlformats.org/officeDocument/2006/relationships/slide" Target="slide3.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8" Type="http://schemas.openxmlformats.org/officeDocument/2006/relationships/slide" Target="slide26.xml"/><Relationship Id="rId3" Type="http://schemas.microsoft.com/office/2007/relationships/hdphoto" Target="../media/hdphoto2.wdp"/><Relationship Id="rId7" Type="http://schemas.openxmlformats.org/officeDocument/2006/relationships/slide" Target="slide25.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slide" Target="slide27.xml"/><Relationship Id="rId5" Type="http://schemas.openxmlformats.org/officeDocument/2006/relationships/slide" Target="slide3.xml"/><Relationship Id="rId10" Type="http://schemas.openxmlformats.org/officeDocument/2006/relationships/slide" Target="slide30.xml"/><Relationship Id="rId4" Type="http://schemas.openxmlformats.org/officeDocument/2006/relationships/slide" Target="slide24.xml"/><Relationship Id="rId9" Type="http://schemas.openxmlformats.org/officeDocument/2006/relationships/slide" Target="slide28.xml"/></Relationships>
</file>

<file path=ppt/slides/_rels/slide2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slide" Target="slide22.xml"/><Relationship Id="rId4" Type="http://schemas.openxmlformats.org/officeDocument/2006/relationships/slide" Target="slide3.xml"/></Relationships>
</file>

<file path=ppt/slides/_rels/slide2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slide" Target="slide22.xml"/><Relationship Id="rId4" Type="http://schemas.openxmlformats.org/officeDocument/2006/relationships/slide" Target="slide3.xml"/></Relationships>
</file>

<file path=ppt/slides/_rels/slide2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slide" Target="slide22.xml"/><Relationship Id="rId4" Type="http://schemas.openxmlformats.org/officeDocument/2006/relationships/slide" Target="slide3.xml"/></Relationships>
</file>

<file path=ppt/slides/_rels/slide2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slide" Target="slide22.xml"/><Relationship Id="rId4" Type="http://schemas.openxmlformats.org/officeDocument/2006/relationships/slide" Target="slide3.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slide" Target="slide22.xml"/><Relationship Id="rId5" Type="http://schemas.openxmlformats.org/officeDocument/2006/relationships/slide" Target="slide3.xml"/><Relationship Id="rId4" Type="http://schemas.microsoft.com/office/2007/relationships/hdphoto" Target="../media/hdphoto2.wdp"/></Relationships>
</file>

<file path=ppt/slides/_rels/slide28.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microsoft.com/office/2007/relationships/hdphoto" Target="../media/hdphoto3.wdp"/></Relationships>
</file>

<file path=ppt/slides/_rels/slide32.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8" Type="http://schemas.openxmlformats.org/officeDocument/2006/relationships/slide" Target="slide40.xml"/><Relationship Id="rId3" Type="http://schemas.microsoft.com/office/2007/relationships/hdphoto" Target="../media/hdphoto2.wdp"/><Relationship Id="rId7" Type="http://schemas.openxmlformats.org/officeDocument/2006/relationships/slide" Target="slide38.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slide" Target="slide45.xml"/><Relationship Id="rId11" Type="http://schemas.openxmlformats.org/officeDocument/2006/relationships/slide" Target="slide3.xml"/><Relationship Id="rId5" Type="http://schemas.openxmlformats.org/officeDocument/2006/relationships/slide" Target="slide35.xml"/><Relationship Id="rId10" Type="http://schemas.openxmlformats.org/officeDocument/2006/relationships/slide" Target="slide43.xml"/><Relationship Id="rId4" Type="http://schemas.openxmlformats.org/officeDocument/2006/relationships/slide" Target="slide36.xml"/><Relationship Id="rId9" Type="http://schemas.openxmlformats.org/officeDocument/2006/relationships/slide" Target="slide42.xml"/></Relationships>
</file>

<file path=ppt/slides/_rels/slide3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slide" Target="slide3.xml"/></Relationships>
</file>

<file path=ppt/slides/_rels/slide36.xml.rels><?xml version="1.0" encoding="UTF-8" standalone="yes"?>
<Relationships xmlns="http://schemas.openxmlformats.org/package/2006/relationships"><Relationship Id="rId8" Type="http://schemas.openxmlformats.org/officeDocument/2006/relationships/diagramColors" Target="../diagrams/colors2.xml"/><Relationship Id="rId3" Type="http://schemas.microsoft.com/office/2007/relationships/hdphoto" Target="../media/hdphoto2.wdp"/><Relationship Id="rId7" Type="http://schemas.openxmlformats.org/officeDocument/2006/relationships/diagramQuickStyle" Target="../diagrams/quickStyle2.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Layout" Target="../diagrams/layout2.xml"/><Relationship Id="rId5" Type="http://schemas.openxmlformats.org/officeDocument/2006/relationships/diagramData" Target="../diagrams/data2.xml"/><Relationship Id="rId10" Type="http://schemas.openxmlformats.org/officeDocument/2006/relationships/slide" Target="slide34.xml"/><Relationship Id="rId4" Type="http://schemas.openxmlformats.org/officeDocument/2006/relationships/slide" Target="slide3.xml"/><Relationship Id="rId9" Type="http://schemas.microsoft.com/office/2007/relationships/diagramDrawing" Target="../diagrams/drawing2.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slide" Target="slide34.xml"/><Relationship Id="rId5" Type="http://schemas.openxmlformats.org/officeDocument/2006/relationships/slide" Target="slide3.xml"/><Relationship Id="rId4" Type="http://schemas.microsoft.com/office/2007/relationships/hdphoto" Target="../media/hdphoto2.wdp"/></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slide" Target="slide3.xml"/><Relationship Id="rId5" Type="http://schemas.openxmlformats.org/officeDocument/2006/relationships/slide" Target="slide44.xml"/><Relationship Id="rId4" Type="http://schemas.openxmlformats.org/officeDocument/2006/relationships/slide" Target="slide43.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8" Type="http://schemas.openxmlformats.org/officeDocument/2006/relationships/slide" Target="slide3.xml"/><Relationship Id="rId3" Type="http://schemas.microsoft.com/office/2007/relationships/hdphoto" Target="../media/hdphoto2.wdp"/><Relationship Id="rId7" Type="http://schemas.openxmlformats.org/officeDocument/2006/relationships/slide" Target="slide48.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slide" Target="slide47.xml"/><Relationship Id="rId5" Type="http://schemas.openxmlformats.org/officeDocument/2006/relationships/slide" Target="slide58.xml"/><Relationship Id="rId4" Type="http://schemas.openxmlformats.org/officeDocument/2006/relationships/slide" Target="slide46.xml"/></Relationships>
</file>

<file path=ppt/slides/_rels/slide46.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slide" Target="slide45.xml"/><Relationship Id="rId5" Type="http://schemas.openxmlformats.org/officeDocument/2006/relationships/hyperlink" Target="http://www.muskham.notts.sch.uk/left-handed-writers/" TargetMode="External"/><Relationship Id="rId4" Type="http://schemas.openxmlformats.org/officeDocument/2006/relationships/slide" Target="slide3.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8" Type="http://schemas.openxmlformats.org/officeDocument/2006/relationships/slide" Target="slide60.xml"/><Relationship Id="rId13" Type="http://schemas.openxmlformats.org/officeDocument/2006/relationships/slide" Target="slide3.xml"/><Relationship Id="rId3" Type="http://schemas.microsoft.com/office/2007/relationships/hdphoto" Target="../media/hdphoto2.wdp"/><Relationship Id="rId7" Type="http://schemas.openxmlformats.org/officeDocument/2006/relationships/slide" Target="slide57.xml"/><Relationship Id="rId12" Type="http://schemas.openxmlformats.org/officeDocument/2006/relationships/slide" Target="slide63.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slide" Target="slide54.xml"/><Relationship Id="rId11" Type="http://schemas.openxmlformats.org/officeDocument/2006/relationships/slide" Target="slide62.xml"/><Relationship Id="rId5" Type="http://schemas.openxmlformats.org/officeDocument/2006/relationships/slide" Target="slide51.xml"/><Relationship Id="rId10" Type="http://schemas.openxmlformats.org/officeDocument/2006/relationships/slide" Target="slide61.xml"/><Relationship Id="rId4" Type="http://schemas.openxmlformats.org/officeDocument/2006/relationships/slide" Target="slide50.xml"/><Relationship Id="rId9" Type="http://schemas.openxmlformats.org/officeDocument/2006/relationships/slide" Target="slide59.xml"/></Relationships>
</file>

<file path=ppt/slides/_rels/slide5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slide" Target="slide49.xml"/><Relationship Id="rId5" Type="http://schemas.openxmlformats.org/officeDocument/2006/relationships/slide" Target="slide3.xml"/><Relationship Id="rId4" Type="http://schemas.microsoft.com/office/2007/relationships/hdphoto" Target="../media/hdphoto3.wdp"/></Relationships>
</file>

<file path=ppt/slides/_rels/slide5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8" Type="http://schemas.openxmlformats.org/officeDocument/2006/relationships/image" Target="../media/image6.png"/><Relationship Id="rId3" Type="http://schemas.microsoft.com/office/2007/relationships/hdphoto" Target="../media/hdphoto2.wdp"/><Relationship Id="rId7" Type="http://schemas.openxmlformats.org/officeDocument/2006/relationships/slide" Target="slide3.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slide" Target="slide72.xml"/><Relationship Id="rId5" Type="http://schemas.openxmlformats.org/officeDocument/2006/relationships/slide" Target="slide68.xml"/><Relationship Id="rId4" Type="http://schemas.openxmlformats.org/officeDocument/2006/relationships/slide" Target="slide66.xml"/></Relationships>
</file>

<file path=ppt/slides/_rels/slide6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slide" Target="slide3.xml"/></Relationships>
</file>

<file path=ppt/slides/_rels/slide6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7.xml"/><Relationship Id="rId5" Type="http://schemas.openxmlformats.org/officeDocument/2006/relationships/slide" Target="slide64.xml"/><Relationship Id="rId4" Type="http://schemas.openxmlformats.org/officeDocument/2006/relationships/slide" Target="slide3.xml"/></Relationships>
</file>

<file path=ppt/slides/_rels/slide67.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slide" Target="slide64.xml"/></Relationships>
</file>

<file path=ppt/slides/_rels/slide68.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slide" Target="slide64.xml"/></Relationships>
</file>

<file path=ppt/slides/_rels/slide69.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slide" Target="slide64.xml"/></Relationships>
</file>

<file path=ppt/slides/_rels/slide70.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slide" Target="slide64.xml"/></Relationships>
</file>

<file path=ppt/slides/_rels/slide71.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slide" Target="slide64.xml"/></Relationships>
</file>

<file path=ppt/slides/_rels/slide72.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slide" Target="slide64.xml"/></Relationships>
</file>

<file path=ppt/slides/_rels/slide73.xml.rels><?xml version="1.0" encoding="UTF-8" standalone="yes"?>
<Relationships xmlns="http://schemas.openxmlformats.org/package/2006/relationships"><Relationship Id="rId8" Type="http://schemas.openxmlformats.org/officeDocument/2006/relationships/slide" Target="slide3.xml"/><Relationship Id="rId3" Type="http://schemas.microsoft.com/office/2007/relationships/hdphoto" Target="../media/hdphoto2.wdp"/><Relationship Id="rId7" Type="http://schemas.openxmlformats.org/officeDocument/2006/relationships/slide" Target="slide80.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slide" Target="slide78.xml"/><Relationship Id="rId5" Type="http://schemas.openxmlformats.org/officeDocument/2006/relationships/slide" Target="slide76.xml"/><Relationship Id="rId4" Type="http://schemas.openxmlformats.org/officeDocument/2006/relationships/slide" Target="slide74.xml"/><Relationship Id="rId9" Type="http://schemas.openxmlformats.org/officeDocument/2006/relationships/image" Target="../media/image7.png"/></Relationships>
</file>

<file path=ppt/slides/_rels/slide7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18.xml"/><Relationship Id="rId4" Type="http://schemas.microsoft.com/office/2007/relationships/hdphoto" Target="../media/hdphoto4.wdp"/></Relationships>
</file>

<file path=ppt/slides/_rels/slide75.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9.png"/><Relationship Id="rId1" Type="http://schemas.openxmlformats.org/officeDocument/2006/relationships/slideLayout" Target="../slideLayouts/slideLayout18.xml"/></Relationships>
</file>

<file path=ppt/slides/_rels/slide76.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9.png"/><Relationship Id="rId1" Type="http://schemas.openxmlformats.org/officeDocument/2006/relationships/slideLayout" Target="../slideLayouts/slideLayout18.xml"/></Relationships>
</file>

<file path=ppt/slides/_rels/slide77.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9.png"/><Relationship Id="rId1" Type="http://schemas.openxmlformats.org/officeDocument/2006/relationships/slideLayout" Target="../slideLayouts/slideLayout18.xml"/></Relationships>
</file>

<file path=ppt/slides/_rels/slide78.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9.png"/><Relationship Id="rId1" Type="http://schemas.openxmlformats.org/officeDocument/2006/relationships/slideLayout" Target="../slideLayouts/slideLayout18.xml"/></Relationships>
</file>

<file path=ppt/slides/_rels/slide79.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9.png"/><Relationship Id="rId1" Type="http://schemas.openxmlformats.org/officeDocument/2006/relationships/slideLayout" Target="../slideLayouts/slideLayout18.xml"/></Relationships>
</file>

<file path=ppt/slides/_rels/slide80.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9.png"/><Relationship Id="rId1" Type="http://schemas.openxmlformats.org/officeDocument/2006/relationships/slideLayout" Target="../slideLayouts/slideLayout18.xml"/></Relationships>
</file>

<file path=ppt/slides/_rels/slide81.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9.png"/><Relationship Id="rId1" Type="http://schemas.openxmlformats.org/officeDocument/2006/relationships/slideLayout" Target="../slideLayouts/slideLayout18.xml"/></Relationships>
</file>

<file path=ppt/slides/_rels/slide82.xml.rels><?xml version="1.0" encoding="UTF-8" standalone="yes"?>
<Relationships xmlns="http://schemas.openxmlformats.org/package/2006/relationships"><Relationship Id="rId8" Type="http://schemas.openxmlformats.org/officeDocument/2006/relationships/slide" Target="slide91.xml"/><Relationship Id="rId3" Type="http://schemas.microsoft.com/office/2007/relationships/hdphoto" Target="../media/hdphoto2.wdp"/><Relationship Id="rId7" Type="http://schemas.openxmlformats.org/officeDocument/2006/relationships/slide" Target="slide89.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slide" Target="slide87.xml"/><Relationship Id="rId5" Type="http://schemas.openxmlformats.org/officeDocument/2006/relationships/slide" Target="slide85.xml"/><Relationship Id="rId10" Type="http://schemas.openxmlformats.org/officeDocument/2006/relationships/image" Target="../media/image10.png"/><Relationship Id="rId4" Type="http://schemas.openxmlformats.org/officeDocument/2006/relationships/slide" Target="slide83.xml"/><Relationship Id="rId9" Type="http://schemas.openxmlformats.org/officeDocument/2006/relationships/slide" Target="slide3.xml"/></Relationships>
</file>

<file path=ppt/slides/_rels/slide8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8.xml"/></Relationships>
</file>

<file path=ppt/slides/_rels/slide8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8.xml"/></Relationships>
</file>

<file path=ppt/slides/_rels/slide8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8.xml"/></Relationships>
</file>

<file path=ppt/slides/_rels/slide8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8.xml"/></Relationships>
</file>

<file path=ppt/slides/_rels/slide8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8.xml"/></Relationships>
</file>

<file path=ppt/slides/_rels/slide8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8.xml"/></Relationships>
</file>

<file path=ppt/slides/_rels/slide8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8.xml"/></Relationships>
</file>

<file path=ppt/slides/_rels/slide9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8.xml"/></Relationships>
</file>

<file path=ppt/slides/_rels/slide9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8.xml"/></Relationships>
</file>

<file path=ppt/slides/_rels/slide9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8.xml"/></Relationships>
</file>

<file path=ppt/slides/_rels/slide93.xml.rels><?xml version="1.0" encoding="UTF-8" standalone="yes"?>
<Relationships xmlns="http://schemas.openxmlformats.org/package/2006/relationships"><Relationship Id="rId3" Type="http://schemas.microsoft.com/office/2007/relationships/hdphoto" Target="../media/hdphoto6.wdp"/><Relationship Id="rId7"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29.xml"/><Relationship Id="rId6" Type="http://schemas.openxmlformats.org/officeDocument/2006/relationships/slide" Target="slide3.xml"/><Relationship Id="rId5" Type="http://schemas.openxmlformats.org/officeDocument/2006/relationships/slide" Target="slide98.xml"/><Relationship Id="rId4" Type="http://schemas.openxmlformats.org/officeDocument/2006/relationships/slide" Target="slide94.xml"/></Relationships>
</file>

<file path=ppt/slides/_rels/slide9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9.xml"/></Relationships>
</file>

<file path=ppt/slides/_rels/slide9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9.xml"/></Relationships>
</file>

<file path=ppt/slides/_rels/slide9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9.xml"/></Relationships>
</file>

<file path=ppt/slides/_rels/slide9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9.xml"/></Relationships>
</file>

<file path=ppt/slides/_rels/slide9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9.xml"/></Relationships>
</file>

<file path=ppt/slides/_rels/slide9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9.xml"/></Relationships>
</file>

<file path=ppt/slides/_rels/slide100.xml.rels><?xml version="1.0" encoding="UTF-8" standalone="yes"?>
<Relationships xmlns="http://schemas.openxmlformats.org/package/2006/relationships"><Relationship Id="rId8" Type="http://schemas.openxmlformats.org/officeDocument/2006/relationships/slide" Target="slide3.xml"/><Relationship Id="rId3" Type="http://schemas.microsoft.com/office/2007/relationships/hdphoto" Target="../media/hdphoto2.wdp"/><Relationship Id="rId7" Type="http://schemas.openxmlformats.org/officeDocument/2006/relationships/slide" Target="slide107.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slide" Target="slide105.xml"/><Relationship Id="rId5" Type="http://schemas.openxmlformats.org/officeDocument/2006/relationships/slide" Target="slide103.xml"/><Relationship Id="rId4" Type="http://schemas.openxmlformats.org/officeDocument/2006/relationships/slide" Target="slide101.xml"/><Relationship Id="rId9" Type="http://schemas.openxmlformats.org/officeDocument/2006/relationships/image" Target="../media/image19.jpeg"/></Relationships>
</file>

<file path=ppt/slides/_rels/slide101.xml.rels><?xml version="1.0" encoding="UTF-8" standalone="yes"?>
<Relationships xmlns="http://schemas.openxmlformats.org/package/2006/relationships"><Relationship Id="rId3" Type="http://schemas.openxmlformats.org/officeDocument/2006/relationships/slide" Target="slide102.xml"/><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slide" Target="slide100.xml"/></Relationships>
</file>

<file path=ppt/slides/_rels/slide102.xml.rels><?xml version="1.0" encoding="UTF-8" standalone="yes"?>
<Relationships xmlns="http://schemas.openxmlformats.org/package/2006/relationships"><Relationship Id="rId3" Type="http://schemas.openxmlformats.org/officeDocument/2006/relationships/slide" Target="slide102.xml"/><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slide" Target="slide100.xml"/></Relationships>
</file>

<file path=ppt/slides/_rels/slide103.xml.rels><?xml version="1.0" encoding="UTF-8" standalone="yes"?>
<Relationships xmlns="http://schemas.openxmlformats.org/package/2006/relationships"><Relationship Id="rId3" Type="http://schemas.openxmlformats.org/officeDocument/2006/relationships/slide" Target="slide102.xml"/><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slide" Target="slide100.xml"/></Relationships>
</file>

<file path=ppt/slides/_rels/slide104.xml.rels><?xml version="1.0" encoding="UTF-8" standalone="yes"?>
<Relationships xmlns="http://schemas.openxmlformats.org/package/2006/relationships"><Relationship Id="rId3" Type="http://schemas.openxmlformats.org/officeDocument/2006/relationships/slide" Target="slide102.xml"/><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slide" Target="slide100.xml"/></Relationships>
</file>

<file path=ppt/slides/_rels/slide105.xml.rels><?xml version="1.0" encoding="UTF-8" standalone="yes"?>
<Relationships xmlns="http://schemas.openxmlformats.org/package/2006/relationships"><Relationship Id="rId3" Type="http://schemas.openxmlformats.org/officeDocument/2006/relationships/slide" Target="slide102.xml"/><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slide" Target="slide100.xml"/></Relationships>
</file>

<file path=ppt/slides/_rels/slide106.xml.rels><?xml version="1.0" encoding="UTF-8" standalone="yes"?>
<Relationships xmlns="http://schemas.openxmlformats.org/package/2006/relationships"><Relationship Id="rId3" Type="http://schemas.openxmlformats.org/officeDocument/2006/relationships/slide" Target="slide102.xml"/><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slide" Target="slide100.xml"/></Relationships>
</file>

<file path=ppt/slides/_rels/slide107.xml.rels><?xml version="1.0" encoding="UTF-8" standalone="yes"?>
<Relationships xmlns="http://schemas.openxmlformats.org/package/2006/relationships"><Relationship Id="rId13" Type="http://schemas.openxmlformats.org/officeDocument/2006/relationships/image" Target="../media/image28.png"/><Relationship Id="rId18" Type="http://schemas.openxmlformats.org/officeDocument/2006/relationships/image" Target="../media/image33.png"/><Relationship Id="rId26" Type="http://schemas.openxmlformats.org/officeDocument/2006/relationships/image" Target="../media/image41.png"/><Relationship Id="rId3" Type="http://schemas.openxmlformats.org/officeDocument/2006/relationships/slide" Target="slide102.xml"/><Relationship Id="rId21" Type="http://schemas.openxmlformats.org/officeDocument/2006/relationships/image" Target="../media/image36.png"/><Relationship Id="rId7" Type="http://schemas.openxmlformats.org/officeDocument/2006/relationships/image" Target="../media/image22.png"/><Relationship Id="rId12" Type="http://schemas.openxmlformats.org/officeDocument/2006/relationships/image" Target="../media/image27.png"/><Relationship Id="rId17" Type="http://schemas.openxmlformats.org/officeDocument/2006/relationships/image" Target="../media/image32.png"/><Relationship Id="rId25" Type="http://schemas.openxmlformats.org/officeDocument/2006/relationships/image" Target="../media/image40.png"/><Relationship Id="rId33" Type="http://schemas.openxmlformats.org/officeDocument/2006/relationships/image" Target="../media/image48.png"/><Relationship Id="rId2" Type="http://schemas.openxmlformats.org/officeDocument/2006/relationships/image" Target="../media/image4.png"/><Relationship Id="rId16" Type="http://schemas.openxmlformats.org/officeDocument/2006/relationships/image" Target="../media/image31.png"/><Relationship Id="rId20" Type="http://schemas.openxmlformats.org/officeDocument/2006/relationships/image" Target="../media/image35.png"/><Relationship Id="rId29" Type="http://schemas.openxmlformats.org/officeDocument/2006/relationships/image" Target="../media/image44.png"/><Relationship Id="rId1" Type="http://schemas.openxmlformats.org/officeDocument/2006/relationships/slideLayout" Target="../slideLayouts/slideLayout7.xml"/><Relationship Id="rId6" Type="http://schemas.openxmlformats.org/officeDocument/2006/relationships/image" Target="../media/image21.png"/><Relationship Id="rId11" Type="http://schemas.openxmlformats.org/officeDocument/2006/relationships/image" Target="../media/image26.png"/><Relationship Id="rId24" Type="http://schemas.openxmlformats.org/officeDocument/2006/relationships/image" Target="../media/image39.png"/><Relationship Id="rId32" Type="http://schemas.openxmlformats.org/officeDocument/2006/relationships/image" Target="../media/image47.png"/><Relationship Id="rId5" Type="http://schemas.openxmlformats.org/officeDocument/2006/relationships/image" Target="../media/image20.png"/><Relationship Id="rId15" Type="http://schemas.openxmlformats.org/officeDocument/2006/relationships/image" Target="../media/image30.png"/><Relationship Id="rId23" Type="http://schemas.openxmlformats.org/officeDocument/2006/relationships/image" Target="../media/image38.png"/><Relationship Id="rId28" Type="http://schemas.openxmlformats.org/officeDocument/2006/relationships/image" Target="../media/image43.png"/><Relationship Id="rId10" Type="http://schemas.openxmlformats.org/officeDocument/2006/relationships/image" Target="../media/image25.png"/><Relationship Id="rId19" Type="http://schemas.openxmlformats.org/officeDocument/2006/relationships/image" Target="../media/image34.png"/><Relationship Id="rId31" Type="http://schemas.openxmlformats.org/officeDocument/2006/relationships/image" Target="../media/image46.png"/><Relationship Id="rId4" Type="http://schemas.openxmlformats.org/officeDocument/2006/relationships/slide" Target="slide100.xml"/><Relationship Id="rId9" Type="http://schemas.openxmlformats.org/officeDocument/2006/relationships/image" Target="../media/image24.png"/><Relationship Id="rId14" Type="http://schemas.openxmlformats.org/officeDocument/2006/relationships/image" Target="../media/image29.png"/><Relationship Id="rId22" Type="http://schemas.openxmlformats.org/officeDocument/2006/relationships/image" Target="../media/image37.png"/><Relationship Id="rId27" Type="http://schemas.openxmlformats.org/officeDocument/2006/relationships/image" Target="../media/image42.png"/><Relationship Id="rId30" Type="http://schemas.openxmlformats.org/officeDocument/2006/relationships/image" Target="../media/image45.png"/><Relationship Id="rId8" Type="http://schemas.openxmlformats.org/officeDocument/2006/relationships/image" Target="../media/image23.png"/></Relationships>
</file>

<file path=ppt/slides/_rels/slide108.xml.rels><?xml version="1.0" encoding="UTF-8" standalone="yes"?>
<Relationships xmlns="http://schemas.openxmlformats.org/package/2006/relationships"><Relationship Id="rId3" Type="http://schemas.microsoft.com/office/2007/relationships/hdphoto" Target="../media/hdphoto2.wdp"/><Relationship Id="rId7" Type="http://schemas.openxmlformats.org/officeDocument/2006/relationships/image" Target="../media/image49.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slide" Target="slide3.xml"/><Relationship Id="rId5" Type="http://schemas.openxmlformats.org/officeDocument/2006/relationships/slide" Target="slide114.xml"/><Relationship Id="rId4" Type="http://schemas.openxmlformats.org/officeDocument/2006/relationships/slide" Target="slide110.xml"/></Relationships>
</file>

<file path=ppt/slides/_rels/slide10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50.png"/><Relationship Id="rId5" Type="http://schemas.openxmlformats.org/officeDocument/2006/relationships/slide" Target="slide3.xml"/><Relationship Id="rId4" Type="http://schemas.openxmlformats.org/officeDocument/2006/relationships/slide" Target="slide120.xml"/></Relationships>
</file>

<file path=ppt/slides/_rels/slide1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microsoft.com/office/2007/relationships/hdphoto" Target="../media/hdphoto3.wdp"/></Relationships>
</file>

<file path=ppt/slides/_rels/slide1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microsoft.com/office/2007/relationships/hdphoto" Target="../media/hdphoto3.wdp"/></Relationships>
</file>

<file path=ppt/slides/_rels/slide122.xml.rels><?xml version="1.0" encoding="UTF-8" standalone="yes"?>
<Relationships xmlns="http://schemas.openxmlformats.org/package/2006/relationships"><Relationship Id="rId8" Type="http://schemas.openxmlformats.org/officeDocument/2006/relationships/slide" Target="slide3.xml"/><Relationship Id="rId3" Type="http://schemas.microsoft.com/office/2007/relationships/hdphoto" Target="../media/hdphoto2.wdp"/><Relationship Id="rId7" Type="http://schemas.openxmlformats.org/officeDocument/2006/relationships/slide" Target="slide132.xml"/><Relationship Id="rId12" Type="http://schemas.openxmlformats.org/officeDocument/2006/relationships/slide" Target="slide141.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slide" Target="slide129.xml"/><Relationship Id="rId11" Type="http://schemas.openxmlformats.org/officeDocument/2006/relationships/slide" Target="slide138.xml"/><Relationship Id="rId5" Type="http://schemas.openxmlformats.org/officeDocument/2006/relationships/slide" Target="slide126.xml"/><Relationship Id="rId10" Type="http://schemas.openxmlformats.org/officeDocument/2006/relationships/slide" Target="slide135.xml"/><Relationship Id="rId4" Type="http://schemas.openxmlformats.org/officeDocument/2006/relationships/slide" Target="slide123.xml"/><Relationship Id="rId9" Type="http://schemas.openxmlformats.org/officeDocument/2006/relationships/image" Target="../media/image51.jpeg"/></Relationships>
</file>

<file path=ppt/slides/_rels/slide1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slide" Target="slide122.xml"/><Relationship Id="rId5" Type="http://schemas.openxmlformats.org/officeDocument/2006/relationships/slide" Target="slide3.xml"/><Relationship Id="rId4" Type="http://schemas.microsoft.com/office/2007/relationships/hdphoto" Target="../media/hdphoto3.wdp"/></Relationships>
</file>

<file path=ppt/slides/_rels/slide1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slide" Target="slide122.xml"/><Relationship Id="rId5" Type="http://schemas.openxmlformats.org/officeDocument/2006/relationships/slide" Target="slide3.xml"/><Relationship Id="rId4" Type="http://schemas.microsoft.com/office/2007/relationships/hdphoto" Target="../media/hdphoto3.wdp"/></Relationships>
</file>

<file path=ppt/slides/_rels/slide1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slide" Target="slide122.xml"/><Relationship Id="rId5" Type="http://schemas.openxmlformats.org/officeDocument/2006/relationships/slide" Target="slide3.xml"/><Relationship Id="rId4" Type="http://schemas.microsoft.com/office/2007/relationships/hdphoto" Target="../media/hdphoto3.wdp"/></Relationships>
</file>

<file path=ppt/slides/_rels/slide126.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slide" Target="slide122.xml"/></Relationships>
</file>

<file path=ppt/slides/_rels/slide1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29.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slide" Target="slide122.xml"/></Relationships>
</file>

<file path=ppt/slides/_rels/slide130.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slide" Target="slide122.xml"/></Relationships>
</file>

<file path=ppt/slides/_rels/slide131.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slide" Target="slide122.xml"/></Relationships>
</file>

<file path=ppt/slides/_rels/slide13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slide" Target="slide122.xml"/></Relationships>
</file>

<file path=ppt/slides/_rels/slide133.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slide" Target="slide122.xml"/></Relationships>
</file>

<file path=ppt/slides/_rels/slide134.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slide" Target="slide122.xml"/></Relationships>
</file>

<file path=ppt/slides/_rels/slide135.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slide" Target="slide122.xml"/></Relationships>
</file>

<file path=ppt/slides/_rels/slide136.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slide" Target="slide122.xml"/></Relationships>
</file>

<file path=ppt/slides/_rels/slide137.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slide" Target="slide122.xml"/></Relationships>
</file>

<file path=ppt/slides/_rels/slide138.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slide" Target="slide122.xml"/></Relationships>
</file>

<file path=ppt/slides/_rels/slide139.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slide" Target="slide122.xml"/></Relationships>
</file>

<file path=ppt/slides/_rels/slide140.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slide" Target="slide122.xml"/></Relationships>
</file>

<file path=ppt/slides/_rels/slide141.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slide" Target="slide122.xml"/></Relationships>
</file>

<file path=ppt/slides/_rels/slide14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slide" Target="slide122.xml"/></Relationships>
</file>

<file path=ppt/slides/_rels/slide143.xml.rels><?xml version="1.0" encoding="UTF-8" standalone="yes"?>
<Relationships xmlns="http://schemas.openxmlformats.org/package/2006/relationships"><Relationship Id="rId8" Type="http://schemas.openxmlformats.org/officeDocument/2006/relationships/slide" Target="slide3.xml"/><Relationship Id="rId3" Type="http://schemas.microsoft.com/office/2007/relationships/hdphoto" Target="../media/hdphoto2.wdp"/><Relationship Id="rId7" Type="http://schemas.openxmlformats.org/officeDocument/2006/relationships/slide" Target="slide146.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slide" Target="slide160.xml"/><Relationship Id="rId5" Type="http://schemas.openxmlformats.org/officeDocument/2006/relationships/slide" Target="slide145.xml"/><Relationship Id="rId4" Type="http://schemas.openxmlformats.org/officeDocument/2006/relationships/slide" Target="slide144.xml"/></Relationships>
</file>

<file path=ppt/slides/_rels/slide14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slide" Target="slide143.xml"/><Relationship Id="rId5" Type="http://schemas.openxmlformats.org/officeDocument/2006/relationships/slide" Target="slide3.xml"/><Relationship Id="rId4" Type="http://schemas.openxmlformats.org/officeDocument/2006/relationships/slide" Target="slide145.xml"/></Relationships>
</file>

<file path=ppt/slides/_rels/slide14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slide" Target="slide143.xml"/><Relationship Id="rId4" Type="http://schemas.openxmlformats.org/officeDocument/2006/relationships/slide" Target="slide3.xml"/></Relationships>
</file>

<file path=ppt/slides/_rels/slide146.xml.rels><?xml version="1.0" encoding="UTF-8" standalone="yes"?>
<Relationships xmlns="http://schemas.openxmlformats.org/package/2006/relationships"><Relationship Id="rId8" Type="http://schemas.openxmlformats.org/officeDocument/2006/relationships/slide" Target="slide156.xml"/><Relationship Id="rId3" Type="http://schemas.microsoft.com/office/2007/relationships/hdphoto" Target="../media/hdphoto2.wdp"/><Relationship Id="rId7" Type="http://schemas.openxmlformats.org/officeDocument/2006/relationships/slide" Target="slide154.xml"/><Relationship Id="rId12" Type="http://schemas.openxmlformats.org/officeDocument/2006/relationships/slide" Target="slide143.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slide" Target="slide152.xml"/><Relationship Id="rId11" Type="http://schemas.openxmlformats.org/officeDocument/2006/relationships/image" Target="../media/image52.jpeg"/><Relationship Id="rId5" Type="http://schemas.openxmlformats.org/officeDocument/2006/relationships/slide" Target="slide150.xml"/><Relationship Id="rId10" Type="http://schemas.openxmlformats.org/officeDocument/2006/relationships/slide" Target="slide3.xml"/><Relationship Id="rId4" Type="http://schemas.openxmlformats.org/officeDocument/2006/relationships/slide" Target="slide147.xml"/><Relationship Id="rId9" Type="http://schemas.openxmlformats.org/officeDocument/2006/relationships/slide" Target="slide159.xml"/></Relationships>
</file>

<file path=ppt/slides/_rels/slide14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6.xml"/><Relationship Id="rId1" Type="http://schemas.openxmlformats.org/officeDocument/2006/relationships/slideLayout" Target="../slideLayouts/slideLayout18.xml"/><Relationship Id="rId4" Type="http://schemas.microsoft.com/office/2007/relationships/hdphoto" Target="../media/hdphoto5.wdp"/></Relationships>
</file>

<file path=ppt/slides/_rels/slide148.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9.png"/><Relationship Id="rId1" Type="http://schemas.openxmlformats.org/officeDocument/2006/relationships/slideLayout" Target="../slideLayouts/slideLayout18.xml"/></Relationships>
</file>

<file path=ppt/slides/_rels/slide149.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9.png"/><Relationship Id="rId1" Type="http://schemas.openxmlformats.org/officeDocument/2006/relationships/slideLayout" Target="../slideLayouts/slideLayout18.xml"/></Relationships>
</file>

<file path=ppt/slides/_rels/slide150.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9.png"/><Relationship Id="rId1" Type="http://schemas.openxmlformats.org/officeDocument/2006/relationships/slideLayout" Target="../slideLayouts/slideLayout18.xml"/></Relationships>
</file>

<file path=ppt/slides/_rels/slide15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8.xml"/></Relationships>
</file>

<file path=ppt/slides/_rels/slide15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8.xml"/></Relationships>
</file>

<file path=ppt/slides/_rels/slide15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8.xml"/></Relationships>
</file>

<file path=ppt/slides/_rels/slide154.xml.rels><?xml version="1.0" encoding="UTF-8" standalone="yes"?>
<Relationships xmlns="http://schemas.openxmlformats.org/package/2006/relationships"><Relationship Id="rId3" Type="http://schemas.openxmlformats.org/officeDocument/2006/relationships/hyperlink" Target="https://www.youtube.com/watch?v=t3r38TTlaEs" TargetMode="External"/><Relationship Id="rId2" Type="http://schemas.openxmlformats.org/officeDocument/2006/relationships/image" Target="../media/image11.png"/><Relationship Id="rId1" Type="http://schemas.openxmlformats.org/officeDocument/2006/relationships/slideLayout" Target="../slideLayouts/slideLayout18.xml"/></Relationships>
</file>

<file path=ppt/slides/_rels/slide15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8.xml"/></Relationships>
</file>

<file path=ppt/slides/_rels/slide15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8.xml"/></Relationships>
</file>

<file path=ppt/slides/_rels/slide15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8.xml"/></Relationships>
</file>

<file path=ppt/slides/_rels/slide15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8.xml"/></Relationships>
</file>

<file path=ppt/slides/_rels/slide15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8.xml"/></Relationships>
</file>

<file path=ppt/slides/_rels/slide160.xml.rels><?xml version="1.0" encoding="UTF-8" standalone="yes"?>
<Relationships xmlns="http://schemas.openxmlformats.org/package/2006/relationships"><Relationship Id="rId8" Type="http://schemas.openxmlformats.org/officeDocument/2006/relationships/slide" Target="slide165.xml"/><Relationship Id="rId3" Type="http://schemas.microsoft.com/office/2007/relationships/hdphoto" Target="../media/hdphoto2.wdp"/><Relationship Id="rId7" Type="http://schemas.openxmlformats.org/officeDocument/2006/relationships/slide" Target="slide164.xml"/><Relationship Id="rId12" Type="http://schemas.openxmlformats.org/officeDocument/2006/relationships/image" Target="../media/image53.jpe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slide" Target="slide163.xml"/><Relationship Id="rId11" Type="http://schemas.openxmlformats.org/officeDocument/2006/relationships/slide" Target="slide143.xml"/><Relationship Id="rId5" Type="http://schemas.openxmlformats.org/officeDocument/2006/relationships/slide" Target="slide162.xml"/><Relationship Id="rId10" Type="http://schemas.openxmlformats.org/officeDocument/2006/relationships/slide" Target="slide3.xml"/><Relationship Id="rId4" Type="http://schemas.openxmlformats.org/officeDocument/2006/relationships/slide" Target="slide161.xml"/><Relationship Id="rId9" Type="http://schemas.openxmlformats.org/officeDocument/2006/relationships/slide" Target="slide166.xml"/></Relationships>
</file>

<file path=ppt/slides/_rels/slide161.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9.png"/><Relationship Id="rId1" Type="http://schemas.openxmlformats.org/officeDocument/2006/relationships/slideLayout" Target="../slideLayouts/slideLayout18.xml"/><Relationship Id="rId5" Type="http://schemas.openxmlformats.org/officeDocument/2006/relationships/slide" Target="slide160.xml"/><Relationship Id="rId4" Type="http://schemas.openxmlformats.org/officeDocument/2006/relationships/slide" Target="slide161.xml"/></Relationships>
</file>

<file path=ppt/slides/_rels/slide16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7.xml"/><Relationship Id="rId1" Type="http://schemas.openxmlformats.org/officeDocument/2006/relationships/slideLayout" Target="../slideLayouts/slideLayout18.xml"/><Relationship Id="rId6" Type="http://schemas.openxmlformats.org/officeDocument/2006/relationships/slide" Target="slide160.xml"/><Relationship Id="rId5" Type="http://schemas.openxmlformats.org/officeDocument/2006/relationships/slide" Target="slide161.xml"/><Relationship Id="rId4" Type="http://schemas.microsoft.com/office/2007/relationships/hdphoto" Target="../media/hdphoto5.wdp"/></Relationships>
</file>

<file path=ppt/slides/_rels/slide163.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9.png"/><Relationship Id="rId1" Type="http://schemas.openxmlformats.org/officeDocument/2006/relationships/slideLayout" Target="../slideLayouts/slideLayout18.xml"/><Relationship Id="rId5" Type="http://schemas.openxmlformats.org/officeDocument/2006/relationships/slide" Target="slide160.xml"/><Relationship Id="rId4" Type="http://schemas.openxmlformats.org/officeDocument/2006/relationships/slide" Target="slide161.xml"/></Relationships>
</file>

<file path=ppt/slides/_rels/slide164.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9.png"/><Relationship Id="rId1" Type="http://schemas.openxmlformats.org/officeDocument/2006/relationships/slideLayout" Target="../slideLayouts/slideLayout18.xml"/><Relationship Id="rId5" Type="http://schemas.openxmlformats.org/officeDocument/2006/relationships/slide" Target="slide160.xml"/><Relationship Id="rId4" Type="http://schemas.openxmlformats.org/officeDocument/2006/relationships/slide" Target="slide161.xml"/></Relationships>
</file>

<file path=ppt/slides/_rels/slide165.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9.png"/><Relationship Id="rId1" Type="http://schemas.openxmlformats.org/officeDocument/2006/relationships/slideLayout" Target="../slideLayouts/slideLayout18.xml"/><Relationship Id="rId5" Type="http://schemas.openxmlformats.org/officeDocument/2006/relationships/slide" Target="slide160.xml"/><Relationship Id="rId4" Type="http://schemas.openxmlformats.org/officeDocument/2006/relationships/slide" Target="slide161.xml"/></Relationships>
</file>

<file path=ppt/slides/_rels/slide166.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9.png"/><Relationship Id="rId1" Type="http://schemas.openxmlformats.org/officeDocument/2006/relationships/slideLayout" Target="../slideLayouts/slideLayout18.xml"/><Relationship Id="rId5" Type="http://schemas.openxmlformats.org/officeDocument/2006/relationships/slide" Target="slide160.xml"/><Relationship Id="rId4" Type="http://schemas.openxmlformats.org/officeDocument/2006/relationships/slide" Target="slide161.xml"/></Relationships>
</file>

<file path=ppt/slides/_rels/slide16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slide" Target="slide3.xml"/></Relationships>
</file>

<file path=ppt/slides/_rels/slide168.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slide" Target="slide3.xml"/></Relationships>
</file>

<file path=ppt/slides/_rels/slide169.xml.rels><?xml version="1.0" encoding="UTF-8" standalone="yes"?>
<Relationships xmlns="http://schemas.openxmlformats.org/package/2006/relationships"><Relationship Id="rId8" Type="http://schemas.openxmlformats.org/officeDocument/2006/relationships/slide" Target="slide3.xml"/><Relationship Id="rId3" Type="http://schemas.microsoft.com/office/2007/relationships/hdphoto" Target="../media/hdphoto2.wdp"/><Relationship Id="rId7" Type="http://schemas.openxmlformats.org/officeDocument/2006/relationships/slide" Target="slide170.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slide" Target="slide45.xml"/><Relationship Id="rId5" Type="http://schemas.openxmlformats.org/officeDocument/2006/relationships/slide" Target="slide42.xml"/><Relationship Id="rId4" Type="http://schemas.openxmlformats.org/officeDocument/2006/relationships/slide" Target="slide57.xml"/></Relationships>
</file>

<file path=ppt/slides/_rels/slide170.xml.rels><?xml version="1.0" encoding="UTF-8" standalone="yes"?>
<Relationships xmlns="http://schemas.openxmlformats.org/package/2006/relationships"><Relationship Id="rId8" Type="http://schemas.openxmlformats.org/officeDocument/2006/relationships/slide" Target="slide172.xml"/><Relationship Id="rId3" Type="http://schemas.microsoft.com/office/2007/relationships/hdphoto" Target="../media/hdphoto3.wdp"/><Relationship Id="rId7" Type="http://schemas.openxmlformats.org/officeDocument/2006/relationships/slide" Target="slide171.xml"/><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slide" Target="slide6.xml"/><Relationship Id="rId5" Type="http://schemas.openxmlformats.org/officeDocument/2006/relationships/slide" Target="slide36.xml"/><Relationship Id="rId4" Type="http://schemas.openxmlformats.org/officeDocument/2006/relationships/slide" Target="slide3.xml"/></Relationships>
</file>

<file path=ppt/slides/_rels/slide171.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slide" Target="slide170.xml"/><Relationship Id="rId5" Type="http://schemas.openxmlformats.org/officeDocument/2006/relationships/slide" Target="slide169.xml"/><Relationship Id="rId4" Type="http://schemas.openxmlformats.org/officeDocument/2006/relationships/slide" Target="slide3.xml"/></Relationships>
</file>

<file path=ppt/slides/_rels/slide172.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slide" Target="slide170.xml"/><Relationship Id="rId4" Type="http://schemas.openxmlformats.org/officeDocument/2006/relationships/slide" Target="slide3.xml"/></Relationships>
</file>

<file path=ppt/slides/_rels/slide173.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slide" Target="slide170.xml"/><Relationship Id="rId4" Type="http://schemas.openxmlformats.org/officeDocument/2006/relationships/slide" Target="slide3.xml"/></Relationships>
</file>

<file path=ppt/slides/_rels/slide174.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slide" Target="slide3.xml"/></Relationships>
</file>

<file path=ppt/slides/_rels/slide17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slide" Target="slide3.xml"/></Relationships>
</file>

<file path=ppt/slides/_rels/slide17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slide" Target="slide3.xml"/></Relationships>
</file>

<file path=ppt/slides/_rels/slide177.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slide" Target="slide179.xml"/><Relationship Id="rId5" Type="http://schemas.openxmlformats.org/officeDocument/2006/relationships/slide" Target="slide178.xml"/><Relationship Id="rId4" Type="http://schemas.openxmlformats.org/officeDocument/2006/relationships/slide" Target="slide3.xml"/></Relationships>
</file>

<file path=ppt/slides/_rels/slide178.xml.rels><?xml version="1.0" encoding="UTF-8" standalone="yes"?>
<Relationships xmlns="http://schemas.openxmlformats.org/package/2006/relationships"><Relationship Id="rId3" Type="http://schemas.microsoft.com/office/2007/relationships/hdphoto" Target="../media/hdphoto3.wdp"/><Relationship Id="rId7" Type="http://schemas.openxmlformats.org/officeDocument/2006/relationships/slide" Target="slide177.xml"/><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slide" Target="slide100.xml"/><Relationship Id="rId5" Type="http://schemas.openxmlformats.org/officeDocument/2006/relationships/image" Target="../media/image54.png"/><Relationship Id="rId4" Type="http://schemas.openxmlformats.org/officeDocument/2006/relationships/slide" Target="slide3.xml"/></Relationships>
</file>

<file path=ppt/slides/_rels/slide179.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slide" Target="slide177.xml"/><Relationship Id="rId5" Type="http://schemas.openxmlformats.org/officeDocument/2006/relationships/image" Target="../media/image55.png"/><Relationship Id="rId4" Type="http://schemas.openxmlformats.org/officeDocument/2006/relationships/slide" Target="slide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07504" y="260648"/>
            <a:ext cx="8784976" cy="5786199"/>
          </a:xfrm>
          <a:prstGeom prst="rect">
            <a:avLst/>
          </a:prstGeom>
          <a:noFill/>
        </p:spPr>
        <p:txBody>
          <a:bodyPr wrap="square" rtlCol="0">
            <a:spAutoFit/>
          </a:bodyPr>
          <a:lstStyle/>
          <a:p>
            <a:r>
              <a:rPr lang="en-GB">
                <a:solidFill>
                  <a:srgbClr val="002060"/>
                </a:solidFill>
              </a:rPr>
              <a:t> </a:t>
            </a:r>
          </a:p>
          <a:p>
            <a:r>
              <a:rPr lang="en-GB">
                <a:solidFill>
                  <a:srgbClr val="002060"/>
                </a:solidFill>
              </a:rPr>
              <a:t> </a:t>
            </a:r>
          </a:p>
          <a:p>
            <a:r>
              <a:rPr lang="en-GB">
                <a:solidFill>
                  <a:srgbClr val="002060"/>
                </a:solidFill>
              </a:rPr>
              <a:t> </a:t>
            </a:r>
          </a:p>
          <a:p>
            <a:r>
              <a:rPr lang="en-GB" b="1">
                <a:solidFill>
                  <a:srgbClr val="002060"/>
                </a:solidFill>
              </a:rPr>
              <a:t> </a:t>
            </a:r>
            <a:endParaRPr lang="en-GB">
              <a:solidFill>
                <a:srgbClr val="002060"/>
              </a:solidFill>
            </a:endParaRPr>
          </a:p>
          <a:p>
            <a:r>
              <a:rPr lang="en-GB" b="1">
                <a:solidFill>
                  <a:srgbClr val="002060"/>
                </a:solidFill>
              </a:rPr>
              <a:t> </a:t>
            </a:r>
            <a:endParaRPr lang="en-GB">
              <a:solidFill>
                <a:srgbClr val="002060"/>
              </a:solidFill>
            </a:endParaRPr>
          </a:p>
          <a:p>
            <a:pPr algn="ctr"/>
            <a:endParaRPr lang="en-GB" b="1">
              <a:solidFill>
                <a:srgbClr val="002060"/>
              </a:solidFill>
            </a:endParaRPr>
          </a:p>
          <a:p>
            <a:pPr algn="ctr"/>
            <a:endParaRPr lang="en-GB" b="1">
              <a:solidFill>
                <a:srgbClr val="002060"/>
              </a:solidFill>
            </a:endParaRPr>
          </a:p>
          <a:p>
            <a:pPr algn="ctr"/>
            <a:endParaRPr lang="en-GB" b="1">
              <a:solidFill>
                <a:srgbClr val="002060"/>
              </a:solidFill>
            </a:endParaRPr>
          </a:p>
          <a:p>
            <a:pPr algn="ctr"/>
            <a:endParaRPr lang="en-GB" b="1">
              <a:solidFill>
                <a:srgbClr val="002060"/>
              </a:solidFill>
            </a:endParaRPr>
          </a:p>
          <a:p>
            <a:pPr algn="ctr"/>
            <a:endParaRPr lang="en-GB" b="1">
              <a:solidFill>
                <a:srgbClr val="002060"/>
              </a:solidFill>
            </a:endParaRPr>
          </a:p>
          <a:p>
            <a:pPr algn="ctr"/>
            <a:r>
              <a:rPr lang="en-GB" sz="3200" b="1">
                <a:solidFill>
                  <a:srgbClr val="002060"/>
                </a:solidFill>
                <a:latin typeface="Tahoma" panose="020B0604030504040204" pitchFamily="34" charset="0"/>
                <a:ea typeface="Tahoma" panose="020B0604030504040204" pitchFamily="34" charset="0"/>
                <a:cs typeface="Tahoma" panose="020B0604030504040204" pitchFamily="34" charset="0"/>
              </a:rPr>
              <a:t>The Muskham Primary School Curriculum</a:t>
            </a:r>
            <a:endParaRPr lang="en-GB" sz="3200">
              <a:solidFill>
                <a:srgbClr val="002060"/>
              </a:solidFill>
              <a:latin typeface="Tahoma" panose="020B0604030504040204" pitchFamily="34" charset="0"/>
              <a:ea typeface="Tahoma" panose="020B0604030504040204" pitchFamily="34" charset="0"/>
              <a:cs typeface="Tahoma" panose="020B0604030504040204" pitchFamily="34" charset="0"/>
            </a:endParaRPr>
          </a:p>
          <a:p>
            <a:pPr algn="ctr"/>
            <a:r>
              <a:rPr lang="en-GB" sz="3200" i="1">
                <a:solidFill>
                  <a:srgbClr val="002060"/>
                </a:solidFill>
                <a:latin typeface="Tahoma" panose="020B0604030504040204" pitchFamily="34" charset="0"/>
                <a:ea typeface="Tahoma" panose="020B0604030504040204" pitchFamily="34" charset="0"/>
                <a:cs typeface="Tahoma" panose="020B0604030504040204" pitchFamily="34" charset="0"/>
              </a:rPr>
              <a:t>A village school with a world view</a:t>
            </a:r>
            <a:endParaRPr lang="en-GB" sz="3200">
              <a:solidFill>
                <a:srgbClr val="002060"/>
              </a:solidFill>
              <a:latin typeface="Tahoma" panose="020B0604030504040204" pitchFamily="34" charset="0"/>
              <a:ea typeface="Tahoma" panose="020B0604030504040204" pitchFamily="34" charset="0"/>
              <a:cs typeface="Tahoma" panose="020B0604030504040204" pitchFamily="34" charset="0"/>
            </a:endParaRPr>
          </a:p>
          <a:p>
            <a:r>
              <a:rPr lang="en-GB" b="1">
                <a:solidFill>
                  <a:srgbClr val="002060"/>
                </a:solidFill>
              </a:rPr>
              <a:t> </a:t>
            </a:r>
          </a:p>
          <a:p>
            <a:endParaRPr lang="en-GB">
              <a:solidFill>
                <a:srgbClr val="002060"/>
              </a:solidFill>
            </a:endParaRPr>
          </a:p>
          <a:p>
            <a:r>
              <a:rPr lang="en-GB" b="1">
                <a:solidFill>
                  <a:srgbClr val="002060"/>
                </a:solidFill>
              </a:rPr>
              <a:t> </a:t>
            </a:r>
            <a:endParaRPr lang="en-GB">
              <a:solidFill>
                <a:srgbClr val="002060"/>
              </a:solidFill>
            </a:endParaRPr>
          </a:p>
          <a:p>
            <a:r>
              <a:rPr lang="en-GB">
                <a:solidFill>
                  <a:srgbClr val="002060"/>
                </a:solidFill>
              </a:rPr>
              <a:t> </a:t>
            </a:r>
          </a:p>
          <a:p>
            <a:r>
              <a:rPr lang="en-GB">
                <a:solidFill>
                  <a:srgbClr val="002060"/>
                </a:solidFill>
              </a:rPr>
              <a:t> </a:t>
            </a:r>
          </a:p>
          <a:p>
            <a:r>
              <a:rPr lang="en-GB">
                <a:solidFill>
                  <a:srgbClr val="002060"/>
                </a:solidFill>
              </a:rPr>
              <a:t> </a:t>
            </a:r>
          </a:p>
          <a:p>
            <a:endParaRPr lang="en-GB">
              <a:solidFill>
                <a:srgbClr val="002060"/>
              </a:solidFill>
            </a:endParaRPr>
          </a:p>
        </p:txBody>
      </p:sp>
      <p:pic>
        <p:nvPicPr>
          <p:cNvPr id="11" name="Picture 10"/>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542258" y="692696"/>
            <a:ext cx="1915468" cy="1843042"/>
          </a:xfrm>
          <a:prstGeom prst="rect">
            <a:avLst/>
          </a:prstGeom>
        </p:spPr>
      </p:pic>
      <p:pic>
        <p:nvPicPr>
          <p:cNvPr id="12" name="Picture 11" descr="http://www.clipartbest.com/cliparts/Kcn/XKj/KcnXKjdcq.jpe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42258" y="4437112"/>
            <a:ext cx="1987922" cy="2050085"/>
          </a:xfrm>
          <a:prstGeom prst="rect">
            <a:avLst/>
          </a:prstGeom>
          <a:noFill/>
          <a:ln>
            <a:noFill/>
          </a:ln>
        </p:spPr>
      </p:pic>
      <p:sp>
        <p:nvSpPr>
          <p:cNvPr id="8" name="TextBox 7"/>
          <p:cNvSpPr txBox="1"/>
          <p:nvPr/>
        </p:nvSpPr>
        <p:spPr>
          <a:xfrm>
            <a:off x="6804248" y="5462154"/>
            <a:ext cx="1728192" cy="369332"/>
          </a:xfrm>
          <a:prstGeom prst="rect">
            <a:avLst/>
          </a:prstGeom>
          <a:noFill/>
        </p:spPr>
        <p:txBody>
          <a:bodyPr wrap="square" rtlCol="0">
            <a:spAutoFit/>
          </a:bodyPr>
          <a:lstStyle/>
          <a:p>
            <a:endParaRPr lang="en-GB"/>
          </a:p>
        </p:txBody>
      </p:sp>
      <p:sp>
        <p:nvSpPr>
          <p:cNvPr id="9" name="TextBox 8"/>
          <p:cNvSpPr txBox="1"/>
          <p:nvPr/>
        </p:nvSpPr>
        <p:spPr>
          <a:xfrm>
            <a:off x="7083958" y="6237312"/>
            <a:ext cx="1787415" cy="369332"/>
          </a:xfrm>
          <a:prstGeom prst="rect">
            <a:avLst/>
          </a:prstGeom>
          <a:noFill/>
        </p:spPr>
        <p:txBody>
          <a:bodyPr wrap="square" rtlCol="0">
            <a:spAutoFit/>
          </a:bodyPr>
          <a:lstStyle/>
          <a:p>
            <a:r>
              <a:rPr lang="en-GB" b="1">
                <a:solidFill>
                  <a:srgbClr val="002060"/>
                </a:solidFill>
                <a:latin typeface="Tahoma" panose="020B0604030504040204" pitchFamily="34" charset="0"/>
                <a:ea typeface="Tahoma" panose="020B0604030504040204" pitchFamily="34" charset="0"/>
                <a:cs typeface="Tahoma" panose="020B0604030504040204" pitchFamily="34" charset="0"/>
                <a:hlinkClick r:id="rId6" action="ppaction://hlinksldjump"/>
              </a:rPr>
              <a:t>Click to enter</a:t>
            </a:r>
            <a:endParaRPr lang="en-GB" b="1">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2760428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66873" y="1442023"/>
            <a:ext cx="8669623" cy="5193729"/>
          </a:xfrm>
          <a:prstGeom prst="rect">
            <a:avLst/>
          </a:prstGeom>
          <a:noFill/>
        </p:spPr>
        <p:txBody>
          <a:bodyPr wrap="square" rtlCol="0">
            <a:spAutoFit/>
          </a:bodyPr>
          <a:lstStyle/>
          <a:p>
            <a:pPr>
              <a:lnSpc>
                <a:spcPct val="150000"/>
              </a:lnSpc>
            </a:pPr>
            <a:r>
              <a:rPr lang="en-GB" sz="1700">
                <a:solidFill>
                  <a:srgbClr val="002060"/>
                </a:solidFill>
                <a:latin typeface="Tahoma" panose="020B0604030504040204" pitchFamily="34" charset="0"/>
                <a:ea typeface="Tahoma" panose="020B0604030504040204" pitchFamily="34" charset="0"/>
                <a:cs typeface="Tahoma" panose="020B0604030504040204" pitchFamily="34" charset="0"/>
              </a:rPr>
              <a:t>The aim of this policy document is to ensure that the ethos of the school is translated into the curriculum delivered.  </a:t>
            </a:r>
          </a:p>
          <a:p>
            <a:pPr>
              <a:lnSpc>
                <a:spcPct val="150000"/>
              </a:lnSpc>
            </a:pPr>
            <a:r>
              <a:rPr lang="en-GB" sz="1700">
                <a:solidFill>
                  <a:srgbClr val="002060"/>
                </a:solidFill>
                <a:latin typeface="Tahoma" panose="020B0604030504040204" pitchFamily="34" charset="0"/>
                <a:ea typeface="Tahoma" panose="020B0604030504040204" pitchFamily="34" charset="0"/>
                <a:cs typeface="Tahoma" panose="020B0604030504040204" pitchFamily="34" charset="0"/>
              </a:rPr>
              <a:t>The ethos of Muskham Primary School is centred upon the motto “</a:t>
            </a:r>
            <a:r>
              <a:rPr lang="en-GB" sz="1700" b="1">
                <a:solidFill>
                  <a:srgbClr val="002060"/>
                </a:solidFill>
                <a:latin typeface="Tahoma" panose="020B0604030504040204" pitchFamily="34" charset="0"/>
                <a:ea typeface="Tahoma" panose="020B0604030504040204" pitchFamily="34" charset="0"/>
                <a:cs typeface="Tahoma" panose="020B0604030504040204" pitchFamily="34" charset="0"/>
              </a:rPr>
              <a:t>Wisdom and Caring</a:t>
            </a:r>
            <a:r>
              <a:rPr lang="en-GB" sz="1700">
                <a:solidFill>
                  <a:srgbClr val="002060"/>
                </a:solidFill>
                <a:latin typeface="Tahoma" panose="020B0604030504040204" pitchFamily="34" charset="0"/>
                <a:ea typeface="Tahoma" panose="020B0604030504040204" pitchFamily="34" charset="0"/>
                <a:cs typeface="Tahoma" panose="020B0604030504040204" pitchFamily="34" charset="0"/>
              </a:rPr>
              <a:t>”.  This motto epitomises the entire staffs’ commitment to coupling high </a:t>
            </a:r>
            <a:r>
              <a:rPr lang="en-GB" sz="1700" b="1">
                <a:solidFill>
                  <a:srgbClr val="002060"/>
                </a:solidFill>
                <a:latin typeface="Tahoma" panose="020B0604030504040204" pitchFamily="34" charset="0"/>
                <a:ea typeface="Tahoma" panose="020B0604030504040204" pitchFamily="34" charset="0"/>
                <a:cs typeface="Tahoma" panose="020B0604030504040204" pitchFamily="34" charset="0"/>
              </a:rPr>
              <a:t>academic expectation</a:t>
            </a:r>
            <a:r>
              <a:rPr lang="en-GB" sz="1700">
                <a:solidFill>
                  <a:srgbClr val="002060"/>
                </a:solidFill>
                <a:latin typeface="Tahoma" panose="020B0604030504040204" pitchFamily="34" charset="0"/>
                <a:ea typeface="Tahoma" panose="020B0604030504040204" pitchFamily="34" charset="0"/>
                <a:cs typeface="Tahoma" panose="020B0604030504040204" pitchFamily="34" charset="0"/>
              </a:rPr>
              <a:t> and achievement with a dedication to the </a:t>
            </a:r>
            <a:r>
              <a:rPr lang="en-GB" sz="1700" b="1">
                <a:solidFill>
                  <a:srgbClr val="002060"/>
                </a:solidFill>
                <a:latin typeface="Tahoma" panose="020B0604030504040204" pitchFamily="34" charset="0"/>
                <a:ea typeface="Tahoma" panose="020B0604030504040204" pitchFamily="34" charset="0"/>
                <a:cs typeface="Tahoma" panose="020B0604030504040204" pitchFamily="34" charset="0"/>
              </a:rPr>
              <a:t>children’s social, moral, spiritual and cultural</a:t>
            </a:r>
            <a:r>
              <a:rPr lang="en-GB" sz="1700">
                <a:solidFill>
                  <a:srgbClr val="002060"/>
                </a:solidFill>
                <a:latin typeface="Tahoma" panose="020B0604030504040204" pitchFamily="34" charset="0"/>
                <a:ea typeface="Tahoma" panose="020B0604030504040204" pitchFamily="34" charset="0"/>
                <a:cs typeface="Tahoma" panose="020B0604030504040204" pitchFamily="34" charset="0"/>
              </a:rPr>
              <a:t> development.  </a:t>
            </a:r>
          </a:p>
          <a:p>
            <a:pPr>
              <a:lnSpc>
                <a:spcPct val="150000"/>
              </a:lnSpc>
            </a:pPr>
            <a:r>
              <a:rPr lang="en-GB" sz="1700">
                <a:solidFill>
                  <a:srgbClr val="002060"/>
                </a:solidFill>
                <a:latin typeface="Tahoma" panose="020B0604030504040204" pitchFamily="34" charset="0"/>
                <a:ea typeface="Tahoma" panose="020B0604030504040204" pitchFamily="34" charset="0"/>
                <a:cs typeface="Tahoma" panose="020B0604030504040204" pitchFamily="34" charset="0"/>
              </a:rPr>
              <a:t>Our curriculum tag-line is “A village school with a world view”.  Our curriculum celebrates our children’s own context as members of a </a:t>
            </a:r>
            <a:r>
              <a:rPr lang="en-GB" sz="1700" b="1">
                <a:solidFill>
                  <a:srgbClr val="002060"/>
                </a:solidFill>
                <a:latin typeface="Tahoma" panose="020B0604030504040204" pitchFamily="34" charset="0"/>
                <a:ea typeface="Tahoma" panose="020B0604030504040204" pitchFamily="34" charset="0"/>
                <a:cs typeface="Tahoma" panose="020B0604030504040204" pitchFamily="34" charset="0"/>
              </a:rPr>
              <a:t>rural English community </a:t>
            </a:r>
            <a:r>
              <a:rPr lang="en-GB" sz="1700">
                <a:solidFill>
                  <a:srgbClr val="002060"/>
                </a:solidFill>
                <a:latin typeface="Tahoma" panose="020B0604030504040204" pitchFamily="34" charset="0"/>
                <a:ea typeface="Tahoma" panose="020B0604030504040204" pitchFamily="34" charset="0"/>
                <a:cs typeface="Tahoma" panose="020B0604030504040204" pitchFamily="34" charset="0"/>
              </a:rPr>
              <a:t>whilst preparing them for the experiences and challenges of a much </a:t>
            </a:r>
            <a:r>
              <a:rPr lang="en-GB" sz="1700" b="1">
                <a:solidFill>
                  <a:srgbClr val="002060"/>
                </a:solidFill>
                <a:latin typeface="Tahoma" panose="020B0604030504040204" pitchFamily="34" charset="0"/>
                <a:ea typeface="Tahoma" panose="020B0604030504040204" pitchFamily="34" charset="0"/>
                <a:cs typeface="Tahoma" panose="020B0604030504040204" pitchFamily="34" charset="0"/>
              </a:rPr>
              <a:t>wider world </a:t>
            </a:r>
            <a:r>
              <a:rPr lang="en-GB" sz="1700">
                <a:solidFill>
                  <a:srgbClr val="002060"/>
                </a:solidFill>
                <a:latin typeface="Tahoma" panose="020B0604030504040204" pitchFamily="34" charset="0"/>
                <a:ea typeface="Tahoma" panose="020B0604030504040204" pitchFamily="34" charset="0"/>
                <a:cs typeface="Tahoma" panose="020B0604030504040204" pitchFamily="34" charset="0"/>
              </a:rPr>
              <a:t>which they will step into as </a:t>
            </a:r>
            <a:r>
              <a:rPr lang="en-GB" sz="1700" b="1">
                <a:solidFill>
                  <a:srgbClr val="002060"/>
                </a:solidFill>
                <a:latin typeface="Tahoma" panose="020B0604030504040204" pitchFamily="34" charset="0"/>
                <a:ea typeface="Tahoma" panose="020B0604030504040204" pitchFamily="34" charset="0"/>
                <a:cs typeface="Tahoma" panose="020B0604030504040204" pitchFamily="34" charset="0"/>
              </a:rPr>
              <a:t>highly successful adults</a:t>
            </a:r>
            <a:r>
              <a:rPr lang="en-GB" sz="1700">
                <a:solidFill>
                  <a:srgbClr val="002060"/>
                </a:solidFill>
                <a:latin typeface="Tahoma" panose="020B0604030504040204" pitchFamily="34" charset="0"/>
                <a:ea typeface="Tahoma" panose="020B0604030504040204" pitchFamily="34" charset="0"/>
                <a:cs typeface="Tahoma" panose="020B0604030504040204" pitchFamily="34" charset="0"/>
              </a:rPr>
              <a:t>.   </a:t>
            </a:r>
          </a:p>
          <a:p>
            <a:pPr>
              <a:lnSpc>
                <a:spcPct val="150000"/>
              </a:lnSpc>
            </a:pPr>
            <a:r>
              <a:rPr lang="en-GB" sz="1700">
                <a:solidFill>
                  <a:srgbClr val="002060"/>
                </a:solidFill>
                <a:latin typeface="Tahoma" panose="020B0604030504040204" pitchFamily="34" charset="0"/>
                <a:ea typeface="Tahoma" panose="020B0604030504040204" pitchFamily="34" charset="0"/>
                <a:cs typeface="Tahoma" panose="020B0604030504040204" pitchFamily="34" charset="0"/>
              </a:rPr>
              <a:t>Our vision and values are at the core of everything we do.  They underpin our teaching and learning, and provide an environment which prepares our pupils for the next stages in their lives.</a:t>
            </a:r>
          </a:p>
        </p:txBody>
      </p:sp>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66873" y="404663"/>
            <a:ext cx="950912" cy="943335"/>
          </a:xfrm>
          <a:prstGeom prst="rect">
            <a:avLst/>
          </a:prstGeom>
        </p:spPr>
      </p:pic>
      <p:sp>
        <p:nvSpPr>
          <p:cNvPr id="6" name="TextBox 5"/>
          <p:cNvSpPr txBox="1"/>
          <p:nvPr/>
        </p:nvSpPr>
        <p:spPr>
          <a:xfrm>
            <a:off x="1317785" y="476672"/>
            <a:ext cx="5904656"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Key Policy Principles</a:t>
            </a:r>
          </a:p>
        </p:txBody>
      </p:sp>
      <p:sp>
        <p:nvSpPr>
          <p:cNvPr id="7" name="TextBox 6"/>
          <p:cNvSpPr txBox="1"/>
          <p:nvPr/>
        </p:nvSpPr>
        <p:spPr>
          <a:xfrm>
            <a:off x="7667496" y="6268012"/>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4"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2230356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36712" y="1412776"/>
            <a:ext cx="3168352" cy="3831818"/>
          </a:xfrm>
          <a:prstGeom prst="rect">
            <a:avLst/>
          </a:prstGeom>
          <a:noFill/>
        </p:spPr>
        <p:txBody>
          <a:bodyPr wrap="square" rtlCol="0">
            <a:spAutoFit/>
          </a:bodyPr>
          <a:lstStyle/>
          <a:p>
            <a:pPr>
              <a:lnSpc>
                <a:spcPct val="150000"/>
              </a:lnSpc>
            </a:pPr>
            <a:r>
              <a:rPr lang="en-GB" b="1" u="sng">
                <a:solidFill>
                  <a:srgbClr val="002060"/>
                </a:solidFill>
                <a:latin typeface="Tahoma" panose="020B0604030504040204" pitchFamily="34" charset="0"/>
                <a:ea typeface="Tahoma" panose="020B0604030504040204" pitchFamily="34" charset="0"/>
                <a:cs typeface="Tahoma" panose="020B0604030504040204" pitchFamily="34" charset="0"/>
              </a:rPr>
              <a:t>The Core Curriculum</a:t>
            </a:r>
            <a:br>
              <a:rPr lang="en-GB">
                <a:solidFill>
                  <a:srgbClr val="002060"/>
                </a:solidFill>
                <a:latin typeface="Tahoma" panose="020B0604030504040204" pitchFamily="34" charset="0"/>
                <a:ea typeface="Tahoma" panose="020B0604030504040204" pitchFamily="34" charset="0"/>
                <a:cs typeface="Tahoma" panose="020B0604030504040204" pitchFamily="34" charset="0"/>
                <a:hlinkClick r:id="rId2" action="ppaction://hlinksldjump"/>
              </a:rPr>
            </a:br>
            <a:r>
              <a:rPr lang="en-GB">
                <a:solidFill>
                  <a:srgbClr val="002060"/>
                </a:solidFill>
                <a:latin typeface="Tahoma" panose="020B0604030504040204" pitchFamily="34" charset="0"/>
                <a:ea typeface="Tahoma" panose="020B0604030504040204" pitchFamily="34" charset="0"/>
                <a:cs typeface="Tahoma" panose="020B0604030504040204" pitchFamily="34" charset="0"/>
                <a:hlinkClick r:id="rId2" action="ppaction://hlinksldjump"/>
              </a:rPr>
              <a:t>Mathematics</a:t>
            </a:r>
            <a:endParaRPr lang="en-GB">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a:solidFill>
                  <a:srgbClr val="002060"/>
                </a:solidFill>
                <a:latin typeface="Tahoma" panose="020B0604030504040204" pitchFamily="34" charset="0"/>
                <a:ea typeface="Tahoma" panose="020B0604030504040204" pitchFamily="34" charset="0"/>
                <a:cs typeface="Tahoma" panose="020B0604030504040204" pitchFamily="34" charset="0"/>
                <a:hlinkClick r:id="rId3" action="ppaction://hlinksldjump"/>
              </a:rPr>
              <a:t>Reading</a:t>
            </a:r>
            <a:endParaRPr lang="en-GB">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a:solidFill>
                  <a:srgbClr val="002060"/>
                </a:solidFill>
                <a:latin typeface="Tahoma" panose="020B0604030504040204" pitchFamily="34" charset="0"/>
                <a:ea typeface="Tahoma" panose="020B0604030504040204" pitchFamily="34" charset="0"/>
                <a:cs typeface="Tahoma" panose="020B0604030504040204" pitchFamily="34" charset="0"/>
                <a:hlinkClick r:id="rId4" action="ppaction://hlinksldjump"/>
              </a:rPr>
              <a:t>Writing </a:t>
            </a:r>
            <a:endParaRPr lang="en-GB">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a:solidFill>
                  <a:srgbClr val="002060"/>
                </a:solidFill>
                <a:latin typeface="Tahoma" panose="020B0604030504040204" pitchFamily="34" charset="0"/>
                <a:ea typeface="Tahoma" panose="020B0604030504040204" pitchFamily="34" charset="0"/>
                <a:cs typeface="Tahoma" panose="020B0604030504040204" pitchFamily="34" charset="0"/>
                <a:hlinkClick r:id="rId5" action="ppaction://hlinksldjump"/>
              </a:rPr>
              <a:t>Spelling</a:t>
            </a:r>
            <a:endParaRPr lang="en-GB">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a:solidFill>
                  <a:srgbClr val="002060"/>
                </a:solidFill>
                <a:latin typeface="Tahoma" panose="020B0604030504040204" pitchFamily="34" charset="0"/>
                <a:ea typeface="Tahoma" panose="020B0604030504040204" pitchFamily="34" charset="0"/>
                <a:cs typeface="Tahoma" panose="020B0604030504040204" pitchFamily="34" charset="0"/>
                <a:hlinkClick r:id="rId6" action="ppaction://hlinksldjump"/>
              </a:rPr>
              <a:t>Handwriting</a:t>
            </a:r>
            <a:endParaRPr lang="en-GB">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a:solidFill>
                  <a:srgbClr val="002060"/>
                </a:solidFill>
                <a:latin typeface="Tahoma" panose="020B0604030504040204" pitchFamily="34" charset="0"/>
                <a:ea typeface="Tahoma" panose="020B0604030504040204" pitchFamily="34" charset="0"/>
                <a:cs typeface="Tahoma" panose="020B0604030504040204" pitchFamily="34" charset="0"/>
                <a:hlinkClick r:id="rId7" action="ppaction://hlinksldjump"/>
              </a:rPr>
              <a:t>Religious Education</a:t>
            </a:r>
            <a:endParaRPr lang="en-GB">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a:solidFill>
                  <a:srgbClr val="002060"/>
                </a:solidFill>
                <a:latin typeface="Tahoma" panose="020B0604030504040204" pitchFamily="34" charset="0"/>
                <a:ea typeface="Tahoma" panose="020B0604030504040204" pitchFamily="34" charset="0"/>
                <a:cs typeface="Tahoma" panose="020B0604030504040204" pitchFamily="34" charset="0"/>
                <a:hlinkClick r:id="rId8" action="ppaction://hlinksldjump"/>
              </a:rPr>
              <a:t>Science</a:t>
            </a:r>
            <a:endParaRPr lang="en-GB">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endParaRPr lang="en-GB">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3" name="TextBox 2"/>
          <p:cNvSpPr txBox="1"/>
          <p:nvPr/>
        </p:nvSpPr>
        <p:spPr>
          <a:xfrm>
            <a:off x="3203848" y="1442023"/>
            <a:ext cx="5832648" cy="4190891"/>
          </a:xfrm>
          <a:prstGeom prst="rect">
            <a:avLst/>
          </a:prstGeom>
          <a:noFill/>
        </p:spPr>
        <p:txBody>
          <a:bodyPr wrap="square" rtlCol="0">
            <a:spAutoFit/>
          </a:bodyPr>
          <a:lstStyle/>
          <a:p>
            <a:pPr>
              <a:lnSpc>
                <a:spcPct val="150000"/>
              </a:lnSpc>
            </a:pPr>
            <a:r>
              <a:rPr lang="en-GB" b="1" u="sng">
                <a:solidFill>
                  <a:srgbClr val="002060"/>
                </a:solidFill>
                <a:latin typeface="Tahoma" panose="020B0604030504040204" pitchFamily="34" charset="0"/>
                <a:ea typeface="Tahoma" panose="020B0604030504040204" pitchFamily="34" charset="0"/>
                <a:cs typeface="Tahoma" panose="020B0604030504040204" pitchFamily="34" charset="0"/>
              </a:rPr>
              <a:t>The Foundation Curriculum</a:t>
            </a:r>
          </a:p>
          <a:p>
            <a:pPr>
              <a:lnSpc>
                <a:spcPct val="150000"/>
              </a:lnSpc>
            </a:pPr>
            <a:r>
              <a:rPr lang="en-GB" u="sng">
                <a:solidFill>
                  <a:srgbClr val="002060"/>
                </a:solidFill>
                <a:latin typeface="Tahoma" panose="020B0604030504040204" pitchFamily="34" charset="0"/>
                <a:ea typeface="Tahoma" panose="020B0604030504040204" pitchFamily="34" charset="0"/>
                <a:cs typeface="Tahoma" panose="020B0604030504040204" pitchFamily="34" charset="0"/>
                <a:hlinkClick r:id="rId9" action="ppaction://hlinksldjump"/>
              </a:rPr>
              <a:t>Computing</a:t>
            </a:r>
            <a:r>
              <a:rPr lang="en-GB" u="sng">
                <a:solidFill>
                  <a:srgbClr val="002060"/>
                </a:solidFill>
                <a:latin typeface="Tahoma" panose="020B0604030504040204" pitchFamily="34" charset="0"/>
                <a:ea typeface="Tahoma" panose="020B0604030504040204" pitchFamily="34" charset="0"/>
                <a:cs typeface="Tahoma" panose="020B0604030504040204" pitchFamily="34" charset="0"/>
              </a:rPr>
              <a:t> </a:t>
            </a:r>
          </a:p>
          <a:p>
            <a:pPr>
              <a:lnSpc>
                <a:spcPct val="150000"/>
              </a:lnSpc>
            </a:pPr>
            <a:r>
              <a:rPr lang="en-GB">
                <a:latin typeface="Tahoma" panose="020B0604030504040204" pitchFamily="34" charset="0"/>
                <a:ea typeface="Tahoma" panose="020B0604030504040204" pitchFamily="34" charset="0"/>
                <a:cs typeface="Tahoma" panose="020B0604030504040204" pitchFamily="34" charset="0"/>
                <a:hlinkClick r:id="rId10" action="ppaction://hlinksldjump"/>
              </a:rPr>
              <a:t>Spiritual, Moral, Social &amp; Cultural Development</a:t>
            </a:r>
            <a:endParaRPr lang="en-GB">
              <a:latin typeface="Tahoma" panose="020B0604030504040204" pitchFamily="34" charset="0"/>
              <a:ea typeface="Tahoma" panose="020B0604030504040204" pitchFamily="34" charset="0"/>
              <a:cs typeface="Tahoma" panose="020B0604030504040204" pitchFamily="34" charset="0"/>
              <a:hlinkClick r:id="rId8" action="ppaction://hlinksldjump"/>
            </a:endParaRPr>
          </a:p>
          <a:p>
            <a:pPr>
              <a:lnSpc>
                <a:spcPct val="150000"/>
              </a:lnSpc>
            </a:pPr>
            <a:r>
              <a:rPr lang="en-GB">
                <a:latin typeface="Tahoma" panose="020B0604030504040204" pitchFamily="34" charset="0"/>
                <a:ea typeface="Tahoma" panose="020B0604030504040204" pitchFamily="34" charset="0"/>
                <a:cs typeface="Tahoma" panose="020B0604030504040204" pitchFamily="34" charset="0"/>
                <a:hlinkClick r:id="rId11" action="ppaction://hlinksldjump"/>
              </a:rPr>
              <a:t>Design and Technology </a:t>
            </a:r>
            <a:endParaRPr lang="en-GB">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a:latin typeface="Tahoma" panose="020B0604030504040204" pitchFamily="34" charset="0"/>
                <a:ea typeface="Tahoma" panose="020B0604030504040204" pitchFamily="34" charset="0"/>
                <a:cs typeface="Tahoma" panose="020B0604030504040204" pitchFamily="34" charset="0"/>
                <a:hlinkClick r:id="rId12" action="ppaction://hlinksldjump"/>
              </a:rPr>
              <a:t>Art and Design</a:t>
            </a:r>
            <a:endParaRPr lang="en-GB">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a:latin typeface="Tahoma" panose="020B0604030504040204" pitchFamily="34" charset="0"/>
                <a:ea typeface="Tahoma" panose="020B0604030504040204" pitchFamily="34" charset="0"/>
                <a:cs typeface="Tahoma" panose="020B0604030504040204" pitchFamily="34" charset="0"/>
                <a:hlinkClick r:id="rId13" action="ppaction://hlinksldjump"/>
              </a:rPr>
              <a:t>Music </a:t>
            </a:r>
            <a:endParaRPr lang="en-GB">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a:latin typeface="Tahoma" panose="020B0604030504040204" pitchFamily="34" charset="0"/>
                <a:ea typeface="Tahoma" panose="020B0604030504040204" pitchFamily="34" charset="0"/>
                <a:cs typeface="Tahoma" panose="020B0604030504040204" pitchFamily="34" charset="0"/>
                <a:hlinkClick r:id="rId14" action="ppaction://hlinksldjump"/>
              </a:rPr>
              <a:t>Humanities</a:t>
            </a:r>
            <a:r>
              <a:rPr lang="en-GB">
                <a:latin typeface="Tahoma" panose="020B0604030504040204" pitchFamily="34" charset="0"/>
                <a:ea typeface="Tahoma" panose="020B0604030504040204" pitchFamily="34" charset="0"/>
                <a:cs typeface="Tahoma" panose="020B0604030504040204" pitchFamily="34" charset="0"/>
                <a:hlinkClick r:id="rId15" action="ppaction://hlinksldjump"/>
              </a:rPr>
              <a:t> </a:t>
            </a:r>
            <a:endParaRPr lang="en-GB">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a:latin typeface="Tahoma" panose="020B0604030504040204" pitchFamily="34" charset="0"/>
                <a:ea typeface="Tahoma" panose="020B0604030504040204" pitchFamily="34" charset="0"/>
                <a:cs typeface="Tahoma" panose="020B0604030504040204" pitchFamily="34" charset="0"/>
                <a:hlinkClick r:id="rId16" action="ppaction://hlinksldjump"/>
              </a:rPr>
              <a:t>Physical Education &amp; Sport</a:t>
            </a:r>
          </a:p>
          <a:p>
            <a:pPr>
              <a:lnSpc>
                <a:spcPct val="150000"/>
              </a:lnSpc>
            </a:pPr>
            <a:r>
              <a:rPr lang="en-GB">
                <a:latin typeface="Tahoma" panose="020B0604030504040204" pitchFamily="34" charset="0"/>
                <a:ea typeface="Tahoma" panose="020B0604030504040204" pitchFamily="34" charset="0"/>
                <a:cs typeface="Tahoma" panose="020B0604030504040204" pitchFamily="34" charset="0"/>
                <a:hlinkClick r:id="rId17" action="ppaction://hlinksldjump"/>
              </a:rPr>
              <a:t>Educational Visits  </a:t>
            </a:r>
            <a:endParaRPr lang="en-GB">
              <a:latin typeface="Tahoma" panose="020B0604030504040204" pitchFamily="34" charset="0"/>
              <a:ea typeface="Tahoma" panose="020B0604030504040204" pitchFamily="34" charset="0"/>
              <a:cs typeface="Tahoma" panose="020B0604030504040204" pitchFamily="34" charset="0"/>
            </a:endParaRPr>
          </a:p>
          <a:p>
            <a:pPr>
              <a:lnSpc>
                <a:spcPct val="150000"/>
              </a:lnSpc>
            </a:pPr>
            <a:endParaRPr lang="en-GB" b="1" u="sng">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4" name="TextBox 3"/>
          <p:cNvSpPr txBox="1"/>
          <p:nvPr/>
        </p:nvSpPr>
        <p:spPr>
          <a:xfrm>
            <a:off x="236712" y="5188169"/>
            <a:ext cx="8511752" cy="1338828"/>
          </a:xfrm>
          <a:prstGeom prst="rect">
            <a:avLst/>
          </a:prstGeom>
          <a:noFill/>
        </p:spPr>
        <p:txBody>
          <a:bodyPr wrap="square" rtlCol="0">
            <a:spAutoFit/>
          </a:bodyPr>
          <a:lstStyle/>
          <a:p>
            <a:pPr>
              <a:lnSpc>
                <a:spcPct val="150000"/>
              </a:lnSpc>
            </a:pPr>
            <a:r>
              <a:rPr lang="en-GB" b="1" u="sng">
                <a:solidFill>
                  <a:srgbClr val="002060"/>
                </a:solidFill>
                <a:latin typeface="Tahoma" panose="020B0604030504040204" pitchFamily="34" charset="0"/>
                <a:ea typeface="Tahoma" panose="020B0604030504040204" pitchFamily="34" charset="0"/>
                <a:cs typeface="Tahoma" panose="020B0604030504040204" pitchFamily="34" charset="0"/>
              </a:rPr>
              <a:t>Curriculum Systems</a:t>
            </a:r>
            <a:r>
              <a:rPr lang="en-GB">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GB">
                <a:solidFill>
                  <a:srgbClr val="002060"/>
                </a:solidFill>
                <a:latin typeface="Tahoma" panose="020B0604030504040204" pitchFamily="34" charset="0"/>
                <a:ea typeface="Tahoma" panose="020B0604030504040204" pitchFamily="34" charset="0"/>
                <a:cs typeface="Tahoma" panose="020B0604030504040204" pitchFamily="34" charset="0"/>
                <a:hlinkClick r:id="rId18" action="ppaction://hlinksldjump"/>
              </a:rPr>
              <a:t>Pupils’ Books</a:t>
            </a:r>
            <a:endParaRPr lang="en-GB">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a:solidFill>
                  <a:srgbClr val="002060"/>
                </a:solidFill>
                <a:latin typeface="Tahoma" panose="020B0604030504040204" pitchFamily="34" charset="0"/>
                <a:ea typeface="Tahoma" panose="020B0604030504040204" pitchFamily="34" charset="0"/>
                <a:cs typeface="Tahoma" panose="020B0604030504040204" pitchFamily="34" charset="0"/>
                <a:hlinkClick r:id="rId19" action="ppaction://hlinksldjump"/>
              </a:rPr>
              <a:t>Pedagogy</a:t>
            </a:r>
            <a:r>
              <a:rPr lang="en-GB">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GB">
                <a:solidFill>
                  <a:srgbClr val="002060"/>
                </a:solidFill>
                <a:latin typeface="Tahoma" panose="020B0604030504040204" pitchFamily="34" charset="0"/>
                <a:ea typeface="Tahoma" panose="020B0604030504040204" pitchFamily="34" charset="0"/>
                <a:cs typeface="Tahoma" panose="020B0604030504040204" pitchFamily="34" charset="0"/>
                <a:hlinkClick r:id="rId20" action="ppaction://hlinksldjump"/>
              </a:rPr>
              <a:t>Marking	&amp; Feedback</a:t>
            </a:r>
            <a:r>
              <a:rPr lang="en-GB">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GB">
                <a:solidFill>
                  <a:srgbClr val="002060"/>
                </a:solidFill>
                <a:latin typeface="Tahoma" panose="020B0604030504040204" pitchFamily="34" charset="0"/>
                <a:ea typeface="Tahoma" panose="020B0604030504040204" pitchFamily="34" charset="0"/>
                <a:cs typeface="Tahoma" panose="020B0604030504040204" pitchFamily="34" charset="0"/>
                <a:hlinkClick r:id="rId21" action="ppaction://hlinksldjump"/>
              </a:rPr>
              <a:t>Assessment</a:t>
            </a:r>
            <a:endParaRPr lang="en-GB">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a:solidFill>
                  <a:srgbClr val="002060"/>
                </a:solidFill>
                <a:latin typeface="Tahoma" panose="020B0604030504040204" pitchFamily="34" charset="0"/>
                <a:ea typeface="Tahoma" panose="020B0604030504040204" pitchFamily="34" charset="0"/>
                <a:cs typeface="Tahoma" panose="020B0604030504040204" pitchFamily="34" charset="0"/>
                <a:hlinkClick r:id="rId22" action="ppaction://hlinksldjump"/>
              </a:rPr>
              <a:t>Homework</a:t>
            </a:r>
            <a:r>
              <a:rPr lang="en-GB">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GB">
                <a:solidFill>
                  <a:schemeClr val="accent1">
                    <a:lumMod val="50000"/>
                  </a:schemeClr>
                </a:solidFill>
                <a:latin typeface="Tahoma" panose="020B0604030504040204" pitchFamily="34" charset="0"/>
                <a:ea typeface="Tahoma" panose="020B0604030504040204" pitchFamily="34" charset="0"/>
                <a:cs typeface="Tahoma" panose="020B0604030504040204" pitchFamily="34" charset="0"/>
                <a:hlinkClick r:id="rId23" action="ppaction://hlinksldjump"/>
              </a:rPr>
              <a:t>School Environment</a:t>
            </a:r>
            <a:r>
              <a:rPr lang="en-GB">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GB">
                <a:solidFill>
                  <a:srgbClr val="002060"/>
                </a:solidFill>
                <a:latin typeface="Tahoma" panose="020B0604030504040204" pitchFamily="34" charset="0"/>
                <a:ea typeface="Tahoma" panose="020B0604030504040204" pitchFamily="34" charset="0"/>
                <a:cs typeface="Tahoma" panose="020B0604030504040204" pitchFamily="34" charset="0"/>
                <a:hlinkClick r:id="rId24" action="ppaction://hlinksldjump"/>
              </a:rPr>
              <a:t>Topics &amp; Timetable</a:t>
            </a:r>
            <a:endParaRPr lang="en-GB">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pic>
        <p:nvPicPr>
          <p:cNvPr id="5" name="Picture 4"/>
          <p:cNvPicPr>
            <a:picLocks noChangeAspect="1"/>
          </p:cNvPicPr>
          <p:nvPr/>
        </p:nvPicPr>
        <p:blipFill>
          <a:blip r:embed="rId25" cstate="print">
            <a:extLst>
              <a:ext uri="{BEBA8EAE-BF5A-486C-A8C5-ECC9F3942E4B}">
                <a14:imgProps xmlns:a14="http://schemas.microsoft.com/office/drawing/2010/main">
                  <a14:imgLayer r:embed="rId26">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66873" y="404663"/>
            <a:ext cx="950912" cy="943335"/>
          </a:xfrm>
          <a:prstGeom prst="rect">
            <a:avLst/>
          </a:prstGeom>
        </p:spPr>
      </p:pic>
      <p:sp>
        <p:nvSpPr>
          <p:cNvPr id="6" name="TextBox 5"/>
          <p:cNvSpPr txBox="1"/>
          <p:nvPr/>
        </p:nvSpPr>
        <p:spPr>
          <a:xfrm>
            <a:off x="1317785" y="476672"/>
            <a:ext cx="5904656"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Contents</a:t>
            </a:r>
          </a:p>
        </p:txBody>
      </p:sp>
    </p:spTree>
    <p:extLst>
      <p:ext uri="{BB962C8B-B14F-4D97-AF65-F5344CB8AC3E}">
        <p14:creationId xmlns:p14="http://schemas.microsoft.com/office/powerpoint/2010/main" val="4388520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66873" y="404663"/>
            <a:ext cx="950912" cy="943335"/>
          </a:xfrm>
          <a:prstGeom prst="rect">
            <a:avLst/>
          </a:prstGeom>
        </p:spPr>
      </p:pic>
      <p:sp>
        <p:nvSpPr>
          <p:cNvPr id="6" name="TextBox 5"/>
          <p:cNvSpPr txBox="1"/>
          <p:nvPr/>
        </p:nvSpPr>
        <p:spPr>
          <a:xfrm>
            <a:off x="1317785" y="476672"/>
            <a:ext cx="5904656"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Mathematics</a:t>
            </a:r>
          </a:p>
        </p:txBody>
      </p:sp>
      <p:sp>
        <p:nvSpPr>
          <p:cNvPr id="7" name="TextBox 6"/>
          <p:cNvSpPr txBox="1"/>
          <p:nvPr/>
        </p:nvSpPr>
        <p:spPr>
          <a:xfrm>
            <a:off x="32657" y="1420007"/>
            <a:ext cx="3180318" cy="5170646"/>
          </a:xfrm>
          <a:prstGeom prst="rect">
            <a:avLst/>
          </a:prstGeom>
          <a:noFill/>
        </p:spPr>
        <p:txBody>
          <a:bodyPr wrap="square" rtlCol="0">
            <a:spAutoFit/>
          </a:bodyPr>
          <a:lstStyle/>
          <a:p>
            <a:pPr>
              <a:lnSpc>
                <a:spcPct val="150000"/>
              </a:lnSpc>
            </a:pPr>
            <a:r>
              <a:rPr lang="en-GB" sz="2000">
                <a:solidFill>
                  <a:srgbClr val="002060"/>
                </a:solidFill>
                <a:latin typeface="Tahoma" panose="020B0604030504040204" pitchFamily="34" charset="0"/>
                <a:ea typeface="Tahoma" panose="020B0604030504040204" pitchFamily="34" charset="0"/>
                <a:cs typeface="Tahoma" panose="020B0604030504040204" pitchFamily="34" charset="0"/>
                <a:hlinkClick r:id="rId4" action="ppaction://hlinksldjump"/>
              </a:rPr>
              <a:t>Aims &amp; Fundamentals </a:t>
            </a:r>
            <a:endParaRPr lang="en-GB" sz="2000">
              <a:solidFill>
                <a:srgbClr val="002060"/>
              </a:solidFill>
              <a:latin typeface="Tahoma" panose="020B0604030504040204" pitchFamily="34" charset="0"/>
              <a:ea typeface="Tahoma" panose="020B0604030504040204" pitchFamily="34" charset="0"/>
              <a:cs typeface="Tahoma" panose="020B0604030504040204" pitchFamily="34" charset="0"/>
              <a:hlinkClick r:id="rId5" action="ppaction://hlinksldjump"/>
            </a:endParaRPr>
          </a:p>
          <a:p>
            <a:pPr>
              <a:lnSpc>
                <a:spcPct val="150000"/>
              </a:lnSpc>
            </a:pPr>
            <a:r>
              <a:rPr lang="en-GB" sz="2000">
                <a:solidFill>
                  <a:srgbClr val="002060"/>
                </a:solidFill>
                <a:latin typeface="Tahoma" panose="020B0604030504040204" pitchFamily="34" charset="0"/>
                <a:ea typeface="Tahoma" panose="020B0604030504040204" pitchFamily="34" charset="0"/>
                <a:cs typeface="Tahoma" panose="020B0604030504040204" pitchFamily="34" charset="0"/>
                <a:hlinkClick r:id="rId6" action="ppaction://hlinksldjump"/>
              </a:rPr>
              <a:t>Marking</a:t>
            </a:r>
            <a:r>
              <a:rPr lang="en-GB" sz="2000">
                <a:solidFill>
                  <a:srgbClr val="002060"/>
                </a:solidFill>
                <a:latin typeface="Tahoma" panose="020B0604030504040204" pitchFamily="34" charset="0"/>
                <a:ea typeface="Tahoma" panose="020B0604030504040204" pitchFamily="34" charset="0"/>
                <a:cs typeface="Tahoma" panose="020B0604030504040204" pitchFamily="34" charset="0"/>
              </a:rPr>
              <a:t> </a:t>
            </a:r>
          </a:p>
          <a:p>
            <a:pPr>
              <a:lnSpc>
                <a:spcPct val="150000"/>
              </a:lnSpc>
            </a:pPr>
            <a:r>
              <a:rPr lang="en-GB" sz="2000">
                <a:latin typeface="Tahoma" panose="020B0604030504040204" pitchFamily="34" charset="0"/>
                <a:ea typeface="Tahoma" panose="020B0604030504040204" pitchFamily="34" charset="0"/>
                <a:cs typeface="Tahoma" panose="020B0604030504040204" pitchFamily="34" charset="0"/>
                <a:hlinkClick r:id="rId7" action="ppaction://hlinksldjump"/>
              </a:rPr>
              <a:t>Number and Place Value</a:t>
            </a:r>
            <a:endParaRPr lang="en-GB" sz="2000">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2000">
                <a:latin typeface="Tahoma" panose="020B0604030504040204" pitchFamily="34" charset="0"/>
                <a:ea typeface="Tahoma" panose="020B0604030504040204" pitchFamily="34" charset="0"/>
                <a:cs typeface="Tahoma" panose="020B0604030504040204" pitchFamily="34" charset="0"/>
                <a:hlinkClick r:id="rId8" action="ppaction://hlinksldjump"/>
              </a:rPr>
              <a:t>Addition and subtraction</a:t>
            </a:r>
            <a:endParaRPr lang="en-GB" sz="2000">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2000">
                <a:latin typeface="Tahoma" panose="020B0604030504040204" pitchFamily="34" charset="0"/>
                <a:ea typeface="Tahoma" panose="020B0604030504040204" pitchFamily="34" charset="0"/>
                <a:cs typeface="Tahoma" panose="020B0604030504040204" pitchFamily="34" charset="0"/>
                <a:hlinkClick r:id="rId9" action="ppaction://hlinksldjump"/>
              </a:rPr>
              <a:t>Multiplication and division</a:t>
            </a:r>
            <a:endParaRPr lang="en-GB" sz="2000">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2000">
                <a:latin typeface="Tahoma" panose="020B0604030504040204" pitchFamily="34" charset="0"/>
                <a:ea typeface="Tahoma" panose="020B0604030504040204" pitchFamily="34" charset="0"/>
                <a:cs typeface="Tahoma" panose="020B0604030504040204" pitchFamily="34" charset="0"/>
                <a:hlinkClick r:id="rId10" action="ppaction://hlinksldjump"/>
              </a:rPr>
              <a:t>Fractions</a:t>
            </a:r>
            <a:endParaRPr lang="en-GB" sz="2000">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2000">
                <a:latin typeface="Tahoma" panose="020B0604030504040204" pitchFamily="34" charset="0"/>
                <a:ea typeface="Tahoma" panose="020B0604030504040204" pitchFamily="34" charset="0"/>
                <a:cs typeface="Tahoma" panose="020B0604030504040204" pitchFamily="34" charset="0"/>
                <a:hlinkClick r:id="rId11" action="ppaction://hlinksldjump"/>
              </a:rPr>
              <a:t>Measurement</a:t>
            </a:r>
            <a:endParaRPr lang="en-GB" sz="2000">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2000">
                <a:latin typeface="Tahoma" panose="020B0604030504040204" pitchFamily="34" charset="0"/>
                <a:ea typeface="Tahoma" panose="020B0604030504040204" pitchFamily="34" charset="0"/>
                <a:cs typeface="Tahoma" panose="020B0604030504040204" pitchFamily="34" charset="0"/>
                <a:hlinkClick r:id="rId12" action="ppaction://hlinksldjump"/>
              </a:rPr>
              <a:t>Geometry</a:t>
            </a:r>
            <a:endParaRPr lang="en-GB" sz="2000">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2000">
                <a:latin typeface="Tahoma" panose="020B0604030504040204" pitchFamily="34" charset="0"/>
                <a:ea typeface="Tahoma" panose="020B0604030504040204" pitchFamily="34" charset="0"/>
                <a:cs typeface="Tahoma" panose="020B0604030504040204" pitchFamily="34" charset="0"/>
                <a:hlinkClick r:id="rId13" action="ppaction://hlinksldjump"/>
              </a:rPr>
              <a:t>Statistics</a:t>
            </a:r>
            <a:endParaRPr lang="en-GB" sz="2000">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2000">
                <a:latin typeface="Tahoma" panose="020B0604030504040204" pitchFamily="34" charset="0"/>
                <a:ea typeface="Tahoma" panose="020B0604030504040204" pitchFamily="34" charset="0"/>
                <a:cs typeface="Tahoma" panose="020B0604030504040204" pitchFamily="34" charset="0"/>
                <a:hlinkClick r:id="rId14" action="ppaction://hlinksldjump"/>
              </a:rPr>
              <a:t>Ratio and proportions Algebra</a:t>
            </a:r>
            <a:endParaRPr lang="en-GB" sz="2000">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3180319" y="2350035"/>
            <a:ext cx="5688632" cy="2012474"/>
          </a:xfrm>
          <a:prstGeom prst="rect">
            <a:avLst/>
          </a:prstGeom>
          <a:noFill/>
          <a:ln>
            <a:solidFill>
              <a:schemeClr val="accent1"/>
            </a:solidFill>
          </a:ln>
        </p:spPr>
        <p:txBody>
          <a:bodyPr wrap="square" rtlCol="0">
            <a:spAutoFit/>
          </a:bodyPr>
          <a:lstStyle/>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Mathematics teaching is based on </a:t>
            </a:r>
            <a:r>
              <a:rPr lang="en-GB" sz="1200">
                <a:solidFill>
                  <a:srgbClr val="002060"/>
                </a:solidFill>
                <a:latin typeface="Tahoma" panose="020B0604030504040204" pitchFamily="34" charset="0"/>
                <a:ea typeface="Tahoma" panose="020B0604030504040204" pitchFamily="34" charset="0"/>
                <a:cs typeface="Tahoma" panose="020B0604030504040204" pitchFamily="34" charset="0"/>
                <a:hlinkClick r:id="rId4" action="ppaction://hlinksldjump"/>
              </a:rPr>
              <a:t>four underpinning fundamentals </a:t>
            </a: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which are considered at all times.  With these four fundamentals in place, pupils will be well placed to meet the </a:t>
            </a:r>
            <a:r>
              <a:rPr lang="en-GB" sz="1200">
                <a:solidFill>
                  <a:srgbClr val="002060"/>
                </a:solidFill>
                <a:latin typeface="Tahoma" panose="020B0604030504040204" pitchFamily="34" charset="0"/>
                <a:ea typeface="Tahoma" panose="020B0604030504040204" pitchFamily="34" charset="0"/>
                <a:cs typeface="Tahoma" panose="020B0604030504040204" pitchFamily="34" charset="0"/>
                <a:hlinkClick r:id="rId4" action="ppaction://hlinksldjump"/>
              </a:rPr>
              <a:t>three aims </a:t>
            </a: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of Mathematics teaching.  We use the </a:t>
            </a:r>
            <a:r>
              <a:rPr lang="en-GB" sz="1200">
                <a:solidFill>
                  <a:srgbClr val="002060"/>
                </a:solidFill>
                <a:latin typeface="Tahoma" panose="020B0604030504040204" pitchFamily="34" charset="0"/>
                <a:ea typeface="Tahoma" panose="020B0604030504040204" pitchFamily="34" charset="0"/>
                <a:cs typeface="Tahoma" panose="020B0604030504040204" pitchFamily="34" charset="0"/>
                <a:hlinkClick r:id="rId15"/>
              </a:rPr>
              <a:t>Muskham Calculation Policy</a:t>
            </a: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 to ensure consistent development of skills across our school.  </a:t>
            </a:r>
          </a:p>
          <a:p>
            <a:pPr>
              <a:lnSpc>
                <a:spcPct val="150000"/>
              </a:lnSpc>
            </a:pPr>
            <a:endParaRPr lang="en-GB" sz="6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We recognise that ‘number’ means ‘number of objects’ and use manipulatives to teach for understanding.  </a:t>
            </a:r>
          </a:p>
          <a:p>
            <a:pPr>
              <a:lnSpc>
                <a:spcPct val="150000"/>
              </a:lnSpc>
            </a:pPr>
            <a:endParaRPr lang="en-GB" sz="600">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10" name="TextBox 9"/>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16"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8" name="TextBox 7"/>
          <p:cNvSpPr txBox="1"/>
          <p:nvPr/>
        </p:nvSpPr>
        <p:spPr>
          <a:xfrm>
            <a:off x="3180319" y="1729154"/>
            <a:ext cx="5688632" cy="331694"/>
          </a:xfrm>
          <a:prstGeom prst="rect">
            <a:avLst/>
          </a:prstGeom>
          <a:noFill/>
          <a:ln>
            <a:solidFill>
              <a:schemeClr val="accent1"/>
            </a:solidFill>
          </a:ln>
        </p:spPr>
        <p:txBody>
          <a:bodyPr wrap="square" rtlCol="0">
            <a:spAutoFit/>
          </a:bodyPr>
          <a:lstStyle/>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Our Mathematics Leader is Mrs Kavita Tansley.  </a:t>
            </a:r>
          </a:p>
        </p:txBody>
      </p:sp>
    </p:spTree>
    <p:extLst>
      <p:ext uri="{BB962C8B-B14F-4D97-AF65-F5344CB8AC3E}">
        <p14:creationId xmlns:p14="http://schemas.microsoft.com/office/powerpoint/2010/main" val="38635326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66873" y="404663"/>
            <a:ext cx="950912" cy="943335"/>
          </a:xfrm>
          <a:prstGeom prst="rect">
            <a:avLst/>
          </a:prstGeom>
        </p:spPr>
      </p:pic>
      <p:sp>
        <p:nvSpPr>
          <p:cNvPr id="6" name="TextBox 5"/>
          <p:cNvSpPr txBox="1"/>
          <p:nvPr/>
        </p:nvSpPr>
        <p:spPr>
          <a:xfrm>
            <a:off x="1317785" y="260648"/>
            <a:ext cx="5904656" cy="1200329"/>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Aims and Fundamentals of Mathematics</a:t>
            </a:r>
          </a:p>
        </p:txBody>
      </p:sp>
      <p:sp>
        <p:nvSpPr>
          <p:cNvPr id="10" name="TextBox 9"/>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4"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3" name="Content Placeholder 2"/>
          <p:cNvSpPr>
            <a:spLocks noGrp="1"/>
          </p:cNvSpPr>
          <p:nvPr>
            <p:ph sz="half" idx="1"/>
          </p:nvPr>
        </p:nvSpPr>
        <p:spPr/>
        <p:txBody>
          <a:bodyPr>
            <a:noAutofit/>
          </a:bodyPr>
          <a:lstStyle/>
          <a:p>
            <a:pPr marL="0" indent="0" algn="ctr">
              <a:buNone/>
            </a:pPr>
            <a:r>
              <a:rPr lang="en-GB" sz="1400" b="1" u="sng">
                <a:latin typeface="Tahoma" panose="020B0604030504040204" pitchFamily="34" charset="0"/>
                <a:ea typeface="Tahoma" panose="020B0604030504040204" pitchFamily="34" charset="0"/>
                <a:cs typeface="Tahoma" panose="020B0604030504040204" pitchFamily="34" charset="0"/>
              </a:rPr>
              <a:t>Aims of Mathematics Teaching</a:t>
            </a:r>
          </a:p>
          <a:p>
            <a:pPr marL="0" indent="0">
              <a:buNone/>
            </a:pPr>
            <a:endParaRPr lang="en-GB" sz="1400" b="1">
              <a:latin typeface="Tahoma" panose="020B0604030504040204" pitchFamily="34" charset="0"/>
              <a:ea typeface="Tahoma" panose="020B0604030504040204" pitchFamily="34" charset="0"/>
              <a:cs typeface="Tahoma" panose="020B0604030504040204" pitchFamily="34" charset="0"/>
            </a:endParaRPr>
          </a:p>
          <a:p>
            <a:pPr marL="0" indent="0">
              <a:buNone/>
            </a:pPr>
            <a:r>
              <a:rPr lang="en-GB" sz="1400" b="1">
                <a:latin typeface="Tahoma" panose="020B0604030504040204" pitchFamily="34" charset="0"/>
                <a:ea typeface="Tahoma" panose="020B0604030504040204" pitchFamily="34" charset="0"/>
                <a:cs typeface="Tahoma" panose="020B0604030504040204" pitchFamily="34" charset="0"/>
              </a:rPr>
              <a:t>1) Fluency in, and mastery of  the  fundamentals</a:t>
            </a:r>
            <a:br>
              <a:rPr lang="en-GB" sz="1400">
                <a:latin typeface="Tahoma" panose="020B0604030504040204" pitchFamily="34" charset="0"/>
                <a:ea typeface="Tahoma" panose="020B0604030504040204" pitchFamily="34" charset="0"/>
                <a:cs typeface="Tahoma" panose="020B0604030504040204" pitchFamily="34" charset="0"/>
              </a:rPr>
            </a:br>
            <a:r>
              <a:rPr lang="en-GB" sz="1400" i="1">
                <a:latin typeface="Tahoma" panose="020B0604030504040204" pitchFamily="34" charset="0"/>
                <a:ea typeface="Tahoma" panose="020B0604030504040204" pitchFamily="34" charset="0"/>
                <a:cs typeface="Tahoma" panose="020B0604030504040204" pitchFamily="34" charset="0"/>
              </a:rPr>
              <a:t>in order to develop conceptual understanding and the ability to recall and apply knowledge rapidly and accurately.</a:t>
            </a:r>
            <a:br>
              <a:rPr lang="en-GB" sz="1400" i="1">
                <a:latin typeface="Tahoma" panose="020B0604030504040204" pitchFamily="34" charset="0"/>
                <a:ea typeface="Tahoma" panose="020B0604030504040204" pitchFamily="34" charset="0"/>
                <a:cs typeface="Tahoma" panose="020B0604030504040204" pitchFamily="34" charset="0"/>
              </a:rPr>
            </a:br>
            <a:endParaRPr lang="en-GB" sz="1400">
              <a:latin typeface="Tahoma" panose="020B0604030504040204" pitchFamily="34" charset="0"/>
              <a:ea typeface="Tahoma" panose="020B0604030504040204" pitchFamily="34" charset="0"/>
              <a:cs typeface="Tahoma" panose="020B0604030504040204" pitchFamily="34" charset="0"/>
            </a:endParaRPr>
          </a:p>
          <a:p>
            <a:pPr marL="0" indent="0">
              <a:buNone/>
            </a:pPr>
            <a:r>
              <a:rPr lang="en-GB" sz="1400" b="1">
                <a:latin typeface="Tahoma" panose="020B0604030504040204" pitchFamily="34" charset="0"/>
                <a:ea typeface="Tahoma" panose="020B0604030504040204" pitchFamily="34" charset="0"/>
                <a:cs typeface="Tahoma" panose="020B0604030504040204" pitchFamily="34" charset="0"/>
              </a:rPr>
              <a:t>2) Reasoning </a:t>
            </a:r>
          </a:p>
          <a:p>
            <a:pPr marL="0" indent="0">
              <a:buNone/>
            </a:pPr>
            <a:r>
              <a:rPr lang="en-GB" sz="1400" i="1">
                <a:latin typeface="Tahoma" panose="020B0604030504040204" pitchFamily="34" charset="0"/>
                <a:ea typeface="Tahoma" panose="020B0604030504040204" pitchFamily="34" charset="0"/>
                <a:cs typeface="Tahoma" panose="020B0604030504040204" pitchFamily="34" charset="0"/>
              </a:rPr>
              <a:t>following a line of enquiry, conjecturing relationships and generalisations, and developing arguments, justification and proof.</a:t>
            </a:r>
            <a:endParaRPr lang="en-GB" sz="1400">
              <a:latin typeface="Tahoma" panose="020B0604030504040204" pitchFamily="34" charset="0"/>
              <a:ea typeface="Tahoma" panose="020B0604030504040204" pitchFamily="34" charset="0"/>
              <a:cs typeface="Tahoma" panose="020B0604030504040204" pitchFamily="34" charset="0"/>
            </a:endParaRPr>
          </a:p>
          <a:p>
            <a:pPr marL="0" indent="0">
              <a:buNone/>
            </a:pPr>
            <a:br>
              <a:rPr lang="en-GB" sz="1400">
                <a:latin typeface="Tahoma" panose="020B0604030504040204" pitchFamily="34" charset="0"/>
                <a:ea typeface="Tahoma" panose="020B0604030504040204" pitchFamily="34" charset="0"/>
                <a:cs typeface="Tahoma" panose="020B0604030504040204" pitchFamily="34" charset="0"/>
              </a:rPr>
            </a:br>
            <a:r>
              <a:rPr lang="en-GB" sz="1400" b="1">
                <a:latin typeface="Tahoma" panose="020B0604030504040204" pitchFamily="34" charset="0"/>
                <a:ea typeface="Tahoma" panose="020B0604030504040204" pitchFamily="34" charset="0"/>
                <a:cs typeface="Tahoma" panose="020B0604030504040204" pitchFamily="34" charset="0"/>
              </a:rPr>
              <a:t>3) Problem Solving</a:t>
            </a:r>
          </a:p>
          <a:p>
            <a:pPr marL="0" indent="0">
              <a:buNone/>
            </a:pPr>
            <a:r>
              <a:rPr lang="en-GB" sz="1400" i="1">
                <a:latin typeface="Tahoma" panose="020B0604030504040204" pitchFamily="34" charset="0"/>
                <a:ea typeface="Tahoma" panose="020B0604030504040204" pitchFamily="34" charset="0"/>
                <a:cs typeface="Tahoma" panose="020B0604030504040204" pitchFamily="34" charset="0"/>
              </a:rPr>
              <a:t>applying mathematics to a variety of routine and non-routine problems with increasing sophistication.  </a:t>
            </a:r>
            <a:endParaRPr lang="en-GB" sz="1400">
              <a:latin typeface="Tahoma" panose="020B0604030504040204" pitchFamily="34" charset="0"/>
              <a:ea typeface="Tahoma" panose="020B0604030504040204" pitchFamily="34" charset="0"/>
              <a:cs typeface="Tahoma" panose="020B0604030504040204" pitchFamily="34" charset="0"/>
            </a:endParaRPr>
          </a:p>
          <a:p>
            <a:endParaRPr lang="en-GB" sz="1400">
              <a:latin typeface="Tahoma" panose="020B0604030504040204" pitchFamily="34" charset="0"/>
              <a:ea typeface="Tahoma" panose="020B0604030504040204" pitchFamily="34" charset="0"/>
              <a:cs typeface="Tahoma" panose="020B0604030504040204" pitchFamily="34" charset="0"/>
            </a:endParaRPr>
          </a:p>
        </p:txBody>
      </p:sp>
      <p:sp>
        <p:nvSpPr>
          <p:cNvPr id="4" name="Content Placeholder 3"/>
          <p:cNvSpPr>
            <a:spLocks noGrp="1"/>
          </p:cNvSpPr>
          <p:nvPr>
            <p:ph sz="half" idx="2"/>
          </p:nvPr>
        </p:nvSpPr>
        <p:spPr>
          <a:xfrm>
            <a:off x="4648200" y="1600200"/>
            <a:ext cx="4038600" cy="4997152"/>
          </a:xfrm>
        </p:spPr>
        <p:txBody>
          <a:bodyPr>
            <a:normAutofit/>
          </a:bodyPr>
          <a:lstStyle/>
          <a:p>
            <a:pPr marL="0" indent="0" algn="ctr">
              <a:buNone/>
            </a:pPr>
            <a:r>
              <a:rPr lang="en-GB" sz="1400" b="1" u="sng">
                <a:latin typeface="Tahoma" panose="020B0604030504040204" pitchFamily="34" charset="0"/>
                <a:ea typeface="Tahoma" panose="020B0604030504040204" pitchFamily="34" charset="0"/>
                <a:cs typeface="Tahoma" panose="020B0604030504040204" pitchFamily="34" charset="0"/>
              </a:rPr>
              <a:t>Fundamental Mathematical Skills</a:t>
            </a:r>
          </a:p>
          <a:p>
            <a:pPr marL="0" indent="0">
              <a:buNone/>
            </a:pPr>
            <a:endParaRPr lang="en-GB" sz="1400" b="1">
              <a:latin typeface="Tahoma" panose="020B0604030504040204" pitchFamily="34" charset="0"/>
              <a:ea typeface="Tahoma" panose="020B0604030504040204" pitchFamily="34" charset="0"/>
              <a:cs typeface="Tahoma" panose="020B0604030504040204" pitchFamily="34" charset="0"/>
            </a:endParaRPr>
          </a:p>
          <a:p>
            <a:pPr marL="0" indent="0">
              <a:buNone/>
            </a:pPr>
            <a:r>
              <a:rPr lang="en-GB" sz="1400" b="1">
                <a:latin typeface="Tahoma" panose="020B0604030504040204" pitchFamily="34" charset="0"/>
                <a:ea typeface="Tahoma" panose="020B0604030504040204" pitchFamily="34" charset="0"/>
                <a:cs typeface="Tahoma" panose="020B0604030504040204" pitchFamily="34" charset="0"/>
              </a:rPr>
              <a:t>1) Place Value</a:t>
            </a:r>
            <a:br>
              <a:rPr lang="en-GB" sz="1400">
                <a:latin typeface="Tahoma" panose="020B0604030504040204" pitchFamily="34" charset="0"/>
                <a:ea typeface="Tahoma" panose="020B0604030504040204" pitchFamily="34" charset="0"/>
                <a:cs typeface="Tahoma" panose="020B0604030504040204" pitchFamily="34" charset="0"/>
              </a:rPr>
            </a:br>
            <a:r>
              <a:rPr lang="en-GB" sz="1400" i="1">
                <a:latin typeface="Tahoma" panose="020B0604030504040204" pitchFamily="34" charset="0"/>
                <a:ea typeface="Tahoma" panose="020B0604030504040204" pitchFamily="34" charset="0"/>
                <a:cs typeface="Tahoma" panose="020B0604030504040204" pitchFamily="34" charset="0"/>
              </a:rPr>
              <a:t>Recognising that a digit's value depends on its position in the number.</a:t>
            </a:r>
          </a:p>
          <a:p>
            <a:pPr marL="0" indent="0">
              <a:buNone/>
            </a:pPr>
            <a:endParaRPr lang="en-GB" sz="1400">
              <a:latin typeface="Tahoma" panose="020B0604030504040204" pitchFamily="34" charset="0"/>
              <a:ea typeface="Tahoma" panose="020B0604030504040204" pitchFamily="34" charset="0"/>
              <a:cs typeface="Tahoma" panose="020B0604030504040204" pitchFamily="34" charset="0"/>
            </a:endParaRPr>
          </a:p>
          <a:p>
            <a:pPr marL="0" indent="0">
              <a:buNone/>
            </a:pPr>
            <a:r>
              <a:rPr lang="en-GB" sz="1400" b="1">
                <a:latin typeface="Tahoma" panose="020B0604030504040204" pitchFamily="34" charset="0"/>
                <a:ea typeface="Tahoma" panose="020B0604030504040204" pitchFamily="34" charset="0"/>
                <a:cs typeface="Tahoma" panose="020B0604030504040204" pitchFamily="34" charset="0"/>
              </a:rPr>
              <a:t>2) Number Facts</a:t>
            </a:r>
          </a:p>
          <a:p>
            <a:pPr marL="0" indent="0">
              <a:buNone/>
            </a:pPr>
            <a:r>
              <a:rPr lang="en-GB" sz="1400" i="1">
                <a:latin typeface="Tahoma" panose="020B0604030504040204" pitchFamily="34" charset="0"/>
                <a:ea typeface="Tahoma" panose="020B0604030504040204" pitchFamily="34" charset="0"/>
                <a:cs typeface="Tahoma" panose="020B0604030504040204" pitchFamily="34" charset="0"/>
              </a:rPr>
              <a:t>Understanding the immutable four operations and associated basic concepts e.g. more, less </a:t>
            </a:r>
            <a:r>
              <a:rPr lang="en-GB" sz="1400" i="1" err="1">
                <a:latin typeface="Tahoma" panose="020B0604030504040204" pitchFamily="34" charset="0"/>
                <a:ea typeface="Tahoma" panose="020B0604030504040204" pitchFamily="34" charset="0"/>
                <a:cs typeface="Tahoma" panose="020B0604030504040204" pitchFamily="34" charset="0"/>
              </a:rPr>
              <a:t>etc</a:t>
            </a:r>
            <a:endParaRPr lang="en-GB" sz="1400">
              <a:latin typeface="Tahoma" panose="020B0604030504040204" pitchFamily="34" charset="0"/>
              <a:ea typeface="Tahoma" panose="020B0604030504040204" pitchFamily="34" charset="0"/>
              <a:cs typeface="Tahoma" panose="020B0604030504040204" pitchFamily="34" charset="0"/>
            </a:endParaRPr>
          </a:p>
          <a:p>
            <a:pPr marL="0" indent="0">
              <a:buNone/>
            </a:pPr>
            <a:br>
              <a:rPr lang="en-GB" sz="1400">
                <a:latin typeface="Tahoma" panose="020B0604030504040204" pitchFamily="34" charset="0"/>
                <a:ea typeface="Tahoma" panose="020B0604030504040204" pitchFamily="34" charset="0"/>
                <a:cs typeface="Tahoma" panose="020B0604030504040204" pitchFamily="34" charset="0"/>
              </a:rPr>
            </a:br>
            <a:r>
              <a:rPr lang="en-GB" sz="1400" b="1">
                <a:latin typeface="Tahoma" panose="020B0604030504040204" pitchFamily="34" charset="0"/>
                <a:ea typeface="Tahoma" panose="020B0604030504040204" pitchFamily="34" charset="0"/>
                <a:cs typeface="Tahoma" panose="020B0604030504040204" pitchFamily="34" charset="0"/>
              </a:rPr>
              <a:t>3) Models and Images</a:t>
            </a:r>
          </a:p>
          <a:p>
            <a:pPr marL="0" indent="0">
              <a:buNone/>
            </a:pPr>
            <a:r>
              <a:rPr lang="en-GB" sz="1400" i="1">
                <a:latin typeface="Tahoma" panose="020B0604030504040204" pitchFamily="34" charset="0"/>
                <a:ea typeface="Tahoma" panose="020B0604030504040204" pitchFamily="34" charset="0"/>
                <a:cs typeface="Tahoma" panose="020B0604030504040204" pitchFamily="34" charset="0"/>
              </a:rPr>
              <a:t>Using models, images, manipulatives, diagrams and representations to place Mathematics in the physical, rather than abstract, world.  </a:t>
            </a:r>
            <a:endParaRPr lang="en-GB" sz="1400">
              <a:latin typeface="Tahoma" panose="020B0604030504040204" pitchFamily="34" charset="0"/>
              <a:ea typeface="Tahoma" panose="020B0604030504040204" pitchFamily="34" charset="0"/>
              <a:cs typeface="Tahoma" panose="020B0604030504040204" pitchFamily="34" charset="0"/>
            </a:endParaRPr>
          </a:p>
          <a:p>
            <a:pPr marL="0" indent="0">
              <a:buNone/>
            </a:pPr>
            <a:endParaRPr lang="en-GB" sz="1400">
              <a:latin typeface="Tahoma" panose="020B0604030504040204" pitchFamily="34" charset="0"/>
              <a:ea typeface="Tahoma" panose="020B0604030504040204" pitchFamily="34" charset="0"/>
              <a:cs typeface="Tahoma" panose="020B0604030504040204" pitchFamily="34" charset="0"/>
            </a:endParaRPr>
          </a:p>
          <a:p>
            <a:pPr marL="0" indent="0">
              <a:buNone/>
            </a:pPr>
            <a:r>
              <a:rPr lang="en-GB" sz="1400" b="1">
                <a:latin typeface="Tahoma" panose="020B0604030504040204" pitchFamily="34" charset="0"/>
                <a:ea typeface="Tahoma" panose="020B0604030504040204" pitchFamily="34" charset="0"/>
                <a:cs typeface="Tahoma" panose="020B0604030504040204" pitchFamily="34" charset="0"/>
              </a:rPr>
              <a:t>4) Number Functions</a:t>
            </a:r>
          </a:p>
          <a:p>
            <a:pPr marL="0" indent="0">
              <a:buNone/>
            </a:pPr>
            <a:r>
              <a:rPr lang="en-GB" sz="1400" i="1">
                <a:latin typeface="Tahoma" panose="020B0604030504040204" pitchFamily="34" charset="0"/>
                <a:ea typeface="Tahoma" panose="020B0604030504040204" pitchFamily="34" charset="0"/>
                <a:cs typeface="Tahoma" panose="020B0604030504040204" pitchFamily="34" charset="0"/>
              </a:rPr>
              <a:t>Knowing what happens to a number when it is put through a function, e.g. doubling and halving, and understanding inverse functions.  </a:t>
            </a:r>
            <a:endParaRPr lang="en-GB" sz="1400">
              <a:latin typeface="Tahoma" panose="020B0604030504040204" pitchFamily="34" charset="0"/>
              <a:ea typeface="Tahoma" panose="020B0604030504040204" pitchFamily="34" charset="0"/>
              <a:cs typeface="Tahoma" panose="020B0604030504040204" pitchFamily="34" charset="0"/>
            </a:endParaRPr>
          </a:p>
          <a:p>
            <a:endParaRPr lang="en-GB" sz="1400">
              <a:latin typeface="Tahoma" panose="020B0604030504040204" pitchFamily="34" charset="0"/>
              <a:ea typeface="Tahoma" panose="020B0604030504040204" pitchFamily="34" charset="0"/>
              <a:cs typeface="Tahoma" panose="020B0604030504040204" pitchFamily="34" charset="0"/>
            </a:endParaRPr>
          </a:p>
          <a:p>
            <a:endParaRPr lang="en-GB" sz="1400">
              <a:latin typeface="Tahoma" panose="020B0604030504040204" pitchFamily="34" charset="0"/>
              <a:ea typeface="Tahoma" panose="020B0604030504040204" pitchFamily="34" charset="0"/>
              <a:cs typeface="Tahoma" panose="020B0604030504040204" pitchFamily="34" charset="0"/>
            </a:endParaRPr>
          </a:p>
        </p:txBody>
      </p:sp>
      <p:sp>
        <p:nvSpPr>
          <p:cNvPr id="11" name="TextBox 10"/>
          <p:cNvSpPr txBox="1"/>
          <p:nvPr/>
        </p:nvSpPr>
        <p:spPr>
          <a:xfrm>
            <a:off x="7284736" y="620688"/>
            <a:ext cx="1751760"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5" action="ppaction://hlinksldjump"/>
              </a:rPr>
              <a:t>Maths Home</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6144429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66873" y="404663"/>
            <a:ext cx="950912" cy="943335"/>
          </a:xfrm>
          <a:prstGeom prst="rect">
            <a:avLst/>
          </a:prstGeom>
        </p:spPr>
      </p:pic>
      <p:sp>
        <p:nvSpPr>
          <p:cNvPr id="6" name="TextBox 5"/>
          <p:cNvSpPr txBox="1"/>
          <p:nvPr/>
        </p:nvSpPr>
        <p:spPr>
          <a:xfrm>
            <a:off x="1317785" y="476672"/>
            <a:ext cx="5904656"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Marking in Mathematics</a:t>
            </a:r>
          </a:p>
        </p:txBody>
      </p:sp>
      <p:sp>
        <p:nvSpPr>
          <p:cNvPr id="9" name="TextBox 8"/>
          <p:cNvSpPr txBox="1"/>
          <p:nvPr/>
        </p:nvSpPr>
        <p:spPr>
          <a:xfrm>
            <a:off x="366872" y="1412776"/>
            <a:ext cx="8525385" cy="885692"/>
          </a:xfrm>
          <a:prstGeom prst="rect">
            <a:avLst/>
          </a:prstGeom>
          <a:noFill/>
          <a:ln>
            <a:solidFill>
              <a:schemeClr val="accent1"/>
            </a:solidFill>
          </a:ln>
        </p:spPr>
        <p:txBody>
          <a:bodyPr wrap="square" rtlCol="0">
            <a:spAutoFit/>
          </a:bodyPr>
          <a:lstStyle/>
          <a:p>
            <a:pPr>
              <a:lnSpc>
                <a:spcPct val="150000"/>
              </a:lnSpc>
            </a:pPr>
            <a:r>
              <a:rPr lang="en-GB" sz="1200">
                <a:latin typeface="Tahoma" panose="020B0604030504040204" pitchFamily="34" charset="0"/>
                <a:ea typeface="Tahoma" panose="020B0604030504040204" pitchFamily="34" charset="0"/>
                <a:cs typeface="Tahoma" panose="020B0604030504040204" pitchFamily="34" charset="0"/>
              </a:rPr>
              <a:t>We initial the Objective and tick or dot against the Success Criteria as a minimum.  Approximately every third piece of work, and additionally where necessary to promote learning, work is marked using the following guidance (using the bubble and block format):</a:t>
            </a:r>
          </a:p>
        </p:txBody>
      </p:sp>
      <p:sp>
        <p:nvSpPr>
          <p:cNvPr id="10" name="TextBox 9"/>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4"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2" name="Diagram 1"/>
          <p:cNvGraphicFramePr/>
          <p:nvPr>
            <p:extLst>
              <p:ext uri="{D42A27DB-BD31-4B8C-83A1-F6EECF244321}">
                <p14:modId xmlns:p14="http://schemas.microsoft.com/office/powerpoint/2010/main" val="2678010644"/>
              </p:ext>
            </p:extLst>
          </p:nvPr>
        </p:nvGraphicFramePr>
        <p:xfrm>
          <a:off x="539551" y="2384372"/>
          <a:ext cx="8352705" cy="34929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8" name="TextBox 7"/>
          <p:cNvSpPr txBox="1"/>
          <p:nvPr/>
        </p:nvSpPr>
        <p:spPr>
          <a:xfrm>
            <a:off x="251520" y="6093296"/>
            <a:ext cx="8525385" cy="369332"/>
          </a:xfrm>
          <a:prstGeom prst="rect">
            <a:avLst/>
          </a:prstGeom>
          <a:noFill/>
          <a:ln>
            <a:solidFill>
              <a:schemeClr val="accent1"/>
            </a:solidFill>
          </a:ln>
        </p:spPr>
        <p:txBody>
          <a:bodyPr wrap="square" rtlCol="0">
            <a:spAutoFit/>
          </a:bodyPr>
          <a:lstStyle/>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Pupils MUST be given time to respond to marking for the feedback to have any impact on learning.   </a:t>
            </a:r>
          </a:p>
        </p:txBody>
      </p:sp>
      <p:sp>
        <p:nvSpPr>
          <p:cNvPr id="11" name="TextBox 10"/>
          <p:cNvSpPr txBox="1"/>
          <p:nvPr/>
        </p:nvSpPr>
        <p:spPr>
          <a:xfrm>
            <a:off x="7284736" y="620688"/>
            <a:ext cx="1751760"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10" action="ppaction://hlinksldjump"/>
              </a:rPr>
              <a:t>Maths Home</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3" name="TextBox 2"/>
          <p:cNvSpPr txBox="1"/>
          <p:nvPr/>
        </p:nvSpPr>
        <p:spPr>
          <a:xfrm>
            <a:off x="251520" y="4379620"/>
            <a:ext cx="2808312" cy="1569660"/>
          </a:xfrm>
          <a:prstGeom prst="rect">
            <a:avLst/>
          </a:prstGeom>
          <a:noFill/>
        </p:spPr>
        <p:txBody>
          <a:bodyPr wrap="square" rtlCol="0">
            <a:spAutoFit/>
          </a:bodyPr>
          <a:lstStyle/>
          <a:p>
            <a:r>
              <a:rPr lang="en-GB" sz="1200" b="1">
                <a:solidFill>
                  <a:srgbClr val="002060"/>
                </a:solidFill>
                <a:latin typeface="Tahoma" panose="020B0604030504040204" pitchFamily="34" charset="0"/>
                <a:ea typeface="Tahoma" panose="020B0604030504040204" pitchFamily="34" charset="0"/>
                <a:cs typeface="Tahoma" panose="020B0604030504040204" pitchFamily="34" charset="0"/>
              </a:rPr>
              <a:t>Word Problems</a:t>
            </a:r>
          </a:p>
          <a:p>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A mark out of 4 given for each question, to match the 4 Success Criteria.</a:t>
            </a:r>
          </a:p>
          <a:p>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1: Read (and Underline)</a:t>
            </a:r>
            <a:b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b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2: Represent (Picture/bar/</a:t>
            </a:r>
            <a:r>
              <a:rPr lang="en-GB" sz="1200" err="1">
                <a:solidFill>
                  <a:srgbClr val="002060"/>
                </a:solidFill>
                <a:latin typeface="Tahoma" panose="020B0604030504040204" pitchFamily="34" charset="0"/>
                <a:ea typeface="Tahoma" panose="020B0604030504040204" pitchFamily="34" charset="0"/>
                <a:cs typeface="Tahoma" panose="020B0604030504040204" pitchFamily="34" charset="0"/>
              </a:rPr>
              <a:t>n.sentence</a:t>
            </a: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a:t>
            </a:r>
            <a:b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b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3: Calculate</a:t>
            </a:r>
          </a:p>
          <a:p>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4: Check</a:t>
            </a:r>
          </a:p>
        </p:txBody>
      </p:sp>
    </p:spTree>
    <p:extLst>
      <p:ext uri="{BB962C8B-B14F-4D97-AF65-F5344CB8AC3E}">
        <p14:creationId xmlns:p14="http://schemas.microsoft.com/office/powerpoint/2010/main" val="27167810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66873" y="404663"/>
            <a:ext cx="950912" cy="943335"/>
          </a:xfrm>
          <a:prstGeom prst="rect">
            <a:avLst/>
          </a:prstGeom>
        </p:spPr>
      </p:pic>
      <p:sp>
        <p:nvSpPr>
          <p:cNvPr id="6" name="TextBox 5"/>
          <p:cNvSpPr txBox="1"/>
          <p:nvPr/>
        </p:nvSpPr>
        <p:spPr>
          <a:xfrm>
            <a:off x="1317784" y="276165"/>
            <a:ext cx="6094397" cy="1233980"/>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Mathematics</a:t>
            </a:r>
            <a:b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br>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Early Learning Goals</a:t>
            </a:r>
          </a:p>
        </p:txBody>
      </p:sp>
      <p:graphicFrame>
        <p:nvGraphicFramePr>
          <p:cNvPr id="3" name="Table 2"/>
          <p:cNvGraphicFramePr>
            <a:graphicFrameLocks noGrp="1"/>
          </p:cNvGraphicFramePr>
          <p:nvPr/>
        </p:nvGraphicFramePr>
        <p:xfrm>
          <a:off x="366873" y="2502203"/>
          <a:ext cx="8229600" cy="1748851"/>
        </p:xfrm>
        <a:graphic>
          <a:graphicData uri="http://schemas.openxmlformats.org/drawingml/2006/table">
            <a:tbl>
              <a:tblPr firstRow="1" firstCol="1" bandRow="1">
                <a:tableStyleId>{2D5ABB26-0587-4C30-8999-92F81FD0307C}</a:tableStyleId>
              </a:tblPr>
              <a:tblGrid>
                <a:gridCol w="4114800">
                  <a:extLst>
                    <a:ext uri="{9D8B030D-6E8A-4147-A177-3AD203B41FA5}">
                      <a16:colId xmlns:a16="http://schemas.microsoft.com/office/drawing/2014/main" val="20000"/>
                    </a:ext>
                  </a:extLst>
                </a:gridCol>
                <a:gridCol w="4114800">
                  <a:extLst>
                    <a:ext uri="{9D8B030D-6E8A-4147-A177-3AD203B41FA5}">
                      <a16:colId xmlns:a16="http://schemas.microsoft.com/office/drawing/2014/main" val="20001"/>
                    </a:ext>
                  </a:extLst>
                </a:gridCol>
              </a:tblGrid>
              <a:tr h="237885">
                <a:tc>
                  <a:txBody>
                    <a:bodyPr/>
                    <a:lstStyle/>
                    <a:p>
                      <a:pPr marL="0" indent="0" algn="ctr">
                        <a:spcAft>
                          <a:spcPts val="0"/>
                        </a:spcAft>
                        <a:buFont typeface="Arial" panose="020B0604020202020204" pitchFamily="34" charset="0"/>
                        <a:buNone/>
                      </a:pPr>
                      <a:r>
                        <a:rPr lang="en-GB" sz="800" b="1">
                          <a:effectLst/>
                          <a:latin typeface="Tahoma" panose="020B0604030504040204" pitchFamily="34" charset="0"/>
                          <a:ea typeface="Tahoma" panose="020B0604030504040204" pitchFamily="34" charset="0"/>
                          <a:cs typeface="Tahoma" panose="020B0604030504040204" pitchFamily="34" charset="0"/>
                        </a:rPr>
                        <a:t>Number</a:t>
                      </a:r>
                    </a:p>
                  </a:txBody>
                  <a:tcPr marL="39345" marR="3934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algn="ctr">
                        <a:spcAft>
                          <a:spcPts val="0"/>
                        </a:spcAft>
                      </a:pPr>
                      <a:r>
                        <a:rPr lang="en-GB" sz="800" b="1">
                          <a:effectLst/>
                          <a:latin typeface="Tahoma" panose="020B0604030504040204" pitchFamily="34" charset="0"/>
                          <a:ea typeface="Tahoma" panose="020B0604030504040204" pitchFamily="34" charset="0"/>
                          <a:cs typeface="Tahoma" panose="020B0604030504040204" pitchFamily="34" charset="0"/>
                        </a:rPr>
                        <a:t>Numerical</a:t>
                      </a:r>
                      <a:r>
                        <a:rPr lang="en-GB" sz="800" b="1" baseline="0">
                          <a:effectLst/>
                          <a:latin typeface="Tahoma" panose="020B0604030504040204" pitchFamily="34" charset="0"/>
                          <a:ea typeface="Tahoma" panose="020B0604030504040204" pitchFamily="34" charset="0"/>
                          <a:cs typeface="Tahoma" panose="020B0604030504040204" pitchFamily="34" charset="0"/>
                        </a:rPr>
                        <a:t> Patterns</a:t>
                      </a:r>
                      <a:endParaRPr lang="en-GB" sz="800" b="1">
                        <a:effectLst/>
                        <a:latin typeface="Tahoma" panose="020B0604030504040204" pitchFamily="34" charset="0"/>
                        <a:ea typeface="Tahoma" panose="020B0604030504040204" pitchFamily="34" charset="0"/>
                        <a:cs typeface="Tahoma" panose="020B0604030504040204" pitchFamily="34" charset="0"/>
                      </a:endParaRPr>
                    </a:p>
                  </a:txBody>
                  <a:tcPr marL="39345" marR="3934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extLst>
                  <a:ext uri="{0D108BD9-81ED-4DB2-BD59-A6C34878D82A}">
                    <a16:rowId xmlns:a16="http://schemas.microsoft.com/office/drawing/2014/main" val="10000"/>
                  </a:ext>
                </a:extLst>
              </a:tr>
              <a:tr h="1510966">
                <a:tc>
                  <a:txBody>
                    <a:bodyPr/>
                    <a:lstStyle/>
                    <a:p>
                      <a:pPr marL="171450" indent="-171450">
                        <a:lnSpc>
                          <a:spcPct val="115000"/>
                        </a:lnSpc>
                        <a:spcAft>
                          <a:spcPts val="0"/>
                        </a:spcAft>
                        <a:buFont typeface="Arial" panose="020B0604020202020204" pitchFamily="34" charset="0"/>
                        <a:buChar char="•"/>
                      </a:pPr>
                      <a:r>
                        <a:rPr lang="en-GB" sz="1200">
                          <a:latin typeface="Tahoma" panose="020B0604030504040204" pitchFamily="34" charset="0"/>
                          <a:ea typeface="Tahoma" panose="020B0604030504040204" pitchFamily="34" charset="0"/>
                          <a:cs typeface="Tahoma" panose="020B0604030504040204" pitchFamily="34" charset="0"/>
                        </a:rPr>
                        <a:t>Have a deep understanding of number to 10, including the composition of each number. </a:t>
                      </a:r>
                    </a:p>
                    <a:p>
                      <a:pPr marL="171450" indent="-171450">
                        <a:lnSpc>
                          <a:spcPct val="115000"/>
                        </a:lnSpc>
                        <a:spcAft>
                          <a:spcPts val="0"/>
                        </a:spcAft>
                        <a:buFont typeface="Arial" panose="020B0604020202020204" pitchFamily="34" charset="0"/>
                        <a:buChar char="•"/>
                      </a:pPr>
                      <a:r>
                        <a:rPr lang="en-GB" sz="1200" err="1">
                          <a:latin typeface="Tahoma" panose="020B0604030504040204" pitchFamily="34" charset="0"/>
                          <a:ea typeface="Tahoma" panose="020B0604030504040204" pitchFamily="34" charset="0"/>
                          <a:cs typeface="Tahoma" panose="020B0604030504040204" pitchFamily="34" charset="0"/>
                        </a:rPr>
                        <a:t>Subitise</a:t>
                      </a:r>
                      <a:r>
                        <a:rPr lang="en-GB" sz="1200">
                          <a:latin typeface="Tahoma" panose="020B0604030504040204" pitchFamily="34" charset="0"/>
                          <a:ea typeface="Tahoma" panose="020B0604030504040204" pitchFamily="34" charset="0"/>
                          <a:cs typeface="Tahoma" panose="020B0604030504040204" pitchFamily="34" charset="0"/>
                        </a:rPr>
                        <a:t> (recognise quantities without counting) up to 5.</a:t>
                      </a:r>
                    </a:p>
                    <a:p>
                      <a:pPr marL="171450" indent="-171450">
                        <a:lnSpc>
                          <a:spcPct val="115000"/>
                        </a:lnSpc>
                        <a:spcAft>
                          <a:spcPts val="0"/>
                        </a:spcAft>
                        <a:buFont typeface="Arial" panose="020B0604020202020204" pitchFamily="34" charset="0"/>
                        <a:buChar char="•"/>
                      </a:pPr>
                      <a:r>
                        <a:rPr lang="en-GB" sz="1200">
                          <a:latin typeface="Tahoma" panose="020B0604030504040204" pitchFamily="34" charset="0"/>
                          <a:ea typeface="Tahoma" panose="020B0604030504040204" pitchFamily="34" charset="0"/>
                          <a:cs typeface="Tahoma" panose="020B0604030504040204" pitchFamily="34" charset="0"/>
                        </a:rPr>
                        <a:t>Automatically recall (without reference to rhymes, counting or other aids) number bonds up to 5 (including subtraction facts) and some number bonds to 10, including double facts</a:t>
                      </a:r>
                      <a:endParaRPr lang="en-GB" sz="1200">
                        <a:solidFill>
                          <a:srgbClr val="92D050"/>
                        </a:solidFill>
                        <a:effectLst/>
                        <a:latin typeface="Tahoma" panose="020B0604030504040204" pitchFamily="34" charset="0"/>
                        <a:ea typeface="Tahoma" panose="020B0604030504040204" pitchFamily="34" charset="0"/>
                        <a:cs typeface="Tahoma" panose="020B0604030504040204" pitchFamily="34" charset="0"/>
                      </a:endParaRPr>
                    </a:p>
                  </a:txBody>
                  <a:tcPr marL="39345" marR="3934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85750" indent="-285750">
                        <a:buFont typeface="Arial" panose="020B0604020202020204" pitchFamily="34" charset="0"/>
                        <a:buChar char="•"/>
                      </a:pPr>
                      <a:r>
                        <a:rPr lang="en-GB" sz="1200">
                          <a:latin typeface="Tahoma" panose="020B0604030504040204" pitchFamily="34" charset="0"/>
                          <a:ea typeface="Tahoma" panose="020B0604030504040204" pitchFamily="34" charset="0"/>
                          <a:cs typeface="Tahoma" panose="020B0604030504040204" pitchFamily="34" charset="0"/>
                        </a:rPr>
                        <a:t>Verbally count beyond 20, recognising the pattern of the counting system.</a:t>
                      </a:r>
                    </a:p>
                    <a:p>
                      <a:pPr marL="285750" indent="-285750">
                        <a:buFont typeface="Arial" panose="020B0604020202020204" pitchFamily="34" charset="0"/>
                        <a:buChar char="•"/>
                      </a:pPr>
                      <a:r>
                        <a:rPr lang="en-GB" sz="1200">
                          <a:latin typeface="Tahoma" panose="020B0604030504040204" pitchFamily="34" charset="0"/>
                          <a:ea typeface="Tahoma" panose="020B0604030504040204" pitchFamily="34" charset="0"/>
                          <a:cs typeface="Tahoma" panose="020B0604030504040204" pitchFamily="34" charset="0"/>
                        </a:rPr>
                        <a:t>Compare quantities up to 10 in different contexts, recognising when one quantity is greater than, less than or the same as the other quantity.</a:t>
                      </a:r>
                    </a:p>
                    <a:p>
                      <a:pPr marL="285750" indent="-285750">
                        <a:buFont typeface="Arial" panose="020B0604020202020204" pitchFamily="34" charset="0"/>
                        <a:buChar char="•"/>
                      </a:pPr>
                      <a:r>
                        <a:rPr lang="en-GB" sz="1200">
                          <a:latin typeface="Tahoma" panose="020B0604030504040204" pitchFamily="34" charset="0"/>
                          <a:ea typeface="Tahoma" panose="020B0604030504040204" pitchFamily="34" charset="0"/>
                          <a:cs typeface="Tahoma" panose="020B0604030504040204" pitchFamily="34" charset="0"/>
                        </a:rPr>
                        <a:t>Explore and represent patterns within numbers up to 10, including evens and odds, double facts and how quantities can be distributed equally</a:t>
                      </a:r>
                      <a:endParaRPr lang="en-GB" sz="1200" b="0" i="0" u="none" strike="noStrike" kern="1200" baseline="0">
                        <a:solidFill>
                          <a:srgbClr val="92D050"/>
                        </a:solidFill>
                        <a:latin typeface="Tahoma" panose="020B0604030504040204" pitchFamily="34" charset="0"/>
                        <a:ea typeface="Tahoma" panose="020B0604030504040204" pitchFamily="34" charset="0"/>
                        <a:cs typeface="Tahoma" panose="020B0604030504040204" pitchFamily="34" charset="0"/>
                      </a:endParaRPr>
                    </a:p>
                  </a:txBody>
                  <a:tcPr marL="39345" marR="3934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8" name="TextBox 7"/>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4"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7" name="TextBox 6"/>
          <p:cNvSpPr txBox="1"/>
          <p:nvPr/>
        </p:nvSpPr>
        <p:spPr>
          <a:xfrm>
            <a:off x="7284736" y="620688"/>
            <a:ext cx="1751760"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5" action="ppaction://hlinksldjump"/>
              </a:rPr>
              <a:t>Maths Home</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5115490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6" y="334397"/>
            <a:ext cx="6798367"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Mathematics EYFS to Year 3</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3933984690"/>
              </p:ext>
            </p:extLst>
          </p:nvPr>
        </p:nvGraphicFramePr>
        <p:xfrm>
          <a:off x="248210" y="959242"/>
          <a:ext cx="8644268" cy="3412537"/>
        </p:xfrm>
        <a:graphic>
          <a:graphicData uri="http://schemas.openxmlformats.org/drawingml/2006/table">
            <a:tbl>
              <a:tblPr firstRow="1" firstCol="1" bandRow="1">
                <a:tableStyleId>{5C22544A-7EE6-4342-B048-85BDC9FD1C3A}</a:tableStyleId>
              </a:tblPr>
              <a:tblGrid>
                <a:gridCol w="768972">
                  <a:extLst>
                    <a:ext uri="{9D8B030D-6E8A-4147-A177-3AD203B41FA5}">
                      <a16:colId xmlns:a16="http://schemas.microsoft.com/office/drawing/2014/main" val="20000"/>
                    </a:ext>
                  </a:extLst>
                </a:gridCol>
                <a:gridCol w="1968546">
                  <a:extLst>
                    <a:ext uri="{9D8B030D-6E8A-4147-A177-3AD203B41FA5}">
                      <a16:colId xmlns:a16="http://schemas.microsoft.com/office/drawing/2014/main" val="713258296"/>
                    </a:ext>
                  </a:extLst>
                </a:gridCol>
                <a:gridCol w="1968546">
                  <a:extLst>
                    <a:ext uri="{9D8B030D-6E8A-4147-A177-3AD203B41FA5}">
                      <a16:colId xmlns:a16="http://schemas.microsoft.com/office/drawing/2014/main" val="20001"/>
                    </a:ext>
                  </a:extLst>
                </a:gridCol>
                <a:gridCol w="1969102">
                  <a:extLst>
                    <a:ext uri="{9D8B030D-6E8A-4147-A177-3AD203B41FA5}">
                      <a16:colId xmlns:a16="http://schemas.microsoft.com/office/drawing/2014/main" val="20002"/>
                    </a:ext>
                  </a:extLst>
                </a:gridCol>
                <a:gridCol w="1969102">
                  <a:extLst>
                    <a:ext uri="{9D8B030D-6E8A-4147-A177-3AD203B41FA5}">
                      <a16:colId xmlns:a16="http://schemas.microsoft.com/office/drawing/2014/main" val="20003"/>
                    </a:ext>
                  </a:extLst>
                </a:gridCol>
              </a:tblGrid>
              <a:tr h="355189">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EYFS</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1</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2</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3</a:t>
                      </a:r>
                    </a:p>
                  </a:txBody>
                  <a:tcPr marL="23581" marR="23581" marT="0" marB="0" anchor="ctr"/>
                </a:tc>
                <a:extLst>
                  <a:ext uri="{0D108BD9-81ED-4DB2-BD59-A6C34878D82A}">
                    <a16:rowId xmlns:a16="http://schemas.microsoft.com/office/drawing/2014/main" val="10000"/>
                  </a:ext>
                </a:extLst>
              </a:tr>
              <a:tr h="1608679">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Number and Place Value</a:t>
                      </a:r>
                    </a:p>
                  </a:txBody>
                  <a:tcPr marL="23581" marR="23581" marT="0" marB="0" anchor="ctr"/>
                </a:tc>
                <a:tc>
                  <a:txBody>
                    <a:bodyPr/>
                    <a:lstStyle/>
                    <a:p>
                      <a:pPr marL="171450" indent="-171450">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Have a deep understanding of number to 10, including the composition of each number. </a:t>
                      </a:r>
                    </a:p>
                    <a:p>
                      <a:pPr marL="171450" indent="-171450">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Subitise (recognise quantities without counting) up to 5.</a:t>
                      </a:r>
                    </a:p>
                    <a:p>
                      <a:pPr marL="171450" indent="-171450">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Verbally count beyond 20, recognising the pattern of the counting system.</a:t>
                      </a:r>
                    </a:p>
                    <a:p>
                      <a:pPr marL="171450" indent="-171450">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Compare quantities up to 10 in different contexts, recognising when one quantity is greater than, less than or the same as the other quantity.</a:t>
                      </a:r>
                    </a:p>
                    <a:p>
                      <a:pPr marL="171450" indent="-171450">
                        <a:lnSpc>
                          <a:spcPct val="115000"/>
                        </a:lnSpc>
                        <a:spcAft>
                          <a:spcPts val="0"/>
                        </a:spcAft>
                        <a:buFont typeface="Arial" panose="020B0604020202020204" pitchFamily="34" charset="0"/>
                        <a:buChar char="•"/>
                      </a:pPr>
                      <a:endParaRPr lang="en-GB" sz="800">
                        <a:latin typeface="Tahoma" panose="020B0604030504040204" pitchFamily="34" charset="0"/>
                        <a:ea typeface="Tahoma" panose="020B0604030504040204" pitchFamily="34" charset="0"/>
                        <a:cs typeface="Tahoma" panose="020B0604030504040204" pitchFamily="34" charset="0"/>
                      </a:endParaRPr>
                    </a:p>
                    <a:p>
                      <a:pPr algn="l">
                        <a:lnSpc>
                          <a:spcPct val="115000"/>
                        </a:lnSpc>
                        <a:spcAft>
                          <a:spcPts val="0"/>
                        </a:spcAft>
                      </a:pPr>
                      <a:r>
                        <a:rPr lang="en-GB" sz="800"/>
                        <a:t>.</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Count to and across 100, forwards and backwards, beginning with 0 or 1, or from any given number count</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Read and write numbers to 100 in numerals</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Count in multiples of twos, fives and tens given a number</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Identify one more and one less identify and represent numbers using objects and pictorial representations including the number line</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Use the language of: equal to, more than, less than (fewer), most, least</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Read and write numbers from 1 to 20 in numerals and words</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a:latin typeface="Tahoma" panose="020B0604030504040204" pitchFamily="34" charset="0"/>
                          <a:ea typeface="Tahoma" panose="020B0604030504040204" pitchFamily="34" charset="0"/>
                          <a:cs typeface="Tahoma" panose="020B0604030504040204" pitchFamily="34" charset="0"/>
                        </a:rPr>
                        <a:t>Count in steps of 2, 3, and 5 from 0, and in tens from any number, forward and backward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a:latin typeface="Tahoma" panose="020B0604030504040204" pitchFamily="34" charset="0"/>
                          <a:ea typeface="Tahoma" panose="020B0604030504040204" pitchFamily="34" charset="0"/>
                          <a:cs typeface="Tahoma" panose="020B0604030504040204" pitchFamily="34" charset="0"/>
                        </a:rPr>
                        <a:t>Recognise the place value of each digit in a two-digit number (tens, ones)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a:latin typeface="Tahoma" panose="020B0604030504040204" pitchFamily="34" charset="0"/>
                          <a:ea typeface="Tahoma" panose="020B0604030504040204" pitchFamily="34" charset="0"/>
                          <a:cs typeface="Tahoma" panose="020B0604030504040204" pitchFamily="34" charset="0"/>
                        </a:rPr>
                        <a:t>Identify, represent and estimate numbers using different representations, including the number line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a:latin typeface="Tahoma" panose="020B0604030504040204" pitchFamily="34" charset="0"/>
                          <a:ea typeface="Tahoma" panose="020B0604030504040204" pitchFamily="34" charset="0"/>
                          <a:cs typeface="Tahoma" panose="020B0604030504040204" pitchFamily="34" charset="0"/>
                        </a:rPr>
                        <a:t>Compare and order numbers from 0 up to 100</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a:latin typeface="Tahoma" panose="020B0604030504040204" pitchFamily="34" charset="0"/>
                          <a:ea typeface="Tahoma" panose="020B0604030504040204" pitchFamily="34" charset="0"/>
                          <a:cs typeface="Tahoma" panose="020B0604030504040204" pitchFamily="34" charset="0"/>
                        </a:rPr>
                        <a:t>Use and = signs read and write numbers to at least 100 in numerals and in words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a:latin typeface="Tahoma" panose="020B0604030504040204" pitchFamily="34" charset="0"/>
                          <a:ea typeface="Tahoma" panose="020B0604030504040204" pitchFamily="34" charset="0"/>
                          <a:cs typeface="Tahoma" panose="020B0604030504040204" pitchFamily="34" charset="0"/>
                        </a:rPr>
                        <a:t>Use place value and number facts to solve problems</a:t>
                      </a:r>
                      <a:endParaRPr lang="en-GB" sz="800">
                        <a:effectLst/>
                        <a:latin typeface="Tahoma" panose="020B0604030504040204" pitchFamily="34" charset="0"/>
                        <a:ea typeface="Tahoma" panose="020B0604030504040204" pitchFamily="34" charset="0"/>
                        <a:cs typeface="Tahoma" panose="020B0604030504040204" pitchFamily="34" charset="0"/>
                      </a:endParaRPr>
                    </a:p>
                    <a:p>
                      <a:pPr algn="l">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Count from 0 in multiples of 4, 8, 50 and 100</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Find 10 or 100 more or less than a given number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Recognise the place value of each digit in a three-digit number (hundreds, tens, ones)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Compare and order numbers up to 1000</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 Identify, represent and estimate numbers using different representations</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Read and write numbers up to 1000 in numerals and in words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Solve number problems and practical problems involving these ideas</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extLst>
                  <a:ext uri="{0D108BD9-81ED-4DB2-BD59-A6C34878D82A}">
                    <a16:rowId xmlns:a16="http://schemas.microsoft.com/office/drawing/2014/main" val="10001"/>
                  </a:ext>
                </a:extLst>
              </a:tr>
              <a:tr h="828244">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algn="ctr">
                        <a:lnSpc>
                          <a:spcPct val="115000"/>
                        </a:lnSpc>
                        <a:spcAft>
                          <a:spcPts val="0"/>
                        </a:spcAft>
                      </a:pPr>
                      <a:r>
                        <a:rPr lang="en-GB" sz="800"/>
                        <a:t>count , subitise, order, forwards, numerals,  digit, compare, quantity , more than , less than</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a:effectLst/>
                          <a:latin typeface="+mn-lt"/>
                          <a:ea typeface="Tahoma" panose="020B0604030504040204" pitchFamily="34" charset="0"/>
                          <a:cs typeface="Tahoma" panose="020B0604030504040204" pitchFamily="34" charset="0"/>
                        </a:rPr>
                        <a:t>sort,  represent, multiples, partitioning, tens, ones, one more, one less, equal to, more than, less than, fewer, most, least, number line</a:t>
                      </a:r>
                    </a:p>
                  </a:txBody>
                  <a:tcPr marL="23581" marR="23581" marT="0" marB="0" anchor="ctr"/>
                </a:tc>
                <a:tc>
                  <a:txBody>
                    <a:bodyPr/>
                    <a:lstStyle/>
                    <a:p>
                      <a:pPr algn="ctr">
                        <a:lnSpc>
                          <a:spcPct val="115000"/>
                        </a:lnSpc>
                        <a:spcAft>
                          <a:spcPts val="0"/>
                        </a:spcAft>
                      </a:pPr>
                      <a:r>
                        <a:rPr lang="en-GB" sz="800">
                          <a:effectLst/>
                          <a:latin typeface="+mn-lt"/>
                          <a:ea typeface="Tahoma" panose="020B0604030504040204" pitchFamily="34" charset="0"/>
                          <a:cs typeface="Tahoma" panose="020B0604030504040204" pitchFamily="34" charset="0"/>
                        </a:rPr>
                        <a:t>Representations,  place value, estimate, two-digit</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Ascending, descending, 10 more, 100 more, 10 less, 100 less, hundreds, three-digit</a:t>
                      </a:r>
                    </a:p>
                  </a:txBody>
                  <a:tcPr marL="23581" marR="23581" marT="0" marB="0" anchor="ctr"/>
                </a:tc>
                <a:extLst>
                  <a:ext uri="{0D108BD9-81ED-4DB2-BD59-A6C34878D82A}">
                    <a16:rowId xmlns:a16="http://schemas.microsoft.com/office/drawing/2014/main" val="476958427"/>
                  </a:ext>
                </a:extLst>
              </a:tr>
            </a:tbl>
          </a:graphicData>
        </a:graphic>
      </p:graphicFrame>
    </p:spTree>
    <p:extLst>
      <p:ext uri="{BB962C8B-B14F-4D97-AF65-F5344CB8AC3E}">
        <p14:creationId xmlns:p14="http://schemas.microsoft.com/office/powerpoint/2010/main" val="3090295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6228050" cy="1200329"/>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Mathematics Years 4 to 6 6 6 6  6</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7380312" y="620688"/>
            <a:ext cx="1656183" cy="338554"/>
          </a:xfrm>
          <a:prstGeom prst="rect">
            <a:avLst/>
          </a:prstGeom>
          <a:noFill/>
        </p:spPr>
        <p:txBody>
          <a:bodyPr wrap="square" rtlCol="0">
            <a:spAutoFit/>
          </a:bodyPr>
          <a:lstStyle/>
          <a:p>
            <a:endParaRPr lang="en-GB" sz="1600"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7" name="Table 6">
            <a:extLst>
              <a:ext uri="{FF2B5EF4-FFF2-40B4-BE49-F238E27FC236}">
                <a16:creationId xmlns:a16="http://schemas.microsoft.com/office/drawing/2014/main" id="{8064ACAE-4A41-44F7-ABD6-4F21AF4A769E}"/>
              </a:ext>
            </a:extLst>
          </p:cNvPr>
          <p:cNvGraphicFramePr>
            <a:graphicFrameLocks noGrp="1"/>
          </p:cNvGraphicFramePr>
          <p:nvPr>
            <p:extLst>
              <p:ext uri="{D42A27DB-BD31-4B8C-83A1-F6EECF244321}">
                <p14:modId xmlns:p14="http://schemas.microsoft.com/office/powerpoint/2010/main" val="3598831246"/>
              </p:ext>
            </p:extLst>
          </p:nvPr>
        </p:nvGraphicFramePr>
        <p:xfrm>
          <a:off x="229214" y="1019179"/>
          <a:ext cx="8604678" cy="3353045"/>
        </p:xfrm>
        <a:graphic>
          <a:graphicData uri="http://schemas.openxmlformats.org/drawingml/2006/table">
            <a:tbl>
              <a:tblPr firstRow="1" firstCol="1" bandRow="1">
                <a:tableStyleId>{5C22544A-7EE6-4342-B048-85BDC9FD1C3A}</a:tableStyleId>
              </a:tblPr>
              <a:tblGrid>
                <a:gridCol w="991167">
                  <a:extLst>
                    <a:ext uri="{9D8B030D-6E8A-4147-A177-3AD203B41FA5}">
                      <a16:colId xmlns:a16="http://schemas.microsoft.com/office/drawing/2014/main" val="2863215087"/>
                    </a:ext>
                  </a:extLst>
                </a:gridCol>
                <a:gridCol w="2537359">
                  <a:extLst>
                    <a:ext uri="{9D8B030D-6E8A-4147-A177-3AD203B41FA5}">
                      <a16:colId xmlns:a16="http://schemas.microsoft.com/office/drawing/2014/main" val="122677382"/>
                    </a:ext>
                  </a:extLst>
                </a:gridCol>
                <a:gridCol w="2538076">
                  <a:extLst>
                    <a:ext uri="{9D8B030D-6E8A-4147-A177-3AD203B41FA5}">
                      <a16:colId xmlns:a16="http://schemas.microsoft.com/office/drawing/2014/main" val="375876866"/>
                    </a:ext>
                  </a:extLst>
                </a:gridCol>
                <a:gridCol w="2538076">
                  <a:extLst>
                    <a:ext uri="{9D8B030D-6E8A-4147-A177-3AD203B41FA5}">
                      <a16:colId xmlns:a16="http://schemas.microsoft.com/office/drawing/2014/main" val="3073927167"/>
                    </a:ext>
                  </a:extLst>
                </a:gridCol>
              </a:tblGrid>
              <a:tr h="355189">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4</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5</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6</a:t>
                      </a:r>
                    </a:p>
                  </a:txBody>
                  <a:tcPr marL="23581" marR="23581" marT="0" marB="0" anchor="ctr"/>
                </a:tc>
                <a:extLst>
                  <a:ext uri="{0D108BD9-81ED-4DB2-BD59-A6C34878D82A}">
                    <a16:rowId xmlns:a16="http://schemas.microsoft.com/office/drawing/2014/main" val="265378462"/>
                  </a:ext>
                </a:extLst>
              </a:tr>
              <a:tr h="1961701">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Number and Place value</a:t>
                      </a:r>
                    </a:p>
                  </a:txBody>
                  <a:tcPr marL="23581" marR="23581" marT="0" marB="0" anchor="ctr"/>
                </a:tc>
                <a:tc>
                  <a:txBody>
                    <a:bodyPr/>
                    <a:lstStyle/>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Count in multiples of 6, 7, 9, 25 and 1000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Find 1000 more or less than a given number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Count backwards through zero to include negative numbers</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Recognise the place value of each digit in a four-digit number (thousands, hundreds, tens, and ones)</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Order and compare numbers beyond 1000</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Identify, represent and estimate numbers using different representations</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Round any number to the nearest 10, 100 or 1000</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Solve number and practical problems that involve all of the above and with increasingly large positive numbers</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Read Roman numerals to 100 (I to C) and know that over time, the numeral system changed to include the concept of 0 and place value </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Read, write, order and compare numbers to at least</a:t>
                      </a:r>
                    </a:p>
                    <a:p>
                      <a:pPr marL="0" indent="0" algn="l">
                        <a:lnSpc>
                          <a:spcPct val="115000"/>
                        </a:lnSpc>
                        <a:spcAft>
                          <a:spcPts val="0"/>
                        </a:spcAft>
                        <a:buFont typeface="Arial" panose="020B0604020202020204" pitchFamily="34" charset="0"/>
                        <a:buNone/>
                      </a:pPr>
                      <a:r>
                        <a:rPr lang="en-GB" sz="800">
                          <a:latin typeface="Tahoma" panose="020B0604030504040204" pitchFamily="34" charset="0"/>
                          <a:ea typeface="Tahoma" panose="020B0604030504040204" pitchFamily="34" charset="0"/>
                          <a:cs typeface="Tahoma" panose="020B0604030504040204" pitchFamily="34" charset="0"/>
                        </a:rPr>
                        <a:t>       1 000 000 and determine the value of each digit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Count forwards or backwards in steps of powers of 10 for any given number up to 1 000 000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Interpret negative numbers in context</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Count forwards and backwards with positive and negative whole numbers, including through zero</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Round any number up to 1 000 000 to the nearest 10, 100, 1000, 10 000 and 100 000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Solve number problems and practical problems that involve all of the above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Read Roman numerals to 1000 (M) and recognise years written in Roman numerals</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Read, write, order and compare numbers up to 10 000 000 and determine the value of each digit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Round any whole number to a required degree of accuracy use negative numbers in context</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Calculate intervals across zero</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Solve number and practical problems that involve all of the above.</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extLst>
                  <a:ext uri="{0D108BD9-81ED-4DB2-BD59-A6C34878D82A}">
                    <a16:rowId xmlns:a16="http://schemas.microsoft.com/office/drawing/2014/main" val="1576507716"/>
                  </a:ext>
                </a:extLst>
              </a:tr>
              <a:tr h="628544">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Negative numbers, roman numerals, four-digit, thousands, rounding, 1000 more, 1000 less</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five –digit, six-digit, ten thousands, one hundred thousands, integer</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millions</a:t>
                      </a:r>
                    </a:p>
                  </a:txBody>
                  <a:tcPr marL="23581" marR="23581" marT="0" marB="0" anchor="ctr"/>
                </a:tc>
                <a:extLst>
                  <a:ext uri="{0D108BD9-81ED-4DB2-BD59-A6C34878D82A}">
                    <a16:rowId xmlns:a16="http://schemas.microsoft.com/office/drawing/2014/main" val="3823981714"/>
                  </a:ext>
                </a:extLst>
              </a:tr>
            </a:tbl>
          </a:graphicData>
        </a:graphic>
      </p:graphicFrame>
    </p:spTree>
    <p:extLst>
      <p:ext uri="{BB962C8B-B14F-4D97-AF65-F5344CB8AC3E}">
        <p14:creationId xmlns:p14="http://schemas.microsoft.com/office/powerpoint/2010/main" val="21035412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6808622"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Mathematics EYFS to Year 3</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1853572754"/>
              </p:ext>
            </p:extLst>
          </p:nvPr>
        </p:nvGraphicFramePr>
        <p:xfrm>
          <a:off x="248210" y="959242"/>
          <a:ext cx="8644268" cy="5103339"/>
        </p:xfrm>
        <a:graphic>
          <a:graphicData uri="http://schemas.openxmlformats.org/drawingml/2006/table">
            <a:tbl>
              <a:tblPr firstRow="1" firstCol="1" bandRow="1">
                <a:tableStyleId>{5C22544A-7EE6-4342-B048-85BDC9FD1C3A}</a:tableStyleId>
              </a:tblPr>
              <a:tblGrid>
                <a:gridCol w="768972">
                  <a:extLst>
                    <a:ext uri="{9D8B030D-6E8A-4147-A177-3AD203B41FA5}">
                      <a16:colId xmlns:a16="http://schemas.microsoft.com/office/drawing/2014/main" val="20000"/>
                    </a:ext>
                  </a:extLst>
                </a:gridCol>
                <a:gridCol w="1968546">
                  <a:extLst>
                    <a:ext uri="{9D8B030D-6E8A-4147-A177-3AD203B41FA5}">
                      <a16:colId xmlns:a16="http://schemas.microsoft.com/office/drawing/2014/main" val="713258296"/>
                    </a:ext>
                  </a:extLst>
                </a:gridCol>
                <a:gridCol w="1968546">
                  <a:extLst>
                    <a:ext uri="{9D8B030D-6E8A-4147-A177-3AD203B41FA5}">
                      <a16:colId xmlns:a16="http://schemas.microsoft.com/office/drawing/2014/main" val="20001"/>
                    </a:ext>
                  </a:extLst>
                </a:gridCol>
                <a:gridCol w="1969102">
                  <a:extLst>
                    <a:ext uri="{9D8B030D-6E8A-4147-A177-3AD203B41FA5}">
                      <a16:colId xmlns:a16="http://schemas.microsoft.com/office/drawing/2014/main" val="20002"/>
                    </a:ext>
                  </a:extLst>
                </a:gridCol>
                <a:gridCol w="1969102">
                  <a:extLst>
                    <a:ext uri="{9D8B030D-6E8A-4147-A177-3AD203B41FA5}">
                      <a16:colId xmlns:a16="http://schemas.microsoft.com/office/drawing/2014/main" val="20003"/>
                    </a:ext>
                  </a:extLst>
                </a:gridCol>
              </a:tblGrid>
              <a:tr h="355189">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EYFS</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1</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2</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3</a:t>
                      </a:r>
                    </a:p>
                  </a:txBody>
                  <a:tcPr marL="23581" marR="23581" marT="0" marB="0" anchor="ctr"/>
                </a:tc>
                <a:extLst>
                  <a:ext uri="{0D108BD9-81ED-4DB2-BD59-A6C34878D82A}">
                    <a16:rowId xmlns:a16="http://schemas.microsoft.com/office/drawing/2014/main" val="10000"/>
                  </a:ext>
                </a:extLst>
              </a:tr>
              <a:tr h="1960845">
                <a:tc>
                  <a:txBody>
                    <a:bodyPr/>
                    <a:lstStyle/>
                    <a:p>
                      <a:pPr algn="ctr">
                        <a:lnSpc>
                          <a:spcPct val="115000"/>
                        </a:lnSpc>
                        <a:spcAft>
                          <a:spcPts val="0"/>
                        </a:spcAft>
                      </a:pPr>
                      <a:r>
                        <a:rPr lang="en-GB" sz="800"/>
                        <a:t>Number – Addition &amp; Subtraction</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800">
                          <a:latin typeface="Tahoma" panose="020B0604030504040204" pitchFamily="34" charset="0"/>
                          <a:ea typeface="Tahoma" panose="020B0604030504040204" pitchFamily="34" charset="0"/>
                          <a:cs typeface="Tahoma" panose="020B0604030504040204" pitchFamily="34" charset="0"/>
                        </a:rPr>
                        <a:t>Automatically recall (without reference to rhymes, counting or other aids) number bonds up to 5 (including subtraction facts) and some number bonds to 10, including double facts</a:t>
                      </a:r>
                      <a:endParaRPr lang="en-GB" sz="800">
                        <a:solidFill>
                          <a:srgbClr val="92D050"/>
                        </a:solidFill>
                        <a:effectLst/>
                        <a:latin typeface="Tahoma" panose="020B0604030504040204" pitchFamily="34" charset="0"/>
                        <a:ea typeface="Tahoma" panose="020B0604030504040204" pitchFamily="34" charset="0"/>
                        <a:cs typeface="Tahoma" panose="020B0604030504040204" pitchFamily="34" charset="0"/>
                      </a:endParaRPr>
                    </a:p>
                    <a:p>
                      <a:pPr algn="l">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Read, write and interpret mathematical statements involving addition (+), subtraction (–) and equals (=) signs</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Represent and use number bonds and related subtraction facts within 20</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Add and subtract one-digit and two-digit numbers to 20, including zero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Solve one-step problems that involve addition and subtraction, using concrete objects and pictorial representations, and missing number problems such as 7 = □ – 9. </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Solve problems with addition and subtraction: using concrete objects and pictorial representations, including those involving numbers, quantities and measures applying their increasing knowledge of mental and written methods</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Recall and use addition and subtraction facts to 20 fluently, and derive and use related facts up to 100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Add and subtract numbers using concrete objects, pictorial representations, and mentally, including: a two-digit number and ones, a two-digit number and tens, two two-digit numbers , adding three one-digit numbers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Show that addition of two numbers can be done in any order (commutative) and subtraction of one number from another cannot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Recognise and use the inverse relationship between addition and subtraction and use this to check </a:t>
                      </a:r>
                      <a:r>
                        <a:rPr lang="en-GB" sz="800"/>
                        <a:t>calculations and solve missing number problems. </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Add and subtract numbers mentally, including: a three-digit number and ones, a three-digit number and tens, a three-digit number and hundreds</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 Add and subtract numbers with up to three digits, using formal written methods of columnar addition and subtraction</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Estimate the answer to a calculation and use inverse operations to check answers</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Solve problems, including missing number problems, using number facts, place value, and more complex addition and subtraction</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extLst>
                  <a:ext uri="{0D108BD9-81ED-4DB2-BD59-A6C34878D82A}">
                    <a16:rowId xmlns:a16="http://schemas.microsoft.com/office/drawing/2014/main" val="10002"/>
                  </a:ext>
                </a:extLst>
              </a:tr>
              <a:tr h="1065567">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algn="ctr">
                        <a:lnSpc>
                          <a:spcPct val="115000"/>
                        </a:lnSpc>
                        <a:spcAft>
                          <a:spcPts val="0"/>
                        </a:spcAft>
                      </a:pPr>
                      <a:r>
                        <a:rPr lang="en-GB" sz="800"/>
                        <a:t>add, more, plus, and, altogether, equals, part-whole, double</a:t>
                      </a: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en-GB" sz="800"/>
                        <a:t>take away, subtract, how many left, less than, fewer</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a:t>One-digit, two-digit, make, altogether, total, equal to, most, count on, number line, number bonds </a:t>
                      </a: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en-GB" sz="800"/>
                        <a:t> minus, leaves, distance between, how many more, how many fewer / less than, most, least, count back , how many left, how much less is_?</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a:t>sum, tens, ones, partition, addition, tens boundary , commutative, inverse, exchange, related facts</a:t>
                      </a: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en-GB" sz="800"/>
                        <a:t>difference, strategy</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a:t>Three-digit, hundreds, mentally, column, estimate</a:t>
                      </a: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en-GB" sz="800"/>
                        <a:t>decrease, hundreds, value</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9058894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6547364"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Mathematics  Years 4 to 6</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3485346778"/>
              </p:ext>
            </p:extLst>
          </p:nvPr>
        </p:nvGraphicFramePr>
        <p:xfrm>
          <a:off x="248209" y="959242"/>
          <a:ext cx="8528920" cy="3276845"/>
        </p:xfrm>
        <a:graphic>
          <a:graphicData uri="http://schemas.openxmlformats.org/drawingml/2006/table">
            <a:tbl>
              <a:tblPr firstRow="1" firstCol="1" bandRow="1">
                <a:tableStyleId>{5C22544A-7EE6-4342-B048-85BDC9FD1C3A}</a:tableStyleId>
              </a:tblPr>
              <a:tblGrid>
                <a:gridCol w="982441">
                  <a:extLst>
                    <a:ext uri="{9D8B030D-6E8A-4147-A177-3AD203B41FA5}">
                      <a16:colId xmlns:a16="http://schemas.microsoft.com/office/drawing/2014/main" val="20000"/>
                    </a:ext>
                  </a:extLst>
                </a:gridCol>
                <a:gridCol w="2515019">
                  <a:extLst>
                    <a:ext uri="{9D8B030D-6E8A-4147-A177-3AD203B41FA5}">
                      <a16:colId xmlns:a16="http://schemas.microsoft.com/office/drawing/2014/main" val="20001"/>
                    </a:ext>
                  </a:extLst>
                </a:gridCol>
                <a:gridCol w="2515730">
                  <a:extLst>
                    <a:ext uri="{9D8B030D-6E8A-4147-A177-3AD203B41FA5}">
                      <a16:colId xmlns:a16="http://schemas.microsoft.com/office/drawing/2014/main" val="20002"/>
                    </a:ext>
                  </a:extLst>
                </a:gridCol>
                <a:gridCol w="2515730">
                  <a:extLst>
                    <a:ext uri="{9D8B030D-6E8A-4147-A177-3AD203B41FA5}">
                      <a16:colId xmlns:a16="http://schemas.microsoft.com/office/drawing/2014/main" val="20003"/>
                    </a:ext>
                  </a:extLst>
                </a:gridCol>
              </a:tblGrid>
              <a:tr h="250433">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4</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5</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6</a:t>
                      </a:r>
                    </a:p>
                  </a:txBody>
                  <a:tcPr marL="23581" marR="23581" marT="0" marB="0" anchor="ctr"/>
                </a:tc>
                <a:extLst>
                  <a:ext uri="{0D108BD9-81ED-4DB2-BD59-A6C34878D82A}">
                    <a16:rowId xmlns:a16="http://schemas.microsoft.com/office/drawing/2014/main" val="10000"/>
                  </a:ext>
                </a:extLst>
              </a:tr>
              <a:tr h="1960845">
                <a:tc>
                  <a:txBody>
                    <a:bodyPr/>
                    <a:lstStyle/>
                    <a:p>
                      <a:pPr algn="ctr">
                        <a:lnSpc>
                          <a:spcPct val="115000"/>
                        </a:lnSpc>
                        <a:spcAft>
                          <a:spcPts val="0"/>
                        </a:spcAft>
                      </a:pPr>
                      <a:r>
                        <a:rPr lang="en-GB" sz="800"/>
                        <a:t>Number – Addition &amp; Subtraction</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Add and subtract numbers with up to 4 digits using the formal written methods of columnar addition and subtraction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Where appropriate estimate and use inverse operations to check answers to a calculation</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Solve addition and subtraction two-step problems in contexts, deciding which operations and methods to use and why</a:t>
                      </a:r>
                    </a:p>
                    <a:p>
                      <a:pPr marL="0" indent="0" algn="l">
                        <a:lnSpc>
                          <a:spcPct val="115000"/>
                        </a:lnSpc>
                        <a:spcAft>
                          <a:spcPts val="0"/>
                        </a:spcAft>
                        <a:buFont typeface="Arial" panose="020B0604020202020204" pitchFamily="34" charset="0"/>
                        <a:buNone/>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Add and subtract whole numbers with more than 4 digits, including using formal written methods (columnar addition and subtraction</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Add and subtract numbers mentally with increasingly large numbers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Use rounding to check answers to calculations and determine, in the context of a problem, levels of accuracy</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Solve addition and subtraction multi-step problems </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Solve addition and subtraction multi-step problems in contexts, deciding which operations and methods to use and why</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Use their knowledge of the order of operations to carry out calculations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Use estimation to check answers to calculations and determine, in the context of a problem, an appropriate degree of accuracy</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extLst>
                  <a:ext uri="{0D108BD9-81ED-4DB2-BD59-A6C34878D82A}">
                    <a16:rowId xmlns:a16="http://schemas.microsoft.com/office/drawing/2014/main" val="10002"/>
                  </a:ext>
                </a:extLst>
              </a:tr>
              <a:tr h="1065567">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algn="ctr">
                        <a:lnSpc>
                          <a:spcPct val="115000"/>
                        </a:lnSpc>
                        <a:spcAft>
                          <a:spcPts val="0"/>
                        </a:spcAft>
                      </a:pPr>
                      <a:r>
                        <a:rPr lang="en-GB" sz="800"/>
                        <a:t>Four-digits, partition, plus, hundreds boundary, increase, vertical, ‘carry’, compact, thousands, inverse</a:t>
                      </a: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a:t>decimal places, decimal point, thousandths</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2313906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6" y="334397"/>
            <a:ext cx="6779593"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Mathematics EYFS to Year 3</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574541930"/>
              </p:ext>
            </p:extLst>
          </p:nvPr>
        </p:nvGraphicFramePr>
        <p:xfrm>
          <a:off x="248210" y="959242"/>
          <a:ext cx="8644268" cy="4070484"/>
        </p:xfrm>
        <a:graphic>
          <a:graphicData uri="http://schemas.openxmlformats.org/drawingml/2006/table">
            <a:tbl>
              <a:tblPr firstRow="1" firstCol="1" bandRow="1">
                <a:tableStyleId>{5C22544A-7EE6-4342-B048-85BDC9FD1C3A}</a:tableStyleId>
              </a:tblPr>
              <a:tblGrid>
                <a:gridCol w="768972">
                  <a:extLst>
                    <a:ext uri="{9D8B030D-6E8A-4147-A177-3AD203B41FA5}">
                      <a16:colId xmlns:a16="http://schemas.microsoft.com/office/drawing/2014/main" val="20000"/>
                    </a:ext>
                  </a:extLst>
                </a:gridCol>
                <a:gridCol w="1968546">
                  <a:extLst>
                    <a:ext uri="{9D8B030D-6E8A-4147-A177-3AD203B41FA5}">
                      <a16:colId xmlns:a16="http://schemas.microsoft.com/office/drawing/2014/main" val="713258296"/>
                    </a:ext>
                  </a:extLst>
                </a:gridCol>
                <a:gridCol w="1968546">
                  <a:extLst>
                    <a:ext uri="{9D8B030D-6E8A-4147-A177-3AD203B41FA5}">
                      <a16:colId xmlns:a16="http://schemas.microsoft.com/office/drawing/2014/main" val="20001"/>
                    </a:ext>
                  </a:extLst>
                </a:gridCol>
                <a:gridCol w="1969102">
                  <a:extLst>
                    <a:ext uri="{9D8B030D-6E8A-4147-A177-3AD203B41FA5}">
                      <a16:colId xmlns:a16="http://schemas.microsoft.com/office/drawing/2014/main" val="20002"/>
                    </a:ext>
                  </a:extLst>
                </a:gridCol>
                <a:gridCol w="1969102">
                  <a:extLst>
                    <a:ext uri="{9D8B030D-6E8A-4147-A177-3AD203B41FA5}">
                      <a16:colId xmlns:a16="http://schemas.microsoft.com/office/drawing/2014/main" val="20003"/>
                    </a:ext>
                  </a:extLst>
                </a:gridCol>
              </a:tblGrid>
              <a:tr h="355189">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EYFS</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1</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2</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3</a:t>
                      </a:r>
                    </a:p>
                  </a:txBody>
                  <a:tcPr marL="23581" marR="23581" marT="0" marB="0" anchor="ctr"/>
                </a:tc>
                <a:extLst>
                  <a:ext uri="{0D108BD9-81ED-4DB2-BD59-A6C34878D82A}">
                    <a16:rowId xmlns:a16="http://schemas.microsoft.com/office/drawing/2014/main" val="10000"/>
                  </a:ext>
                </a:extLst>
              </a:tr>
              <a:tr h="1999281">
                <a:tc>
                  <a:txBody>
                    <a:bodyPr/>
                    <a:lstStyle/>
                    <a:p>
                      <a:pPr algn="ctr">
                        <a:lnSpc>
                          <a:spcPct val="115000"/>
                        </a:lnSpc>
                        <a:spcAft>
                          <a:spcPts val="0"/>
                        </a:spcAft>
                      </a:pPr>
                      <a:r>
                        <a:rPr lang="en-GB" sz="800"/>
                        <a:t>Number – Multiplication and Division</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Know some double facts</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800">
                          <a:latin typeface="Tahoma" panose="020B0604030504040204" pitchFamily="34" charset="0"/>
                          <a:ea typeface="Tahoma" panose="020B0604030504040204" pitchFamily="34" charset="0"/>
                          <a:cs typeface="Tahoma" panose="020B0604030504040204" pitchFamily="34" charset="0"/>
                        </a:rPr>
                        <a:t>Know how quantities can be distributed equally</a:t>
                      </a:r>
                      <a:endParaRPr lang="en-GB" sz="800" b="0" i="0" u="none" strike="noStrike" kern="1200" baseline="0">
                        <a:solidFill>
                          <a:srgbClr val="92D050"/>
                        </a:solidFill>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Solve one-step problems involving multiplication and division, by calculating the answer using concrete objects, pictorial representations and arrays with the support of the teacher</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Recall and use multiplication and division facts for the 2, 5 and 10 multiplication tables, including recognising odd and even numbers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Calculate mathematical statements for multiplication and division within the multiplication tables and write them using the multiplication (×), division (÷) and equals (=) signs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Show that multiplication of two numbers can be done in any order (commutative) and division of one number by another cannot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Solve problems involving multiplication and division, using materials, arrays, repeated addition, mental methods, and multiplication and division facts, including problems in contexts. </a:t>
                      </a:r>
                    </a:p>
                    <a:p>
                      <a:pPr marL="0" indent="0" algn="l">
                        <a:lnSpc>
                          <a:spcPct val="115000"/>
                        </a:lnSpc>
                        <a:spcAft>
                          <a:spcPts val="0"/>
                        </a:spcAft>
                        <a:buFont typeface="Arial" panose="020B0604020202020204" pitchFamily="34" charset="0"/>
                        <a:buNone/>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Recall and use multiplication and division facts for the 3, 4 and 8 multiplication tables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Write and calculate mathematical statements for multiplication and division using the multiplication tables that they know, including for two-digit numbers times one-digit numbers, using mental and progressing to formal written methods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Solve problems, including missing number problems, involving multiplication and division, including positive integer scaling problems and correspondence problems in which n objects are connected to more objects.</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extLst>
                  <a:ext uri="{0D108BD9-81ED-4DB2-BD59-A6C34878D82A}">
                    <a16:rowId xmlns:a16="http://schemas.microsoft.com/office/drawing/2014/main" val="10002"/>
                  </a:ext>
                </a:extLst>
              </a:tr>
              <a:tr h="1065567">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algn="ctr">
                        <a:lnSpc>
                          <a:spcPct val="115000"/>
                        </a:lnSpc>
                        <a:spcAft>
                          <a:spcPts val="0"/>
                        </a:spcAft>
                      </a:pPr>
                      <a:r>
                        <a:rPr lang="en-GB" sz="800"/>
                        <a:t>lots of, altogether</a:t>
                      </a: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en-GB" sz="800"/>
                        <a:t>share, share equally </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a:t>groups of,  times, array, altogether, multiply, count</a:t>
                      </a: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en-GB" sz="800"/>
                        <a:t>one each, two each…, group</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a:t>multiplied by, repeated addition, column, row, commutative, sets of, equal groups,  as big as, once, twice, three times...</a:t>
                      </a: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en-GB" sz="800"/>
                        <a:t>divide, divided by, divided into, division, grouping, number line, left, left over</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a:t>Partition, grid method, multiple, product, tens, ones, value</a:t>
                      </a: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en-GB" sz="800"/>
                        <a:t>, inverse, short division, ‘carry’, remainder</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5107351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6503822"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Mathematics  Years 4 to 6</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2698257151"/>
              </p:ext>
            </p:extLst>
          </p:nvPr>
        </p:nvGraphicFramePr>
        <p:xfrm>
          <a:off x="248209" y="959242"/>
          <a:ext cx="8528920" cy="5652987"/>
        </p:xfrm>
        <a:graphic>
          <a:graphicData uri="http://schemas.openxmlformats.org/drawingml/2006/table">
            <a:tbl>
              <a:tblPr firstRow="1" firstCol="1" bandRow="1">
                <a:tableStyleId>{5C22544A-7EE6-4342-B048-85BDC9FD1C3A}</a:tableStyleId>
              </a:tblPr>
              <a:tblGrid>
                <a:gridCol w="982441">
                  <a:extLst>
                    <a:ext uri="{9D8B030D-6E8A-4147-A177-3AD203B41FA5}">
                      <a16:colId xmlns:a16="http://schemas.microsoft.com/office/drawing/2014/main" val="20000"/>
                    </a:ext>
                  </a:extLst>
                </a:gridCol>
                <a:gridCol w="2515019">
                  <a:extLst>
                    <a:ext uri="{9D8B030D-6E8A-4147-A177-3AD203B41FA5}">
                      <a16:colId xmlns:a16="http://schemas.microsoft.com/office/drawing/2014/main" val="20001"/>
                    </a:ext>
                  </a:extLst>
                </a:gridCol>
                <a:gridCol w="2515730">
                  <a:extLst>
                    <a:ext uri="{9D8B030D-6E8A-4147-A177-3AD203B41FA5}">
                      <a16:colId xmlns:a16="http://schemas.microsoft.com/office/drawing/2014/main" val="20002"/>
                    </a:ext>
                  </a:extLst>
                </a:gridCol>
                <a:gridCol w="2515730">
                  <a:extLst>
                    <a:ext uri="{9D8B030D-6E8A-4147-A177-3AD203B41FA5}">
                      <a16:colId xmlns:a16="http://schemas.microsoft.com/office/drawing/2014/main" val="20003"/>
                    </a:ext>
                  </a:extLst>
                </a:gridCol>
              </a:tblGrid>
              <a:tr h="250433">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4</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5</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6</a:t>
                      </a:r>
                    </a:p>
                  </a:txBody>
                  <a:tcPr marL="23581" marR="23581" marT="0" marB="0" anchor="ctr"/>
                </a:tc>
                <a:extLst>
                  <a:ext uri="{0D108BD9-81ED-4DB2-BD59-A6C34878D82A}">
                    <a16:rowId xmlns:a16="http://schemas.microsoft.com/office/drawing/2014/main" val="10000"/>
                  </a:ext>
                </a:extLst>
              </a:tr>
              <a:tr h="1960845">
                <a:tc>
                  <a:txBody>
                    <a:bodyPr/>
                    <a:lstStyle/>
                    <a:p>
                      <a:pPr algn="ctr">
                        <a:lnSpc>
                          <a:spcPct val="115000"/>
                        </a:lnSpc>
                        <a:spcAft>
                          <a:spcPts val="0"/>
                        </a:spcAft>
                      </a:pPr>
                      <a:r>
                        <a:rPr lang="en-GB" sz="800"/>
                        <a:t>Number – Multiplication and </a:t>
                      </a:r>
                      <a:r>
                        <a:rPr lang="en-GB" sz="800" err="1"/>
                        <a:t>DIvision</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Recall multiplication and division facts for multiplication tables up to 12 × 12</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Use place value, known and derived facts to multiply and divide mentally, including: multiplying by 0 and 1; dividing by 1; multiplying together three numbers</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 Recognise and use factor pairs and commutativity in mental calculations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Multiply two-digit and three-digit numbers by a one-digit number using formal written layout</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Solve problems involving multiplying and adding, including using the distributive law to multiply two digit numbers by one digit, integer scaling problems and harder correspondence problems such as n objects are connected to objects.</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Identify multiples and factors, including finding all factor pairs of a number, and common factors of two numbers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Know and use the vocabulary of prime numbers, prime factors and composite (non-prime) numbers</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 Establish whether a number up to 100 is prime and recall prime numbers up to 19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Multiply numbers up to 4 digits by a one- or two-digit number using a formal written method, including long multiplication for two-digit numbers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Multiply and divide numbers mentally drawing upon known facts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Divide numbers up to 4 digits by a one-digit number using the formal written method of short division and interpret remainders appropriately for the context</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Multiply and divide whole numbers and those involving decimals by 10, 100 and 1000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Recognise and use square numbers and cube numbers, and the notation for squared (2 ) and cubed ( 3 )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Solve problems involving multiplication and division including using their knowledge of factors and multiples, squares and cubes</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Solve problems involving addition, subtraction, multiplication and division and a combination of these, including understanding the meaning of the equals sign</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Solve problems involving multiplication and division, including scaling by simple fractions and problems involving simple rates</a:t>
                      </a:r>
                      <a:r>
                        <a:rPr lang="en-GB" sz="800"/>
                        <a:t>. </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Multiply multi-digit numbers up to 4 digits by a two-digit whole number using the formal written method of long multiplication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Divide numbers up to 4 digits by a two-digit whole number using the formal written method of long division, and interpret remainders as whole number remainders, fractions, or by rounding, as appropriate for the context</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Divide numbers up to 4 digits by a two-digit number using the formal written method of short division where appropriate, interpreting remainders according to the context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Perform mental calculations, including with mixed operations and large numbers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Identify common factors, common multiples and prime numbers</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 Use their knowledge of the order of operations to carry out calculations involving the four operations</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extLst>
                  <a:ext uri="{0D108BD9-81ED-4DB2-BD59-A6C34878D82A}">
                    <a16:rowId xmlns:a16="http://schemas.microsoft.com/office/drawing/2014/main" val="10002"/>
                  </a:ext>
                </a:extLst>
              </a:tr>
              <a:tr h="1065567">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en-GB" sz="800"/>
                        <a:t>divisible by, factor</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a:t>square, factor, integer, decimal, short/long multiplication, ‘carry’ , common factor</a:t>
                      </a: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en-GB" sz="800"/>
                        <a:t>quotient, prime number, prime factors, composite number (non-prime) </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a:t>tenths, hundredths, decima</a:t>
                      </a:r>
                    </a:p>
                    <a:p>
                      <a:pPr algn="ctr">
                        <a:lnSpc>
                          <a:spcPct val="115000"/>
                        </a:lnSpc>
                        <a:spcAft>
                          <a:spcPts val="0"/>
                        </a:spcAft>
                      </a:pPr>
                      <a:endParaRPr lang="en-GB" sz="800"/>
                    </a:p>
                    <a:p>
                      <a:pPr algn="ctr">
                        <a:lnSpc>
                          <a:spcPct val="115000"/>
                        </a:lnSpc>
                        <a:spcAft>
                          <a:spcPts val="0"/>
                        </a:spcAft>
                      </a:pPr>
                      <a:r>
                        <a:rPr lang="en-GB" sz="800"/>
                        <a:t>chunking</a:t>
                      </a:r>
                    </a:p>
                  </a:txBody>
                  <a:tcPr marL="23581" marR="23581" marT="0" marB="0"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41320318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6" y="334397"/>
            <a:ext cx="7149152" cy="1200329"/>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Mathematics Year 1 to Year 3 3 3</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1323633835"/>
              </p:ext>
            </p:extLst>
          </p:nvPr>
        </p:nvGraphicFramePr>
        <p:xfrm>
          <a:off x="549564" y="1005740"/>
          <a:ext cx="7550830" cy="4070484"/>
        </p:xfrm>
        <a:graphic>
          <a:graphicData uri="http://schemas.openxmlformats.org/drawingml/2006/table">
            <a:tbl>
              <a:tblPr firstRow="1" firstCol="1" bandRow="1">
                <a:tableStyleId>{5C22544A-7EE6-4342-B048-85BDC9FD1C3A}</a:tableStyleId>
              </a:tblPr>
              <a:tblGrid>
                <a:gridCol w="869775">
                  <a:extLst>
                    <a:ext uri="{9D8B030D-6E8A-4147-A177-3AD203B41FA5}">
                      <a16:colId xmlns:a16="http://schemas.microsoft.com/office/drawing/2014/main" val="20000"/>
                    </a:ext>
                  </a:extLst>
                </a:gridCol>
                <a:gridCol w="2226599">
                  <a:extLst>
                    <a:ext uri="{9D8B030D-6E8A-4147-A177-3AD203B41FA5}">
                      <a16:colId xmlns:a16="http://schemas.microsoft.com/office/drawing/2014/main" val="20001"/>
                    </a:ext>
                  </a:extLst>
                </a:gridCol>
                <a:gridCol w="2227228">
                  <a:extLst>
                    <a:ext uri="{9D8B030D-6E8A-4147-A177-3AD203B41FA5}">
                      <a16:colId xmlns:a16="http://schemas.microsoft.com/office/drawing/2014/main" val="20002"/>
                    </a:ext>
                  </a:extLst>
                </a:gridCol>
                <a:gridCol w="2227228">
                  <a:extLst>
                    <a:ext uri="{9D8B030D-6E8A-4147-A177-3AD203B41FA5}">
                      <a16:colId xmlns:a16="http://schemas.microsoft.com/office/drawing/2014/main" val="20003"/>
                    </a:ext>
                  </a:extLst>
                </a:gridCol>
              </a:tblGrid>
              <a:tr h="355189">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1</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2</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3</a:t>
                      </a:r>
                    </a:p>
                  </a:txBody>
                  <a:tcPr marL="23581" marR="23581" marT="0" marB="0" anchor="ctr"/>
                </a:tc>
                <a:extLst>
                  <a:ext uri="{0D108BD9-81ED-4DB2-BD59-A6C34878D82A}">
                    <a16:rowId xmlns:a16="http://schemas.microsoft.com/office/drawing/2014/main" val="10000"/>
                  </a:ext>
                </a:extLst>
              </a:tr>
              <a:tr h="1999281">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Number - Fractions</a:t>
                      </a:r>
                    </a:p>
                  </a:txBody>
                  <a:tcPr marL="23581" marR="23581" marT="0" marB="0" anchor="ctr"/>
                </a:tc>
                <a:tc>
                  <a:txBody>
                    <a:bodyPr/>
                    <a:lstStyle/>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Recognise, find and name a half as one of two equal parts of an object, shape or quantity</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Recognise, find and name a quarter as one of four equal parts of an object, shape or quantity. </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Recognise, find, name and write fractions 1 /3 , ¼, 2 /4 , and ¾ of a length, shape, set of objects or quantity</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Write simple fractions for example, ½ of 6 =3 and recognise the equivalence of ½ and 2 /4</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Count up and down in tenths; recognise that tenths arise from dividing an object into 10 equal parts and in dividing one-digit numbers or quantities by 10</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Recognise, find and write fractions of a discrete set of objects: unit fractions and non-unit fractions with small denominators</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Recognise and use fractions as numbers: unit fractions and non-unit fractions with small denominators</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Recognise and show, using diagrams, equivalent fractions with small denominators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Add and subtract fractions with the same denominator within one whole [e.g. 5 /7 + 1 /7 = 6 /7 ]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Compare and order unit fractions, and fractions with the same denominators</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Solve problems that involve all of the above</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extLst>
                  <a:ext uri="{0D108BD9-81ED-4DB2-BD59-A6C34878D82A}">
                    <a16:rowId xmlns:a16="http://schemas.microsoft.com/office/drawing/2014/main" val="10002"/>
                  </a:ext>
                </a:extLst>
              </a:tr>
              <a:tr h="1065567">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algn="ctr">
                        <a:lnSpc>
                          <a:spcPct val="115000"/>
                        </a:lnSpc>
                        <a:spcAft>
                          <a:spcPts val="0"/>
                        </a:spcAft>
                      </a:pPr>
                      <a:r>
                        <a:rPr lang="en-GB" sz="800">
                          <a:effectLst/>
                          <a:latin typeface="+mn-lt"/>
                          <a:ea typeface="Tahoma" panose="020B0604030504040204" pitchFamily="34" charset="0"/>
                          <a:cs typeface="Tahoma" panose="020B0604030504040204" pitchFamily="34" charset="0"/>
                        </a:rPr>
                        <a:t>Whole, half, quarter, equal parts</a:t>
                      </a:r>
                    </a:p>
                  </a:txBody>
                  <a:tcPr marL="23581" marR="23581" marT="0" marB="0" anchor="ctr"/>
                </a:tc>
                <a:tc>
                  <a:txBody>
                    <a:bodyPr/>
                    <a:lstStyle/>
                    <a:p>
                      <a:pPr algn="ctr">
                        <a:lnSpc>
                          <a:spcPct val="115000"/>
                        </a:lnSpc>
                        <a:spcAft>
                          <a:spcPts val="0"/>
                        </a:spcAft>
                      </a:pPr>
                      <a:r>
                        <a:rPr lang="en-GB" sz="800">
                          <a:effectLst/>
                          <a:latin typeface="+mn-lt"/>
                          <a:ea typeface="Tahoma" panose="020B0604030504040204" pitchFamily="34" charset="0"/>
                          <a:cs typeface="Tahoma" panose="020B0604030504040204" pitchFamily="34" charset="0"/>
                        </a:rPr>
                        <a:t>Three quarters, third, equivalent fraction, unit fraction, non-unit fraction</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Numerator, denominator, tenths</a:t>
                      </a:r>
                    </a:p>
                  </a:txBody>
                  <a:tcPr marL="23581" marR="23581" marT="0" marB="0"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0931865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6503822"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Mathematics  Years 4 to 6</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74000985"/>
              </p:ext>
            </p:extLst>
          </p:nvPr>
        </p:nvGraphicFramePr>
        <p:xfrm>
          <a:off x="248209" y="959242"/>
          <a:ext cx="8528920" cy="5933403"/>
        </p:xfrm>
        <a:graphic>
          <a:graphicData uri="http://schemas.openxmlformats.org/drawingml/2006/table">
            <a:tbl>
              <a:tblPr firstRow="1" firstCol="1" bandRow="1">
                <a:tableStyleId>{5C22544A-7EE6-4342-B048-85BDC9FD1C3A}</a:tableStyleId>
              </a:tblPr>
              <a:tblGrid>
                <a:gridCol w="982441">
                  <a:extLst>
                    <a:ext uri="{9D8B030D-6E8A-4147-A177-3AD203B41FA5}">
                      <a16:colId xmlns:a16="http://schemas.microsoft.com/office/drawing/2014/main" val="20000"/>
                    </a:ext>
                  </a:extLst>
                </a:gridCol>
                <a:gridCol w="2515019">
                  <a:extLst>
                    <a:ext uri="{9D8B030D-6E8A-4147-A177-3AD203B41FA5}">
                      <a16:colId xmlns:a16="http://schemas.microsoft.com/office/drawing/2014/main" val="20001"/>
                    </a:ext>
                  </a:extLst>
                </a:gridCol>
                <a:gridCol w="2515730">
                  <a:extLst>
                    <a:ext uri="{9D8B030D-6E8A-4147-A177-3AD203B41FA5}">
                      <a16:colId xmlns:a16="http://schemas.microsoft.com/office/drawing/2014/main" val="20002"/>
                    </a:ext>
                  </a:extLst>
                </a:gridCol>
                <a:gridCol w="2515730">
                  <a:extLst>
                    <a:ext uri="{9D8B030D-6E8A-4147-A177-3AD203B41FA5}">
                      <a16:colId xmlns:a16="http://schemas.microsoft.com/office/drawing/2014/main" val="20003"/>
                    </a:ext>
                  </a:extLst>
                </a:gridCol>
              </a:tblGrid>
              <a:tr h="250433">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4</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5</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6</a:t>
                      </a:r>
                    </a:p>
                  </a:txBody>
                  <a:tcPr marL="23581" marR="23581" marT="0" marB="0" anchor="ctr"/>
                </a:tc>
                <a:extLst>
                  <a:ext uri="{0D108BD9-81ED-4DB2-BD59-A6C34878D82A}">
                    <a16:rowId xmlns:a16="http://schemas.microsoft.com/office/drawing/2014/main" val="10000"/>
                  </a:ext>
                </a:extLst>
              </a:tr>
              <a:tr h="1960845">
                <a:tc>
                  <a:txBody>
                    <a:bodyPr/>
                    <a:lstStyle/>
                    <a:p>
                      <a:pPr algn="ctr">
                        <a:lnSpc>
                          <a:spcPct val="115000"/>
                        </a:lnSpc>
                        <a:spcAft>
                          <a:spcPts val="0"/>
                        </a:spcAft>
                      </a:pPr>
                      <a:r>
                        <a:rPr lang="en-GB" sz="800"/>
                        <a:t>Number – Fraction</a:t>
                      </a:r>
                    </a:p>
                    <a:p>
                      <a:pPr algn="ctr">
                        <a:lnSpc>
                          <a:spcPct val="115000"/>
                        </a:lnSpc>
                        <a:spcAft>
                          <a:spcPts val="0"/>
                        </a:spcAft>
                      </a:pPr>
                      <a:r>
                        <a:rPr lang="en-GB" sz="800"/>
                        <a:t>(including decimals and percentages)</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Recognise and show, using diagrams, families of common equivalent fractions</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Count up and down in hundredths; recognise that hundredths arise when dividing an object by one hundred and dividing tenths by ten.</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Solve problems involving increasingly harder fractions to calculate quantities, and fractions to divide quantities, including non-unit fractions where the answer is a whole number</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Add and subtract fractions with the same denominator</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Recognise and write decimal equivalents of any number of tenths or hundredths</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Recognise and write decimal equivalents to ¼, ½, 3 /4</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Find the effect of dividing a one- or two-digit number by 10 and 100, identifying the value of the digits in the answer as ones, tenths and hundredths</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Round decimals with one decimal place to the nearest whole number</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Compare numbers with the same number of decimal places up to two decimal places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Solve simple measure and money problems involving fractions and decimals to two decimal places. </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Compare and order fractions whose denominators are all multiples of the same number</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Identify, name and write equivalent fractions of a given fraction, represented visually, including tenths and hundredths</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Recognise mixed numbers and improper fractions and convert from one form to the other and write mathematical statements &gt; 1 as a mixed number [for example, 2 /5 + 4 /5 = 6 /5 = 11 /5 ]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Add and subtract fractions with the same denominator and denominators that are multiples of the same number</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Multiply proper fractions and mixed numbers by whole numbers, supported by materials and diagrams</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Read and write decimal numbers as fractions [for example, 0.71 = 71/100]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Recognise and use thousandths and relate them to tenths, hundredths and decimal equivalents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Round decimals with two decimal places to the nearest whole number and to one decimal place</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Read, write, order and compare numbers with up to three decimal places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Solve problems involving number up to three decimal places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Recognise the per cent symbol (%) and understand that per cent relates to ‘number of parts per hundred’, and write percentages as a fraction with denominator 100, and as a decimal</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Solve problems which require knowing percentage and decimal equivalents of ½, ¼, 1 /5 , 2 /5 and 4 /5 those fractions with a denominator of a multiple of 10 or 25</a:t>
                      </a:r>
                      <a:r>
                        <a:rPr lang="en-GB" sz="800"/>
                        <a:t>.</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Use common factors to simplify fractions; use common multiples to express fractions in the same denomination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Compare and order fractions, including fractions &gt; 1</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Add and subtract fractions with different denominators and mixed numbers, using the concept of equivalent fractions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Multiply simple pairs of proper fractions, writing the answer in its simplest form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Identify the value of each digit in numbers given to three decimal places and multiply and divide numbers by 10, 100 and 1000 giving answers up to three decimal places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Multiply one-digit numbers with up to two decimal places by whole numbers</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Use written division methods in cases where the answer has up to two decimal places</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Solve problems which require answers to be rounded to specified degrees of accuracy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Recall and use equivalences between simple fractions, decimals and percentages, including in different contexts.</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extLst>
                  <a:ext uri="{0D108BD9-81ED-4DB2-BD59-A6C34878D82A}">
                    <a16:rowId xmlns:a16="http://schemas.microsoft.com/office/drawing/2014/main" val="10002"/>
                  </a:ext>
                </a:extLst>
              </a:tr>
              <a:tr h="1065567">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algn="ctr">
                        <a:lnSpc>
                          <a:spcPct val="115000"/>
                        </a:lnSpc>
                        <a:spcAft>
                          <a:spcPts val="0"/>
                        </a:spcAft>
                      </a:pPr>
                      <a:r>
                        <a:rPr lang="en-GB" sz="800">
                          <a:effectLst/>
                          <a:latin typeface="+mn-lt"/>
                          <a:ea typeface="Tahoma" panose="020B0604030504040204" pitchFamily="34" charset="0"/>
                          <a:cs typeface="Tahoma" panose="020B0604030504040204" pitchFamily="34" charset="0"/>
                        </a:rPr>
                        <a:t>Decimal, decimal point, decimal equivalents, decimal place, round, hundredths</a:t>
                      </a:r>
                    </a:p>
                  </a:txBody>
                  <a:tcPr marL="23581" marR="23581" marT="0" marB="0" anchor="ctr"/>
                </a:tc>
                <a:tc>
                  <a:txBody>
                    <a:bodyPr/>
                    <a:lstStyle/>
                    <a:p>
                      <a:pPr algn="ctr">
                        <a:lnSpc>
                          <a:spcPct val="115000"/>
                        </a:lnSpc>
                        <a:spcAft>
                          <a:spcPts val="0"/>
                        </a:spcAft>
                      </a:pPr>
                      <a:r>
                        <a:rPr lang="en-GB" sz="800">
                          <a:effectLst/>
                          <a:latin typeface="+mn-lt"/>
                          <a:ea typeface="Tahoma" panose="020B0604030504040204" pitchFamily="34" charset="0"/>
                          <a:cs typeface="Tahoma" panose="020B0604030504040204" pitchFamily="34" charset="0"/>
                        </a:rPr>
                        <a:t>Mixed numbers, improper fractions, proper fractions, fifths, convert, thousandths, percentage, percent(%), </a:t>
                      </a:r>
                    </a:p>
                  </a:txBody>
                  <a:tcPr marL="23581" marR="23581" marT="0" marB="0" anchor="ctr"/>
                </a:tc>
                <a:tc>
                  <a:txBody>
                    <a:bodyPr/>
                    <a:lstStyle/>
                    <a:p>
                      <a:pPr algn="ctr">
                        <a:lnSpc>
                          <a:spcPct val="115000"/>
                        </a:lnSpc>
                        <a:spcAft>
                          <a:spcPts val="0"/>
                        </a:spcAft>
                      </a:pPr>
                      <a:r>
                        <a:rPr lang="en-GB" sz="800">
                          <a:effectLst/>
                          <a:latin typeface="+mn-lt"/>
                          <a:ea typeface="Tahoma" panose="020B0604030504040204" pitchFamily="34" charset="0"/>
                          <a:cs typeface="Tahoma" panose="020B0604030504040204" pitchFamily="34" charset="0"/>
                        </a:rPr>
                        <a:t>Common factors</a:t>
                      </a:r>
                    </a:p>
                  </a:txBody>
                  <a:tcPr marL="23581" marR="23581" marT="0" marB="0"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0388727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6" y="334397"/>
            <a:ext cx="6779593"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Mathematics EYFS to Year 3</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3146148902"/>
              </p:ext>
            </p:extLst>
          </p:nvPr>
        </p:nvGraphicFramePr>
        <p:xfrm>
          <a:off x="248210" y="959242"/>
          <a:ext cx="8644268" cy="5612772"/>
        </p:xfrm>
        <a:graphic>
          <a:graphicData uri="http://schemas.openxmlformats.org/drawingml/2006/table">
            <a:tbl>
              <a:tblPr firstRow="1" firstCol="1" bandRow="1">
                <a:tableStyleId>{5C22544A-7EE6-4342-B048-85BDC9FD1C3A}</a:tableStyleId>
              </a:tblPr>
              <a:tblGrid>
                <a:gridCol w="768972">
                  <a:extLst>
                    <a:ext uri="{9D8B030D-6E8A-4147-A177-3AD203B41FA5}">
                      <a16:colId xmlns:a16="http://schemas.microsoft.com/office/drawing/2014/main" val="20000"/>
                    </a:ext>
                  </a:extLst>
                </a:gridCol>
                <a:gridCol w="1968546">
                  <a:extLst>
                    <a:ext uri="{9D8B030D-6E8A-4147-A177-3AD203B41FA5}">
                      <a16:colId xmlns:a16="http://schemas.microsoft.com/office/drawing/2014/main" val="713258296"/>
                    </a:ext>
                  </a:extLst>
                </a:gridCol>
                <a:gridCol w="1968546">
                  <a:extLst>
                    <a:ext uri="{9D8B030D-6E8A-4147-A177-3AD203B41FA5}">
                      <a16:colId xmlns:a16="http://schemas.microsoft.com/office/drawing/2014/main" val="20001"/>
                    </a:ext>
                  </a:extLst>
                </a:gridCol>
                <a:gridCol w="1969102">
                  <a:extLst>
                    <a:ext uri="{9D8B030D-6E8A-4147-A177-3AD203B41FA5}">
                      <a16:colId xmlns:a16="http://schemas.microsoft.com/office/drawing/2014/main" val="20002"/>
                    </a:ext>
                  </a:extLst>
                </a:gridCol>
                <a:gridCol w="1969102">
                  <a:extLst>
                    <a:ext uri="{9D8B030D-6E8A-4147-A177-3AD203B41FA5}">
                      <a16:colId xmlns:a16="http://schemas.microsoft.com/office/drawing/2014/main" val="20003"/>
                    </a:ext>
                  </a:extLst>
                </a:gridCol>
              </a:tblGrid>
              <a:tr h="355189">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EYFS</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1</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2</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3</a:t>
                      </a:r>
                    </a:p>
                  </a:txBody>
                  <a:tcPr marL="23581" marR="23581" marT="0" marB="0" anchor="ctr"/>
                </a:tc>
                <a:extLst>
                  <a:ext uri="{0D108BD9-81ED-4DB2-BD59-A6C34878D82A}">
                    <a16:rowId xmlns:a16="http://schemas.microsoft.com/office/drawing/2014/main" val="10000"/>
                  </a:ext>
                </a:extLst>
              </a:tr>
              <a:tr h="1999281">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Measurement</a:t>
                      </a:r>
                    </a:p>
                  </a:txBody>
                  <a:tcPr marL="23581" marR="23581" marT="0" marB="0" anchor="ctr"/>
                </a:tc>
                <a:tc>
                  <a:txBody>
                    <a:bodyPr/>
                    <a:lstStyle/>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800">
                          <a:latin typeface="Tahoma" panose="020B0604030504040204" pitchFamily="34" charset="0"/>
                          <a:ea typeface="Tahoma" panose="020B0604030504040204" pitchFamily="34" charset="0"/>
                          <a:cs typeface="Tahoma" panose="020B0604030504040204" pitchFamily="34" charset="0"/>
                        </a:rPr>
                        <a:t>Compare length, weight and capacity</a:t>
                      </a:r>
                    </a:p>
                    <a:p>
                      <a:pPr algn="l">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Compare, describe and solve practical problems for: lengths and heights [for example, long/short, longer/shorter, tall/short, double/half] mass/weight [for example, heavy/light, heavier than, lighter than] capacity and volume [for example, full/empty, more than, less than, half, half full, quarter] time [for example, quicker, slower, earlier, later] measure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Begin to record the following: lengths and heights mass/weight capacity and volume time (hours, minutes, seconds</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Recognise and know the value of different denominations of coins and notes</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Sequence events in chronological order using language [for example, before and after, next, first, today, yesterday, tomorrow, morning, afternoon and evening]</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Recognise and use language relating to dates, including days of the week, weeks, months and years</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Tell the time to the hour and half past the hour and draw the hands on a clock face to show these times.</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Choose and use appropriate standard units to estimate and measure length/height in any direction (m/cm); mass (kg/g); temperature (°C); capacity (litres/ml) to the nearest appropriate unit</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Using rulers, scales, thermometers and measuring vessels compare and order lengths, mass, volume/capacity and record the results using &gt;, &lt; and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Recognise and use symbols for pounds (£) and pence (p); combine amounts to make a particular value</a:t>
                      </a:r>
                    </a:p>
                    <a:p>
                      <a:pPr marL="171450" indent="-171450" algn="l">
                        <a:lnSpc>
                          <a:spcPct val="115000"/>
                        </a:lnSpc>
                        <a:spcAft>
                          <a:spcPts val="0"/>
                        </a:spcAft>
                        <a:buFont typeface="Arial" panose="020B0604020202020204" pitchFamily="34" charset="0"/>
                        <a:buChar char="•"/>
                      </a:pPr>
                      <a:r>
                        <a:rPr lang="en-GB" sz="800" err="1">
                          <a:latin typeface="Tahoma" panose="020B0604030504040204" pitchFamily="34" charset="0"/>
                          <a:ea typeface="Tahoma" panose="020B0604030504040204" pitchFamily="34" charset="0"/>
                          <a:cs typeface="Tahoma" panose="020B0604030504040204" pitchFamily="34" charset="0"/>
                        </a:rPr>
                        <a:t>Fnd</a:t>
                      </a:r>
                      <a:r>
                        <a:rPr lang="en-GB" sz="800">
                          <a:latin typeface="Tahoma" panose="020B0604030504040204" pitchFamily="34" charset="0"/>
                          <a:ea typeface="Tahoma" panose="020B0604030504040204" pitchFamily="34" charset="0"/>
                          <a:cs typeface="Tahoma" panose="020B0604030504040204" pitchFamily="34" charset="0"/>
                        </a:rPr>
                        <a:t> different combinations of coins that equal the same amounts of money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Solve simple problems in a practical context involving addition and subtraction of money of the same unit, including giving change</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Compare and sequence intervals of time</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Tell and write the time to five minutes, including quarter past/to the hour and draw the hands on a clock face to show these times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Know the number of minutes in an hour and the number of hours in a day.</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Measure, compare, add and subtract: lengths (m/cm/mm); mass (kg/g); volume/capacity (l/ml)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Measure the perimeter of simple 2-D shapes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Add and subtract amounts of money to give change, using both £ and p in practical contexts</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Tell and write the time from an analogue clock, including using Roman numerals from I to XII, and 12-hour and 24-hour clocks</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Estimate and read time with increasing accuracy to the nearest minute</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Record and compare time in terms of seconds, minutes and hours</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Use vocabulary such as o’clock, a.m./p.m., morning, afternoon, noon and midnight</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Know the number of seconds in a minute and the number of days in each month, year and leap year</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Compare durations of events [for example to calculate the time taken by particular events or task.</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extLst>
                  <a:ext uri="{0D108BD9-81ED-4DB2-BD59-A6C34878D82A}">
                    <a16:rowId xmlns:a16="http://schemas.microsoft.com/office/drawing/2014/main" val="10002"/>
                  </a:ext>
                </a:extLst>
              </a:tr>
              <a:tr h="1065567">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algn="ctr">
                        <a:lnSpc>
                          <a:spcPct val="115000"/>
                        </a:lnSpc>
                        <a:spcAft>
                          <a:spcPts val="0"/>
                        </a:spcAft>
                      </a:pPr>
                      <a:r>
                        <a:rPr lang="en-GB" sz="800">
                          <a:effectLst/>
                          <a:latin typeface="+mn-lt"/>
                          <a:ea typeface="Tahoma" panose="020B0604030504040204" pitchFamily="34" charset="0"/>
                          <a:cs typeface="Tahoma" panose="020B0604030504040204" pitchFamily="34" charset="0"/>
                        </a:rPr>
                        <a:t>Measure, compare, long, longer, short, shorter, length, wide, wider, narrow, narrow, heavy, heavier, light, lighter, full empty</a:t>
                      </a:r>
                    </a:p>
                  </a:txBody>
                  <a:tcPr marL="23581" marR="23581" marT="0" marB="0" anchor="ctr"/>
                </a:tc>
                <a:tc>
                  <a:txBody>
                    <a:bodyPr/>
                    <a:lstStyle/>
                    <a:p>
                      <a:pPr algn="ctr">
                        <a:lnSpc>
                          <a:spcPct val="115000"/>
                        </a:lnSpc>
                        <a:spcAft>
                          <a:spcPts val="0"/>
                        </a:spcAft>
                      </a:pPr>
                      <a:r>
                        <a:rPr lang="en-GB" sz="800">
                          <a:effectLst/>
                          <a:latin typeface="+mn-lt"/>
                          <a:ea typeface="Tahoma" panose="020B0604030504040204" pitchFamily="34" charset="0"/>
                          <a:cs typeface="Tahoma" panose="020B0604030504040204" pitchFamily="34" charset="0"/>
                        </a:rPr>
                        <a:t>Tall, taller, capacity, volume, weight, half full, quarter full, quicker, slower, earlier, time, later, hours, minutes, seconds, coins, notes, value, yesterday, today, tomorrow, afternoon, evening, week, month, year, o’clock, half-past </a:t>
                      </a:r>
                    </a:p>
                  </a:txBody>
                  <a:tcPr marL="23581" marR="23581" marT="0" marB="0" anchor="ctr"/>
                </a:tc>
                <a:tc>
                  <a:txBody>
                    <a:bodyPr/>
                    <a:lstStyle/>
                    <a:p>
                      <a:pPr algn="ctr">
                        <a:lnSpc>
                          <a:spcPct val="115000"/>
                        </a:lnSpc>
                        <a:spcAft>
                          <a:spcPts val="0"/>
                        </a:spcAft>
                      </a:pPr>
                      <a:r>
                        <a:rPr lang="en-GB" sz="800">
                          <a:effectLst/>
                          <a:latin typeface="+mn-lt"/>
                          <a:ea typeface="Tahoma" panose="020B0604030504040204" pitchFamily="34" charset="0"/>
                          <a:cs typeface="Tahoma" panose="020B0604030504040204" pitchFamily="34" charset="0"/>
                        </a:rPr>
                        <a:t>Ruler, scale, thermometers, metre, centimetre, temperature, degrees Celsius, litres, millilitres, combinations, intervals, quarter to , quarter past, change</a:t>
                      </a:r>
                    </a:p>
                    <a:p>
                      <a:pPr algn="ctr">
                        <a:lnSpc>
                          <a:spcPct val="115000"/>
                        </a:lnSpc>
                        <a:spcAft>
                          <a:spcPts val="0"/>
                        </a:spcAft>
                      </a:pPr>
                      <a:endParaRPr lang="en-GB" sz="800">
                        <a:effectLst/>
                        <a:latin typeface="+mn-lt"/>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a:effectLst/>
                          <a:latin typeface="+mn-lt"/>
                          <a:ea typeface="Tahoma" panose="020B0604030504040204" pitchFamily="34" charset="0"/>
                          <a:cs typeface="Tahoma" panose="020B0604030504040204" pitchFamily="34" charset="0"/>
                        </a:rPr>
                        <a:t>Millimetres, perimeter,  analogue clock, 12-hour, 24-hour, </a:t>
                      </a:r>
                      <a:r>
                        <a:rPr lang="en-GB" sz="800" err="1">
                          <a:effectLst/>
                          <a:latin typeface="+mn-lt"/>
                          <a:ea typeface="Tahoma" panose="020B0604030504040204" pitchFamily="34" charset="0"/>
                          <a:cs typeface="Tahoma" panose="020B0604030504040204" pitchFamily="34" charset="0"/>
                        </a:rPr>
                        <a:t>a,m</a:t>
                      </a:r>
                      <a:r>
                        <a:rPr lang="en-GB" sz="800">
                          <a:effectLst/>
                          <a:latin typeface="+mn-lt"/>
                          <a:ea typeface="Tahoma" panose="020B0604030504040204" pitchFamily="34" charset="0"/>
                          <a:cs typeface="Tahoma" panose="020B0604030504040204" pitchFamily="34" charset="0"/>
                        </a:rPr>
                        <a:t>, </a:t>
                      </a:r>
                      <a:r>
                        <a:rPr lang="en-GB" sz="800" err="1">
                          <a:effectLst/>
                          <a:latin typeface="+mn-lt"/>
                          <a:ea typeface="Tahoma" panose="020B0604030504040204" pitchFamily="34" charset="0"/>
                          <a:cs typeface="Tahoma" panose="020B0604030504040204" pitchFamily="34" charset="0"/>
                        </a:rPr>
                        <a:t>p,m</a:t>
                      </a:r>
                      <a:r>
                        <a:rPr lang="en-GB" sz="800">
                          <a:effectLst/>
                          <a:latin typeface="+mn-lt"/>
                          <a:ea typeface="Tahoma" panose="020B0604030504040204" pitchFamily="34" charset="0"/>
                          <a:cs typeface="Tahoma" panose="020B0604030504040204" pitchFamily="34" charset="0"/>
                        </a:rPr>
                        <a:t>, noon, midnight, leap year</a:t>
                      </a:r>
                    </a:p>
                  </a:txBody>
                  <a:tcPr marL="23581" marR="23581" marT="0" marB="0"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5264864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6503822"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Mathematics  Years 4 to 6</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4173226367"/>
              </p:ext>
            </p:extLst>
          </p:nvPr>
        </p:nvGraphicFramePr>
        <p:xfrm>
          <a:off x="248209" y="959242"/>
          <a:ext cx="8528920" cy="4386352"/>
        </p:xfrm>
        <a:graphic>
          <a:graphicData uri="http://schemas.openxmlformats.org/drawingml/2006/table">
            <a:tbl>
              <a:tblPr firstRow="1" firstCol="1" bandRow="1">
                <a:tableStyleId>{5C22544A-7EE6-4342-B048-85BDC9FD1C3A}</a:tableStyleId>
              </a:tblPr>
              <a:tblGrid>
                <a:gridCol w="982441">
                  <a:extLst>
                    <a:ext uri="{9D8B030D-6E8A-4147-A177-3AD203B41FA5}">
                      <a16:colId xmlns:a16="http://schemas.microsoft.com/office/drawing/2014/main" val="20000"/>
                    </a:ext>
                  </a:extLst>
                </a:gridCol>
                <a:gridCol w="2515019">
                  <a:extLst>
                    <a:ext uri="{9D8B030D-6E8A-4147-A177-3AD203B41FA5}">
                      <a16:colId xmlns:a16="http://schemas.microsoft.com/office/drawing/2014/main" val="20001"/>
                    </a:ext>
                  </a:extLst>
                </a:gridCol>
                <a:gridCol w="2515730">
                  <a:extLst>
                    <a:ext uri="{9D8B030D-6E8A-4147-A177-3AD203B41FA5}">
                      <a16:colId xmlns:a16="http://schemas.microsoft.com/office/drawing/2014/main" val="20002"/>
                    </a:ext>
                  </a:extLst>
                </a:gridCol>
                <a:gridCol w="2515730">
                  <a:extLst>
                    <a:ext uri="{9D8B030D-6E8A-4147-A177-3AD203B41FA5}">
                      <a16:colId xmlns:a16="http://schemas.microsoft.com/office/drawing/2014/main" val="20003"/>
                    </a:ext>
                  </a:extLst>
                </a:gridCol>
              </a:tblGrid>
              <a:tr h="250433">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4</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5</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6</a:t>
                      </a:r>
                    </a:p>
                  </a:txBody>
                  <a:tcPr marL="23581" marR="23581" marT="0" marB="0" anchor="ctr"/>
                </a:tc>
                <a:extLst>
                  <a:ext uri="{0D108BD9-81ED-4DB2-BD59-A6C34878D82A}">
                    <a16:rowId xmlns:a16="http://schemas.microsoft.com/office/drawing/2014/main" val="10000"/>
                  </a:ext>
                </a:extLst>
              </a:tr>
              <a:tr h="1960845">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Measurement</a:t>
                      </a:r>
                    </a:p>
                  </a:txBody>
                  <a:tcPr marL="23581" marR="23581" marT="0" marB="0" anchor="ctr"/>
                </a:tc>
                <a:tc>
                  <a:txBody>
                    <a:bodyPr/>
                    <a:lstStyle/>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Convert between different units of measure [for example, kilometre to metre; hour to minute]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Measure and calculate the perimeter of a rectilinear figure (including squares) in centimetres and metres</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Find the area of rectilinear shapes by counting squares</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Estimate, compare and calculate different measures, including money in pounds and pence</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Read, write and convert time between analogue and digital 12 and 24 hour clocks</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Solve problems involving converting from hours to minutes; minutes to seconds; years to months; weeks to days</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Convert between different units of metric measure (for example, kilometre and metre; centimetre and metre; centimetre and millimetre; gram and kilogram; litre and millilitre)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Understand and use approximate equivalences between metric units and common imperial units such as inches, pounds and pints measure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Calculate the perimeter of composite rectilinear shapes in centimetres and metres</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Calculate and compare the area of rectangles (including squares), and including using standard units, square centimetres (cm2 ) and square metres (m2 ) and estimate the area of irregular shapes</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Estimate volume [for example, using 1 cm3 blocks to build cuboids (including cubes)] and capacity [for example, using water]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Solve problems involving converting between units of time</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Use all four operations to solve problems involving measure [for example, length, mass, volume, money] using decimal notation, including scaling.</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Solve problems involving the calculation and conversion of units of measure, using decimal notation up to three decimal places where appropriate</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Use, read, write and convert between standard units, converting measurements of length, mass, volume and time from a smaller unit of measure to a larger unit, and vice versa</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Using decimal notation to up to three decimal places convert between miles and kilometres</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Recognise that shapes with the same areas can have different perimeters and vice versa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Recognise when it is possible to use formulae for area and volume of shapes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Calculate the area of parallelograms and triangles</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Calculate, estimate and compare volume of cubes and cuboids using standard units, including cubic centimetres (cm3 ) and cubic metres (m3 ), and extending to other units [for example, mm3 and km3 ]</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extLst>
                  <a:ext uri="{0D108BD9-81ED-4DB2-BD59-A6C34878D82A}">
                    <a16:rowId xmlns:a16="http://schemas.microsoft.com/office/drawing/2014/main" val="10002"/>
                  </a:ext>
                </a:extLst>
              </a:tr>
              <a:tr h="1065567">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algn="ctr">
                        <a:lnSpc>
                          <a:spcPct val="115000"/>
                        </a:lnSpc>
                        <a:spcAft>
                          <a:spcPts val="0"/>
                        </a:spcAft>
                      </a:pPr>
                      <a:r>
                        <a:rPr lang="en-GB" sz="800">
                          <a:effectLst/>
                          <a:latin typeface="+mn-lt"/>
                          <a:ea typeface="Tahoma" panose="020B0604030504040204" pitchFamily="34" charset="0"/>
                          <a:cs typeface="Tahoma" panose="020B0604030504040204" pitchFamily="34" charset="0"/>
                        </a:rPr>
                        <a:t>Kilometre, area, convert, digital clocks</a:t>
                      </a:r>
                    </a:p>
                  </a:txBody>
                  <a:tcPr marL="23581" marR="23581" marT="0" marB="0" anchor="ctr"/>
                </a:tc>
                <a:tc>
                  <a:txBody>
                    <a:bodyPr/>
                    <a:lstStyle/>
                    <a:p>
                      <a:pPr algn="ctr">
                        <a:lnSpc>
                          <a:spcPct val="115000"/>
                        </a:lnSpc>
                        <a:spcAft>
                          <a:spcPts val="0"/>
                        </a:spcAft>
                      </a:pPr>
                      <a:r>
                        <a:rPr lang="en-GB" sz="800">
                          <a:effectLst/>
                          <a:latin typeface="+mn-lt"/>
                          <a:ea typeface="Tahoma" panose="020B0604030504040204" pitchFamily="34" charset="0"/>
                          <a:cs typeface="Tahoma" panose="020B0604030504040204" pitchFamily="34" charset="0"/>
                        </a:rPr>
                        <a:t>Grams, approximate equivalence, metric units, imperial units, inches, pounds, pints, square centimetres, square metres, cubic centimetres, cuboids</a:t>
                      </a:r>
                    </a:p>
                  </a:txBody>
                  <a:tcPr marL="23581" marR="23581" marT="0" marB="0" anchor="ctr"/>
                </a:tc>
                <a:tc>
                  <a:txBody>
                    <a:bodyPr/>
                    <a:lstStyle/>
                    <a:p>
                      <a:pPr algn="ctr">
                        <a:lnSpc>
                          <a:spcPct val="115000"/>
                        </a:lnSpc>
                        <a:spcAft>
                          <a:spcPts val="0"/>
                        </a:spcAft>
                      </a:pPr>
                      <a:r>
                        <a:rPr lang="en-GB" sz="800">
                          <a:effectLst/>
                          <a:latin typeface="+mn-lt"/>
                          <a:ea typeface="Tahoma" panose="020B0604030504040204" pitchFamily="34" charset="0"/>
                          <a:cs typeface="Tahoma" panose="020B0604030504040204" pitchFamily="34" charset="0"/>
                        </a:rPr>
                        <a:t>Miles, formulae, parallelograms, cubic metres, cubic kilometres, cubic millimetres</a:t>
                      </a:r>
                    </a:p>
                  </a:txBody>
                  <a:tcPr marL="23581" marR="23581" marT="0" marB="0"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9601854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6" y="334397"/>
            <a:ext cx="6779593"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Mathematics EYFS to Year 3</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878923267"/>
              </p:ext>
            </p:extLst>
          </p:nvPr>
        </p:nvGraphicFramePr>
        <p:xfrm>
          <a:off x="248210" y="959242"/>
          <a:ext cx="8644268" cy="4771524"/>
        </p:xfrm>
        <a:graphic>
          <a:graphicData uri="http://schemas.openxmlformats.org/drawingml/2006/table">
            <a:tbl>
              <a:tblPr firstRow="1" firstCol="1" bandRow="1">
                <a:tableStyleId>{5C22544A-7EE6-4342-B048-85BDC9FD1C3A}</a:tableStyleId>
              </a:tblPr>
              <a:tblGrid>
                <a:gridCol w="768972">
                  <a:extLst>
                    <a:ext uri="{9D8B030D-6E8A-4147-A177-3AD203B41FA5}">
                      <a16:colId xmlns:a16="http://schemas.microsoft.com/office/drawing/2014/main" val="20000"/>
                    </a:ext>
                  </a:extLst>
                </a:gridCol>
                <a:gridCol w="1968546">
                  <a:extLst>
                    <a:ext uri="{9D8B030D-6E8A-4147-A177-3AD203B41FA5}">
                      <a16:colId xmlns:a16="http://schemas.microsoft.com/office/drawing/2014/main" val="713258296"/>
                    </a:ext>
                  </a:extLst>
                </a:gridCol>
                <a:gridCol w="1968546">
                  <a:extLst>
                    <a:ext uri="{9D8B030D-6E8A-4147-A177-3AD203B41FA5}">
                      <a16:colId xmlns:a16="http://schemas.microsoft.com/office/drawing/2014/main" val="20001"/>
                    </a:ext>
                  </a:extLst>
                </a:gridCol>
                <a:gridCol w="1969102">
                  <a:extLst>
                    <a:ext uri="{9D8B030D-6E8A-4147-A177-3AD203B41FA5}">
                      <a16:colId xmlns:a16="http://schemas.microsoft.com/office/drawing/2014/main" val="20002"/>
                    </a:ext>
                  </a:extLst>
                </a:gridCol>
                <a:gridCol w="1969102">
                  <a:extLst>
                    <a:ext uri="{9D8B030D-6E8A-4147-A177-3AD203B41FA5}">
                      <a16:colId xmlns:a16="http://schemas.microsoft.com/office/drawing/2014/main" val="20003"/>
                    </a:ext>
                  </a:extLst>
                </a:gridCol>
              </a:tblGrid>
              <a:tr h="355189">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EYFS</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1</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2</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3</a:t>
                      </a:r>
                    </a:p>
                  </a:txBody>
                  <a:tcPr marL="23581" marR="23581" marT="0" marB="0" anchor="ctr"/>
                </a:tc>
                <a:extLst>
                  <a:ext uri="{0D108BD9-81ED-4DB2-BD59-A6C34878D82A}">
                    <a16:rowId xmlns:a16="http://schemas.microsoft.com/office/drawing/2014/main" val="10000"/>
                  </a:ext>
                </a:extLst>
              </a:tr>
              <a:tr h="1999281">
                <a:tc>
                  <a:txBody>
                    <a:bodyPr/>
                    <a:lstStyle/>
                    <a:p>
                      <a:pPr algn="ctr">
                        <a:lnSpc>
                          <a:spcPct val="115000"/>
                        </a:lnSpc>
                        <a:spcAft>
                          <a:spcPts val="0"/>
                        </a:spcAft>
                      </a:pPr>
                      <a:r>
                        <a:rPr lang="en-GB" sz="800"/>
                        <a:t>Geometry – Properties of </a:t>
                      </a:r>
                    </a:p>
                    <a:p>
                      <a:pPr algn="ctr">
                        <a:lnSpc>
                          <a:spcPct val="115000"/>
                        </a:lnSpc>
                        <a:spcAft>
                          <a:spcPts val="0"/>
                        </a:spcAft>
                      </a:pPr>
                      <a:r>
                        <a:rPr lang="en-GB" sz="800"/>
                        <a:t>Shapes and Position and Direction</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marL="171450" indent="-171450">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Select, rotate and manipulate shapes to develop spatial reasoning skills.</a:t>
                      </a:r>
                    </a:p>
                    <a:p>
                      <a:pPr marL="171450" indent="-171450">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Compose and decompose shapes so that children recognise a shape can have other shapes within it, just as numbers can</a:t>
                      </a:r>
                    </a:p>
                    <a:p>
                      <a:pPr marL="171450" indent="-171450">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Continue, copy and create repeating patterns</a:t>
                      </a:r>
                    </a:p>
                    <a:p>
                      <a:pPr algn="l">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Recognise and name common 2-D and 3-D shapes, including:   2-D shapes [for example, rectangles (including squares), circles and triangles]  and 3-D shapes [for example, cuboids (including cubes), pyramids and spheres].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Describe position, direction and movement, including whole, half, quarter and three-quarter turns.</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Identify and describe the properties of 2-D shapes, including the number of sides and line symmetry in a vertical line</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Identify and describe the properties of 3-D shapes, including the number of edges, vertices and faces</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Identify 2-D shapes on the surface of 3-D shapes, [for example, a circle on a cylinder and a triangle on a pyramid]</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Compare and sort common 2-D and 3-D shapes and everyday objects</a:t>
                      </a:r>
                      <a:endParaRPr lang="en-GB" sz="800">
                        <a:effectLst/>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Order and arrange combinations of mathematical objects in patterns and sequences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Use mathematical vocabulary to describe position, direction and movement, including movement in a straight line and distinguishing between rotation as a turn and in terms of right angles for quarter, half and three-quarter turns (clockwise and anticlockwise). </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Draw 2-D shapes and make 3-D shapes using modelling materials</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Recognise 3-D shapes in different orientations and describe them</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Recognise angles as a property of shape or a description of a turn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Identify right angles, recognise that two right angles make a half-turn, three make three quarters of a turn and four a complete turn;</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Identify whether angles are greater than or less than a right angle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Identify horizontal and vertical lines and pairs of perpendicular and parallel lines</a:t>
                      </a:r>
                      <a:r>
                        <a:rPr lang="en-GB" sz="800"/>
                        <a:t>. </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extLst>
                  <a:ext uri="{0D108BD9-81ED-4DB2-BD59-A6C34878D82A}">
                    <a16:rowId xmlns:a16="http://schemas.microsoft.com/office/drawing/2014/main" val="10002"/>
                  </a:ext>
                </a:extLst>
              </a:tr>
              <a:tr h="1065567">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algn="ctr">
                        <a:lnSpc>
                          <a:spcPct val="115000"/>
                        </a:lnSpc>
                        <a:spcAft>
                          <a:spcPts val="0"/>
                        </a:spcAft>
                      </a:pPr>
                      <a:r>
                        <a:rPr lang="en-GB" sz="800">
                          <a:effectLst/>
                          <a:latin typeface="+mn-lt"/>
                          <a:ea typeface="Tahoma" panose="020B0604030504040204" pitchFamily="34" charset="0"/>
                          <a:cs typeface="Tahoma" panose="020B0604030504040204" pitchFamily="34" charset="0"/>
                        </a:rPr>
                        <a:t>Circle, square, triangle, rectangle, curved, straight, flat, patterns, repeat</a:t>
                      </a:r>
                    </a:p>
                  </a:txBody>
                  <a:tcPr marL="23581" marR="23581" marT="0" marB="0" anchor="ctr"/>
                </a:tc>
                <a:tc>
                  <a:txBody>
                    <a:bodyPr/>
                    <a:lstStyle/>
                    <a:p>
                      <a:pPr algn="ctr">
                        <a:lnSpc>
                          <a:spcPct val="115000"/>
                        </a:lnSpc>
                        <a:spcAft>
                          <a:spcPts val="0"/>
                        </a:spcAft>
                      </a:pPr>
                      <a:r>
                        <a:rPr lang="en-GB" sz="800">
                          <a:effectLst/>
                          <a:latin typeface="+mn-lt"/>
                          <a:ea typeface="Tahoma" panose="020B0604030504040204" pitchFamily="34" charset="0"/>
                          <a:cs typeface="Tahoma" panose="020B0604030504040204" pitchFamily="34" charset="0"/>
                        </a:rPr>
                        <a:t>2-d shapes, 3-d shapes, cuboids, cubes, pyramid, sphere, sides, corners, faces, whole-urn, half-turn, quarter-turn, three-quarters turn, position, direction, movement, under, over, on, in, between</a:t>
                      </a:r>
                    </a:p>
                  </a:txBody>
                  <a:tcPr marL="23581" marR="23581" marT="0" marB="0" anchor="ctr"/>
                </a:tc>
                <a:tc>
                  <a:txBody>
                    <a:bodyPr/>
                    <a:lstStyle/>
                    <a:p>
                      <a:pPr algn="ctr">
                        <a:lnSpc>
                          <a:spcPct val="115000"/>
                        </a:lnSpc>
                        <a:spcAft>
                          <a:spcPts val="0"/>
                        </a:spcAft>
                      </a:pPr>
                      <a:endParaRPr lang="en-GB" sz="800">
                        <a:effectLst/>
                        <a:latin typeface="+mn-lt"/>
                        <a:ea typeface="Tahoma" panose="020B0604030504040204" pitchFamily="34" charset="0"/>
                        <a:cs typeface="Tahoma" panose="020B0604030504040204" pitchFamily="34" charset="0"/>
                      </a:endParaRPr>
                    </a:p>
                    <a:p>
                      <a:pPr algn="ctr">
                        <a:lnSpc>
                          <a:spcPct val="115000"/>
                        </a:lnSpc>
                        <a:spcAft>
                          <a:spcPts val="0"/>
                        </a:spcAft>
                      </a:pPr>
                      <a:r>
                        <a:rPr lang="en-GB" sz="800">
                          <a:effectLst/>
                          <a:latin typeface="+mn-lt"/>
                          <a:ea typeface="Tahoma" panose="020B0604030504040204" pitchFamily="34" charset="0"/>
                          <a:cs typeface="Tahoma" panose="020B0604030504040204" pitchFamily="34" charset="0"/>
                        </a:rPr>
                        <a:t>Line of symmetry, vertical line, edges, vertices, surface, clockwise, anti-clockwise, right angle</a:t>
                      </a:r>
                    </a:p>
                  </a:txBody>
                  <a:tcPr marL="23581" marR="23581" marT="0" marB="0" anchor="ctr"/>
                </a:tc>
                <a:tc>
                  <a:txBody>
                    <a:bodyPr/>
                    <a:lstStyle/>
                    <a:p>
                      <a:pPr algn="ctr">
                        <a:lnSpc>
                          <a:spcPct val="115000"/>
                        </a:lnSpc>
                        <a:spcAft>
                          <a:spcPts val="0"/>
                        </a:spcAft>
                      </a:pPr>
                      <a:r>
                        <a:rPr lang="en-GB" sz="800">
                          <a:effectLst/>
                          <a:latin typeface="+mn-lt"/>
                          <a:ea typeface="Tahoma" panose="020B0604030504040204" pitchFamily="34" charset="0"/>
                          <a:cs typeface="Tahoma" panose="020B0604030504040204" pitchFamily="34" charset="0"/>
                        </a:rPr>
                        <a:t>Orientation, angles, horizontal lines, perpendicular lines, parallel lines</a:t>
                      </a:r>
                    </a:p>
                  </a:txBody>
                  <a:tcPr marL="23581" marR="23581" marT="0" marB="0"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2668565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6503822"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Mathematics  Years 4 to 6</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130166718"/>
              </p:ext>
            </p:extLst>
          </p:nvPr>
        </p:nvGraphicFramePr>
        <p:xfrm>
          <a:off x="307540" y="1005740"/>
          <a:ext cx="8528920" cy="3965728"/>
        </p:xfrm>
        <a:graphic>
          <a:graphicData uri="http://schemas.openxmlformats.org/drawingml/2006/table">
            <a:tbl>
              <a:tblPr firstRow="1" firstCol="1" bandRow="1">
                <a:tableStyleId>{5C22544A-7EE6-4342-B048-85BDC9FD1C3A}</a:tableStyleId>
              </a:tblPr>
              <a:tblGrid>
                <a:gridCol w="982441">
                  <a:extLst>
                    <a:ext uri="{9D8B030D-6E8A-4147-A177-3AD203B41FA5}">
                      <a16:colId xmlns:a16="http://schemas.microsoft.com/office/drawing/2014/main" val="20000"/>
                    </a:ext>
                  </a:extLst>
                </a:gridCol>
                <a:gridCol w="2329519">
                  <a:extLst>
                    <a:ext uri="{9D8B030D-6E8A-4147-A177-3AD203B41FA5}">
                      <a16:colId xmlns:a16="http://schemas.microsoft.com/office/drawing/2014/main" val="20001"/>
                    </a:ext>
                  </a:extLst>
                </a:gridCol>
                <a:gridCol w="2701230">
                  <a:extLst>
                    <a:ext uri="{9D8B030D-6E8A-4147-A177-3AD203B41FA5}">
                      <a16:colId xmlns:a16="http://schemas.microsoft.com/office/drawing/2014/main" val="20002"/>
                    </a:ext>
                  </a:extLst>
                </a:gridCol>
                <a:gridCol w="2515730">
                  <a:extLst>
                    <a:ext uri="{9D8B030D-6E8A-4147-A177-3AD203B41FA5}">
                      <a16:colId xmlns:a16="http://schemas.microsoft.com/office/drawing/2014/main" val="20003"/>
                    </a:ext>
                  </a:extLst>
                </a:gridCol>
              </a:tblGrid>
              <a:tr h="250433">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4</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5</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6</a:t>
                      </a:r>
                    </a:p>
                  </a:txBody>
                  <a:tcPr marL="23581" marR="23581" marT="0" marB="0" anchor="ctr"/>
                </a:tc>
                <a:extLst>
                  <a:ext uri="{0D108BD9-81ED-4DB2-BD59-A6C34878D82A}">
                    <a16:rowId xmlns:a16="http://schemas.microsoft.com/office/drawing/2014/main" val="10000"/>
                  </a:ext>
                </a:extLst>
              </a:tr>
              <a:tr h="2426922">
                <a:tc>
                  <a:txBody>
                    <a:bodyPr/>
                    <a:lstStyle/>
                    <a:p>
                      <a:pPr algn="ctr">
                        <a:lnSpc>
                          <a:spcPct val="115000"/>
                        </a:lnSpc>
                        <a:spcAft>
                          <a:spcPts val="0"/>
                        </a:spcAft>
                      </a:pPr>
                      <a:r>
                        <a:rPr lang="en-GB" sz="800"/>
                        <a:t>Geometry – Properties of </a:t>
                      </a:r>
                    </a:p>
                    <a:p>
                      <a:pPr algn="ctr">
                        <a:lnSpc>
                          <a:spcPct val="115000"/>
                        </a:lnSpc>
                        <a:spcAft>
                          <a:spcPts val="0"/>
                        </a:spcAft>
                      </a:pPr>
                      <a:r>
                        <a:rPr lang="en-GB" sz="800"/>
                        <a:t>Shapes and Position and Direction</a:t>
                      </a:r>
                      <a:endParaRPr lang="en-GB" sz="80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Compare and classify geometric shapes, including quadrilaterals and triangles, based on their properties and sizes</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Identify acute and obtuse angles and compare and order angles up to two right angles by size</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Identify lines of symmetry in 2-D shapes presented in different orientations</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Complete a simple symmetric figure with respect to a specific line of symmetry</a:t>
                      </a:r>
                      <a:endParaRPr lang="en-GB" sz="800">
                        <a:effectLst/>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Describe positions on a 2-D grid as coordinates in the first quadrant</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Describe movements between positions as translations of a given unit to the left/right and up/down</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Plot specified points and draw sides to complete a given polygon. </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Identify 3-D shapes, including cubes and other cuboids, from 2-D representations</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Know angles are measured in degrees:</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Estimate and compare acute, obtuse and reflex angles</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Draw given angles, and measure them in degrees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Identify :</a:t>
                      </a:r>
                    </a:p>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r>
                        <a:rPr lang="en-GB" sz="800">
                          <a:latin typeface="Tahoma" panose="020B0604030504040204" pitchFamily="34" charset="0"/>
                          <a:ea typeface="Tahoma" panose="020B0604030504040204" pitchFamily="34" charset="0"/>
                          <a:cs typeface="Tahoma" panose="020B0604030504040204" pitchFamily="34" charset="0"/>
                        </a:rPr>
                        <a:t>         angles at a point and one whole turn (total 360˚)</a:t>
                      </a:r>
                    </a:p>
                    <a:p>
                      <a:pPr marL="0" indent="0" algn="l">
                        <a:lnSpc>
                          <a:spcPct val="115000"/>
                        </a:lnSpc>
                        <a:spcAft>
                          <a:spcPts val="0"/>
                        </a:spcAft>
                        <a:buFont typeface="Arial" panose="020B0604020202020204" pitchFamily="34" charset="0"/>
                        <a:buNone/>
                      </a:pPr>
                      <a:r>
                        <a:rPr lang="en-GB" sz="800">
                          <a:latin typeface="Tahoma" panose="020B0604030504040204" pitchFamily="34" charset="0"/>
                          <a:ea typeface="Tahoma" panose="020B0604030504040204" pitchFamily="34" charset="0"/>
                          <a:cs typeface="Tahoma" panose="020B0604030504040204" pitchFamily="34" charset="0"/>
                        </a:rPr>
                        <a:t>         angles at a point on a straight line and ½ turn (total</a:t>
                      </a:r>
                    </a:p>
                    <a:p>
                      <a:pPr marL="0" indent="0" algn="l">
                        <a:lnSpc>
                          <a:spcPct val="115000"/>
                        </a:lnSpc>
                        <a:spcAft>
                          <a:spcPts val="0"/>
                        </a:spcAft>
                        <a:buFont typeface="Arial" panose="020B0604020202020204" pitchFamily="34" charset="0"/>
                        <a:buNone/>
                      </a:pPr>
                      <a:r>
                        <a:rPr lang="en-GB" sz="800">
                          <a:latin typeface="Tahoma" panose="020B0604030504040204" pitchFamily="34" charset="0"/>
                          <a:ea typeface="Tahoma" panose="020B0604030504040204" pitchFamily="34" charset="0"/>
                          <a:cs typeface="Tahoma" panose="020B0604030504040204" pitchFamily="34" charset="0"/>
                        </a:rPr>
                        <a:t>         180˚)</a:t>
                      </a:r>
                    </a:p>
                    <a:p>
                      <a:pPr marL="0" indent="0" algn="l">
                        <a:lnSpc>
                          <a:spcPct val="115000"/>
                        </a:lnSpc>
                        <a:spcAft>
                          <a:spcPts val="0"/>
                        </a:spcAft>
                        <a:buFont typeface="Arial" panose="020B0604020202020204" pitchFamily="34" charset="0"/>
                        <a:buNone/>
                      </a:pPr>
                      <a:r>
                        <a:rPr lang="en-GB" sz="800">
                          <a:latin typeface="Tahoma" panose="020B0604030504040204" pitchFamily="34" charset="0"/>
                          <a:ea typeface="Tahoma" panose="020B0604030504040204" pitchFamily="34" charset="0"/>
                          <a:cs typeface="Tahoma" panose="020B0604030504040204" pitchFamily="34" charset="0"/>
                        </a:rPr>
                        <a:t>         other multiples of 90˚</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Use the properties of rectangles to deduce related facts and find missing lengths and angles</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Distinguish between regular and irregular polygons based on reasoning about equal sides and angles</a:t>
                      </a:r>
                      <a:endParaRPr lang="en-GB" sz="800">
                        <a:effectLst/>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Identify, describe and represent the position of a shape following a reflection or translation, using the appropriate language, and know that the shape has not changed. </a:t>
                      </a:r>
                    </a:p>
                    <a:p>
                      <a:pPr marL="0" indent="0" algn="l">
                        <a:lnSpc>
                          <a:spcPct val="115000"/>
                        </a:lnSpc>
                        <a:spcAft>
                          <a:spcPts val="0"/>
                        </a:spcAft>
                        <a:buFont typeface="Arial" panose="020B0604020202020204" pitchFamily="34" charset="0"/>
                        <a:buNone/>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Draw 2-D shapes using given dimensions and angles</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Recognise, describe and build simple 3-D shapes, including making nets</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Compare and classify geometric shapes based on their properties and sizes and find unknown angles in any triangles, quadrilaterals, and regular polygons</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Illustrate and name parts of circles, including radius, diameter and circumference and know that the diameter is twice the radius</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Recognise angles where they meet at a point, are on a straight line, or are vertically opposite, and find missing angles.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Describe positions on the full coordinate grid (all four quadrants)</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Draw and translate simple shapes on the coordinate plane, and reflect them in the axes. </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extLst>
                  <a:ext uri="{0D108BD9-81ED-4DB2-BD59-A6C34878D82A}">
                    <a16:rowId xmlns:a16="http://schemas.microsoft.com/office/drawing/2014/main" val="10002"/>
                  </a:ext>
                </a:extLst>
              </a:tr>
              <a:tr h="1065567">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algn="ctr">
                        <a:lnSpc>
                          <a:spcPct val="115000"/>
                        </a:lnSpc>
                        <a:spcAft>
                          <a:spcPts val="0"/>
                        </a:spcAft>
                      </a:pPr>
                      <a:r>
                        <a:rPr lang="en-GB" sz="800" err="1">
                          <a:effectLst/>
                          <a:latin typeface="Tahoma" panose="020B0604030504040204" pitchFamily="34" charset="0"/>
                          <a:ea typeface="Tahoma" panose="020B0604030504040204" pitchFamily="34" charset="0"/>
                          <a:cs typeface="Tahoma" panose="020B0604030504040204" pitchFamily="34" charset="0"/>
                        </a:rPr>
                        <a:t>Quadilaterals</a:t>
                      </a:r>
                      <a:r>
                        <a:rPr lang="en-GB" sz="800">
                          <a:effectLst/>
                          <a:latin typeface="Tahoma" panose="020B0604030504040204" pitchFamily="34" charset="0"/>
                          <a:ea typeface="Tahoma" panose="020B0604030504040204" pitchFamily="34" charset="0"/>
                          <a:cs typeface="Tahoma" panose="020B0604030504040204" pitchFamily="34" charset="0"/>
                        </a:rPr>
                        <a:t>, acute angle, obtuse angle, symmetric, coordinates, translations, plot, polygon</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Degrees, reflex angle, regular polygons, irregular polygons, reflection</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Nets, radius, diameter, circumference, quadrants</a:t>
                      </a:r>
                    </a:p>
                  </a:txBody>
                  <a:tcPr marL="23581" marR="23581" marT="0" marB="0"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3244133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6" y="334397"/>
            <a:ext cx="7521660"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Mathematics Year 2 to Year 6</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1415537433"/>
              </p:ext>
            </p:extLst>
          </p:nvPr>
        </p:nvGraphicFramePr>
        <p:xfrm>
          <a:off x="284589" y="1237234"/>
          <a:ext cx="8402211" cy="3174285"/>
        </p:xfrm>
        <a:graphic>
          <a:graphicData uri="http://schemas.openxmlformats.org/drawingml/2006/table">
            <a:tbl>
              <a:tblPr firstRow="1" firstCol="1" bandRow="1">
                <a:tableStyleId>{5C22544A-7EE6-4342-B048-85BDC9FD1C3A}</a:tableStyleId>
              </a:tblPr>
              <a:tblGrid>
                <a:gridCol w="652959">
                  <a:extLst>
                    <a:ext uri="{9D8B030D-6E8A-4147-A177-3AD203B41FA5}">
                      <a16:colId xmlns:a16="http://schemas.microsoft.com/office/drawing/2014/main" val="20000"/>
                    </a:ext>
                  </a:extLst>
                </a:gridCol>
                <a:gridCol w="1405602">
                  <a:extLst>
                    <a:ext uri="{9D8B030D-6E8A-4147-A177-3AD203B41FA5}">
                      <a16:colId xmlns:a16="http://schemas.microsoft.com/office/drawing/2014/main" val="20002"/>
                    </a:ext>
                  </a:extLst>
                </a:gridCol>
                <a:gridCol w="1405281">
                  <a:extLst>
                    <a:ext uri="{9D8B030D-6E8A-4147-A177-3AD203B41FA5}">
                      <a16:colId xmlns:a16="http://schemas.microsoft.com/office/drawing/2014/main" val="20003"/>
                    </a:ext>
                  </a:extLst>
                </a:gridCol>
                <a:gridCol w="1646123">
                  <a:extLst>
                    <a:ext uri="{9D8B030D-6E8A-4147-A177-3AD203B41FA5}">
                      <a16:colId xmlns:a16="http://schemas.microsoft.com/office/drawing/2014/main" val="1831490311"/>
                    </a:ext>
                  </a:extLst>
                </a:gridCol>
                <a:gridCol w="1646123">
                  <a:extLst>
                    <a:ext uri="{9D8B030D-6E8A-4147-A177-3AD203B41FA5}">
                      <a16:colId xmlns:a16="http://schemas.microsoft.com/office/drawing/2014/main" val="1739523633"/>
                    </a:ext>
                  </a:extLst>
                </a:gridCol>
                <a:gridCol w="1646123">
                  <a:extLst>
                    <a:ext uri="{9D8B030D-6E8A-4147-A177-3AD203B41FA5}">
                      <a16:colId xmlns:a16="http://schemas.microsoft.com/office/drawing/2014/main" val="2094484740"/>
                    </a:ext>
                  </a:extLst>
                </a:gridCol>
              </a:tblGrid>
              <a:tr h="355189">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2</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3</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4</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5</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6</a:t>
                      </a:r>
                    </a:p>
                  </a:txBody>
                  <a:tcPr marL="23581" marR="23581" marT="0" marB="0" anchor="ctr"/>
                </a:tc>
                <a:extLst>
                  <a:ext uri="{0D108BD9-81ED-4DB2-BD59-A6C34878D82A}">
                    <a16:rowId xmlns:a16="http://schemas.microsoft.com/office/drawing/2014/main" val="10000"/>
                  </a:ext>
                </a:extLst>
              </a:tr>
              <a:tr h="1625539">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Statistics</a:t>
                      </a:r>
                    </a:p>
                  </a:txBody>
                  <a:tcPr marL="23581" marR="23581" marT="0" marB="0" anchor="ctr"/>
                </a:tc>
                <a:tc>
                  <a:txBody>
                    <a:bodyPr/>
                    <a:lstStyle/>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Interpret and construct simple pictograms, tally charts, block diagrams and simple tables</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Ask and answer simple questions by counting the number of objects in each category and sorting the categories by quantity</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Ask and answer questions about totalling and comparing categorical data</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Interpret and present data using bar charts, pictograms and tables</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Solve one-step and two-step questions [for example, ‘How many more?’ and ‘How many fewer?’] using information presented in scaled bar charts and pictograms and tables.</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Interpret and present discrete and continuous data using appropriate graphical methods, including bar charts and time graphs.</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Solve comparison, sum and difference problems using information presented in bar charts, pictograms, tables and other graphs. </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Solve comparison, sum and difference problems using information presented in a line graph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Complete, read and interpret information in tables, including timetables. </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Interpret and construct pie charts and line graphs and use these to solve problems calculate and interpret the mean as an average</a:t>
                      </a:r>
                      <a:r>
                        <a:rPr lang="en-GB" sz="800"/>
                        <a:t>.</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extLst>
                  <a:ext uri="{0D108BD9-81ED-4DB2-BD59-A6C34878D82A}">
                    <a16:rowId xmlns:a16="http://schemas.microsoft.com/office/drawing/2014/main" val="10002"/>
                  </a:ext>
                </a:extLst>
              </a:tr>
              <a:tr h="1010616">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algn="ctr">
                        <a:lnSpc>
                          <a:spcPct val="115000"/>
                        </a:lnSpc>
                        <a:spcAft>
                          <a:spcPts val="0"/>
                        </a:spcAft>
                      </a:pPr>
                      <a:endParaRPr lang="en-GB" sz="800">
                        <a:effectLst/>
                        <a:latin typeface="+mn-lt"/>
                        <a:ea typeface="Tahoma" panose="020B0604030504040204" pitchFamily="34" charset="0"/>
                        <a:cs typeface="Tahoma" panose="020B0604030504040204" pitchFamily="34" charset="0"/>
                      </a:endParaRPr>
                    </a:p>
                    <a:p>
                      <a:pPr algn="ctr">
                        <a:lnSpc>
                          <a:spcPct val="115000"/>
                        </a:lnSpc>
                        <a:spcAft>
                          <a:spcPts val="0"/>
                        </a:spcAft>
                      </a:pPr>
                      <a:r>
                        <a:rPr lang="en-GB" sz="800">
                          <a:effectLst/>
                          <a:latin typeface="+mn-lt"/>
                          <a:ea typeface="Tahoma" panose="020B0604030504040204" pitchFamily="34" charset="0"/>
                          <a:cs typeface="Tahoma" panose="020B0604030504040204" pitchFamily="34" charset="0"/>
                        </a:rPr>
                        <a:t>Interpret, </a:t>
                      </a:r>
                      <a:r>
                        <a:rPr lang="en-GB" sz="800" err="1">
                          <a:effectLst/>
                          <a:latin typeface="+mn-lt"/>
                          <a:ea typeface="Tahoma" panose="020B0604030504040204" pitchFamily="34" charset="0"/>
                          <a:cs typeface="Tahoma" panose="020B0604030504040204" pitchFamily="34" charset="0"/>
                        </a:rPr>
                        <a:t>oictograms</a:t>
                      </a:r>
                      <a:r>
                        <a:rPr lang="en-GB" sz="800">
                          <a:effectLst/>
                          <a:latin typeface="+mn-lt"/>
                          <a:ea typeface="Tahoma" panose="020B0604030504040204" pitchFamily="34" charset="0"/>
                          <a:cs typeface="Tahoma" panose="020B0604030504040204" pitchFamily="34" charset="0"/>
                        </a:rPr>
                        <a:t>, tally charts, block diagrams, tables, category, data, totalling, comparing</a:t>
                      </a:r>
                    </a:p>
                  </a:txBody>
                  <a:tcPr marL="23581" marR="23581" marT="0" marB="0" anchor="ctr"/>
                </a:tc>
                <a:tc>
                  <a:txBody>
                    <a:bodyPr/>
                    <a:lstStyle/>
                    <a:p>
                      <a:pPr algn="ctr">
                        <a:lnSpc>
                          <a:spcPct val="115000"/>
                        </a:lnSpc>
                        <a:spcAft>
                          <a:spcPts val="0"/>
                        </a:spcAft>
                      </a:pPr>
                      <a:r>
                        <a:rPr lang="en-GB" sz="800" err="1">
                          <a:effectLst/>
                          <a:latin typeface="+mn-lt"/>
                          <a:ea typeface="Tahoma" panose="020B0604030504040204" pitchFamily="34" charset="0"/>
                          <a:cs typeface="Tahoma" panose="020B0604030504040204" pitchFamily="34" charset="0"/>
                        </a:rPr>
                        <a:t>iBar</a:t>
                      </a:r>
                      <a:r>
                        <a:rPr lang="en-GB" sz="800">
                          <a:effectLst/>
                          <a:latin typeface="+mn-lt"/>
                          <a:ea typeface="Tahoma" panose="020B0604030504040204" pitchFamily="34" charset="0"/>
                          <a:cs typeface="Tahoma" panose="020B0604030504040204" pitchFamily="34" charset="0"/>
                        </a:rPr>
                        <a:t> charts, one-step problem, two-step problem, information</a:t>
                      </a:r>
                    </a:p>
                  </a:txBody>
                  <a:tcPr marL="23581" marR="23581" marT="0" marB="0" anchor="ctr"/>
                </a:tc>
                <a:tc>
                  <a:txBody>
                    <a:bodyPr/>
                    <a:lstStyle/>
                    <a:p>
                      <a:pPr algn="ctr">
                        <a:lnSpc>
                          <a:spcPct val="115000"/>
                        </a:lnSpc>
                        <a:spcAft>
                          <a:spcPts val="0"/>
                        </a:spcAft>
                      </a:pPr>
                      <a:r>
                        <a:rPr lang="en-GB" sz="800">
                          <a:effectLst/>
                          <a:latin typeface="+mn-lt"/>
                          <a:ea typeface="Tahoma" panose="020B0604030504040204" pitchFamily="34" charset="0"/>
                          <a:cs typeface="Tahoma" panose="020B0604030504040204" pitchFamily="34" charset="0"/>
                        </a:rPr>
                        <a:t>Discrete data, continuous data, graph, graphical, line graph, time graph, sum problem, difference problem</a:t>
                      </a:r>
                    </a:p>
                  </a:txBody>
                  <a:tcPr marL="23581" marR="23581" marT="0" marB="0" anchor="ctr"/>
                </a:tc>
                <a:tc>
                  <a:txBody>
                    <a:bodyPr/>
                    <a:lstStyle/>
                    <a:p>
                      <a:pPr algn="ctr">
                        <a:lnSpc>
                          <a:spcPct val="115000"/>
                        </a:lnSpc>
                        <a:spcAft>
                          <a:spcPts val="0"/>
                        </a:spcAft>
                      </a:pPr>
                      <a:r>
                        <a:rPr lang="en-GB" sz="800">
                          <a:effectLst/>
                          <a:latin typeface="+mn-lt"/>
                          <a:ea typeface="Tahoma" panose="020B0604030504040204" pitchFamily="34" charset="0"/>
                          <a:cs typeface="Tahoma" panose="020B0604030504040204" pitchFamily="34" charset="0"/>
                        </a:rPr>
                        <a:t>Timetables, two-way tables</a:t>
                      </a:r>
                    </a:p>
                  </a:txBody>
                  <a:tcPr marL="23581" marR="23581" marT="0" marB="0" anchor="ctr"/>
                </a:tc>
                <a:tc>
                  <a:txBody>
                    <a:bodyPr/>
                    <a:lstStyle/>
                    <a:p>
                      <a:pPr algn="ctr">
                        <a:lnSpc>
                          <a:spcPct val="115000"/>
                        </a:lnSpc>
                        <a:spcAft>
                          <a:spcPts val="0"/>
                        </a:spcAft>
                      </a:pPr>
                      <a:r>
                        <a:rPr lang="en-GB" sz="800">
                          <a:effectLst/>
                          <a:latin typeface="+mn-lt"/>
                          <a:ea typeface="Tahoma" panose="020B0604030504040204" pitchFamily="34" charset="0"/>
                          <a:cs typeface="Tahoma" panose="020B0604030504040204" pitchFamily="34" charset="0"/>
                        </a:rPr>
                        <a:t>Pie chart, mean, average</a:t>
                      </a:r>
                    </a:p>
                  </a:txBody>
                  <a:tcPr marL="23581" marR="23581" marT="0" marB="0"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0743781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6" y="334397"/>
            <a:ext cx="7521660"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Mathematics Year 6</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2743559801"/>
              </p:ext>
            </p:extLst>
          </p:nvPr>
        </p:nvGraphicFramePr>
        <p:xfrm>
          <a:off x="457200" y="1005740"/>
          <a:ext cx="5977315" cy="3958074"/>
        </p:xfrm>
        <a:graphic>
          <a:graphicData uri="http://schemas.openxmlformats.org/drawingml/2006/table">
            <a:tbl>
              <a:tblPr firstRow="1" firstCol="1" bandRow="1">
                <a:tableStyleId>{5C22544A-7EE6-4342-B048-85BDC9FD1C3A}</a:tableStyleId>
              </a:tblPr>
              <a:tblGrid>
                <a:gridCol w="1697609">
                  <a:extLst>
                    <a:ext uri="{9D8B030D-6E8A-4147-A177-3AD203B41FA5}">
                      <a16:colId xmlns:a16="http://schemas.microsoft.com/office/drawing/2014/main" val="20000"/>
                    </a:ext>
                  </a:extLst>
                </a:gridCol>
                <a:gridCol w="4279706">
                  <a:extLst>
                    <a:ext uri="{9D8B030D-6E8A-4147-A177-3AD203B41FA5}">
                      <a16:colId xmlns:a16="http://schemas.microsoft.com/office/drawing/2014/main" val="2094484740"/>
                    </a:ext>
                  </a:extLst>
                </a:gridCol>
              </a:tblGrid>
              <a:tr h="353969">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6</a:t>
                      </a:r>
                    </a:p>
                  </a:txBody>
                  <a:tcPr marL="23581" marR="23581" marT="0" marB="0" anchor="ctr"/>
                </a:tc>
                <a:extLst>
                  <a:ext uri="{0D108BD9-81ED-4DB2-BD59-A6C34878D82A}">
                    <a16:rowId xmlns:a16="http://schemas.microsoft.com/office/drawing/2014/main" val="10000"/>
                  </a:ext>
                </a:extLst>
              </a:tr>
              <a:tr h="1504407">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Ratio and Proportion</a:t>
                      </a:r>
                    </a:p>
                  </a:txBody>
                  <a:tcPr marL="23581" marR="23581" marT="0" marB="0" anchor="ctr"/>
                </a:tc>
                <a:tc>
                  <a:txBody>
                    <a:bodyPr/>
                    <a:lstStyle/>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Solve problems involving the relative sizes of two quantities where missing values can be found by using integer multiplication and division facts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Solve problems involving the calculation of percentages [for example, of measures, and such as 15% of 360] and the use of percentages for comparison</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Solve problems involving similar shapes where the scale factor is known or can be found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Solve problems involving unequal sharing and grouping using knowledge of fractions and multiples. </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extLst>
                  <a:ext uri="{0D108BD9-81ED-4DB2-BD59-A6C34878D82A}">
                    <a16:rowId xmlns:a16="http://schemas.microsoft.com/office/drawing/2014/main" val="10002"/>
                  </a:ext>
                </a:extLst>
              </a:tr>
              <a:tr h="600158">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algn="ctr">
                        <a:lnSpc>
                          <a:spcPct val="115000"/>
                        </a:lnSpc>
                        <a:spcAft>
                          <a:spcPts val="0"/>
                        </a:spcAft>
                      </a:pPr>
                      <a:r>
                        <a:rPr lang="en-GB" sz="800" b="1">
                          <a:effectLst/>
                          <a:latin typeface="+mn-lt"/>
                          <a:ea typeface="Tahoma" panose="020B0604030504040204" pitchFamily="34" charset="0"/>
                          <a:cs typeface="Tahoma" panose="020B0604030504040204" pitchFamily="34" charset="0"/>
                        </a:rPr>
                        <a:t>Relative size, missing value, integer multiplication, scale factor, unequal sharing, unequal grouping</a:t>
                      </a:r>
                    </a:p>
                  </a:txBody>
                  <a:tcPr marL="23581" marR="23581" marT="0" marB="0" anchor="ctr"/>
                </a:tc>
                <a:extLst>
                  <a:ext uri="{0D108BD9-81ED-4DB2-BD59-A6C34878D82A}">
                    <a16:rowId xmlns:a16="http://schemas.microsoft.com/office/drawing/2014/main" val="10003"/>
                  </a:ext>
                </a:extLst>
              </a:tr>
              <a:tr h="749770">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Algebra</a:t>
                      </a:r>
                    </a:p>
                  </a:txBody>
                  <a:tcPr marL="23581" marR="23581" marT="0" marB="0" anchor="ctr"/>
                </a:tc>
                <a:tc>
                  <a:txBody>
                    <a:bodyPr/>
                    <a:lstStyle/>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Use simple formulae generate and describe linear number sequences</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Express missing number problems algebraically</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Find pairs of numbers that satisfy an equation with two unknowns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Enumerate possibilities of combinations of two variables. </a:t>
                      </a:r>
                      <a:endParaRPr lang="en-GB" sz="800" b="1">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2329150072"/>
                  </a:ext>
                </a:extLst>
              </a:tr>
              <a:tr h="749770">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marL="0" indent="0" algn="ctr">
                        <a:lnSpc>
                          <a:spcPct val="115000"/>
                        </a:lnSpc>
                        <a:spcAft>
                          <a:spcPts val="0"/>
                        </a:spcAft>
                        <a:buFont typeface="Arial" panose="020B0604020202020204" pitchFamily="34" charset="0"/>
                        <a:buNone/>
                      </a:pPr>
                      <a:r>
                        <a:rPr lang="en-GB" sz="800" b="1">
                          <a:effectLst/>
                          <a:latin typeface="+mn-lt"/>
                          <a:ea typeface="Tahoma" panose="020B0604030504040204" pitchFamily="34" charset="0"/>
                          <a:cs typeface="Tahoma" panose="020B0604030504040204" pitchFamily="34" charset="0"/>
                        </a:rPr>
                        <a:t>Algebra, formulae, liner number sequence, algebraically, equation, variable, unknown</a:t>
                      </a:r>
                    </a:p>
                  </a:txBody>
                  <a:tcPr marL="23581" marR="23581" marT="0" marB="0" anchor="ctr"/>
                </a:tc>
                <a:extLst>
                  <a:ext uri="{0D108BD9-81ED-4DB2-BD59-A6C34878D82A}">
                    <a16:rowId xmlns:a16="http://schemas.microsoft.com/office/drawing/2014/main" val="2258835134"/>
                  </a:ext>
                </a:extLst>
              </a:tr>
            </a:tbl>
          </a:graphicData>
        </a:graphic>
      </p:graphicFrame>
    </p:spTree>
    <p:extLst>
      <p:ext uri="{BB962C8B-B14F-4D97-AF65-F5344CB8AC3E}">
        <p14:creationId xmlns:p14="http://schemas.microsoft.com/office/powerpoint/2010/main" val="34620064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66873" y="404663"/>
            <a:ext cx="950912" cy="943335"/>
          </a:xfrm>
          <a:prstGeom prst="rect">
            <a:avLst/>
          </a:prstGeom>
        </p:spPr>
      </p:pic>
      <p:sp>
        <p:nvSpPr>
          <p:cNvPr id="6" name="TextBox 5"/>
          <p:cNvSpPr txBox="1"/>
          <p:nvPr/>
        </p:nvSpPr>
        <p:spPr>
          <a:xfrm>
            <a:off x="1317785" y="476672"/>
            <a:ext cx="5904656"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Reading</a:t>
            </a:r>
          </a:p>
        </p:txBody>
      </p:sp>
      <p:sp>
        <p:nvSpPr>
          <p:cNvPr id="7" name="TextBox 6"/>
          <p:cNvSpPr txBox="1"/>
          <p:nvPr/>
        </p:nvSpPr>
        <p:spPr>
          <a:xfrm>
            <a:off x="236712" y="1575084"/>
            <a:ext cx="2679104" cy="1107996"/>
          </a:xfrm>
          <a:prstGeom prst="rect">
            <a:avLst/>
          </a:prstGeom>
          <a:noFill/>
        </p:spPr>
        <p:txBody>
          <a:bodyPr wrap="square" rtlCol="0">
            <a:spAutoFit/>
          </a:bodyPr>
          <a:lstStyle/>
          <a:p>
            <a:pPr>
              <a:lnSpc>
                <a:spcPct val="150000"/>
              </a:lnSpc>
            </a:pPr>
            <a:endParaRPr lang="en-GB" sz="2200">
              <a:solidFill>
                <a:srgbClr val="002060"/>
              </a:solidFill>
              <a:latin typeface="Tahoma" panose="020B0604030504040204" pitchFamily="34" charset="0"/>
              <a:ea typeface="Tahoma" panose="020B0604030504040204" pitchFamily="34" charset="0"/>
              <a:cs typeface="Tahoma" panose="020B0604030504040204" pitchFamily="34" charset="0"/>
              <a:hlinkClick r:id="rId4" action="ppaction://hlinksldjump"/>
            </a:endParaRPr>
          </a:p>
          <a:p>
            <a:pPr>
              <a:lnSpc>
                <a:spcPct val="150000"/>
              </a:lnSpc>
            </a:pPr>
            <a:endParaRPr lang="en-GB" sz="2200">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10" name="TextBox 9"/>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5"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8" name="TextBox 7"/>
          <p:cNvSpPr txBox="1"/>
          <p:nvPr/>
        </p:nvSpPr>
        <p:spPr>
          <a:xfrm>
            <a:off x="2915816" y="1130082"/>
            <a:ext cx="5976664" cy="369332"/>
          </a:xfrm>
          <a:prstGeom prst="rect">
            <a:avLst/>
          </a:prstGeom>
          <a:noFill/>
          <a:ln>
            <a:solidFill>
              <a:schemeClr val="accent1"/>
            </a:solidFill>
          </a:ln>
        </p:spPr>
        <p:txBody>
          <a:bodyPr wrap="square" rtlCol="0">
            <a:spAutoFit/>
          </a:bodyPr>
          <a:lstStyle/>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Our Reading Leader is Mrs Jenny Palmer</a:t>
            </a:r>
          </a:p>
        </p:txBody>
      </p:sp>
      <p:sp>
        <p:nvSpPr>
          <p:cNvPr id="11" name="TextBox 10"/>
          <p:cNvSpPr txBox="1"/>
          <p:nvPr/>
        </p:nvSpPr>
        <p:spPr>
          <a:xfrm>
            <a:off x="2785512" y="1726500"/>
            <a:ext cx="5976664" cy="2652521"/>
          </a:xfrm>
          <a:prstGeom prst="rect">
            <a:avLst/>
          </a:prstGeom>
          <a:noFill/>
          <a:ln>
            <a:solidFill>
              <a:schemeClr val="accent1"/>
            </a:solidFill>
          </a:ln>
        </p:spPr>
        <p:txBody>
          <a:bodyPr wrap="square" rtlCol="0">
            <a:spAutoFit/>
          </a:bodyPr>
          <a:lstStyle/>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We recognise that the skill and enjoyment of reading is equally balanced between word reading and comprehension.  </a:t>
            </a:r>
          </a:p>
          <a:p>
            <a:pPr>
              <a:lnSpc>
                <a:spcPct val="150000"/>
              </a:lnSpc>
            </a:pPr>
            <a:endParaRPr lang="en-GB" sz="8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Word reading must be speedy and relies on phonic knowledge and recognition of familiar words.</a:t>
            </a: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Comprehension draws on real life, a wide vocabulary and knowledge of grammar which can only come from high-quality, adult-led discussion built around wide-ranging, inspirational texts. </a:t>
            </a:r>
          </a:p>
          <a:p>
            <a:pPr>
              <a:lnSpc>
                <a:spcPct val="150000"/>
              </a:lnSpc>
            </a:pPr>
            <a:endParaRPr lang="en-GB" sz="12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endParaRPr lang="en-GB" sz="800">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2" name="Rectangle 1"/>
          <p:cNvSpPr/>
          <p:nvPr/>
        </p:nvSpPr>
        <p:spPr>
          <a:xfrm>
            <a:off x="236712" y="1728703"/>
            <a:ext cx="4572000" cy="3000821"/>
          </a:xfrm>
          <a:prstGeom prst="rect">
            <a:avLst/>
          </a:prstGeom>
        </p:spPr>
        <p:txBody>
          <a:bodyPr>
            <a:spAutoFit/>
          </a:bodyPr>
          <a:lstStyle/>
          <a:p>
            <a:pPr>
              <a:lnSpc>
                <a:spcPct val="150000"/>
              </a:lnSpc>
            </a:pPr>
            <a:r>
              <a:rPr lang="en-GB">
                <a:solidFill>
                  <a:srgbClr val="002060"/>
                </a:solidFill>
                <a:latin typeface="Tahoma" panose="020B0604030504040204" pitchFamily="34" charset="0"/>
                <a:ea typeface="Tahoma" panose="020B0604030504040204" pitchFamily="34" charset="0"/>
                <a:cs typeface="Tahoma" panose="020B0604030504040204" pitchFamily="34" charset="0"/>
                <a:hlinkClick r:id="rId6" action="ppaction://hlinksldjump"/>
              </a:rPr>
              <a:t>Reading</a:t>
            </a:r>
          </a:p>
          <a:p>
            <a:pPr>
              <a:lnSpc>
                <a:spcPct val="150000"/>
              </a:lnSpc>
            </a:pPr>
            <a:r>
              <a:rPr lang="en-GB">
                <a:solidFill>
                  <a:srgbClr val="002060"/>
                </a:solidFill>
                <a:latin typeface="Tahoma" panose="020B0604030504040204" pitchFamily="34" charset="0"/>
                <a:ea typeface="Tahoma" panose="020B0604030504040204" pitchFamily="34" charset="0"/>
                <a:cs typeface="Tahoma" panose="020B0604030504040204" pitchFamily="34" charset="0"/>
                <a:hlinkClick r:id="rId6" action="ppaction://hlinksldjump"/>
              </a:rPr>
              <a:t>Phonics</a:t>
            </a:r>
          </a:p>
          <a:p>
            <a:pPr>
              <a:lnSpc>
                <a:spcPct val="150000"/>
              </a:lnSpc>
            </a:pPr>
            <a:r>
              <a:rPr lang="en-GB">
                <a:solidFill>
                  <a:srgbClr val="002060"/>
                </a:solidFill>
                <a:latin typeface="Tahoma" panose="020B0604030504040204" pitchFamily="34" charset="0"/>
                <a:ea typeface="Tahoma" panose="020B0604030504040204" pitchFamily="34" charset="0"/>
                <a:cs typeface="Tahoma" panose="020B0604030504040204" pitchFamily="34" charset="0"/>
                <a:hlinkClick r:id="rId7" action="ppaction://hlinksldjump"/>
              </a:rPr>
              <a:t>KS1 Reading structures</a:t>
            </a:r>
            <a:endParaRPr lang="en-GB">
              <a:solidFill>
                <a:srgbClr val="002060"/>
              </a:solidFill>
              <a:latin typeface="Tahoma" panose="020B0604030504040204" pitchFamily="34" charset="0"/>
              <a:ea typeface="Tahoma" panose="020B0604030504040204" pitchFamily="34" charset="0"/>
              <a:cs typeface="Tahoma" panose="020B0604030504040204" pitchFamily="34" charset="0"/>
              <a:hlinkClick r:id="rId6" action="ppaction://hlinksldjump"/>
            </a:endParaRPr>
          </a:p>
          <a:p>
            <a:pPr>
              <a:lnSpc>
                <a:spcPct val="150000"/>
              </a:lnSpc>
            </a:pPr>
            <a:r>
              <a:rPr lang="en-GB">
                <a:solidFill>
                  <a:srgbClr val="002060"/>
                </a:solidFill>
                <a:latin typeface="Tahoma" panose="020B0604030504040204" pitchFamily="34" charset="0"/>
                <a:ea typeface="Tahoma" panose="020B0604030504040204" pitchFamily="34" charset="0"/>
                <a:cs typeface="Tahoma" panose="020B0604030504040204" pitchFamily="34" charset="0"/>
                <a:hlinkClick r:id="rId8" action="ppaction://hlinksldjump"/>
              </a:rPr>
              <a:t>KS2 Reading structures</a:t>
            </a:r>
            <a:endParaRPr lang="en-GB">
              <a:solidFill>
                <a:srgbClr val="002060"/>
              </a:solidFill>
              <a:latin typeface="Tahoma" panose="020B0604030504040204" pitchFamily="34" charset="0"/>
              <a:ea typeface="Tahoma" panose="020B0604030504040204" pitchFamily="34" charset="0"/>
              <a:cs typeface="Tahoma" panose="020B0604030504040204" pitchFamily="34" charset="0"/>
              <a:hlinkClick r:id="rId6" action="ppaction://hlinksldjump"/>
            </a:endParaRPr>
          </a:p>
          <a:p>
            <a:pPr>
              <a:lnSpc>
                <a:spcPct val="150000"/>
              </a:lnSpc>
            </a:pPr>
            <a:r>
              <a:rPr lang="en-GB">
                <a:solidFill>
                  <a:srgbClr val="002060"/>
                </a:solidFill>
                <a:latin typeface="Tahoma" panose="020B0604030504040204" pitchFamily="34" charset="0"/>
                <a:ea typeface="Tahoma" panose="020B0604030504040204" pitchFamily="34" charset="0"/>
                <a:cs typeface="Tahoma" panose="020B0604030504040204" pitchFamily="34" charset="0"/>
                <a:hlinkClick r:id="rId6" action="ppaction://hlinksldjump"/>
              </a:rPr>
              <a:t>Foundation Stage</a:t>
            </a:r>
            <a:endParaRPr lang="en-GB">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a:solidFill>
                  <a:srgbClr val="002060"/>
                </a:solidFill>
                <a:latin typeface="Tahoma" panose="020B0604030504040204" pitchFamily="34" charset="0"/>
                <a:ea typeface="Tahoma" panose="020B0604030504040204" pitchFamily="34" charset="0"/>
                <a:cs typeface="Tahoma" panose="020B0604030504040204" pitchFamily="34" charset="0"/>
                <a:hlinkClick r:id="rId9" action="ppaction://hlinksldjump"/>
              </a:rPr>
              <a:t>Word reading </a:t>
            </a:r>
            <a:endParaRPr lang="en-GB">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a:solidFill>
                  <a:srgbClr val="002060"/>
                </a:solidFill>
                <a:latin typeface="Tahoma" panose="020B0604030504040204" pitchFamily="34" charset="0"/>
                <a:ea typeface="Tahoma" panose="020B0604030504040204" pitchFamily="34" charset="0"/>
                <a:cs typeface="Tahoma" panose="020B0604030504040204" pitchFamily="34" charset="0"/>
                <a:hlinkClick r:id="rId10" action="ppaction://hlinksldjump"/>
              </a:rPr>
              <a:t>Comprehension </a:t>
            </a:r>
            <a:endParaRPr lang="en-GB">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3521781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66873" y="404663"/>
            <a:ext cx="950912" cy="943335"/>
          </a:xfrm>
          <a:prstGeom prst="rect">
            <a:avLst/>
          </a:prstGeom>
        </p:spPr>
      </p:pic>
      <p:sp>
        <p:nvSpPr>
          <p:cNvPr id="6" name="TextBox 5"/>
          <p:cNvSpPr txBox="1"/>
          <p:nvPr/>
        </p:nvSpPr>
        <p:spPr>
          <a:xfrm>
            <a:off x="1317785" y="476672"/>
            <a:ext cx="5904656"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Reading</a:t>
            </a:r>
          </a:p>
        </p:txBody>
      </p:sp>
      <p:sp>
        <p:nvSpPr>
          <p:cNvPr id="7" name="TextBox 6"/>
          <p:cNvSpPr txBox="1"/>
          <p:nvPr/>
        </p:nvSpPr>
        <p:spPr>
          <a:xfrm>
            <a:off x="236712" y="1575084"/>
            <a:ext cx="2679104" cy="1107996"/>
          </a:xfrm>
          <a:prstGeom prst="rect">
            <a:avLst/>
          </a:prstGeom>
          <a:noFill/>
        </p:spPr>
        <p:txBody>
          <a:bodyPr wrap="square" rtlCol="0">
            <a:spAutoFit/>
          </a:bodyPr>
          <a:lstStyle/>
          <a:p>
            <a:pPr>
              <a:lnSpc>
                <a:spcPct val="150000"/>
              </a:lnSpc>
            </a:pPr>
            <a:endParaRPr lang="en-GB" sz="22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endParaRPr lang="en-GB" sz="2200">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236713" y="1643676"/>
            <a:ext cx="8655768" cy="5078313"/>
          </a:xfrm>
          <a:prstGeom prst="rect">
            <a:avLst/>
          </a:prstGeom>
          <a:noFill/>
          <a:ln>
            <a:solidFill>
              <a:schemeClr val="accent1"/>
            </a:solidFill>
          </a:ln>
        </p:spPr>
        <p:txBody>
          <a:bodyPr wrap="square" rtlCol="0">
            <a:spAutoFit/>
          </a:bodyPr>
          <a:lstStyle/>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Learning to Read and Reading to Learn drives our entire curriculum. In every class, we promote reading as a skill to be both mastered and enjoyed.  </a:t>
            </a:r>
          </a:p>
          <a:p>
            <a:pPr>
              <a:lnSpc>
                <a:spcPct val="150000"/>
              </a:lnSpc>
            </a:pPr>
            <a:r>
              <a:rPr lang="en-GB" sz="1200" b="1" u="sng">
                <a:solidFill>
                  <a:srgbClr val="002060"/>
                </a:solidFill>
                <a:latin typeface="Tahoma" panose="020B0604030504040204" pitchFamily="34" charset="0"/>
                <a:ea typeface="Tahoma" panose="020B0604030504040204" pitchFamily="34" charset="0"/>
                <a:cs typeface="Tahoma" panose="020B0604030504040204" pitchFamily="34" charset="0"/>
              </a:rPr>
              <a:t>How we teach reading</a:t>
            </a: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In Foundation and Year 1 we teach reading though a systematic synthetic phonics approach, using Essential Letters and Sounds.  Pupils use phonically decodable books to support their reading journey.  In Year 2, pupils move to book banded levels.  </a:t>
            </a: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Throughout Foundation, KS1 and KS2 pupils are taught to read through a variety of means: reading in one-to-one sessions, phonics lessons, Guided Reading group lessons or Whole Class Reading lessons. In reading sessions, children learn to develop fluency, expression and comprehension skills, whilst immersing themselves in different worlds, cultures or time periods. We use the ‘Switch-On Reading’ and ‘Paired Reading’ interventions with identified pupils to help accelerate progress.</a:t>
            </a:r>
          </a:p>
          <a:p>
            <a:pPr>
              <a:lnSpc>
                <a:spcPct val="150000"/>
              </a:lnSpc>
            </a:pPr>
            <a:r>
              <a:rPr lang="en-GB" sz="1200" b="1" u="sng">
                <a:solidFill>
                  <a:srgbClr val="002060"/>
                </a:solidFill>
                <a:latin typeface="Tahoma" panose="020B0604030504040204" pitchFamily="34" charset="0"/>
                <a:ea typeface="Tahoma" panose="020B0604030504040204" pitchFamily="34" charset="0"/>
                <a:cs typeface="Tahoma" panose="020B0604030504040204" pitchFamily="34" charset="0"/>
              </a:rPr>
              <a:t>How we promote a love of reading</a:t>
            </a: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Stories are regularly shared in class, encouraging a love of reading which stimulates pupil’s imaginations. To ensure pupils are reading widely, each class teacher recommends 15 books for their class.   After sharing and promoting these books, pupils take ‘Recommended Reads’ home to read, before completing an activity, such as a picture or quiz to share their thoughts on the book.  </a:t>
            </a: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We encourage pupils to read regularly at home and at school.  We welcome parents, carers and volunteers to come into school to hear pupils read.</a:t>
            </a:r>
          </a:p>
          <a:p>
            <a:pPr>
              <a:lnSpc>
                <a:spcPct val="150000"/>
              </a:lnSpc>
            </a:pPr>
            <a:endParaRPr lang="en-GB" sz="1200">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10" name="TextBox 9"/>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4"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2" name="Rectangle 1"/>
          <p:cNvSpPr/>
          <p:nvPr/>
        </p:nvSpPr>
        <p:spPr>
          <a:xfrm>
            <a:off x="7119461" y="589329"/>
            <a:ext cx="1880643" cy="369332"/>
          </a:xfrm>
          <a:prstGeom prst="rect">
            <a:avLst/>
          </a:prstGeom>
        </p:spPr>
        <p:txBody>
          <a:bodyPr wrap="none">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5" action="ppaction://hlinksldjump"/>
              </a:rPr>
              <a:t>Reading Home</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6385877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66873" y="404663"/>
            <a:ext cx="950912" cy="943335"/>
          </a:xfrm>
          <a:prstGeom prst="rect">
            <a:avLst/>
          </a:prstGeom>
        </p:spPr>
      </p:pic>
      <p:sp>
        <p:nvSpPr>
          <p:cNvPr id="6" name="TextBox 5"/>
          <p:cNvSpPr txBox="1"/>
          <p:nvPr/>
        </p:nvSpPr>
        <p:spPr>
          <a:xfrm>
            <a:off x="1317785" y="476672"/>
            <a:ext cx="5904656"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Phonics</a:t>
            </a:r>
          </a:p>
        </p:txBody>
      </p:sp>
      <p:sp>
        <p:nvSpPr>
          <p:cNvPr id="9" name="TextBox 8"/>
          <p:cNvSpPr txBox="1"/>
          <p:nvPr/>
        </p:nvSpPr>
        <p:spPr>
          <a:xfrm>
            <a:off x="366872" y="1555767"/>
            <a:ext cx="8525607" cy="3970318"/>
          </a:xfrm>
          <a:prstGeom prst="rect">
            <a:avLst/>
          </a:prstGeom>
          <a:noFill/>
          <a:ln>
            <a:solidFill>
              <a:schemeClr val="accent1"/>
            </a:solidFill>
          </a:ln>
        </p:spPr>
        <p:txBody>
          <a:bodyPr wrap="square" rtlCol="0">
            <a:spAutoFit/>
          </a:bodyPr>
          <a:lstStyle/>
          <a:p>
            <a:pPr>
              <a:lnSpc>
                <a:spcPct val="150000"/>
              </a:lnSpc>
            </a:pPr>
            <a: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t>In Foundation and Year 1, a systematic synthetic phonics programme ‘Essential Letters and Sounds’ is used daily to teach the early skills of reading.  ELS is delivered through whole-class lessons, using a consistent teaching sequence: show, copy, repeat.  Pupils are given the opportunity to hear and say the sound, first in isolation, and then within words and sentences. </a:t>
            </a:r>
          </a:p>
          <a:p>
            <a:pPr>
              <a:lnSpc>
                <a:spcPct val="150000"/>
              </a:lnSpc>
            </a:pPr>
            <a:endParaRPr lang="en-GB" sz="14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t>Mnemonics and rhymes are used to support learning and recall.  In the beginning of Reception, we learn to read words and then captions, phrases and sentences. As pupils learn more of the code of our language we are able to build more complex sentences for them to read. </a:t>
            </a:r>
          </a:p>
          <a:p>
            <a:pPr>
              <a:lnSpc>
                <a:spcPct val="150000"/>
              </a:lnSpc>
            </a:pPr>
            <a:endParaRPr lang="en-GB" sz="14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t>Whilst learning to read, pupils read books matched with their phonic knowledge which have been carefully aligned to the programme.  They have the opportunity to take these books home or use allocated E-books to consolidate new sounds taught. </a:t>
            </a:r>
          </a:p>
        </p:txBody>
      </p:sp>
      <p:sp>
        <p:nvSpPr>
          <p:cNvPr id="10" name="TextBox 9"/>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4"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8" name="TextBox 7"/>
          <p:cNvSpPr txBox="1"/>
          <p:nvPr/>
        </p:nvSpPr>
        <p:spPr>
          <a:xfrm>
            <a:off x="7284736" y="620688"/>
            <a:ext cx="1751760" cy="338554"/>
          </a:xfrm>
          <a:prstGeom prst="rect">
            <a:avLst/>
          </a:prstGeom>
          <a:noFill/>
        </p:spPr>
        <p:txBody>
          <a:bodyPr wrap="square" rtlCol="0">
            <a:spAutoFit/>
          </a:bodyPr>
          <a:lstStyle/>
          <a:p>
            <a:r>
              <a:rPr lang="en-GB" sz="1600" b="1">
                <a:solidFill>
                  <a:schemeClr val="tx2"/>
                </a:solidFill>
                <a:latin typeface="Tahoma" panose="020B0604030504040204" pitchFamily="34" charset="0"/>
                <a:ea typeface="Tahoma" panose="020B0604030504040204" pitchFamily="34" charset="0"/>
                <a:cs typeface="Tahoma" panose="020B0604030504040204" pitchFamily="34" charset="0"/>
                <a:hlinkClick r:id="rId5" action="ppaction://hlinksldjump"/>
              </a:rPr>
              <a:t>Reading Home</a:t>
            </a:r>
            <a:endParaRPr lang="en-GB" sz="1600"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64589035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66873" y="404663"/>
            <a:ext cx="950912" cy="943335"/>
          </a:xfrm>
          <a:prstGeom prst="rect">
            <a:avLst/>
          </a:prstGeom>
        </p:spPr>
      </p:pic>
      <p:sp>
        <p:nvSpPr>
          <p:cNvPr id="6" name="TextBox 5"/>
          <p:cNvSpPr txBox="1"/>
          <p:nvPr/>
        </p:nvSpPr>
        <p:spPr>
          <a:xfrm>
            <a:off x="1317785" y="276165"/>
            <a:ext cx="5904656"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KS1 Reading Structures</a:t>
            </a:r>
          </a:p>
        </p:txBody>
      </p:sp>
      <p:sp>
        <p:nvSpPr>
          <p:cNvPr id="8" name="TextBox 7"/>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4"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7" name="TextBox 6"/>
          <p:cNvSpPr txBox="1"/>
          <p:nvPr/>
        </p:nvSpPr>
        <p:spPr>
          <a:xfrm>
            <a:off x="366873" y="3004991"/>
            <a:ext cx="8370091" cy="2785378"/>
          </a:xfrm>
          <a:prstGeom prst="rect">
            <a:avLst/>
          </a:prstGeom>
          <a:noFill/>
          <a:ln>
            <a:solidFill>
              <a:schemeClr val="tx2"/>
            </a:solidFill>
          </a:ln>
        </p:spPr>
        <p:txBody>
          <a:bodyPr wrap="square" rtlCol="0">
            <a:spAutoFit/>
          </a:bodyPr>
          <a:lstStyle/>
          <a:p>
            <a:r>
              <a:rPr lang="en-GB" sz="1400" b="1" u="sng">
                <a:solidFill>
                  <a:srgbClr val="002060"/>
                </a:solidFill>
                <a:latin typeface="Tahoma" panose="020B0604030504040204" pitchFamily="34" charset="0"/>
                <a:ea typeface="Tahoma" panose="020B0604030504040204" pitchFamily="34" charset="0"/>
                <a:cs typeface="Tahoma" panose="020B0604030504040204" pitchFamily="34" charset="0"/>
              </a:rPr>
              <a:t>Daily Carousel Structure to Guided Reading Session</a:t>
            </a:r>
            <a:endParaRPr lang="en-GB" sz="1400">
              <a:solidFill>
                <a:srgbClr val="002060"/>
              </a:solidFill>
              <a:latin typeface="Tahoma" panose="020B0604030504040204" pitchFamily="34" charset="0"/>
              <a:ea typeface="Tahoma" panose="020B0604030504040204" pitchFamily="34" charset="0"/>
              <a:cs typeface="Tahoma" panose="020B0604030504040204" pitchFamily="34" charset="0"/>
            </a:endParaRPr>
          </a:p>
          <a:p>
            <a:endParaRPr lang="en-GB" sz="14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t>The carousel of activities should have mainly English based tasks and groups will be structured from the following:</a:t>
            </a:r>
          </a:p>
          <a:p>
            <a:pPr lvl="0">
              <a:lnSpc>
                <a:spcPct val="150000"/>
              </a:lnSpc>
            </a:pPr>
            <a: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t>Guided Reading with the teacher</a:t>
            </a:r>
          </a:p>
          <a:p>
            <a:pPr lvl="0">
              <a:lnSpc>
                <a:spcPct val="150000"/>
              </a:lnSpc>
            </a:pPr>
            <a: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t>Independent follow up work recorded in Guided Reading books</a:t>
            </a:r>
          </a:p>
          <a:p>
            <a:pPr lvl="0">
              <a:lnSpc>
                <a:spcPct val="150000"/>
              </a:lnSpc>
            </a:pPr>
            <a: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t>Reading comprehension (independent or as a group)</a:t>
            </a:r>
          </a:p>
          <a:p>
            <a:pPr lvl="0">
              <a:lnSpc>
                <a:spcPct val="150000"/>
              </a:lnSpc>
            </a:pPr>
            <a: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t>Phonics activity </a:t>
            </a:r>
          </a:p>
          <a:p>
            <a:pPr lvl="0">
              <a:lnSpc>
                <a:spcPct val="150000"/>
              </a:lnSpc>
            </a:pPr>
            <a: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t>Maths recall activity (number bonds, times tables </a:t>
            </a:r>
            <a:r>
              <a:rPr lang="en-GB" sz="1400" err="1">
                <a:solidFill>
                  <a:srgbClr val="002060"/>
                </a:solidFill>
                <a:latin typeface="Tahoma" panose="020B0604030504040204" pitchFamily="34" charset="0"/>
                <a:ea typeface="Tahoma" panose="020B0604030504040204" pitchFamily="34" charset="0"/>
                <a:cs typeface="Tahoma" panose="020B0604030504040204" pitchFamily="34" charset="0"/>
              </a:rPr>
              <a:t>etc</a:t>
            </a:r>
            <a: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t>)</a:t>
            </a:r>
          </a:p>
        </p:txBody>
      </p:sp>
      <p:sp>
        <p:nvSpPr>
          <p:cNvPr id="3" name="TextBox 2"/>
          <p:cNvSpPr txBox="1"/>
          <p:nvPr/>
        </p:nvSpPr>
        <p:spPr>
          <a:xfrm>
            <a:off x="341860" y="1756559"/>
            <a:ext cx="8378629" cy="1231106"/>
          </a:xfrm>
          <a:prstGeom prst="rect">
            <a:avLst/>
          </a:prstGeom>
          <a:noFill/>
        </p:spPr>
        <p:txBody>
          <a:bodyPr wrap="square" rtlCol="0">
            <a:spAutoFit/>
          </a:bodyPr>
          <a:lstStyle/>
          <a:p>
            <a:pPr>
              <a:lnSpc>
                <a:spcPct val="150000"/>
              </a:lnSpc>
            </a:pPr>
            <a: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t>In Year 2, every pupil experiences a teacher-led Guided Reading session on a weekly basis.  Within a Guided Reading session, one group will work with the teacher whilst the remainder will access planned activities, as detailed below.</a:t>
            </a:r>
          </a:p>
          <a:p>
            <a:endParaRPr lang="en-GB" sz="1100">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7284736" y="620688"/>
            <a:ext cx="1751760" cy="338554"/>
          </a:xfrm>
          <a:prstGeom prst="rect">
            <a:avLst/>
          </a:prstGeom>
          <a:noFill/>
        </p:spPr>
        <p:txBody>
          <a:bodyPr wrap="square" rtlCol="0">
            <a:spAutoFit/>
          </a:bodyPr>
          <a:lstStyle/>
          <a:p>
            <a:r>
              <a:rPr lang="en-GB" sz="1600" b="1">
                <a:solidFill>
                  <a:schemeClr val="tx2"/>
                </a:solidFill>
                <a:latin typeface="Tahoma" panose="020B0604030504040204" pitchFamily="34" charset="0"/>
                <a:ea typeface="Tahoma" panose="020B0604030504040204" pitchFamily="34" charset="0"/>
                <a:cs typeface="Tahoma" panose="020B0604030504040204" pitchFamily="34" charset="0"/>
                <a:hlinkClick r:id="rId5" action="ppaction://hlinksldjump"/>
              </a:rPr>
              <a:t>Reading Home</a:t>
            </a:r>
            <a:endParaRPr lang="en-GB" sz="1600"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6563958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115413" y="376115"/>
            <a:ext cx="950912" cy="943335"/>
          </a:xfrm>
          <a:prstGeom prst="rect">
            <a:avLst/>
          </a:prstGeom>
        </p:spPr>
      </p:pic>
      <p:sp>
        <p:nvSpPr>
          <p:cNvPr id="6" name="TextBox 5"/>
          <p:cNvSpPr txBox="1"/>
          <p:nvPr/>
        </p:nvSpPr>
        <p:spPr>
          <a:xfrm>
            <a:off x="1066325" y="497577"/>
            <a:ext cx="6923244" cy="584775"/>
          </a:xfrm>
          <a:prstGeom prst="rect">
            <a:avLst/>
          </a:prstGeom>
          <a:noFill/>
        </p:spPr>
        <p:txBody>
          <a:bodyPr wrap="square" rtlCol="0">
            <a:spAutoFit/>
          </a:bodyPr>
          <a:lstStyle/>
          <a:p>
            <a:r>
              <a:rPr lang="en-GB" sz="3200" b="1">
                <a:solidFill>
                  <a:srgbClr val="002060"/>
                </a:solidFill>
                <a:latin typeface="Tahoma" panose="020B0604030504040204" pitchFamily="34" charset="0"/>
                <a:ea typeface="Tahoma" panose="020B0604030504040204" pitchFamily="34" charset="0"/>
                <a:cs typeface="Tahoma" panose="020B0604030504040204" pitchFamily="34" charset="0"/>
              </a:rPr>
              <a:t>Year 2-6 Reading Structures</a:t>
            </a:r>
          </a:p>
        </p:txBody>
      </p:sp>
      <p:sp>
        <p:nvSpPr>
          <p:cNvPr id="8" name="TextBox 7"/>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4"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2" name="TextBox 1"/>
          <p:cNvSpPr txBox="1"/>
          <p:nvPr/>
        </p:nvSpPr>
        <p:spPr>
          <a:xfrm>
            <a:off x="289609" y="4265032"/>
            <a:ext cx="8378629" cy="2292935"/>
          </a:xfrm>
          <a:prstGeom prst="rect">
            <a:avLst/>
          </a:prstGeom>
          <a:noFill/>
          <a:ln>
            <a:solidFill>
              <a:schemeClr val="tx2"/>
            </a:solidFill>
          </a:ln>
        </p:spPr>
        <p:txBody>
          <a:bodyPr wrap="square" rtlCol="0">
            <a:spAutoFit/>
          </a:bodyPr>
          <a:lstStyle/>
          <a:p>
            <a:r>
              <a:rPr lang="en-GB" sz="1100" b="1" u="sng">
                <a:solidFill>
                  <a:srgbClr val="002060"/>
                </a:solidFill>
                <a:latin typeface="Tahoma" panose="020B0604030504040204" pitchFamily="34" charset="0"/>
                <a:ea typeface="Tahoma" panose="020B0604030504040204" pitchFamily="34" charset="0"/>
                <a:cs typeface="Tahoma" panose="020B0604030504040204" pitchFamily="34" charset="0"/>
              </a:rPr>
              <a:t>Whole Class Reading lesson structure</a:t>
            </a:r>
          </a:p>
          <a:p>
            <a:endParaRPr lang="en-GB" sz="1100" b="1" u="sng">
              <a:solidFill>
                <a:srgbClr val="002060"/>
              </a:solidFill>
              <a:latin typeface="Tahoma" panose="020B0604030504040204" pitchFamily="34" charset="0"/>
              <a:ea typeface="Tahoma" panose="020B0604030504040204" pitchFamily="34" charset="0"/>
              <a:cs typeface="Tahoma" panose="020B0604030504040204" pitchFamily="34" charset="0"/>
            </a:endParaRPr>
          </a:p>
          <a:p>
            <a:r>
              <a:rPr lang="en-GB" sz="1100" b="1">
                <a:solidFill>
                  <a:srgbClr val="002060"/>
                </a:solidFill>
                <a:latin typeface="Tahoma" panose="020B0604030504040204" pitchFamily="34" charset="0"/>
                <a:ea typeface="Tahoma" panose="020B0604030504040204" pitchFamily="34" charset="0"/>
                <a:cs typeface="Tahoma" panose="020B0604030504040204" pitchFamily="34" charset="0"/>
              </a:rPr>
              <a:t>Reading a text:</a:t>
            </a:r>
            <a:r>
              <a:rPr lang="en-GB" sz="1100">
                <a:solidFill>
                  <a:srgbClr val="002060"/>
                </a:solidFill>
                <a:latin typeface="Tahoma" panose="020B0604030504040204" pitchFamily="34" charset="0"/>
                <a:ea typeface="Tahoma" panose="020B0604030504040204" pitchFamily="34" charset="0"/>
                <a:cs typeface="Tahoma" panose="020B0604030504040204" pitchFamily="34" charset="0"/>
              </a:rPr>
              <a:t> all pupils access a text through teacher modelling, paired reading, echo reading or individual children reading aloud. </a:t>
            </a:r>
          </a:p>
          <a:p>
            <a:r>
              <a:rPr lang="en-GB" sz="1100">
                <a:solidFill>
                  <a:srgbClr val="002060"/>
                </a:solidFill>
                <a:latin typeface="Tahoma" panose="020B0604030504040204" pitchFamily="34" charset="0"/>
                <a:ea typeface="Tahoma" panose="020B0604030504040204" pitchFamily="34" charset="0"/>
                <a:cs typeface="Tahoma" panose="020B0604030504040204" pitchFamily="34" charset="0"/>
              </a:rPr>
              <a:t> </a:t>
            </a:r>
          </a:p>
          <a:p>
            <a:r>
              <a:rPr lang="en-GB" sz="1100" b="1">
                <a:solidFill>
                  <a:srgbClr val="002060"/>
                </a:solidFill>
                <a:latin typeface="Tahoma" panose="020B0604030504040204" pitchFamily="34" charset="0"/>
                <a:ea typeface="Tahoma" panose="020B0604030504040204" pitchFamily="34" charset="0"/>
                <a:cs typeface="Tahoma" panose="020B0604030504040204" pitchFamily="34" charset="0"/>
              </a:rPr>
              <a:t>Retrieval Quiz:</a:t>
            </a:r>
            <a:r>
              <a:rPr lang="en-GB" sz="1100">
                <a:solidFill>
                  <a:srgbClr val="002060"/>
                </a:solidFill>
                <a:latin typeface="Tahoma" panose="020B0604030504040204" pitchFamily="34" charset="0"/>
                <a:ea typeface="Tahoma" panose="020B0604030504040204" pitchFamily="34" charset="0"/>
                <a:cs typeface="Tahoma" panose="020B0604030504040204" pitchFamily="34" charset="0"/>
              </a:rPr>
              <a:t> to ensure all pupils understand key points in a text, children answer (up to) 10 retrieval questions.</a:t>
            </a:r>
          </a:p>
          <a:p>
            <a:r>
              <a:rPr lang="en-GB" sz="1100" b="1">
                <a:solidFill>
                  <a:srgbClr val="002060"/>
                </a:solidFill>
                <a:latin typeface="Tahoma" panose="020B0604030504040204" pitchFamily="34" charset="0"/>
                <a:ea typeface="Tahoma" panose="020B0604030504040204" pitchFamily="34" charset="0"/>
                <a:cs typeface="Tahoma" panose="020B0604030504040204" pitchFamily="34" charset="0"/>
              </a:rPr>
              <a:t> </a:t>
            </a:r>
            <a:endParaRPr lang="en-GB" sz="1100">
              <a:solidFill>
                <a:srgbClr val="002060"/>
              </a:solidFill>
              <a:latin typeface="Tahoma" panose="020B0604030504040204" pitchFamily="34" charset="0"/>
              <a:ea typeface="Tahoma" panose="020B0604030504040204" pitchFamily="34" charset="0"/>
              <a:cs typeface="Tahoma" panose="020B0604030504040204" pitchFamily="34" charset="0"/>
            </a:endParaRPr>
          </a:p>
          <a:p>
            <a:r>
              <a:rPr lang="en-GB" sz="1100" b="1">
                <a:solidFill>
                  <a:srgbClr val="002060"/>
                </a:solidFill>
                <a:latin typeface="Tahoma" panose="020B0604030504040204" pitchFamily="34" charset="0"/>
                <a:ea typeface="Tahoma" panose="020B0604030504040204" pitchFamily="34" charset="0"/>
                <a:cs typeface="Tahoma" panose="020B0604030504040204" pitchFamily="34" charset="0"/>
              </a:rPr>
              <a:t>Paired Talk:</a:t>
            </a:r>
            <a:r>
              <a:rPr lang="en-GB" sz="1100">
                <a:solidFill>
                  <a:srgbClr val="002060"/>
                </a:solidFill>
                <a:latin typeface="Tahoma" panose="020B0604030504040204" pitchFamily="34" charset="0"/>
                <a:ea typeface="Tahoma" panose="020B0604030504040204" pitchFamily="34" charset="0"/>
                <a:cs typeface="Tahoma" panose="020B0604030504040204" pitchFamily="34" charset="0"/>
              </a:rPr>
              <a:t> pupils work in pairs or small groups to discuss statements or questions.  These may be focused on a particular reading domain to improve comprehension skills (VIPERS) or may be philosophical to gain a deeper understanding of a text.</a:t>
            </a:r>
          </a:p>
          <a:p>
            <a:endParaRPr lang="en-GB" sz="1100">
              <a:solidFill>
                <a:srgbClr val="002060"/>
              </a:solidFill>
              <a:latin typeface="Tahoma" panose="020B0604030504040204" pitchFamily="34" charset="0"/>
              <a:ea typeface="Tahoma" panose="020B0604030504040204" pitchFamily="34" charset="0"/>
              <a:cs typeface="Tahoma" panose="020B0604030504040204" pitchFamily="34" charset="0"/>
            </a:endParaRPr>
          </a:p>
          <a:p>
            <a:r>
              <a:rPr lang="en-GB" sz="1100" b="1">
                <a:solidFill>
                  <a:srgbClr val="002060"/>
                </a:solidFill>
                <a:latin typeface="Tahoma" panose="020B0604030504040204" pitchFamily="34" charset="0"/>
                <a:ea typeface="Tahoma" panose="020B0604030504040204" pitchFamily="34" charset="0"/>
                <a:cs typeface="Tahoma" panose="020B0604030504040204" pitchFamily="34" charset="0"/>
              </a:rPr>
              <a:t>Individual / Solo work</a:t>
            </a:r>
            <a:r>
              <a:rPr lang="en-GB" sz="1100">
                <a:solidFill>
                  <a:srgbClr val="002060"/>
                </a:solidFill>
                <a:latin typeface="Tahoma" panose="020B0604030504040204" pitchFamily="34" charset="0"/>
                <a:ea typeface="Tahoma" panose="020B0604030504040204" pitchFamily="34" charset="0"/>
                <a:cs typeface="Tahoma" panose="020B0604030504040204" pitchFamily="34" charset="0"/>
              </a:rPr>
              <a:t>:  in each session pupils will have time to consider questions independently, either responding verbally or developing written answers.</a:t>
            </a:r>
          </a:p>
          <a:p>
            <a:endParaRPr lang="en-GB" sz="1100">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7284736" y="620688"/>
            <a:ext cx="1751760" cy="338554"/>
          </a:xfrm>
          <a:prstGeom prst="rect">
            <a:avLst/>
          </a:prstGeom>
          <a:noFill/>
        </p:spPr>
        <p:txBody>
          <a:bodyPr wrap="square" rtlCol="0">
            <a:spAutoFit/>
          </a:bodyPr>
          <a:lstStyle/>
          <a:p>
            <a:r>
              <a:rPr lang="en-GB" sz="1600" b="1">
                <a:solidFill>
                  <a:schemeClr val="tx2"/>
                </a:solidFill>
                <a:latin typeface="Tahoma" panose="020B0604030504040204" pitchFamily="34" charset="0"/>
                <a:ea typeface="Tahoma" panose="020B0604030504040204" pitchFamily="34" charset="0"/>
                <a:cs typeface="Tahoma" panose="020B0604030504040204" pitchFamily="34" charset="0"/>
                <a:hlinkClick r:id="rId5" action="ppaction://hlinksldjump"/>
              </a:rPr>
              <a:t>Reading Home</a:t>
            </a:r>
            <a:endParaRPr lang="en-GB" sz="1600"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4" name="Rectangle 3"/>
          <p:cNvSpPr/>
          <p:nvPr/>
        </p:nvSpPr>
        <p:spPr>
          <a:xfrm>
            <a:off x="289610" y="1476496"/>
            <a:ext cx="5667054" cy="2631490"/>
          </a:xfrm>
          <a:prstGeom prst="rect">
            <a:avLst/>
          </a:prstGeom>
        </p:spPr>
        <p:txBody>
          <a:bodyPr wrap="square">
            <a:spAutoFit/>
          </a:bodyPr>
          <a:lstStyle/>
          <a:p>
            <a:r>
              <a:rPr lang="en-GB" sz="1100">
                <a:solidFill>
                  <a:srgbClr val="002060"/>
                </a:solidFill>
                <a:latin typeface="Tahoma" panose="020B0604030504040204" pitchFamily="34" charset="0"/>
                <a:ea typeface="Tahoma" panose="020B0604030504040204" pitchFamily="34" charset="0"/>
                <a:cs typeface="Tahoma" panose="020B0604030504040204" pitchFamily="34" charset="0"/>
              </a:rPr>
              <a:t>In Years 3-6, every pupil develops their reading skills through a whole class reading lesson four times a week.  Each session develops different reading domains, using a range of carefully selected texts.  The general lesson structure of sessions is detailed below.</a:t>
            </a:r>
          </a:p>
          <a:p>
            <a:endParaRPr lang="en-GB" sz="1100">
              <a:solidFill>
                <a:srgbClr val="002060"/>
              </a:solidFill>
              <a:latin typeface="Tahoma" panose="020B0604030504040204" pitchFamily="34" charset="0"/>
              <a:ea typeface="Tahoma" panose="020B0604030504040204" pitchFamily="34" charset="0"/>
              <a:cs typeface="Tahoma" panose="020B0604030504040204" pitchFamily="34" charset="0"/>
            </a:endParaRPr>
          </a:p>
          <a:p>
            <a:r>
              <a:rPr lang="en-GB" sz="1100">
                <a:solidFill>
                  <a:srgbClr val="002060"/>
                </a:solidFill>
                <a:latin typeface="Tahoma" panose="020B0604030504040204" pitchFamily="34" charset="0"/>
                <a:ea typeface="Tahoma" panose="020B0604030504040204" pitchFamily="34" charset="0"/>
                <a:cs typeface="Tahoma" panose="020B0604030504040204" pitchFamily="34" charset="0"/>
              </a:rPr>
              <a:t>Our whole class Reading curriculum is inspired by the work of Ashley Booth, which includes a wide range of challenging, engaging texts.  Each week, two of the reading lessons are based upon the class story (which is read to pupils every day); the other lessons focus on a particular subject or theme, e.g. children’s classic novels, poems or Space.  The rationale behind linking days is that in enables pupils to build schemas of knowledge and gain a deeper understanding of texts.</a:t>
            </a:r>
          </a:p>
          <a:p>
            <a:endParaRPr lang="en-GB" sz="1100">
              <a:solidFill>
                <a:srgbClr val="002060"/>
              </a:solidFill>
              <a:latin typeface="Tahoma" panose="020B0604030504040204" pitchFamily="34" charset="0"/>
              <a:ea typeface="Tahoma" panose="020B0604030504040204" pitchFamily="34" charset="0"/>
              <a:cs typeface="Tahoma" panose="020B0604030504040204" pitchFamily="34" charset="0"/>
            </a:endParaRPr>
          </a:p>
          <a:p>
            <a:r>
              <a:rPr lang="en-GB" sz="1100">
                <a:solidFill>
                  <a:srgbClr val="002060"/>
                </a:solidFill>
                <a:latin typeface="Tahoma" panose="020B0604030504040204" pitchFamily="34" charset="0"/>
                <a:ea typeface="Tahoma" panose="020B0604030504040204" pitchFamily="34" charset="0"/>
                <a:cs typeface="Tahoma" panose="020B0604030504040204" pitchFamily="34" charset="0"/>
              </a:rPr>
              <a:t>During reading lessons, the acronym VIPERS is used to focus on the six domains of  comprehension, which supports pupils’ understanding of question types and strategies to answer such questions.   </a:t>
            </a:r>
          </a:p>
        </p:txBody>
      </p:sp>
      <p:pic>
        <p:nvPicPr>
          <p:cNvPr id="10" name="Picture 9"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93597" y="1165494"/>
            <a:ext cx="2153569" cy="2951188"/>
          </a:xfrm>
          <a:prstGeom prst="rect">
            <a:avLst/>
          </a:prstGeom>
        </p:spPr>
      </p:pic>
    </p:spTree>
    <p:extLst>
      <p:ext uri="{BB962C8B-B14F-4D97-AF65-F5344CB8AC3E}">
        <p14:creationId xmlns:p14="http://schemas.microsoft.com/office/powerpoint/2010/main" val="27873775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66873" y="404663"/>
            <a:ext cx="950912" cy="943335"/>
          </a:xfrm>
          <a:prstGeom prst="rect">
            <a:avLst/>
          </a:prstGeom>
        </p:spPr>
      </p:pic>
      <p:sp>
        <p:nvSpPr>
          <p:cNvPr id="6" name="TextBox 5"/>
          <p:cNvSpPr txBox="1"/>
          <p:nvPr/>
        </p:nvSpPr>
        <p:spPr>
          <a:xfrm>
            <a:off x="1317785" y="259340"/>
            <a:ext cx="6094397" cy="1233980"/>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Reading</a:t>
            </a:r>
            <a:b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br>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Early Learning Goals</a:t>
            </a:r>
          </a:p>
        </p:txBody>
      </p:sp>
      <p:graphicFrame>
        <p:nvGraphicFramePr>
          <p:cNvPr id="3" name="Table 2"/>
          <p:cNvGraphicFramePr>
            <a:graphicFrameLocks noGrp="1"/>
          </p:cNvGraphicFramePr>
          <p:nvPr/>
        </p:nvGraphicFramePr>
        <p:xfrm>
          <a:off x="366873" y="1567372"/>
          <a:ext cx="8229600" cy="2250033"/>
        </p:xfrm>
        <a:graphic>
          <a:graphicData uri="http://schemas.openxmlformats.org/drawingml/2006/table">
            <a:tbl>
              <a:tblPr firstRow="1" firstCol="1" bandRow="1">
                <a:tableStyleId>{2D5ABB26-0587-4C30-8999-92F81FD0307C}</a:tableStyleId>
              </a:tblPr>
              <a:tblGrid>
                <a:gridCol w="4114800">
                  <a:extLst>
                    <a:ext uri="{9D8B030D-6E8A-4147-A177-3AD203B41FA5}">
                      <a16:colId xmlns:a16="http://schemas.microsoft.com/office/drawing/2014/main" val="20000"/>
                    </a:ext>
                  </a:extLst>
                </a:gridCol>
                <a:gridCol w="4114800">
                  <a:extLst>
                    <a:ext uri="{9D8B030D-6E8A-4147-A177-3AD203B41FA5}">
                      <a16:colId xmlns:a16="http://schemas.microsoft.com/office/drawing/2014/main" val="20001"/>
                    </a:ext>
                  </a:extLst>
                </a:gridCol>
              </a:tblGrid>
              <a:tr h="570521">
                <a:tc>
                  <a:txBody>
                    <a:bodyPr/>
                    <a:lstStyle/>
                    <a:p>
                      <a:pPr algn="ctr">
                        <a:spcAft>
                          <a:spcPts val="0"/>
                        </a:spcAft>
                      </a:pPr>
                      <a:r>
                        <a:rPr lang="en-GB" sz="800" b="1">
                          <a:effectLst/>
                          <a:latin typeface="Tahoma" panose="020B0604030504040204" pitchFamily="34" charset="0"/>
                          <a:ea typeface="Tahoma" panose="020B0604030504040204" pitchFamily="34" charset="0"/>
                          <a:cs typeface="Tahoma" panose="020B0604030504040204" pitchFamily="34" charset="0"/>
                        </a:rPr>
                        <a:t>Word</a:t>
                      </a:r>
                      <a:r>
                        <a:rPr lang="en-GB" sz="800" b="1" baseline="0">
                          <a:effectLst/>
                          <a:latin typeface="Tahoma" panose="020B0604030504040204" pitchFamily="34" charset="0"/>
                          <a:ea typeface="Tahoma" panose="020B0604030504040204" pitchFamily="34" charset="0"/>
                          <a:cs typeface="Tahoma" panose="020B0604030504040204" pitchFamily="34" charset="0"/>
                        </a:rPr>
                        <a:t> Reading</a:t>
                      </a:r>
                      <a:endParaRPr lang="en-GB" sz="800" b="1">
                        <a:effectLst/>
                        <a:latin typeface="Tahoma" panose="020B0604030504040204" pitchFamily="34" charset="0"/>
                        <a:ea typeface="Tahoma" panose="020B0604030504040204" pitchFamily="34" charset="0"/>
                        <a:cs typeface="Tahoma" panose="020B0604030504040204" pitchFamily="34" charset="0"/>
                      </a:endParaRPr>
                    </a:p>
                  </a:txBody>
                  <a:tcPr marL="39345" marR="3934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algn="ctr">
                        <a:spcAft>
                          <a:spcPts val="0"/>
                        </a:spcAft>
                      </a:pPr>
                      <a:r>
                        <a:rPr lang="en-GB" sz="800" b="1">
                          <a:effectLst/>
                          <a:latin typeface="Tahoma" panose="020B0604030504040204" pitchFamily="34" charset="0"/>
                          <a:ea typeface="Tahoma" panose="020B0604030504040204" pitchFamily="34" charset="0"/>
                          <a:cs typeface="Tahoma" panose="020B0604030504040204" pitchFamily="34" charset="0"/>
                        </a:rPr>
                        <a:t>Comprehension</a:t>
                      </a:r>
                    </a:p>
                  </a:txBody>
                  <a:tcPr marL="39345" marR="3934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extLst>
                  <a:ext uri="{0D108BD9-81ED-4DB2-BD59-A6C34878D82A}">
                    <a16:rowId xmlns:a16="http://schemas.microsoft.com/office/drawing/2014/main" val="10000"/>
                  </a:ext>
                </a:extLst>
              </a:tr>
              <a:tr h="1225896">
                <a:tc>
                  <a:txBody>
                    <a:bodyPr/>
                    <a:lstStyle/>
                    <a:p>
                      <a:pPr>
                        <a:lnSpc>
                          <a:spcPct val="115000"/>
                        </a:lnSpc>
                        <a:spcAft>
                          <a:spcPts val="0"/>
                        </a:spcAft>
                      </a:pPr>
                      <a:r>
                        <a:rPr lang="en-GB" sz="1200">
                          <a:solidFill>
                            <a:schemeClr val="tx1"/>
                          </a:solidFill>
                          <a:effectLst/>
                          <a:latin typeface="Tahoma" panose="020B0604030504040204" pitchFamily="34" charset="0"/>
                          <a:ea typeface="Tahoma" panose="020B0604030504040204" pitchFamily="34" charset="0"/>
                          <a:cs typeface="Tahoma" panose="020B0604030504040204" pitchFamily="34" charset="0"/>
                        </a:rPr>
                        <a:t> </a:t>
                      </a:r>
                    </a:p>
                    <a:p>
                      <a:pPr marL="171450" indent="-171450">
                        <a:buFont typeface="Arial" panose="020B0604020202020204" pitchFamily="34" charset="0"/>
                        <a:buChar char="•"/>
                      </a:pPr>
                      <a:r>
                        <a:rPr lang="en-GB" sz="1200" b="0" i="0" kern="1200">
                          <a:solidFill>
                            <a:schemeClr val="tx1"/>
                          </a:solidFill>
                          <a:effectLst/>
                          <a:latin typeface="Tahoma" panose="020B0604030504040204" pitchFamily="34" charset="0"/>
                          <a:ea typeface="Tahoma" panose="020B0604030504040204" pitchFamily="34" charset="0"/>
                          <a:cs typeface="Tahoma" panose="020B0604030504040204" pitchFamily="34" charset="0"/>
                        </a:rPr>
                        <a:t>Say a sound for each letter in the alphabet and at least 10 digraphs</a:t>
                      </a:r>
                    </a:p>
                    <a:p>
                      <a:pPr marL="171450" indent="-171450">
                        <a:buFont typeface="Arial" panose="020B0604020202020204" pitchFamily="34" charset="0"/>
                        <a:buChar char="•"/>
                      </a:pPr>
                      <a:r>
                        <a:rPr lang="en-GB" sz="1200" b="0" i="0" kern="1200">
                          <a:solidFill>
                            <a:schemeClr val="tx1"/>
                          </a:solidFill>
                          <a:effectLst/>
                          <a:latin typeface="Tahoma" panose="020B0604030504040204" pitchFamily="34" charset="0"/>
                          <a:ea typeface="Tahoma" panose="020B0604030504040204" pitchFamily="34" charset="0"/>
                          <a:cs typeface="Tahoma" panose="020B0604030504040204" pitchFamily="34" charset="0"/>
                        </a:rPr>
                        <a:t>Read words consistent with their phonic knowledge by sound-blending</a:t>
                      </a:r>
                    </a:p>
                    <a:p>
                      <a:pPr marL="171450" indent="-171450">
                        <a:buFont typeface="Arial" panose="020B0604020202020204" pitchFamily="34" charset="0"/>
                        <a:buChar char="•"/>
                      </a:pPr>
                      <a:r>
                        <a:rPr lang="en-GB" sz="1200" b="0" i="0" kern="1200">
                          <a:solidFill>
                            <a:schemeClr val="tx1"/>
                          </a:solidFill>
                          <a:effectLst/>
                          <a:latin typeface="Tahoma" panose="020B0604030504040204" pitchFamily="34" charset="0"/>
                          <a:ea typeface="Tahoma" panose="020B0604030504040204" pitchFamily="34" charset="0"/>
                          <a:cs typeface="Tahoma" panose="020B0604030504040204" pitchFamily="34" charset="0"/>
                        </a:rPr>
                        <a:t>Read aloud simple sentences and books that are consistent with their phonic knowledge, including some common exception words.</a:t>
                      </a:r>
                    </a:p>
                    <a:p>
                      <a:pPr>
                        <a:lnSpc>
                          <a:spcPct val="115000"/>
                        </a:lnSpc>
                        <a:spcAft>
                          <a:spcPts val="0"/>
                        </a:spcAft>
                      </a:pPr>
                      <a:endParaRPr lang="en-GB" sz="120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39345" marR="3934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15000"/>
                        </a:lnSpc>
                        <a:spcAft>
                          <a:spcPts val="0"/>
                        </a:spcAft>
                      </a:pPr>
                      <a:r>
                        <a:rPr lang="en-GB" sz="1200">
                          <a:solidFill>
                            <a:srgbClr val="FF0000"/>
                          </a:solidFill>
                          <a:effectLst/>
                          <a:latin typeface="Tahoma" panose="020B0604030504040204" pitchFamily="34" charset="0"/>
                          <a:ea typeface="Tahoma" panose="020B0604030504040204" pitchFamily="34" charset="0"/>
                          <a:cs typeface="Tahoma" panose="020B0604030504040204" pitchFamily="34" charset="0"/>
                        </a:rPr>
                        <a:t> </a:t>
                      </a:r>
                    </a:p>
                    <a:p>
                      <a:pPr marL="171450" indent="-171450">
                        <a:buFont typeface="Arial" panose="020B0604020202020204" pitchFamily="34" charset="0"/>
                        <a:buChar char="•"/>
                      </a:pPr>
                      <a:r>
                        <a:rPr lang="en-GB" sz="1200" b="0" i="0" kern="1200">
                          <a:solidFill>
                            <a:schemeClr val="tx1"/>
                          </a:solidFill>
                          <a:effectLst/>
                          <a:latin typeface="Tahoma" panose="020B0604030504040204" pitchFamily="34" charset="0"/>
                          <a:ea typeface="Tahoma" panose="020B0604030504040204" pitchFamily="34" charset="0"/>
                          <a:cs typeface="Tahoma" panose="020B0604030504040204" pitchFamily="34" charset="0"/>
                        </a:rPr>
                        <a:t>Demonstrate understanding of what has been read to them by retelling stories and narratives using their own words and recently introduced vocabulary</a:t>
                      </a:r>
                    </a:p>
                    <a:p>
                      <a:pPr marL="171450" indent="-171450">
                        <a:buFont typeface="Arial" panose="020B0604020202020204" pitchFamily="34" charset="0"/>
                        <a:buChar char="•"/>
                      </a:pPr>
                      <a:r>
                        <a:rPr lang="en-GB" sz="1200" b="0" i="0" kern="1200">
                          <a:solidFill>
                            <a:schemeClr val="tx1"/>
                          </a:solidFill>
                          <a:effectLst/>
                          <a:latin typeface="Tahoma" panose="020B0604030504040204" pitchFamily="34" charset="0"/>
                          <a:ea typeface="Tahoma" panose="020B0604030504040204" pitchFamily="34" charset="0"/>
                          <a:cs typeface="Tahoma" panose="020B0604030504040204" pitchFamily="34" charset="0"/>
                        </a:rPr>
                        <a:t>Anticipate – where appropriate – key events in stories</a:t>
                      </a:r>
                    </a:p>
                    <a:p>
                      <a:pPr marL="171450" indent="-171450">
                        <a:buFont typeface="Arial" panose="020B0604020202020204" pitchFamily="34" charset="0"/>
                        <a:buChar char="•"/>
                      </a:pPr>
                      <a:r>
                        <a:rPr lang="en-GB" sz="1200" b="0" i="0" kern="1200">
                          <a:solidFill>
                            <a:schemeClr val="tx1"/>
                          </a:solidFill>
                          <a:effectLst/>
                          <a:latin typeface="Tahoma" panose="020B0604030504040204" pitchFamily="34" charset="0"/>
                          <a:ea typeface="Tahoma" panose="020B0604030504040204" pitchFamily="34" charset="0"/>
                          <a:cs typeface="Tahoma" panose="020B0604030504040204" pitchFamily="34" charset="0"/>
                        </a:rPr>
                        <a:t>Use and understand recently introduced vocabulary during discussions about stories, non-fiction, rhymes and poems and during role-play</a:t>
                      </a:r>
                    </a:p>
                    <a:p>
                      <a:pPr>
                        <a:lnSpc>
                          <a:spcPct val="115000"/>
                        </a:lnSpc>
                        <a:spcAft>
                          <a:spcPts val="0"/>
                        </a:spcAft>
                      </a:pPr>
                      <a:endParaRPr lang="en-GB" sz="1200">
                        <a:solidFill>
                          <a:srgbClr val="FF0000"/>
                        </a:solidFill>
                        <a:effectLst/>
                        <a:latin typeface="Tahoma" panose="020B0604030504040204" pitchFamily="34" charset="0"/>
                        <a:ea typeface="Tahoma" panose="020B0604030504040204" pitchFamily="34" charset="0"/>
                        <a:cs typeface="Tahoma" panose="020B0604030504040204" pitchFamily="34" charset="0"/>
                      </a:endParaRPr>
                    </a:p>
                  </a:txBody>
                  <a:tcPr marL="39345" marR="3934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8" name="TextBox 7"/>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5"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7" name="TextBox 6"/>
          <p:cNvSpPr txBox="1"/>
          <p:nvPr/>
        </p:nvSpPr>
        <p:spPr>
          <a:xfrm>
            <a:off x="7284736" y="620688"/>
            <a:ext cx="1751760" cy="646331"/>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6" action="ppaction://hlinksldjump"/>
              </a:rPr>
              <a:t>Reading Home</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14922539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03563" y="175556"/>
            <a:ext cx="676735" cy="671343"/>
          </a:xfrm>
          <a:prstGeom prst="rect">
            <a:avLst/>
          </a:prstGeom>
        </p:spPr>
      </p:pic>
      <p:sp>
        <p:nvSpPr>
          <p:cNvPr id="6" name="TextBox 5"/>
          <p:cNvSpPr txBox="1"/>
          <p:nvPr/>
        </p:nvSpPr>
        <p:spPr>
          <a:xfrm>
            <a:off x="1162269" y="212403"/>
            <a:ext cx="5904656" cy="461665"/>
          </a:xfrm>
          <a:prstGeom prst="rect">
            <a:avLst/>
          </a:prstGeom>
          <a:noFill/>
        </p:spPr>
        <p:txBody>
          <a:bodyPr wrap="square" rtlCol="0">
            <a:spAutoFit/>
          </a:bodyPr>
          <a:lstStyle/>
          <a:p>
            <a:r>
              <a:rPr lang="en-GB" sz="2400" b="1">
                <a:solidFill>
                  <a:srgbClr val="002060"/>
                </a:solidFill>
                <a:latin typeface="Tahoma" panose="020B0604030504040204" pitchFamily="34" charset="0"/>
                <a:ea typeface="Tahoma" panose="020B0604030504040204" pitchFamily="34" charset="0"/>
                <a:cs typeface="Tahoma" panose="020B0604030504040204" pitchFamily="34" charset="0"/>
              </a:rPr>
              <a:t>Reading – Word Reading</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2579418222"/>
              </p:ext>
            </p:extLst>
          </p:nvPr>
        </p:nvGraphicFramePr>
        <p:xfrm>
          <a:off x="248210" y="959242"/>
          <a:ext cx="8644268" cy="5676290"/>
        </p:xfrm>
        <a:graphic>
          <a:graphicData uri="http://schemas.openxmlformats.org/drawingml/2006/table">
            <a:tbl>
              <a:tblPr firstRow="1" firstCol="1" bandRow="1">
                <a:tableStyleId>{5C22544A-7EE6-4342-B048-85BDC9FD1C3A}</a:tableStyleId>
              </a:tblPr>
              <a:tblGrid>
                <a:gridCol w="915572">
                  <a:extLst>
                    <a:ext uri="{9D8B030D-6E8A-4147-A177-3AD203B41FA5}">
                      <a16:colId xmlns:a16="http://schemas.microsoft.com/office/drawing/2014/main" val="20000"/>
                    </a:ext>
                  </a:extLst>
                </a:gridCol>
                <a:gridCol w="1735829">
                  <a:extLst>
                    <a:ext uri="{9D8B030D-6E8A-4147-A177-3AD203B41FA5}">
                      <a16:colId xmlns:a16="http://schemas.microsoft.com/office/drawing/2014/main" val="713258296"/>
                    </a:ext>
                  </a:extLst>
                </a:gridCol>
                <a:gridCol w="1876926">
                  <a:extLst>
                    <a:ext uri="{9D8B030D-6E8A-4147-A177-3AD203B41FA5}">
                      <a16:colId xmlns:a16="http://schemas.microsoft.com/office/drawing/2014/main" val="20001"/>
                    </a:ext>
                  </a:extLst>
                </a:gridCol>
                <a:gridCol w="2146839">
                  <a:extLst>
                    <a:ext uri="{9D8B030D-6E8A-4147-A177-3AD203B41FA5}">
                      <a16:colId xmlns:a16="http://schemas.microsoft.com/office/drawing/2014/main" val="20002"/>
                    </a:ext>
                  </a:extLst>
                </a:gridCol>
                <a:gridCol w="1969102">
                  <a:extLst>
                    <a:ext uri="{9D8B030D-6E8A-4147-A177-3AD203B41FA5}">
                      <a16:colId xmlns:a16="http://schemas.microsoft.com/office/drawing/2014/main" val="20003"/>
                    </a:ext>
                  </a:extLst>
                </a:gridCol>
              </a:tblGrid>
              <a:tr h="355189">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EYFS</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1</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2</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3</a:t>
                      </a:r>
                    </a:p>
                  </a:txBody>
                  <a:tcPr marL="23581" marR="23581" marT="0" marB="0" anchor="ctr"/>
                </a:tc>
                <a:extLst>
                  <a:ext uri="{0D108BD9-81ED-4DB2-BD59-A6C34878D82A}">
                    <a16:rowId xmlns:a16="http://schemas.microsoft.com/office/drawing/2014/main" val="10000"/>
                  </a:ext>
                </a:extLst>
              </a:tr>
              <a:tr h="1608679">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Phonics and decoding</a:t>
                      </a:r>
                    </a:p>
                  </a:txBody>
                  <a:tcPr marL="23581" marR="23581" marT="0" marB="0" anchor="ctr"/>
                </a:tc>
                <a:tc>
                  <a:txBody>
                    <a:bodyPr/>
                    <a:lstStyle/>
                    <a:p>
                      <a:pPr marL="171450" indent="-171450" algn="l">
                        <a:lnSpc>
                          <a:spcPct val="115000"/>
                        </a:lnSpc>
                        <a:spcAft>
                          <a:spcPts val="0"/>
                        </a:spcAft>
                        <a:buFontTx/>
                        <a:buChar char="-"/>
                      </a:pPr>
                      <a:r>
                        <a:rPr lang="en-GB" sz="1000">
                          <a:effectLst/>
                          <a:latin typeface="Tahoma" panose="020B0604030504040204" pitchFamily="34" charset="0"/>
                          <a:ea typeface="Tahoma" panose="020B0604030504040204" pitchFamily="34" charset="0"/>
                          <a:cs typeface="Tahoma" panose="020B0604030504040204" pitchFamily="34" charset="0"/>
                        </a:rPr>
                        <a:t>Show</a:t>
                      </a:r>
                      <a:r>
                        <a:rPr lang="en-GB" sz="1000" baseline="0">
                          <a:effectLst/>
                          <a:latin typeface="Tahoma" panose="020B0604030504040204" pitchFamily="34" charset="0"/>
                          <a:ea typeface="Tahoma" panose="020B0604030504040204" pitchFamily="34" charset="0"/>
                          <a:cs typeface="Tahoma" panose="020B0604030504040204" pitchFamily="34" charset="0"/>
                        </a:rPr>
                        <a:t> awareness of rhyme </a:t>
                      </a:r>
                    </a:p>
                    <a:p>
                      <a:pPr marL="0" indent="0" algn="l">
                        <a:lnSpc>
                          <a:spcPct val="115000"/>
                        </a:lnSpc>
                        <a:spcAft>
                          <a:spcPts val="0"/>
                        </a:spcAft>
                        <a:buFontTx/>
                        <a:buNone/>
                      </a:pPr>
                      <a:r>
                        <a:rPr lang="en-GB" sz="1000" baseline="0">
                          <a:effectLst/>
                          <a:latin typeface="Tahoma" panose="020B0604030504040204" pitchFamily="34" charset="0"/>
                          <a:ea typeface="Tahoma" panose="020B0604030504040204" pitchFamily="34" charset="0"/>
                          <a:cs typeface="Tahoma" panose="020B0604030504040204" pitchFamily="34" charset="0"/>
                        </a:rPr>
                        <a:t>    and alliteration. </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Link sounds to letters, naming and sounding the letters of the alphabet. </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Use phonic knowledge and decode regular words and read them aloud accurately. </a:t>
                      </a:r>
                    </a:p>
                    <a:p>
                      <a:pPr marL="0" indent="0" algn="l">
                        <a:lnSpc>
                          <a:spcPct val="115000"/>
                        </a:lnSpc>
                        <a:spcAft>
                          <a:spcPts val="0"/>
                        </a:spcAft>
                        <a:buFontTx/>
                        <a:buNone/>
                      </a:pPr>
                      <a:endParaRPr lang="en-GB" sz="10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Apply phonic knowledge and skills as a route to decode words, including whole words with suffixes –s, -</a:t>
                      </a:r>
                      <a:r>
                        <a:rPr lang="en-GB" sz="1000" baseline="0" err="1">
                          <a:effectLst/>
                          <a:latin typeface="Tahoma" panose="020B0604030504040204" pitchFamily="34" charset="0"/>
                          <a:ea typeface="Tahoma" panose="020B0604030504040204" pitchFamily="34" charset="0"/>
                          <a:cs typeface="Tahoma" panose="020B0604030504040204" pitchFamily="34" charset="0"/>
                        </a:rPr>
                        <a:t>es</a:t>
                      </a:r>
                      <a:r>
                        <a:rPr lang="en-GB" sz="1000" baseline="0">
                          <a:effectLst/>
                          <a:latin typeface="Tahoma" panose="020B0604030504040204" pitchFamily="34" charset="0"/>
                          <a:ea typeface="Tahoma" panose="020B0604030504040204" pitchFamily="34" charset="0"/>
                          <a:cs typeface="Tahoma" panose="020B0604030504040204" pitchFamily="34" charset="0"/>
                        </a:rPr>
                        <a:t>, -</a:t>
                      </a:r>
                      <a:r>
                        <a:rPr lang="en-GB" sz="1000" baseline="0" err="1">
                          <a:effectLst/>
                          <a:latin typeface="Tahoma" panose="020B0604030504040204" pitchFamily="34" charset="0"/>
                          <a:ea typeface="Tahoma" panose="020B0604030504040204" pitchFamily="34" charset="0"/>
                          <a:cs typeface="Tahoma" panose="020B0604030504040204" pitchFamily="34" charset="0"/>
                        </a:rPr>
                        <a:t>ing</a:t>
                      </a:r>
                      <a:r>
                        <a:rPr lang="en-GB" sz="1000" baseline="0">
                          <a:effectLst/>
                          <a:latin typeface="Tahoma" panose="020B0604030504040204" pitchFamily="34" charset="0"/>
                          <a:ea typeface="Tahoma" panose="020B0604030504040204" pitchFamily="34" charset="0"/>
                          <a:cs typeface="Tahoma" panose="020B0604030504040204" pitchFamily="34" charset="0"/>
                        </a:rPr>
                        <a:t>, </a:t>
                      </a:r>
                    </a:p>
                    <a:p>
                      <a:pPr marL="0" indent="0" algn="l">
                        <a:lnSpc>
                          <a:spcPct val="115000"/>
                        </a:lnSpc>
                        <a:spcAft>
                          <a:spcPts val="0"/>
                        </a:spcAft>
                        <a:buFontTx/>
                        <a:buNone/>
                      </a:pPr>
                      <a:r>
                        <a:rPr lang="en-GB" sz="1000" baseline="0">
                          <a:effectLst/>
                          <a:latin typeface="Tahoma" panose="020B0604030504040204" pitchFamily="34" charset="0"/>
                          <a:ea typeface="Tahoma" panose="020B0604030504040204" pitchFamily="34" charset="0"/>
                          <a:cs typeface="Tahoma" panose="020B0604030504040204" pitchFamily="34" charset="0"/>
                        </a:rPr>
                        <a:t>     -</a:t>
                      </a:r>
                      <a:r>
                        <a:rPr lang="en-GB" sz="1000" baseline="0" err="1">
                          <a:effectLst/>
                          <a:latin typeface="Tahoma" panose="020B0604030504040204" pitchFamily="34" charset="0"/>
                          <a:ea typeface="Tahoma" panose="020B0604030504040204" pitchFamily="34" charset="0"/>
                          <a:cs typeface="Tahoma" panose="020B0604030504040204" pitchFamily="34" charset="0"/>
                        </a:rPr>
                        <a:t>ed</a:t>
                      </a:r>
                      <a:r>
                        <a:rPr lang="en-GB" sz="1000" baseline="0">
                          <a:effectLst/>
                          <a:latin typeface="Tahoma" panose="020B0604030504040204" pitchFamily="34" charset="0"/>
                          <a:ea typeface="Tahoma" panose="020B0604030504040204" pitchFamily="34" charset="0"/>
                          <a:cs typeface="Tahoma" panose="020B0604030504040204" pitchFamily="34" charset="0"/>
                        </a:rPr>
                        <a:t>, -</a:t>
                      </a:r>
                      <a:r>
                        <a:rPr lang="en-GB" sz="1000" baseline="0" err="1">
                          <a:effectLst/>
                          <a:latin typeface="Tahoma" panose="020B0604030504040204" pitchFamily="34" charset="0"/>
                          <a:ea typeface="Tahoma" panose="020B0604030504040204" pitchFamily="34" charset="0"/>
                          <a:cs typeface="Tahoma" panose="020B0604030504040204" pitchFamily="34" charset="0"/>
                        </a:rPr>
                        <a:t>er</a:t>
                      </a:r>
                      <a:r>
                        <a:rPr lang="en-GB" sz="1000" baseline="0">
                          <a:effectLst/>
                          <a:latin typeface="Tahoma" panose="020B0604030504040204" pitchFamily="34" charset="0"/>
                          <a:ea typeface="Tahoma" panose="020B0604030504040204" pitchFamily="34" charset="0"/>
                          <a:cs typeface="Tahoma" panose="020B0604030504040204" pitchFamily="34" charset="0"/>
                        </a:rPr>
                        <a:t>, -est.</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Blend sounds in unfamiliar words using the GPCs that have been taught.</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Respond speedily, giving the correct sound to graphemes for all 40+ phonemes.</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Read words with contractions and know that the apostrophe represents an omitted letter(s). </a:t>
                      </a:r>
                    </a:p>
                  </a:txBody>
                  <a:tcPr marL="23581" marR="23581" marT="0" marB="0"/>
                </a:tc>
                <a:tc>
                  <a:txBody>
                    <a:bodyPr/>
                    <a:lstStyle/>
                    <a:p>
                      <a:pPr marL="171450" indent="-171450" algn="l">
                        <a:lnSpc>
                          <a:spcPct val="115000"/>
                        </a:lnSpc>
                        <a:spcAft>
                          <a:spcPts val="0"/>
                        </a:spcAft>
                        <a:buFontTx/>
                        <a:buChar char="-"/>
                      </a:pPr>
                      <a:r>
                        <a:rPr lang="en-GB" sz="1000">
                          <a:effectLst/>
                          <a:latin typeface="Tahoma" panose="020B0604030504040204" pitchFamily="34" charset="0"/>
                          <a:ea typeface="Tahoma" panose="020B0604030504040204" pitchFamily="34" charset="0"/>
                          <a:cs typeface="Tahoma" panose="020B0604030504040204" pitchFamily="34" charset="0"/>
                        </a:rPr>
                        <a:t>Continue to apply phonic</a:t>
                      </a:r>
                      <a:r>
                        <a:rPr lang="en-GB" sz="1000" baseline="0">
                          <a:effectLst/>
                          <a:latin typeface="Tahoma" panose="020B0604030504040204" pitchFamily="34" charset="0"/>
                          <a:ea typeface="Tahoma" panose="020B0604030504040204" pitchFamily="34" charset="0"/>
                          <a:cs typeface="Tahoma" panose="020B0604030504040204" pitchFamily="34" charset="0"/>
                        </a:rPr>
                        <a:t> knowledge and skills as the route to decode words until automatic decoding has become embedded and reading is fluent.</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Read accurately by blending the sounds in words that contain graphemes taught.</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Recognise alternative sounds for graphemes.</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Accurately read most words of two syllables or more.</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Read most words containing common suffixes. </a:t>
                      </a:r>
                      <a:endParaRPr lang="en-GB" sz="10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Tx/>
                        <a:buChar char="-"/>
                      </a:pPr>
                      <a:r>
                        <a:rPr lang="en-GB" sz="1000">
                          <a:effectLst/>
                          <a:latin typeface="Tahoma" panose="020B0604030504040204" pitchFamily="34" charset="0"/>
                          <a:ea typeface="Tahoma" panose="020B0604030504040204" pitchFamily="34" charset="0"/>
                          <a:cs typeface="Tahoma" panose="020B0604030504040204" pitchFamily="34" charset="0"/>
                        </a:rPr>
                        <a:t>Use phonic knowledge to decode quickly and accurately.</a:t>
                      </a:r>
                    </a:p>
                    <a:p>
                      <a:pPr marL="171450" indent="-171450" algn="l">
                        <a:lnSpc>
                          <a:spcPct val="115000"/>
                        </a:lnSpc>
                        <a:spcAft>
                          <a:spcPts val="0"/>
                        </a:spcAft>
                        <a:buFontTx/>
                        <a:buChar char="-"/>
                      </a:pPr>
                      <a:r>
                        <a:rPr lang="en-GB" sz="1000">
                          <a:effectLst/>
                          <a:latin typeface="Tahoma" panose="020B0604030504040204" pitchFamily="34" charset="0"/>
                          <a:ea typeface="Tahoma" panose="020B0604030504040204" pitchFamily="34" charset="0"/>
                          <a:cs typeface="Tahoma" panose="020B0604030504040204" pitchFamily="34" charset="0"/>
                        </a:rPr>
                        <a:t>Apply knowledge</a:t>
                      </a:r>
                      <a:r>
                        <a:rPr lang="en-GB" sz="1000" baseline="0">
                          <a:effectLst/>
                          <a:latin typeface="Tahoma" panose="020B0604030504040204" pitchFamily="34" charset="0"/>
                          <a:ea typeface="Tahoma" panose="020B0604030504040204" pitchFamily="34" charset="0"/>
                          <a:cs typeface="Tahoma" panose="020B0604030504040204" pitchFamily="34" charset="0"/>
                        </a:rPr>
                        <a:t> of root words and prefixes, to begin to read aloud: in-, </a:t>
                      </a:r>
                      <a:r>
                        <a:rPr lang="en-GB" sz="1000" baseline="0" err="1">
                          <a:effectLst/>
                          <a:latin typeface="Tahoma" panose="020B0604030504040204" pitchFamily="34" charset="0"/>
                          <a:ea typeface="Tahoma" panose="020B0604030504040204" pitchFamily="34" charset="0"/>
                          <a:cs typeface="Tahoma" panose="020B0604030504040204" pitchFamily="34" charset="0"/>
                        </a:rPr>
                        <a:t>im</a:t>
                      </a:r>
                      <a:r>
                        <a:rPr lang="en-GB" sz="1000" baseline="0">
                          <a:effectLst/>
                          <a:latin typeface="Tahoma" panose="020B0604030504040204" pitchFamily="34" charset="0"/>
                          <a:ea typeface="Tahoma" panose="020B0604030504040204" pitchFamily="34" charset="0"/>
                          <a:cs typeface="Tahoma" panose="020B0604030504040204" pitchFamily="34" charset="0"/>
                        </a:rPr>
                        <a:t>-, </a:t>
                      </a:r>
                      <a:r>
                        <a:rPr lang="en-GB" sz="1000" baseline="0" err="1">
                          <a:effectLst/>
                          <a:latin typeface="Tahoma" panose="020B0604030504040204" pitchFamily="34" charset="0"/>
                          <a:ea typeface="Tahoma" panose="020B0604030504040204" pitchFamily="34" charset="0"/>
                          <a:cs typeface="Tahoma" panose="020B0604030504040204" pitchFamily="34" charset="0"/>
                        </a:rPr>
                        <a:t>il</a:t>
                      </a:r>
                      <a:r>
                        <a:rPr lang="en-GB" sz="1000" baseline="0">
                          <a:effectLst/>
                          <a:latin typeface="Tahoma" panose="020B0604030504040204" pitchFamily="34" charset="0"/>
                          <a:ea typeface="Tahoma" panose="020B0604030504040204" pitchFamily="34" charset="0"/>
                          <a:cs typeface="Tahoma" panose="020B0604030504040204" pitchFamily="34" charset="0"/>
                        </a:rPr>
                        <a:t>-, </a:t>
                      </a:r>
                      <a:r>
                        <a:rPr lang="en-GB" sz="1000" baseline="0" err="1">
                          <a:effectLst/>
                          <a:latin typeface="Tahoma" panose="020B0604030504040204" pitchFamily="34" charset="0"/>
                          <a:ea typeface="Tahoma" panose="020B0604030504040204" pitchFamily="34" charset="0"/>
                          <a:cs typeface="Tahoma" panose="020B0604030504040204" pitchFamily="34" charset="0"/>
                        </a:rPr>
                        <a:t>ir</a:t>
                      </a:r>
                      <a:r>
                        <a:rPr lang="en-GB" sz="1000" baseline="0">
                          <a:effectLst/>
                          <a:latin typeface="Tahoma" panose="020B0604030504040204" pitchFamily="34" charset="0"/>
                          <a:ea typeface="Tahoma" panose="020B0604030504040204" pitchFamily="34" charset="0"/>
                          <a:cs typeface="Tahoma" panose="020B0604030504040204" pitchFamily="34" charset="0"/>
                        </a:rPr>
                        <a:t>-, dis-, </a:t>
                      </a:r>
                      <a:r>
                        <a:rPr lang="en-GB" sz="1000" baseline="0" err="1">
                          <a:effectLst/>
                          <a:latin typeface="Tahoma" panose="020B0604030504040204" pitchFamily="34" charset="0"/>
                          <a:ea typeface="Tahoma" panose="020B0604030504040204" pitchFamily="34" charset="0"/>
                          <a:cs typeface="Tahoma" panose="020B0604030504040204" pitchFamily="34" charset="0"/>
                        </a:rPr>
                        <a:t>mis</a:t>
                      </a:r>
                      <a:r>
                        <a:rPr lang="en-GB" sz="1000" baseline="0">
                          <a:effectLst/>
                          <a:latin typeface="Tahoma" panose="020B0604030504040204" pitchFamily="34" charset="0"/>
                          <a:ea typeface="Tahoma" panose="020B0604030504040204" pitchFamily="34" charset="0"/>
                          <a:cs typeface="Tahoma" panose="020B0604030504040204" pitchFamily="34" charset="0"/>
                        </a:rPr>
                        <a:t>-, un-, re-, sub-, inter-, super-, anti-, auto-.</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Apply growing knowledge of root words and suffixes to begin to read aloud: - </a:t>
                      </a:r>
                      <a:r>
                        <a:rPr lang="en-GB" sz="1000" baseline="0" err="1">
                          <a:effectLst/>
                          <a:latin typeface="Tahoma" panose="020B0604030504040204" pitchFamily="34" charset="0"/>
                          <a:ea typeface="Tahoma" panose="020B0604030504040204" pitchFamily="34" charset="0"/>
                          <a:cs typeface="Tahoma" panose="020B0604030504040204" pitchFamily="34" charset="0"/>
                        </a:rPr>
                        <a:t>ation</a:t>
                      </a:r>
                      <a:r>
                        <a:rPr lang="en-GB" sz="1000" baseline="0">
                          <a:effectLst/>
                          <a:latin typeface="Tahoma" panose="020B0604030504040204" pitchFamily="34" charset="0"/>
                          <a:ea typeface="Tahoma" panose="020B0604030504040204" pitchFamily="34" charset="0"/>
                          <a:cs typeface="Tahoma" panose="020B0604030504040204" pitchFamily="34" charset="0"/>
                        </a:rPr>
                        <a:t>, -</a:t>
                      </a:r>
                      <a:r>
                        <a:rPr lang="en-GB" sz="1000" baseline="0" err="1">
                          <a:effectLst/>
                          <a:latin typeface="Tahoma" panose="020B0604030504040204" pitchFamily="34" charset="0"/>
                          <a:ea typeface="Tahoma" panose="020B0604030504040204" pitchFamily="34" charset="0"/>
                          <a:cs typeface="Tahoma" panose="020B0604030504040204" pitchFamily="34" charset="0"/>
                        </a:rPr>
                        <a:t>ly</a:t>
                      </a:r>
                      <a:r>
                        <a:rPr lang="en-GB" sz="1000" baseline="0">
                          <a:effectLst/>
                          <a:latin typeface="Tahoma" panose="020B0604030504040204" pitchFamily="34" charset="0"/>
                          <a:ea typeface="Tahoma" panose="020B0604030504040204" pitchFamily="34" charset="0"/>
                          <a:cs typeface="Tahoma" panose="020B0604030504040204" pitchFamily="34" charset="0"/>
                        </a:rPr>
                        <a:t>, -</a:t>
                      </a:r>
                      <a:r>
                        <a:rPr lang="en-GB" sz="1000" baseline="0" err="1">
                          <a:effectLst/>
                          <a:latin typeface="Tahoma" panose="020B0604030504040204" pitchFamily="34" charset="0"/>
                          <a:ea typeface="Tahoma" panose="020B0604030504040204" pitchFamily="34" charset="0"/>
                          <a:cs typeface="Tahoma" panose="020B0604030504040204" pitchFamily="34" charset="0"/>
                        </a:rPr>
                        <a:t>ous</a:t>
                      </a:r>
                      <a:r>
                        <a:rPr lang="en-GB" sz="1000" baseline="0">
                          <a:effectLst/>
                          <a:latin typeface="Tahoma" panose="020B0604030504040204" pitchFamily="34" charset="0"/>
                          <a:ea typeface="Tahoma" panose="020B0604030504040204" pitchFamily="34" charset="0"/>
                          <a:cs typeface="Tahoma" panose="020B0604030504040204" pitchFamily="34" charset="0"/>
                        </a:rPr>
                        <a:t>, - </a:t>
                      </a:r>
                      <a:r>
                        <a:rPr lang="en-GB" sz="1000" baseline="0" err="1">
                          <a:effectLst/>
                          <a:latin typeface="Tahoma" panose="020B0604030504040204" pitchFamily="34" charset="0"/>
                          <a:ea typeface="Tahoma" panose="020B0604030504040204" pitchFamily="34" charset="0"/>
                          <a:cs typeface="Tahoma" panose="020B0604030504040204" pitchFamily="34" charset="0"/>
                        </a:rPr>
                        <a:t>ture</a:t>
                      </a:r>
                      <a:r>
                        <a:rPr lang="en-GB" sz="1000" baseline="0">
                          <a:effectLst/>
                          <a:latin typeface="Tahoma" panose="020B0604030504040204" pitchFamily="34" charset="0"/>
                          <a:ea typeface="Tahoma" panose="020B0604030504040204" pitchFamily="34" charset="0"/>
                          <a:cs typeface="Tahoma" panose="020B0604030504040204" pitchFamily="34" charset="0"/>
                        </a:rPr>
                        <a:t>, -sure, -</a:t>
                      </a:r>
                      <a:r>
                        <a:rPr lang="en-GB" sz="1000" baseline="0" err="1">
                          <a:effectLst/>
                          <a:latin typeface="Tahoma" panose="020B0604030504040204" pitchFamily="34" charset="0"/>
                          <a:ea typeface="Tahoma" panose="020B0604030504040204" pitchFamily="34" charset="0"/>
                          <a:cs typeface="Tahoma" panose="020B0604030504040204" pitchFamily="34" charset="0"/>
                        </a:rPr>
                        <a:t>sion</a:t>
                      </a:r>
                      <a:r>
                        <a:rPr lang="en-GB" sz="1000" baseline="0">
                          <a:effectLst/>
                          <a:latin typeface="Tahoma" panose="020B0604030504040204" pitchFamily="34" charset="0"/>
                          <a:ea typeface="Tahoma" panose="020B0604030504040204" pitchFamily="34" charset="0"/>
                          <a:cs typeface="Tahoma" panose="020B0604030504040204" pitchFamily="34" charset="0"/>
                        </a:rPr>
                        <a:t>,     -</a:t>
                      </a:r>
                      <a:r>
                        <a:rPr lang="en-GB" sz="1000" baseline="0" err="1">
                          <a:effectLst/>
                          <a:latin typeface="Tahoma" panose="020B0604030504040204" pitchFamily="34" charset="0"/>
                          <a:ea typeface="Tahoma" panose="020B0604030504040204" pitchFamily="34" charset="0"/>
                          <a:cs typeface="Tahoma" panose="020B0604030504040204" pitchFamily="34" charset="0"/>
                        </a:rPr>
                        <a:t>ssion</a:t>
                      </a:r>
                      <a:r>
                        <a:rPr lang="en-GB" sz="1000" baseline="0">
                          <a:effectLst/>
                          <a:latin typeface="Tahoma" panose="020B0604030504040204" pitchFamily="34" charset="0"/>
                          <a:ea typeface="Tahoma" panose="020B0604030504040204" pitchFamily="34" charset="0"/>
                          <a:cs typeface="Tahoma" panose="020B0604030504040204" pitchFamily="34" charset="0"/>
                        </a:rPr>
                        <a:t>, - </a:t>
                      </a:r>
                      <a:r>
                        <a:rPr lang="en-GB" sz="1000" baseline="0" err="1">
                          <a:effectLst/>
                          <a:latin typeface="Tahoma" panose="020B0604030504040204" pitchFamily="34" charset="0"/>
                          <a:ea typeface="Tahoma" panose="020B0604030504040204" pitchFamily="34" charset="0"/>
                          <a:cs typeface="Tahoma" panose="020B0604030504040204" pitchFamily="34" charset="0"/>
                        </a:rPr>
                        <a:t>cian</a:t>
                      </a:r>
                      <a:r>
                        <a:rPr lang="en-GB" sz="1000" baseline="0">
                          <a:effectLst/>
                          <a:latin typeface="Tahoma" panose="020B0604030504040204" pitchFamily="34" charset="0"/>
                          <a:ea typeface="Tahoma" panose="020B0604030504040204" pitchFamily="34" charset="0"/>
                          <a:cs typeface="Tahoma" panose="020B0604030504040204" pitchFamily="34" charset="0"/>
                        </a:rPr>
                        <a:t>.</a:t>
                      </a:r>
                      <a:endParaRPr lang="en-GB" sz="1000">
                        <a:effectLst/>
                        <a:latin typeface="Tahoma" panose="020B0604030504040204" pitchFamily="34" charset="0"/>
                        <a:ea typeface="Tahoma" panose="020B0604030504040204" pitchFamily="34" charset="0"/>
                        <a:cs typeface="Tahoma" panose="020B0604030504040204" pitchFamily="34" charset="0"/>
                      </a:endParaRPr>
                    </a:p>
                    <a:p>
                      <a:pPr algn="l">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extLst>
                  <a:ext uri="{0D108BD9-81ED-4DB2-BD59-A6C34878D82A}">
                    <a16:rowId xmlns:a16="http://schemas.microsoft.com/office/drawing/2014/main" val="10001"/>
                  </a:ext>
                </a:extLst>
              </a:tr>
              <a:tr h="975033">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Common  Exception Word Reading</a:t>
                      </a:r>
                    </a:p>
                  </a:txBody>
                  <a:tcPr marL="23581" marR="23581" marT="0" marB="0" anchor="ctr"/>
                </a:tc>
                <a:tc>
                  <a:txBody>
                    <a:bodyPr/>
                    <a:lstStyle/>
                    <a:p>
                      <a:pPr marL="171450" marR="0" lvl="0" indent="-171450" algn="l" defTabSz="914400" rtl="0" eaLnBrk="1" fontAlgn="auto" latinLnBrk="0" hangingPunct="1">
                        <a:lnSpc>
                          <a:spcPct val="115000"/>
                        </a:lnSpc>
                        <a:spcBef>
                          <a:spcPts val="0"/>
                        </a:spcBef>
                        <a:spcAft>
                          <a:spcPts val="0"/>
                        </a:spcAft>
                        <a:buClrTx/>
                        <a:buSzTx/>
                        <a:buFontTx/>
                        <a:buChar char="-"/>
                        <a:tabLst/>
                        <a:defRPr/>
                      </a:pPr>
                      <a:r>
                        <a:rPr lang="en-GB" sz="1000">
                          <a:effectLst/>
                          <a:latin typeface="Tahoma" panose="020B0604030504040204" pitchFamily="34" charset="0"/>
                          <a:ea typeface="Tahoma" panose="020B0604030504040204" pitchFamily="34" charset="0"/>
                          <a:cs typeface="Tahoma" panose="020B0604030504040204" pitchFamily="34" charset="0"/>
                        </a:rPr>
                        <a:t>Read some common exception</a:t>
                      </a:r>
                      <a:r>
                        <a:rPr lang="en-GB" sz="1000" baseline="0">
                          <a:effectLst/>
                          <a:latin typeface="Tahoma" panose="020B0604030504040204" pitchFamily="34" charset="0"/>
                          <a:ea typeface="Tahoma" panose="020B0604030504040204" pitchFamily="34" charset="0"/>
                          <a:cs typeface="Tahoma" panose="020B0604030504040204" pitchFamily="34" charset="0"/>
                        </a:rPr>
                        <a:t> </a:t>
                      </a:r>
                      <a:r>
                        <a:rPr lang="en-GB" sz="1000">
                          <a:effectLst/>
                          <a:latin typeface="Tahoma" panose="020B0604030504040204" pitchFamily="34" charset="0"/>
                          <a:ea typeface="Tahoma" panose="020B0604030504040204" pitchFamily="34" charset="0"/>
                          <a:cs typeface="Tahoma" panose="020B0604030504040204" pitchFamily="34" charset="0"/>
                        </a:rPr>
                        <a:t>words.  </a:t>
                      </a:r>
                    </a:p>
                  </a:txBody>
                  <a:tcPr marL="23581" marR="23581" marT="0" marB="0"/>
                </a:tc>
                <a:tc>
                  <a:txBody>
                    <a:bodyPr/>
                    <a:lstStyle/>
                    <a:p>
                      <a:pPr marL="171450" indent="-171450" algn="l">
                        <a:lnSpc>
                          <a:spcPct val="115000"/>
                        </a:lnSpc>
                        <a:spcAft>
                          <a:spcPts val="0"/>
                        </a:spcAft>
                        <a:buFontTx/>
                        <a:buChar char="-"/>
                      </a:pPr>
                      <a:r>
                        <a:rPr lang="en-GB" sz="1000">
                          <a:effectLst/>
                          <a:latin typeface="Tahoma" panose="020B0604030504040204" pitchFamily="34" charset="0"/>
                          <a:ea typeface="Tahoma" panose="020B0604030504040204" pitchFamily="34" charset="0"/>
                          <a:cs typeface="Tahoma" panose="020B0604030504040204" pitchFamily="34" charset="0"/>
                        </a:rPr>
                        <a:t>Read</a:t>
                      </a:r>
                      <a:r>
                        <a:rPr lang="en-GB" sz="1000" baseline="0">
                          <a:effectLst/>
                          <a:latin typeface="Tahoma" panose="020B0604030504040204" pitchFamily="34" charset="0"/>
                          <a:ea typeface="Tahoma" panose="020B0604030504040204" pitchFamily="34" charset="0"/>
                          <a:cs typeface="Tahoma" panose="020B0604030504040204" pitchFamily="34" charset="0"/>
                        </a:rPr>
                        <a:t> Year 1 common exception words, noting unusual correspondences between spelling and sound where these occur in words.</a:t>
                      </a:r>
                    </a:p>
                  </a:txBody>
                  <a:tcPr marL="23581" marR="23581" marT="0" marB="0"/>
                </a:tc>
                <a:tc>
                  <a:txBody>
                    <a:bodyPr/>
                    <a:lstStyle/>
                    <a:p>
                      <a:pPr marL="171450" indent="-171450" algn="l">
                        <a:lnSpc>
                          <a:spcPct val="115000"/>
                        </a:lnSpc>
                        <a:spcAft>
                          <a:spcPts val="0"/>
                        </a:spcAft>
                        <a:buFontTx/>
                        <a:buChar char="-"/>
                      </a:pPr>
                      <a:r>
                        <a:rPr lang="en-GB" sz="1000">
                          <a:effectLst/>
                          <a:latin typeface="Tahoma" panose="020B0604030504040204" pitchFamily="34" charset="0"/>
                          <a:ea typeface="Tahoma" panose="020B0604030504040204" pitchFamily="34" charset="0"/>
                          <a:cs typeface="Tahoma" panose="020B0604030504040204" pitchFamily="34" charset="0"/>
                        </a:rPr>
                        <a:t>Read Year 2 common exception words, noting unusual correspondences</a:t>
                      </a:r>
                      <a:r>
                        <a:rPr lang="en-GB" sz="1000" baseline="0">
                          <a:effectLst/>
                          <a:latin typeface="Tahoma" panose="020B0604030504040204" pitchFamily="34" charset="0"/>
                          <a:ea typeface="Tahoma" panose="020B0604030504040204" pitchFamily="34" charset="0"/>
                          <a:cs typeface="Tahoma" panose="020B0604030504040204" pitchFamily="34" charset="0"/>
                        </a:rPr>
                        <a:t> between spelling and where these occur in words. </a:t>
                      </a:r>
                    </a:p>
                    <a:p>
                      <a:pPr marL="171450" indent="-171450" algn="l">
                        <a:lnSpc>
                          <a:spcPct val="115000"/>
                        </a:lnSpc>
                        <a:spcAft>
                          <a:spcPts val="0"/>
                        </a:spcAft>
                        <a:buFontTx/>
                        <a:buChar char="-"/>
                      </a:pPr>
                      <a:endParaRPr lang="en-GB" sz="10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0" indent="0" algn="l">
                        <a:lnSpc>
                          <a:spcPct val="115000"/>
                        </a:lnSpc>
                        <a:spcAft>
                          <a:spcPts val="0"/>
                        </a:spcAft>
                        <a:buFontTx/>
                        <a:buNone/>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extLst>
                  <a:ext uri="{0D108BD9-81ED-4DB2-BD59-A6C34878D82A}">
                    <a16:rowId xmlns:a16="http://schemas.microsoft.com/office/drawing/2014/main" val="10002"/>
                  </a:ext>
                </a:extLst>
              </a:tr>
              <a:tr h="1065567">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Fluency </a:t>
                      </a:r>
                    </a:p>
                  </a:txBody>
                  <a:tcPr marL="23581" marR="23581" marT="0" marB="0" anchor="ctr"/>
                </a:tc>
                <a:tc>
                  <a:txBody>
                    <a:bodyPr/>
                    <a:lstStyle/>
                    <a:p>
                      <a:pPr marL="171450" indent="-171450" algn="l">
                        <a:lnSpc>
                          <a:spcPct val="115000"/>
                        </a:lnSpc>
                        <a:spcAft>
                          <a:spcPts val="0"/>
                        </a:spcAft>
                        <a:buFontTx/>
                        <a:buChar char="-"/>
                      </a:pPr>
                      <a:r>
                        <a:rPr lang="en-GB" sz="1000">
                          <a:effectLst/>
                          <a:latin typeface="Tahoma" panose="020B0604030504040204" pitchFamily="34" charset="0"/>
                          <a:ea typeface="Tahoma" panose="020B0604030504040204" pitchFamily="34" charset="0"/>
                          <a:cs typeface="Tahoma" panose="020B0604030504040204" pitchFamily="34" charset="0"/>
                        </a:rPr>
                        <a:t>R</a:t>
                      </a:r>
                      <a:r>
                        <a:rPr lang="en-GB" sz="1000" baseline="0">
                          <a:effectLst/>
                          <a:latin typeface="Tahoma" panose="020B0604030504040204" pitchFamily="34" charset="0"/>
                          <a:ea typeface="Tahoma" panose="020B0604030504040204" pitchFamily="34" charset="0"/>
                          <a:cs typeface="Tahoma" panose="020B0604030504040204" pitchFamily="34" charset="0"/>
                        </a:rPr>
                        <a:t>ead words and simple     sentences.</a:t>
                      </a:r>
                    </a:p>
                    <a:p>
                      <a:pPr marL="171450" indent="-171450" algn="l">
                        <a:lnSpc>
                          <a:spcPct val="115000"/>
                        </a:lnSpc>
                        <a:spcAft>
                          <a:spcPts val="0"/>
                        </a:spcAft>
                        <a:buFontTx/>
                        <a:buChar char="-"/>
                      </a:pPr>
                      <a:endParaRPr lang="en-GB" sz="1000" baseline="0">
                        <a:effectLst/>
                        <a:latin typeface="Tahoma" panose="020B0604030504040204" pitchFamily="34" charset="0"/>
                        <a:ea typeface="Tahoma" panose="020B0604030504040204" pitchFamily="34" charset="0"/>
                        <a:cs typeface="Tahoma" panose="020B0604030504040204" pitchFamily="34" charset="0"/>
                      </a:endParaRPr>
                    </a:p>
                    <a:p>
                      <a:pPr algn="l">
                        <a:lnSpc>
                          <a:spcPct val="115000"/>
                        </a:lnSpc>
                        <a:spcAft>
                          <a:spcPts val="0"/>
                        </a:spcAft>
                      </a:pPr>
                      <a:endParaRPr lang="en-GB" sz="10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Tx/>
                        <a:buChar char="-"/>
                      </a:pPr>
                      <a:r>
                        <a:rPr lang="en-GB" sz="1000">
                          <a:effectLst/>
                          <a:latin typeface="Tahoma" panose="020B0604030504040204" pitchFamily="34" charset="0"/>
                          <a:ea typeface="Tahoma" panose="020B0604030504040204" pitchFamily="34" charset="0"/>
                          <a:cs typeface="Tahoma" panose="020B0604030504040204" pitchFamily="34" charset="0"/>
                        </a:rPr>
                        <a:t>Accurately read texts that are consistent</a:t>
                      </a:r>
                      <a:r>
                        <a:rPr lang="en-GB" sz="1000" baseline="0">
                          <a:effectLst/>
                          <a:latin typeface="Tahoma" panose="020B0604030504040204" pitchFamily="34" charset="0"/>
                          <a:ea typeface="Tahoma" panose="020B0604030504040204" pitchFamily="34" charset="0"/>
                          <a:cs typeface="Tahoma" panose="020B0604030504040204" pitchFamily="34" charset="0"/>
                        </a:rPr>
                        <a:t> with their developing phonic knowledge.</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Reread texts to build up fluency and confidence in word reading.</a:t>
                      </a:r>
                    </a:p>
                    <a:p>
                      <a:pPr marL="0" indent="0" algn="l">
                        <a:lnSpc>
                          <a:spcPct val="115000"/>
                        </a:lnSpc>
                        <a:spcAft>
                          <a:spcPts val="0"/>
                        </a:spcAft>
                        <a:buFontTx/>
                        <a:buNone/>
                      </a:pPr>
                      <a:endParaRPr lang="en-GB" sz="10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Tx/>
                        <a:buChar char="-"/>
                      </a:pPr>
                      <a:r>
                        <a:rPr lang="en-GB" sz="1000">
                          <a:effectLst/>
                          <a:latin typeface="Tahoma" panose="020B0604030504040204" pitchFamily="34" charset="0"/>
                          <a:ea typeface="Tahoma" panose="020B0604030504040204" pitchFamily="34" charset="0"/>
                          <a:cs typeface="Tahoma" panose="020B0604030504040204" pitchFamily="34" charset="0"/>
                        </a:rPr>
                        <a:t>Read</a:t>
                      </a:r>
                      <a:r>
                        <a:rPr lang="en-GB" sz="1000" baseline="0">
                          <a:effectLst/>
                          <a:latin typeface="Tahoma" panose="020B0604030504040204" pitchFamily="34" charset="0"/>
                          <a:ea typeface="Tahoma" panose="020B0604030504040204" pitchFamily="34" charset="0"/>
                          <a:cs typeface="Tahoma" panose="020B0604030504040204" pitchFamily="34" charset="0"/>
                        </a:rPr>
                        <a:t> aloud books, sounding out unfamiliar words accurately, automatically and without undue hesitation.</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Reread books to build up fluency and confidence in word reading.</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Read words accurately and fluently without overt sounding and blending in age-appropriate texts.</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From this stage, teaching comprehension skills should be taking precedence over teaching word reading and fluency specifically.  Focus on word reading should support the development of vocabulary.  </a:t>
                      </a:r>
                    </a:p>
                    <a:p>
                      <a:pPr marL="0" indent="0" algn="l">
                        <a:lnSpc>
                          <a:spcPct val="115000"/>
                        </a:lnSpc>
                        <a:spcAft>
                          <a:spcPts val="0"/>
                        </a:spcAft>
                        <a:buFontTx/>
                        <a:buNone/>
                      </a:pPr>
                      <a:endParaRPr lang="en-GB" sz="10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12008205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7380312" y="620688"/>
            <a:ext cx="1656183" cy="338554"/>
          </a:xfrm>
          <a:prstGeom prst="rect">
            <a:avLst/>
          </a:prstGeom>
          <a:noFill/>
        </p:spPr>
        <p:txBody>
          <a:bodyPr wrap="square" rtlCol="0">
            <a:spAutoFit/>
          </a:bodyPr>
          <a:lstStyle/>
          <a:p>
            <a:endParaRPr lang="en-GB" sz="1600"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7" name="Table 6">
            <a:extLst>
              <a:ext uri="{FF2B5EF4-FFF2-40B4-BE49-F238E27FC236}">
                <a16:creationId xmlns:a16="http://schemas.microsoft.com/office/drawing/2014/main" id="{8064ACAE-4A41-44F7-ABD6-4F21AF4A769E}"/>
              </a:ext>
            </a:extLst>
          </p:cNvPr>
          <p:cNvGraphicFramePr>
            <a:graphicFrameLocks noGrp="1"/>
          </p:cNvGraphicFramePr>
          <p:nvPr>
            <p:extLst>
              <p:ext uri="{D42A27DB-BD31-4B8C-83A1-F6EECF244321}">
                <p14:modId xmlns:p14="http://schemas.microsoft.com/office/powerpoint/2010/main" val="753692863"/>
              </p:ext>
            </p:extLst>
          </p:nvPr>
        </p:nvGraphicFramePr>
        <p:xfrm>
          <a:off x="457199" y="1323980"/>
          <a:ext cx="7940842" cy="2405809"/>
        </p:xfrm>
        <a:graphic>
          <a:graphicData uri="http://schemas.openxmlformats.org/drawingml/2006/table">
            <a:tbl>
              <a:tblPr firstRow="1" firstCol="1" bandRow="1">
                <a:tableStyleId>{5C22544A-7EE6-4342-B048-85BDC9FD1C3A}</a:tableStyleId>
              </a:tblPr>
              <a:tblGrid>
                <a:gridCol w="914700">
                  <a:extLst>
                    <a:ext uri="{9D8B030D-6E8A-4147-A177-3AD203B41FA5}">
                      <a16:colId xmlns:a16="http://schemas.microsoft.com/office/drawing/2014/main" val="2863215087"/>
                    </a:ext>
                  </a:extLst>
                </a:gridCol>
                <a:gridCol w="2341606">
                  <a:extLst>
                    <a:ext uri="{9D8B030D-6E8A-4147-A177-3AD203B41FA5}">
                      <a16:colId xmlns:a16="http://schemas.microsoft.com/office/drawing/2014/main" val="122677382"/>
                    </a:ext>
                  </a:extLst>
                </a:gridCol>
                <a:gridCol w="2342268">
                  <a:extLst>
                    <a:ext uri="{9D8B030D-6E8A-4147-A177-3AD203B41FA5}">
                      <a16:colId xmlns:a16="http://schemas.microsoft.com/office/drawing/2014/main" val="375876866"/>
                    </a:ext>
                  </a:extLst>
                </a:gridCol>
                <a:gridCol w="2342268">
                  <a:extLst>
                    <a:ext uri="{9D8B030D-6E8A-4147-A177-3AD203B41FA5}">
                      <a16:colId xmlns:a16="http://schemas.microsoft.com/office/drawing/2014/main" val="3073927167"/>
                    </a:ext>
                  </a:extLst>
                </a:gridCol>
              </a:tblGrid>
              <a:tr h="465829">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4</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5</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6</a:t>
                      </a:r>
                    </a:p>
                  </a:txBody>
                  <a:tcPr marL="23581" marR="23581" marT="0" marB="0" anchor="ctr"/>
                </a:tc>
                <a:extLst>
                  <a:ext uri="{0D108BD9-81ED-4DB2-BD59-A6C34878D82A}">
                    <a16:rowId xmlns:a16="http://schemas.microsoft.com/office/drawing/2014/main" val="265378462"/>
                  </a:ext>
                </a:extLst>
              </a:tr>
              <a:tr h="1939980">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a:effectLst/>
                          <a:latin typeface="Tahoma" panose="020B0604030504040204" pitchFamily="34" charset="0"/>
                          <a:ea typeface="Tahoma" panose="020B0604030504040204" pitchFamily="34" charset="0"/>
                          <a:cs typeface="Tahoma" panose="020B0604030504040204" pitchFamily="34" charset="0"/>
                        </a:rPr>
                        <a:t>Phonics and decoding</a:t>
                      </a: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Read most words fluently and attempt to decode any unfamiliar words with increasing speed and skill.</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Apply knowledge of root words, prefixes and suffixes to read fluently</a:t>
                      </a:r>
                      <a:r>
                        <a:rPr lang="en-GB" sz="800" baseline="0">
                          <a:effectLst/>
                          <a:latin typeface="Tahoma" panose="020B0604030504040204" pitchFamily="34" charset="0"/>
                          <a:ea typeface="Tahoma" panose="020B0604030504040204" pitchFamily="34" charset="0"/>
                          <a:cs typeface="Tahoma" panose="020B0604030504040204" pitchFamily="34" charset="0"/>
                        </a:rPr>
                        <a:t>.   </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Tx/>
                        <a:buChar char="-"/>
                      </a:pPr>
                      <a:r>
                        <a:rPr lang="en-GB" sz="1000">
                          <a:effectLst/>
                          <a:latin typeface="Tahoma" panose="020B0604030504040204" pitchFamily="34" charset="0"/>
                          <a:ea typeface="Tahoma" panose="020B0604030504040204" pitchFamily="34" charset="0"/>
                          <a:cs typeface="Tahoma" panose="020B0604030504040204" pitchFamily="34" charset="0"/>
                        </a:rPr>
                        <a:t>Read</a:t>
                      </a:r>
                      <a:r>
                        <a:rPr lang="en-GB" sz="1000" baseline="0">
                          <a:effectLst/>
                          <a:latin typeface="Tahoma" panose="020B0604030504040204" pitchFamily="34" charset="0"/>
                          <a:ea typeface="Tahoma" panose="020B0604030504040204" pitchFamily="34" charset="0"/>
                          <a:cs typeface="Tahoma" panose="020B0604030504040204" pitchFamily="34" charset="0"/>
                        </a:rPr>
                        <a:t> most words fluently and attempt to decode any unfamiliar words with increasing speed and skill, recognising their meaning through contextual cues.</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Apply knowledge of root words, prefixes and suffixes to read aloud:   -</a:t>
                      </a:r>
                      <a:r>
                        <a:rPr lang="en-GB" sz="1000" baseline="0" err="1">
                          <a:effectLst/>
                          <a:latin typeface="Tahoma" panose="020B0604030504040204" pitchFamily="34" charset="0"/>
                          <a:ea typeface="Tahoma" panose="020B0604030504040204" pitchFamily="34" charset="0"/>
                          <a:cs typeface="Tahoma" panose="020B0604030504040204" pitchFamily="34" charset="0"/>
                        </a:rPr>
                        <a:t>sion</a:t>
                      </a:r>
                      <a:r>
                        <a:rPr lang="en-GB" sz="1000" baseline="0">
                          <a:effectLst/>
                          <a:latin typeface="Tahoma" panose="020B0604030504040204" pitchFamily="34" charset="0"/>
                          <a:ea typeface="Tahoma" panose="020B0604030504040204" pitchFamily="34" charset="0"/>
                          <a:cs typeface="Tahoma" panose="020B0604030504040204" pitchFamily="34" charset="0"/>
                        </a:rPr>
                        <a:t>, -</a:t>
                      </a:r>
                      <a:r>
                        <a:rPr lang="en-GB" sz="1000" baseline="0" err="1">
                          <a:effectLst/>
                          <a:latin typeface="Tahoma" panose="020B0604030504040204" pitchFamily="34" charset="0"/>
                          <a:ea typeface="Tahoma" panose="020B0604030504040204" pitchFamily="34" charset="0"/>
                          <a:cs typeface="Tahoma" panose="020B0604030504040204" pitchFamily="34" charset="0"/>
                        </a:rPr>
                        <a:t>tion</a:t>
                      </a:r>
                      <a:r>
                        <a:rPr lang="en-GB" sz="1000" baseline="0">
                          <a:effectLst/>
                          <a:latin typeface="Tahoma" panose="020B0604030504040204" pitchFamily="34" charset="0"/>
                          <a:ea typeface="Tahoma" panose="020B0604030504040204" pitchFamily="34" charset="0"/>
                          <a:cs typeface="Tahoma" panose="020B0604030504040204" pitchFamily="34" charset="0"/>
                        </a:rPr>
                        <a:t>, -</a:t>
                      </a:r>
                      <a:r>
                        <a:rPr lang="en-GB" sz="1000" baseline="0" err="1">
                          <a:effectLst/>
                          <a:latin typeface="Tahoma" panose="020B0604030504040204" pitchFamily="34" charset="0"/>
                          <a:ea typeface="Tahoma" panose="020B0604030504040204" pitchFamily="34" charset="0"/>
                          <a:cs typeface="Tahoma" panose="020B0604030504040204" pitchFamily="34" charset="0"/>
                        </a:rPr>
                        <a:t>cial</a:t>
                      </a:r>
                      <a:r>
                        <a:rPr lang="en-GB" sz="1000" baseline="0">
                          <a:effectLst/>
                          <a:latin typeface="Tahoma" panose="020B0604030504040204" pitchFamily="34" charset="0"/>
                          <a:ea typeface="Tahoma" panose="020B0604030504040204" pitchFamily="34" charset="0"/>
                          <a:cs typeface="Tahoma" panose="020B0604030504040204" pitchFamily="34" charset="0"/>
                        </a:rPr>
                        <a:t>, -ant / -</a:t>
                      </a:r>
                      <a:r>
                        <a:rPr lang="en-GB" sz="1000" baseline="0" err="1">
                          <a:effectLst/>
                          <a:latin typeface="Tahoma" panose="020B0604030504040204" pitchFamily="34" charset="0"/>
                          <a:ea typeface="Tahoma" panose="020B0604030504040204" pitchFamily="34" charset="0"/>
                          <a:cs typeface="Tahoma" panose="020B0604030504040204" pitchFamily="34" charset="0"/>
                        </a:rPr>
                        <a:t>ance</a:t>
                      </a:r>
                      <a:r>
                        <a:rPr lang="en-GB" sz="1000" baseline="0">
                          <a:effectLst/>
                          <a:latin typeface="Tahoma" panose="020B0604030504040204" pitchFamily="34" charset="0"/>
                          <a:ea typeface="Tahoma" panose="020B0604030504040204" pitchFamily="34" charset="0"/>
                          <a:cs typeface="Tahoma" panose="020B0604030504040204" pitchFamily="34" charset="0"/>
                        </a:rPr>
                        <a:t> / -</a:t>
                      </a:r>
                      <a:r>
                        <a:rPr lang="en-GB" sz="1000" baseline="0" err="1">
                          <a:effectLst/>
                          <a:latin typeface="Tahoma" panose="020B0604030504040204" pitchFamily="34" charset="0"/>
                          <a:ea typeface="Tahoma" panose="020B0604030504040204" pitchFamily="34" charset="0"/>
                          <a:cs typeface="Tahoma" panose="020B0604030504040204" pitchFamily="34" charset="0"/>
                        </a:rPr>
                        <a:t>ancy</a:t>
                      </a:r>
                      <a:r>
                        <a:rPr lang="en-GB" sz="1000" baseline="0">
                          <a:effectLst/>
                          <a:latin typeface="Tahoma" panose="020B0604030504040204" pitchFamily="34" charset="0"/>
                          <a:ea typeface="Tahoma" panose="020B0604030504040204" pitchFamily="34" charset="0"/>
                          <a:cs typeface="Tahoma" panose="020B0604030504040204" pitchFamily="34" charset="0"/>
                        </a:rPr>
                        <a:t> / -ably and –</a:t>
                      </a:r>
                      <a:r>
                        <a:rPr lang="en-GB" sz="1000" baseline="0" err="1">
                          <a:effectLst/>
                          <a:latin typeface="Tahoma" panose="020B0604030504040204" pitchFamily="34" charset="0"/>
                          <a:ea typeface="Tahoma" panose="020B0604030504040204" pitchFamily="34" charset="0"/>
                          <a:cs typeface="Tahoma" panose="020B0604030504040204" pitchFamily="34" charset="0"/>
                        </a:rPr>
                        <a:t>ible</a:t>
                      </a:r>
                      <a:r>
                        <a:rPr lang="en-GB" sz="1000" baseline="0">
                          <a:effectLst/>
                          <a:latin typeface="Tahoma" panose="020B0604030504040204" pitchFamily="34" charset="0"/>
                          <a:ea typeface="Tahoma" panose="020B0604030504040204" pitchFamily="34" charset="0"/>
                          <a:cs typeface="Tahoma" panose="020B0604030504040204" pitchFamily="34" charset="0"/>
                        </a:rPr>
                        <a:t> / -</a:t>
                      </a:r>
                      <a:r>
                        <a:rPr lang="en-GB" sz="1000" baseline="0" err="1">
                          <a:effectLst/>
                          <a:latin typeface="Tahoma" panose="020B0604030504040204" pitchFamily="34" charset="0"/>
                          <a:ea typeface="Tahoma" panose="020B0604030504040204" pitchFamily="34" charset="0"/>
                          <a:cs typeface="Tahoma" panose="020B0604030504040204" pitchFamily="34" charset="0"/>
                        </a:rPr>
                        <a:t>ibly</a:t>
                      </a:r>
                      <a:r>
                        <a:rPr lang="en-GB" sz="1000" baseline="0">
                          <a:effectLst/>
                          <a:latin typeface="Tahoma" panose="020B0604030504040204" pitchFamily="34" charset="0"/>
                          <a:ea typeface="Tahoma" panose="020B0604030504040204" pitchFamily="34" charset="0"/>
                          <a:cs typeface="Tahoma" panose="020B0604030504040204" pitchFamily="34" charset="0"/>
                        </a:rPr>
                        <a:t>.</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Tx/>
                        <a:buChar char="-"/>
                      </a:pPr>
                      <a:r>
                        <a:rPr lang="en-GB" sz="1000">
                          <a:effectLst/>
                          <a:latin typeface="Tahoma" panose="020B0604030504040204" pitchFamily="34" charset="0"/>
                          <a:ea typeface="Tahoma" panose="020B0604030504040204" pitchFamily="34" charset="0"/>
                          <a:cs typeface="Tahoma" panose="020B0604030504040204" pitchFamily="34" charset="0"/>
                        </a:rPr>
                        <a:t>Read</a:t>
                      </a:r>
                      <a:r>
                        <a:rPr lang="en-GB" sz="1000" baseline="0">
                          <a:effectLst/>
                          <a:latin typeface="Tahoma" panose="020B0604030504040204" pitchFamily="34" charset="0"/>
                          <a:ea typeface="Tahoma" panose="020B0604030504040204" pitchFamily="34" charset="0"/>
                          <a:cs typeface="Tahoma" panose="020B0604030504040204" pitchFamily="34" charset="0"/>
                        </a:rPr>
                        <a:t> fluently with full knowledge of common exception words, root words, prefixes.</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Decode any unfamiliar words with increasing speed and skill, recognising their meaning through contextual cues. </a:t>
                      </a:r>
                      <a:endParaRPr lang="en-GB" sz="10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extLst>
                  <a:ext uri="{0D108BD9-81ED-4DB2-BD59-A6C34878D82A}">
                    <a16:rowId xmlns:a16="http://schemas.microsoft.com/office/drawing/2014/main" val="1576507716"/>
                  </a:ext>
                </a:extLst>
              </a:tr>
            </a:tbl>
          </a:graphicData>
        </a:graphic>
      </p:graphicFrame>
      <p:sp>
        <p:nvSpPr>
          <p:cNvPr id="2" name="Rectangle 1"/>
          <p:cNvSpPr/>
          <p:nvPr/>
        </p:nvSpPr>
        <p:spPr>
          <a:xfrm>
            <a:off x="1292316" y="436022"/>
            <a:ext cx="4019049" cy="461665"/>
          </a:xfrm>
          <a:prstGeom prst="rect">
            <a:avLst/>
          </a:prstGeom>
        </p:spPr>
        <p:txBody>
          <a:bodyPr wrap="none">
            <a:spAutoFit/>
          </a:bodyPr>
          <a:lstStyle/>
          <a:p>
            <a:r>
              <a:rPr lang="en-GB" sz="2400" b="1">
                <a:solidFill>
                  <a:srgbClr val="002060"/>
                </a:solidFill>
                <a:latin typeface="Tahoma" panose="020B0604030504040204" pitchFamily="34" charset="0"/>
                <a:ea typeface="Tahoma" panose="020B0604030504040204" pitchFamily="34" charset="0"/>
                <a:cs typeface="Tahoma" panose="020B0604030504040204" pitchFamily="34" charset="0"/>
              </a:rPr>
              <a:t>Reading – Word Reading</a:t>
            </a:r>
          </a:p>
        </p:txBody>
      </p:sp>
    </p:spTree>
    <p:extLst>
      <p:ext uri="{BB962C8B-B14F-4D97-AF65-F5344CB8AC3E}">
        <p14:creationId xmlns:p14="http://schemas.microsoft.com/office/powerpoint/2010/main" val="42616984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162269" y="309385"/>
            <a:ext cx="5904656" cy="461665"/>
          </a:xfrm>
          <a:prstGeom prst="rect">
            <a:avLst/>
          </a:prstGeom>
          <a:noFill/>
        </p:spPr>
        <p:txBody>
          <a:bodyPr wrap="square" rtlCol="0">
            <a:spAutoFit/>
          </a:bodyPr>
          <a:lstStyle/>
          <a:p>
            <a:r>
              <a:rPr lang="en-GB" sz="2400" b="1">
                <a:solidFill>
                  <a:srgbClr val="002060"/>
                </a:solidFill>
                <a:latin typeface="Tahoma" panose="020B0604030504040204" pitchFamily="34" charset="0"/>
                <a:ea typeface="Tahoma" panose="020B0604030504040204" pitchFamily="34" charset="0"/>
                <a:cs typeface="Tahoma" panose="020B0604030504040204" pitchFamily="34" charset="0"/>
              </a:rPr>
              <a:t>Reading – Comprehension   </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6334731"/>
              </p:ext>
            </p:extLst>
          </p:nvPr>
        </p:nvGraphicFramePr>
        <p:xfrm>
          <a:off x="236178" y="980728"/>
          <a:ext cx="8775474" cy="5672410"/>
        </p:xfrm>
        <a:graphic>
          <a:graphicData uri="http://schemas.openxmlformats.org/drawingml/2006/table">
            <a:tbl>
              <a:tblPr firstRow="1" firstCol="1" bandRow="1">
                <a:tableStyleId>{5C22544A-7EE6-4342-B048-85BDC9FD1C3A}</a:tableStyleId>
              </a:tblPr>
              <a:tblGrid>
                <a:gridCol w="780644">
                  <a:extLst>
                    <a:ext uri="{9D8B030D-6E8A-4147-A177-3AD203B41FA5}">
                      <a16:colId xmlns:a16="http://schemas.microsoft.com/office/drawing/2014/main" val="20000"/>
                    </a:ext>
                  </a:extLst>
                </a:gridCol>
                <a:gridCol w="1998425">
                  <a:extLst>
                    <a:ext uri="{9D8B030D-6E8A-4147-A177-3AD203B41FA5}">
                      <a16:colId xmlns:a16="http://schemas.microsoft.com/office/drawing/2014/main" val="713258296"/>
                    </a:ext>
                  </a:extLst>
                </a:gridCol>
                <a:gridCol w="1998425">
                  <a:extLst>
                    <a:ext uri="{9D8B030D-6E8A-4147-A177-3AD203B41FA5}">
                      <a16:colId xmlns:a16="http://schemas.microsoft.com/office/drawing/2014/main" val="20001"/>
                    </a:ext>
                  </a:extLst>
                </a:gridCol>
                <a:gridCol w="1998990">
                  <a:extLst>
                    <a:ext uri="{9D8B030D-6E8A-4147-A177-3AD203B41FA5}">
                      <a16:colId xmlns:a16="http://schemas.microsoft.com/office/drawing/2014/main" val="20002"/>
                    </a:ext>
                  </a:extLst>
                </a:gridCol>
                <a:gridCol w="1998990">
                  <a:extLst>
                    <a:ext uri="{9D8B030D-6E8A-4147-A177-3AD203B41FA5}">
                      <a16:colId xmlns:a16="http://schemas.microsoft.com/office/drawing/2014/main" val="20003"/>
                    </a:ext>
                  </a:extLst>
                </a:gridCol>
              </a:tblGrid>
              <a:tr h="332391">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EYFS</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1</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2</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3</a:t>
                      </a:r>
                    </a:p>
                  </a:txBody>
                  <a:tcPr marL="23581" marR="23581" marT="0" marB="0" anchor="ctr"/>
                </a:tc>
                <a:extLst>
                  <a:ext uri="{0D108BD9-81ED-4DB2-BD59-A6C34878D82A}">
                    <a16:rowId xmlns:a16="http://schemas.microsoft.com/office/drawing/2014/main" val="10000"/>
                  </a:ext>
                </a:extLst>
              </a:tr>
              <a:tr h="1198609">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Inference and prediction </a:t>
                      </a:r>
                    </a:p>
                  </a:txBody>
                  <a:tcPr marL="23581" marR="23581" marT="0" marB="0" anchor="ctr"/>
                </a:tc>
                <a:tc>
                  <a:txBody>
                    <a:bodyPr/>
                    <a:lstStyle/>
                    <a:p>
                      <a:pPr marL="171450" indent="-171450" algn="l">
                        <a:lnSpc>
                          <a:spcPct val="115000"/>
                        </a:lnSpc>
                        <a:spcAft>
                          <a:spcPts val="0"/>
                        </a:spcAft>
                        <a:buFontTx/>
                        <a:buChar char="-"/>
                      </a:pPr>
                      <a:r>
                        <a:rPr lang="en-GB" sz="1000">
                          <a:effectLst/>
                          <a:latin typeface="Tahoma" panose="020B0604030504040204" pitchFamily="34" charset="0"/>
                          <a:ea typeface="Tahoma" panose="020B0604030504040204" pitchFamily="34" charset="0"/>
                          <a:cs typeface="Tahoma" panose="020B0604030504040204" pitchFamily="34" charset="0"/>
                        </a:rPr>
                        <a:t>Answer ‘how’ and ‘why’ questions </a:t>
                      </a:r>
                      <a:r>
                        <a:rPr lang="en-GB" sz="1000" baseline="0">
                          <a:effectLst/>
                          <a:latin typeface="Tahoma" panose="020B0604030504040204" pitchFamily="34" charset="0"/>
                          <a:ea typeface="Tahoma" panose="020B0604030504040204" pitchFamily="34" charset="0"/>
                          <a:cs typeface="Tahoma" panose="020B0604030504040204" pitchFamily="34" charset="0"/>
                        </a:rPr>
                        <a:t>in response to stories or events.</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Suggest how a story might end.</a:t>
                      </a:r>
                      <a:endParaRPr lang="en-GB" sz="10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Begin to make simple inferences.</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Predict what might happen on the basis of what has been read so far.</a:t>
                      </a:r>
                      <a:endParaRPr lang="en-GB" sz="10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Make inferences on the basis of what is being said and done.</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Predict what might happen on the basis of what has been read so far. </a:t>
                      </a:r>
                      <a:endParaRPr lang="en-GB" sz="10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Draw inferences from characters’ feelings, thoughts and motives that justifies their actions, supporting their views with evidence from the text.</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Justify predictions from details stated and implied.</a:t>
                      </a:r>
                      <a:endParaRPr lang="en-GB" sz="10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extLst>
                  <a:ext uri="{0D108BD9-81ED-4DB2-BD59-A6C34878D82A}">
                    <a16:rowId xmlns:a16="http://schemas.microsoft.com/office/drawing/2014/main" val="10001"/>
                  </a:ext>
                </a:extLst>
              </a:tr>
              <a:tr h="2397219">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Comparing, contrasting and commenting. </a:t>
                      </a: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Reading for pleasure.</a:t>
                      </a:r>
                    </a:p>
                  </a:txBody>
                  <a:tcPr marL="23581" marR="23581" marT="0" marB="0" anchor="ctr"/>
                </a:tc>
                <a:tc>
                  <a:txBody>
                    <a:bodyPr/>
                    <a:lstStyle/>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Listen to stories accurately, anticipating key events and respond to what is read aloud with relevant comments or questions.</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 Demonstrate understanding when talking with others about what they have read. </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Enjoy an increasing range of books, expressing a preference between two books. </a:t>
                      </a:r>
                    </a:p>
                  </a:txBody>
                  <a:tcPr marL="23581" marR="23581" marT="0" marB="0"/>
                </a:tc>
                <a:tc>
                  <a:txBody>
                    <a:bodyPr/>
                    <a:lstStyle/>
                    <a:p>
                      <a:pPr marL="171450" indent="-171450" algn="l">
                        <a:lnSpc>
                          <a:spcPct val="115000"/>
                        </a:lnSpc>
                        <a:spcAft>
                          <a:spcPts val="0"/>
                        </a:spcAft>
                        <a:buFontTx/>
                        <a:buChar char="-"/>
                      </a:pPr>
                      <a:r>
                        <a:rPr lang="en-GB" sz="1000">
                          <a:effectLst/>
                          <a:latin typeface="Tahoma" panose="020B0604030504040204" pitchFamily="34" charset="0"/>
                          <a:ea typeface="Tahoma" panose="020B0604030504040204" pitchFamily="34" charset="0"/>
                          <a:cs typeface="Tahoma" panose="020B0604030504040204" pitchFamily="34" charset="0"/>
                        </a:rPr>
                        <a:t>Listen</a:t>
                      </a:r>
                      <a:r>
                        <a:rPr lang="en-GB" sz="1000" baseline="0">
                          <a:effectLst/>
                          <a:latin typeface="Tahoma" panose="020B0604030504040204" pitchFamily="34" charset="0"/>
                          <a:ea typeface="Tahoma" panose="020B0604030504040204" pitchFamily="34" charset="0"/>
                          <a:cs typeface="Tahoma" panose="020B0604030504040204" pitchFamily="34" charset="0"/>
                        </a:rPr>
                        <a:t> to and discuss a wide range of fiction, non-fiction and poetry at a level beyond which they can read independently.</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Retell familiar stories in increasing detail.</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Discuss the significance of details and events.</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Link what they have read or have read to them to their own experiences.</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Choose favourite stories, explaining preferences. </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Tx/>
                        <a:buChar char="-"/>
                      </a:pPr>
                      <a:r>
                        <a:rPr lang="en-GB" sz="1000">
                          <a:effectLst/>
                          <a:latin typeface="Tahoma" panose="020B0604030504040204" pitchFamily="34" charset="0"/>
                          <a:ea typeface="Tahoma" panose="020B0604030504040204" pitchFamily="34" charset="0"/>
                          <a:cs typeface="Tahoma" panose="020B0604030504040204" pitchFamily="34" charset="0"/>
                        </a:rPr>
                        <a:t>Listen</a:t>
                      </a:r>
                      <a:r>
                        <a:rPr lang="en-GB" sz="1000" baseline="0">
                          <a:effectLst/>
                          <a:latin typeface="Tahoma" panose="020B0604030504040204" pitchFamily="34" charset="0"/>
                          <a:ea typeface="Tahoma" panose="020B0604030504040204" pitchFamily="34" charset="0"/>
                          <a:cs typeface="Tahoma" panose="020B0604030504040204" pitchFamily="34" charset="0"/>
                        </a:rPr>
                        <a:t> to and discuss a wide range of fiction, non-fiction and poetry at a level beyond which they can read and those they can read for themselves. </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Become increasingly familiar with and retell a wide range of stories, fairy stories and traditional tales. </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Discuss the sequence of events in books.</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Choose favourite stories and authors, explaining preferences.</a:t>
                      </a:r>
                      <a:endParaRPr lang="en-GB" sz="10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Tx/>
                        <a:buChar char="-"/>
                      </a:pPr>
                      <a:r>
                        <a:rPr lang="en-GB" sz="1000">
                          <a:effectLst/>
                          <a:latin typeface="Tahoma" panose="020B0604030504040204" pitchFamily="34" charset="0"/>
                          <a:ea typeface="Tahoma" panose="020B0604030504040204" pitchFamily="34" charset="0"/>
                          <a:cs typeface="Tahoma" panose="020B0604030504040204" pitchFamily="34" charset="0"/>
                        </a:rPr>
                        <a:t>Recognise</a:t>
                      </a:r>
                      <a:r>
                        <a:rPr lang="en-GB" sz="1000" baseline="0">
                          <a:effectLst/>
                          <a:latin typeface="Tahoma" panose="020B0604030504040204" pitchFamily="34" charset="0"/>
                          <a:ea typeface="Tahoma" panose="020B0604030504040204" pitchFamily="34" charset="0"/>
                          <a:cs typeface="Tahoma" panose="020B0604030504040204" pitchFamily="34" charset="0"/>
                        </a:rPr>
                        <a:t>, listen to and discuss a wide range of fiction, poetry, plays, non-fiction and reference books or textbooks.</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Identify themes and conventions in a wide range of books.</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Refer to authorial style, themes and features. </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Identify how language, structure and presentation contribute to meaning.</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Choose favourite genres of stories, explaining preferences.</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extLst>
                  <a:ext uri="{0D108BD9-81ED-4DB2-BD59-A6C34878D82A}">
                    <a16:rowId xmlns:a16="http://schemas.microsoft.com/office/drawing/2014/main" val="10002"/>
                  </a:ext>
                </a:extLst>
              </a:tr>
              <a:tr h="1694991">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Developing vocabulary: words in context and authorial choice.</a:t>
                      </a:r>
                    </a:p>
                  </a:txBody>
                  <a:tcPr marL="23581" marR="23581" marT="0" marB="0" anchor="ctr"/>
                </a:tc>
                <a:tc>
                  <a:txBody>
                    <a:bodyPr/>
                    <a:lstStyle/>
                    <a:p>
                      <a:pPr marL="171450" indent="-171450" algn="l">
                        <a:lnSpc>
                          <a:spcPct val="115000"/>
                        </a:lnSpc>
                        <a:spcAft>
                          <a:spcPts val="0"/>
                        </a:spcAft>
                        <a:buFontTx/>
                        <a:buChar char="-"/>
                      </a:pPr>
                      <a:r>
                        <a:rPr lang="en-GB" sz="1000">
                          <a:effectLst/>
                          <a:latin typeface="Tahoma" panose="020B0604030504040204" pitchFamily="34" charset="0"/>
                          <a:ea typeface="Tahoma" panose="020B0604030504040204" pitchFamily="34" charset="0"/>
                          <a:cs typeface="Tahoma" panose="020B0604030504040204" pitchFamily="34" charset="0"/>
                        </a:rPr>
                        <a:t>Build up vocabulary</a:t>
                      </a:r>
                      <a:r>
                        <a:rPr lang="en-GB" sz="1000" baseline="0">
                          <a:effectLst/>
                          <a:latin typeface="Tahoma" panose="020B0604030504040204" pitchFamily="34" charset="0"/>
                          <a:ea typeface="Tahoma" panose="020B0604030504040204" pitchFamily="34" charset="0"/>
                          <a:cs typeface="Tahoma" panose="020B0604030504040204" pitchFamily="34" charset="0"/>
                        </a:rPr>
                        <a:t> that reflects the breath of their experiences.</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Extend vocabulary, especially by grouping and naming, exploring the meaning and sounds of new words.</a:t>
                      </a:r>
                      <a:endParaRPr lang="en-GB" sz="10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Tx/>
                        <a:buChar char="-"/>
                      </a:pPr>
                      <a:r>
                        <a:rPr lang="en-GB" sz="1000">
                          <a:effectLst/>
                          <a:latin typeface="Tahoma" panose="020B0604030504040204" pitchFamily="34" charset="0"/>
                          <a:ea typeface="Tahoma" panose="020B0604030504040204" pitchFamily="34" charset="0"/>
                          <a:cs typeface="Tahoma" panose="020B0604030504040204" pitchFamily="34" charset="0"/>
                        </a:rPr>
                        <a:t>Discuss word meaning and link new meanings to those already known.</a:t>
                      </a:r>
                    </a:p>
                  </a:txBody>
                  <a:tcPr marL="23581" marR="23581" marT="0" marB="0"/>
                </a:tc>
                <a:tc>
                  <a:txBody>
                    <a:bodyPr/>
                    <a:lstStyle/>
                    <a:p>
                      <a:pPr marL="171450" indent="-171450" algn="l">
                        <a:lnSpc>
                          <a:spcPct val="115000"/>
                        </a:lnSpc>
                        <a:spcAft>
                          <a:spcPts val="0"/>
                        </a:spcAft>
                        <a:buFontTx/>
                        <a:buChar char="-"/>
                      </a:pPr>
                      <a:r>
                        <a:rPr lang="en-GB" sz="1000">
                          <a:effectLst/>
                          <a:latin typeface="Tahoma" panose="020B0604030504040204" pitchFamily="34" charset="0"/>
                          <a:ea typeface="Tahoma" panose="020B0604030504040204" pitchFamily="34" charset="0"/>
                          <a:cs typeface="Tahoma" panose="020B0604030504040204" pitchFamily="34" charset="0"/>
                        </a:rPr>
                        <a:t>Discuss and clarify the meanings of words, </a:t>
                      </a:r>
                      <a:r>
                        <a:rPr lang="en-GB" sz="1000" baseline="0">
                          <a:effectLst/>
                          <a:latin typeface="Tahoma" panose="020B0604030504040204" pitchFamily="34" charset="0"/>
                          <a:ea typeface="Tahoma" panose="020B0604030504040204" pitchFamily="34" charset="0"/>
                          <a:cs typeface="Tahoma" panose="020B0604030504040204" pitchFamily="34" charset="0"/>
                        </a:rPr>
                        <a:t> linking new meanings to known vocabulary.</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Discuss favourite words and phrases.</a:t>
                      </a:r>
                      <a:endParaRPr lang="en-GB" sz="10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Tx/>
                        <a:buChar char="-"/>
                      </a:pPr>
                      <a:r>
                        <a:rPr lang="en-GB" sz="1000">
                          <a:effectLst/>
                          <a:latin typeface="Tahoma" panose="020B0604030504040204" pitchFamily="34" charset="0"/>
                          <a:ea typeface="Tahoma" panose="020B0604030504040204" pitchFamily="34" charset="0"/>
                          <a:cs typeface="Tahoma" panose="020B0604030504040204" pitchFamily="34" charset="0"/>
                        </a:rPr>
                        <a:t>Check that text makes</a:t>
                      </a:r>
                      <a:r>
                        <a:rPr lang="en-GB" sz="1000" baseline="0">
                          <a:effectLst/>
                          <a:latin typeface="Tahoma" panose="020B0604030504040204" pitchFamily="34" charset="0"/>
                          <a:ea typeface="Tahoma" panose="020B0604030504040204" pitchFamily="34" charset="0"/>
                          <a:cs typeface="Tahoma" panose="020B0604030504040204" pitchFamily="34" charset="0"/>
                        </a:rPr>
                        <a:t> sense, discussing understanding and explaining the meaning of words in context.</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Use dictionaries to check the meaning of words that they have read.</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Discuss authors’ choice of words and phrases for effect.</a:t>
                      </a:r>
                    </a:p>
                  </a:txBody>
                  <a:tcPr marL="23581" marR="23581" marT="0" marB="0"/>
                </a:tc>
                <a:extLst>
                  <a:ext uri="{0D108BD9-81ED-4DB2-BD59-A6C34878D82A}">
                    <a16:rowId xmlns:a16="http://schemas.microsoft.com/office/drawing/2014/main" val="1874751614"/>
                  </a:ext>
                </a:extLst>
              </a:tr>
            </a:tbl>
          </a:graphicData>
        </a:graphic>
      </p:graphicFrame>
    </p:spTree>
    <p:extLst>
      <p:ext uri="{BB962C8B-B14F-4D97-AF65-F5344CB8AC3E}">
        <p14:creationId xmlns:p14="http://schemas.microsoft.com/office/powerpoint/2010/main" val="41452098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7380312" y="620688"/>
            <a:ext cx="1656183" cy="338554"/>
          </a:xfrm>
          <a:prstGeom prst="rect">
            <a:avLst/>
          </a:prstGeom>
          <a:noFill/>
        </p:spPr>
        <p:txBody>
          <a:bodyPr wrap="square" rtlCol="0">
            <a:spAutoFit/>
          </a:bodyPr>
          <a:lstStyle/>
          <a:p>
            <a:endParaRPr lang="en-GB" sz="1600"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7" name="Table 6">
            <a:extLst>
              <a:ext uri="{FF2B5EF4-FFF2-40B4-BE49-F238E27FC236}">
                <a16:creationId xmlns:a16="http://schemas.microsoft.com/office/drawing/2014/main" id="{8064ACAE-4A41-44F7-ABD6-4F21AF4A769E}"/>
              </a:ext>
            </a:extLst>
          </p:cNvPr>
          <p:cNvGraphicFramePr>
            <a:graphicFrameLocks noGrp="1"/>
          </p:cNvGraphicFramePr>
          <p:nvPr/>
        </p:nvGraphicFramePr>
        <p:xfrm>
          <a:off x="229214" y="1019181"/>
          <a:ext cx="8416022" cy="5658345"/>
        </p:xfrm>
        <a:graphic>
          <a:graphicData uri="http://schemas.openxmlformats.org/drawingml/2006/table">
            <a:tbl>
              <a:tblPr firstRow="1" firstCol="1" bandRow="1">
                <a:tableStyleId>{5C22544A-7EE6-4342-B048-85BDC9FD1C3A}</a:tableStyleId>
              </a:tblPr>
              <a:tblGrid>
                <a:gridCol w="768972">
                  <a:extLst>
                    <a:ext uri="{9D8B030D-6E8A-4147-A177-3AD203B41FA5}">
                      <a16:colId xmlns:a16="http://schemas.microsoft.com/office/drawing/2014/main" val="2863215087"/>
                    </a:ext>
                  </a:extLst>
                </a:gridCol>
                <a:gridCol w="2423887">
                  <a:extLst>
                    <a:ext uri="{9D8B030D-6E8A-4147-A177-3AD203B41FA5}">
                      <a16:colId xmlns:a16="http://schemas.microsoft.com/office/drawing/2014/main" val="122677382"/>
                    </a:ext>
                  </a:extLst>
                </a:gridCol>
                <a:gridCol w="2543298">
                  <a:extLst>
                    <a:ext uri="{9D8B030D-6E8A-4147-A177-3AD203B41FA5}">
                      <a16:colId xmlns:a16="http://schemas.microsoft.com/office/drawing/2014/main" val="375876866"/>
                    </a:ext>
                  </a:extLst>
                </a:gridCol>
                <a:gridCol w="2679865">
                  <a:extLst>
                    <a:ext uri="{9D8B030D-6E8A-4147-A177-3AD203B41FA5}">
                      <a16:colId xmlns:a16="http://schemas.microsoft.com/office/drawing/2014/main" val="3073927167"/>
                    </a:ext>
                  </a:extLst>
                </a:gridCol>
              </a:tblGrid>
              <a:tr h="249491">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4</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5</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6</a:t>
                      </a:r>
                    </a:p>
                  </a:txBody>
                  <a:tcPr marL="23581" marR="23581" marT="0" marB="0" anchor="ctr"/>
                </a:tc>
                <a:extLst>
                  <a:ext uri="{0D108BD9-81ED-4DB2-BD59-A6C34878D82A}">
                    <a16:rowId xmlns:a16="http://schemas.microsoft.com/office/drawing/2014/main" val="265378462"/>
                  </a:ext>
                </a:extLst>
              </a:tr>
              <a:tr h="1034339">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Inference and prediction </a:t>
                      </a: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Draw inferences from characters’ feelings, thoughts, and motives that justifies their actions, supporting their views with evidence from the text.</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Justify predictions from details stated and implied.   </a:t>
                      </a:r>
                      <a:endParaRPr lang="en-GB" sz="10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Tx/>
                        <a:buChar char="-"/>
                      </a:pPr>
                      <a:r>
                        <a:rPr lang="en-GB" sz="1000">
                          <a:effectLst/>
                          <a:latin typeface="Tahoma" panose="020B0604030504040204" pitchFamily="34" charset="0"/>
                          <a:ea typeface="Tahoma" panose="020B0604030504040204" pitchFamily="34" charset="0"/>
                          <a:cs typeface="Tahoma" panose="020B0604030504040204" pitchFamily="34" charset="0"/>
                        </a:rPr>
                        <a:t>Draw inferences from characters’ feelings, thoughts and motives.</a:t>
                      </a:r>
                    </a:p>
                    <a:p>
                      <a:pPr marL="171450" indent="-171450" algn="l">
                        <a:lnSpc>
                          <a:spcPct val="115000"/>
                        </a:lnSpc>
                        <a:spcAft>
                          <a:spcPts val="0"/>
                        </a:spcAft>
                        <a:buFontTx/>
                        <a:buChar char="-"/>
                      </a:pPr>
                      <a:r>
                        <a:rPr lang="en-GB" sz="1000">
                          <a:effectLst/>
                          <a:latin typeface="Tahoma" panose="020B0604030504040204" pitchFamily="34" charset="0"/>
                          <a:ea typeface="Tahoma" panose="020B0604030504040204" pitchFamily="34" charset="0"/>
                          <a:cs typeface="Tahoma" panose="020B0604030504040204" pitchFamily="34" charset="0"/>
                        </a:rPr>
                        <a:t>Make predictions based on details stated and implied, justifying them in detail with evidence from the</a:t>
                      </a:r>
                      <a:r>
                        <a:rPr lang="en-GB" sz="1000" baseline="0">
                          <a:effectLst/>
                          <a:latin typeface="Tahoma" panose="020B0604030504040204" pitchFamily="34" charset="0"/>
                          <a:ea typeface="Tahoma" panose="020B0604030504040204" pitchFamily="34" charset="0"/>
                          <a:cs typeface="Tahoma" panose="020B0604030504040204" pitchFamily="34" charset="0"/>
                        </a:rPr>
                        <a:t> text. </a:t>
                      </a:r>
                      <a:endParaRPr lang="en-GB" sz="10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Tx/>
                        <a:buChar char="-"/>
                      </a:pPr>
                      <a:r>
                        <a:rPr lang="en-GB" sz="1000">
                          <a:effectLst/>
                          <a:latin typeface="Tahoma" panose="020B0604030504040204" pitchFamily="34" charset="0"/>
                          <a:ea typeface="Tahoma" panose="020B0604030504040204" pitchFamily="34" charset="0"/>
                          <a:cs typeface="Tahoma" panose="020B0604030504040204" pitchFamily="34" charset="0"/>
                        </a:rPr>
                        <a:t>Consider different accounts of the same events and to discuss the viewpoints</a:t>
                      </a:r>
                      <a:r>
                        <a:rPr lang="en-GB" sz="1000" baseline="0">
                          <a:effectLst/>
                          <a:latin typeface="Tahoma" panose="020B0604030504040204" pitchFamily="34" charset="0"/>
                          <a:ea typeface="Tahoma" panose="020B0604030504040204" pitchFamily="34" charset="0"/>
                          <a:cs typeface="Tahoma" panose="020B0604030504040204" pitchFamily="34" charset="0"/>
                        </a:rPr>
                        <a:t> (both of authors and of fictional characters).</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Discuss how characters change and develop through texts by drawing inferences based on indirect clues.</a:t>
                      </a:r>
                      <a:endParaRPr lang="en-GB" sz="10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extLst>
                  <a:ext uri="{0D108BD9-81ED-4DB2-BD59-A6C34878D82A}">
                    <a16:rowId xmlns:a16="http://schemas.microsoft.com/office/drawing/2014/main" val="1576507716"/>
                  </a:ext>
                </a:extLst>
              </a:tr>
              <a:tr h="2612434">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Comparing, contrasting and commenting</a:t>
                      </a:r>
                    </a:p>
                  </a:txBody>
                  <a:tcPr marL="23581" marR="23581" marT="0" marB="0" anchor="ctr"/>
                </a:tc>
                <a:tc>
                  <a:txBody>
                    <a:bodyPr/>
                    <a:lstStyle/>
                    <a:p>
                      <a:pPr marL="171450" indent="-171450" algn="l">
                        <a:lnSpc>
                          <a:spcPct val="115000"/>
                        </a:lnSpc>
                        <a:spcAft>
                          <a:spcPts val="0"/>
                        </a:spcAft>
                        <a:buFontTx/>
                        <a:buChar char="-"/>
                      </a:pPr>
                      <a:r>
                        <a:rPr lang="en-GB" sz="1000">
                          <a:effectLst/>
                          <a:latin typeface="Tahoma" panose="020B0604030504040204" pitchFamily="34" charset="0"/>
                          <a:ea typeface="Tahoma" panose="020B0604030504040204" pitchFamily="34" charset="0"/>
                          <a:cs typeface="Tahoma" panose="020B0604030504040204" pitchFamily="34" charset="0"/>
                        </a:rPr>
                        <a:t>Discuss</a:t>
                      </a:r>
                      <a:r>
                        <a:rPr lang="en-GB" sz="1000" baseline="0">
                          <a:effectLst/>
                          <a:latin typeface="Tahoma" panose="020B0604030504040204" pitchFamily="34" charset="0"/>
                          <a:ea typeface="Tahoma" panose="020B0604030504040204" pitchFamily="34" charset="0"/>
                          <a:cs typeface="Tahoma" panose="020B0604030504040204" pitchFamily="34" charset="0"/>
                        </a:rPr>
                        <a:t> and compare texts from a wide variety of genres and writers.</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Read for a range of purposes.</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Identify themes and conventions in a wide range of books (e.g. triumph of good over evil).</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Identify how language, structure and presentation contribute to meaning.</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Identify main ideas drawn from more than one paragraph and summarise these. </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Recommend books to peers based upon personal choice. </a:t>
                      </a:r>
                    </a:p>
                    <a:p>
                      <a:pPr marL="171450" indent="-171450" algn="l">
                        <a:lnSpc>
                          <a:spcPct val="115000"/>
                        </a:lnSpc>
                        <a:spcAft>
                          <a:spcPts val="0"/>
                        </a:spcAft>
                        <a:buFontTx/>
                        <a:buChar char="-"/>
                      </a:pPr>
                      <a:endParaRPr lang="en-GB" sz="1000" baseline="0">
                        <a:effectLst/>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Tx/>
                        <a:buChar char="-"/>
                      </a:pPr>
                      <a:endParaRPr lang="en-GB" sz="10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Tx/>
                        <a:buChar char="-"/>
                      </a:pPr>
                      <a:r>
                        <a:rPr lang="en-GB" sz="1000">
                          <a:effectLst/>
                          <a:latin typeface="Tahoma" panose="020B0604030504040204" pitchFamily="34" charset="0"/>
                          <a:ea typeface="Tahoma" panose="020B0604030504040204" pitchFamily="34" charset="0"/>
                          <a:cs typeface="Tahoma" panose="020B0604030504040204" pitchFamily="34" charset="0"/>
                        </a:rPr>
                        <a:t>Read and discuss a wide</a:t>
                      </a:r>
                      <a:r>
                        <a:rPr lang="en-GB" sz="1000" baseline="0">
                          <a:effectLst/>
                          <a:latin typeface="Tahoma" panose="020B0604030504040204" pitchFamily="34" charset="0"/>
                          <a:ea typeface="Tahoma" panose="020B0604030504040204" pitchFamily="34" charset="0"/>
                          <a:cs typeface="Tahoma" panose="020B0604030504040204" pitchFamily="34" charset="0"/>
                        </a:rPr>
                        <a:t> range of genres, and identify the characteristics of text types and differences between text types.</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Participate in discussions about books that are read to them and those they can read themselves, building on their own and others’ ideas and challenging views courteously.</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Identify the main ideas the main ideas drawn from more than on paragraph of increasingly challenging texts and summarise these.</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Recommend books to peers based on personal choice.</a:t>
                      </a:r>
                      <a:endParaRPr lang="en-GB" sz="10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marR="0" lvl="0" indent="-171450" algn="l" defTabSz="914400" rtl="0" eaLnBrk="1" fontAlgn="auto" latinLnBrk="0" hangingPunct="1">
                        <a:lnSpc>
                          <a:spcPct val="115000"/>
                        </a:lnSpc>
                        <a:spcBef>
                          <a:spcPts val="0"/>
                        </a:spcBef>
                        <a:spcAft>
                          <a:spcPts val="0"/>
                        </a:spcAft>
                        <a:buClrTx/>
                        <a:buSzTx/>
                        <a:buFontTx/>
                        <a:buChar char="-"/>
                        <a:tabLst/>
                        <a:defRPr/>
                      </a:pPr>
                      <a:r>
                        <a:rPr lang="en-GB" sz="1000" baseline="0">
                          <a:effectLst/>
                          <a:latin typeface="Tahoma" panose="020B0604030504040204" pitchFamily="34" charset="0"/>
                          <a:ea typeface="Tahoma" panose="020B0604030504040204" pitchFamily="34" charset="0"/>
                          <a:cs typeface="Tahoma" panose="020B0604030504040204" pitchFamily="34" charset="0"/>
                        </a:rPr>
                        <a:t>Read across a wide range of genres, discussing, comparing, contrasting and evaluating in depth.</a:t>
                      </a:r>
                    </a:p>
                    <a:p>
                      <a:pPr marL="171450" marR="0" lvl="0" indent="-171450" algn="l" defTabSz="914400" rtl="0" eaLnBrk="1" fontAlgn="auto" latinLnBrk="0" hangingPunct="1">
                        <a:lnSpc>
                          <a:spcPct val="115000"/>
                        </a:lnSpc>
                        <a:spcBef>
                          <a:spcPts val="0"/>
                        </a:spcBef>
                        <a:spcAft>
                          <a:spcPts val="0"/>
                        </a:spcAft>
                        <a:buClrTx/>
                        <a:buSzTx/>
                        <a:buFontTx/>
                        <a:buChar char="-"/>
                        <a:tabLst/>
                        <a:defRPr/>
                      </a:pPr>
                      <a:r>
                        <a:rPr lang="en-GB" sz="1000" baseline="0">
                          <a:effectLst/>
                          <a:latin typeface="Tahoma" panose="020B0604030504040204" pitchFamily="34" charset="0"/>
                          <a:ea typeface="Tahoma" panose="020B0604030504040204" pitchFamily="34" charset="0"/>
                          <a:cs typeface="Tahoma" panose="020B0604030504040204" pitchFamily="34" charset="0"/>
                        </a:rPr>
                        <a:t>Recognise more complex themes in what they read (such as loss of heroism).</a:t>
                      </a:r>
                    </a:p>
                    <a:p>
                      <a:pPr marL="171450" marR="0" lvl="0" indent="-171450" algn="l" defTabSz="914400" rtl="0" eaLnBrk="1" fontAlgn="auto" latinLnBrk="0" hangingPunct="1">
                        <a:lnSpc>
                          <a:spcPct val="115000"/>
                        </a:lnSpc>
                        <a:spcBef>
                          <a:spcPts val="0"/>
                        </a:spcBef>
                        <a:spcAft>
                          <a:spcPts val="0"/>
                        </a:spcAft>
                        <a:buClrTx/>
                        <a:buSzTx/>
                        <a:buFontTx/>
                        <a:buChar char="-"/>
                        <a:tabLst/>
                        <a:defRPr/>
                      </a:pPr>
                      <a:r>
                        <a:rPr lang="en-GB" sz="1000" baseline="0">
                          <a:effectLst/>
                          <a:latin typeface="Tahoma" panose="020B0604030504040204" pitchFamily="34" charset="0"/>
                          <a:ea typeface="Tahoma" panose="020B0604030504040204" pitchFamily="34" charset="0"/>
                          <a:cs typeface="Tahoma" panose="020B0604030504040204" pitchFamily="34" charset="0"/>
                        </a:rPr>
                        <a:t>Explain and discuss understanding of what is read, including formal presentations and debates, maintaining a focus on the topic and using notes where necessary.</a:t>
                      </a:r>
                    </a:p>
                    <a:p>
                      <a:pPr marL="171450" marR="0" lvl="0" indent="-171450" algn="l" defTabSz="914400" rtl="0" eaLnBrk="1" fontAlgn="auto" latinLnBrk="0" hangingPunct="1">
                        <a:lnSpc>
                          <a:spcPct val="115000"/>
                        </a:lnSpc>
                        <a:spcBef>
                          <a:spcPts val="0"/>
                        </a:spcBef>
                        <a:spcAft>
                          <a:spcPts val="0"/>
                        </a:spcAft>
                        <a:buClrTx/>
                        <a:buSzTx/>
                        <a:buFontTx/>
                        <a:buChar char="-"/>
                        <a:tabLst/>
                        <a:defRPr/>
                      </a:pPr>
                      <a:r>
                        <a:rPr lang="en-GB" sz="1000" baseline="0">
                          <a:effectLst/>
                          <a:latin typeface="Tahoma" panose="020B0604030504040204" pitchFamily="34" charset="0"/>
                          <a:ea typeface="Tahoma" panose="020B0604030504040204" pitchFamily="34" charset="0"/>
                          <a:cs typeface="Tahoma" panose="020B0604030504040204" pitchFamily="34" charset="0"/>
                        </a:rPr>
                        <a:t>Listen to guidance on the quality of explanations and contributions to discussions to make improvements when participating in discussions.</a:t>
                      </a:r>
                    </a:p>
                    <a:p>
                      <a:pPr marL="171450" marR="0" lvl="0" indent="-171450" algn="l" defTabSz="914400" rtl="0" eaLnBrk="1" fontAlgn="auto" latinLnBrk="0" hangingPunct="1">
                        <a:lnSpc>
                          <a:spcPct val="115000"/>
                        </a:lnSpc>
                        <a:spcBef>
                          <a:spcPts val="0"/>
                        </a:spcBef>
                        <a:spcAft>
                          <a:spcPts val="0"/>
                        </a:spcAft>
                        <a:buClrTx/>
                        <a:buSzTx/>
                        <a:buFontTx/>
                        <a:buChar char="-"/>
                        <a:tabLst/>
                        <a:defRPr/>
                      </a:pPr>
                      <a:r>
                        <a:rPr lang="en-GB" sz="1000" baseline="0">
                          <a:effectLst/>
                          <a:latin typeface="Tahoma" panose="020B0604030504040204" pitchFamily="34" charset="0"/>
                          <a:ea typeface="Tahoma" panose="020B0604030504040204" pitchFamily="34" charset="0"/>
                          <a:cs typeface="Tahoma" panose="020B0604030504040204" pitchFamily="34" charset="0"/>
                        </a:rPr>
                        <a:t>Recommend books and authors to peers based on personal choice.</a:t>
                      </a:r>
                      <a:endParaRPr lang="en-GB" sz="10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extLst>
                  <a:ext uri="{0D108BD9-81ED-4DB2-BD59-A6C34878D82A}">
                    <a16:rowId xmlns:a16="http://schemas.microsoft.com/office/drawing/2014/main" val="91534222"/>
                  </a:ext>
                </a:extLst>
              </a:tr>
              <a:tr h="1762081">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a:effectLst/>
                          <a:latin typeface="Tahoma" panose="020B0604030504040204" pitchFamily="34" charset="0"/>
                          <a:ea typeface="Tahoma" panose="020B0604030504040204" pitchFamily="34" charset="0"/>
                          <a:cs typeface="Tahoma" panose="020B0604030504040204" pitchFamily="34" charset="0"/>
                        </a:rPr>
                        <a:t>Developing vocabulary: words in context and authorial choice.</a:t>
                      </a: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marL="171450" marR="0" lvl="0" indent="-171450" algn="l" defTabSz="914400" rtl="0" eaLnBrk="1" fontAlgn="auto" latinLnBrk="0" hangingPunct="1">
                        <a:lnSpc>
                          <a:spcPct val="115000"/>
                        </a:lnSpc>
                        <a:spcBef>
                          <a:spcPts val="0"/>
                        </a:spcBef>
                        <a:spcAft>
                          <a:spcPts val="0"/>
                        </a:spcAft>
                        <a:buClrTx/>
                        <a:buSzTx/>
                        <a:buFontTx/>
                        <a:buChar char="-"/>
                        <a:tabLst/>
                        <a:defRPr/>
                      </a:pPr>
                      <a:r>
                        <a:rPr lang="en-GB" sz="1000" baseline="0">
                          <a:effectLst/>
                          <a:latin typeface="Tahoma" panose="020B0604030504040204" pitchFamily="34" charset="0"/>
                          <a:ea typeface="Tahoma" panose="020B0604030504040204" pitchFamily="34" charset="0"/>
                          <a:cs typeface="Tahoma" panose="020B0604030504040204" pitchFamily="34" charset="0"/>
                        </a:rPr>
                        <a:t>Consider the possible meanings of new vocabulary by reading around the word in context.</a:t>
                      </a:r>
                    </a:p>
                    <a:p>
                      <a:pPr marL="171450" marR="0" lvl="0" indent="-171450" algn="l" defTabSz="914400" rtl="0" eaLnBrk="1" fontAlgn="auto" latinLnBrk="0" hangingPunct="1">
                        <a:lnSpc>
                          <a:spcPct val="115000"/>
                        </a:lnSpc>
                        <a:spcBef>
                          <a:spcPts val="0"/>
                        </a:spcBef>
                        <a:spcAft>
                          <a:spcPts val="0"/>
                        </a:spcAft>
                        <a:buClrTx/>
                        <a:buSzTx/>
                        <a:buFontTx/>
                        <a:buChar char="-"/>
                        <a:tabLst/>
                        <a:defRPr/>
                      </a:pPr>
                      <a:r>
                        <a:rPr lang="en-GB" sz="1000" baseline="0">
                          <a:effectLst/>
                          <a:latin typeface="Tahoma" panose="020B0604030504040204" pitchFamily="34" charset="0"/>
                          <a:ea typeface="Tahoma" panose="020B0604030504040204" pitchFamily="34" charset="0"/>
                          <a:cs typeface="Tahoma" panose="020B0604030504040204" pitchFamily="34" charset="0"/>
                        </a:rPr>
                        <a:t>Use dictionaries to check the meaning of words that they have read.</a:t>
                      </a:r>
                    </a:p>
                    <a:p>
                      <a:pPr marL="171450" marR="0" lvl="0" indent="-171450" algn="l" defTabSz="914400" rtl="0" eaLnBrk="1" fontAlgn="auto" latinLnBrk="0" hangingPunct="1">
                        <a:lnSpc>
                          <a:spcPct val="115000"/>
                        </a:lnSpc>
                        <a:spcBef>
                          <a:spcPts val="0"/>
                        </a:spcBef>
                        <a:spcAft>
                          <a:spcPts val="0"/>
                        </a:spcAft>
                        <a:buClrTx/>
                        <a:buSzTx/>
                        <a:buFontTx/>
                        <a:buChar char="-"/>
                        <a:tabLst/>
                        <a:defRPr/>
                      </a:pPr>
                      <a:r>
                        <a:rPr lang="en-GB" sz="1000">
                          <a:effectLst/>
                          <a:latin typeface="Tahoma" panose="020B0604030504040204" pitchFamily="34" charset="0"/>
                          <a:ea typeface="Tahoma" panose="020B0604030504040204" pitchFamily="34" charset="0"/>
                          <a:cs typeface="Tahoma" panose="020B0604030504040204" pitchFamily="34" charset="0"/>
                        </a:rPr>
                        <a:t>Discuss vocabulary used to capture readers’ interest</a:t>
                      </a:r>
                      <a:r>
                        <a:rPr lang="en-GB" sz="1000" baseline="0">
                          <a:effectLst/>
                          <a:latin typeface="Tahoma" panose="020B0604030504040204" pitchFamily="34" charset="0"/>
                          <a:ea typeface="Tahoma" panose="020B0604030504040204" pitchFamily="34" charset="0"/>
                          <a:cs typeface="Tahoma" panose="020B0604030504040204" pitchFamily="34" charset="0"/>
                        </a:rPr>
                        <a:t> and imagination.</a:t>
                      </a:r>
                      <a:endParaRPr lang="en-GB" sz="10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Tx/>
                        <a:buChar char="-"/>
                      </a:pPr>
                      <a:r>
                        <a:rPr lang="en-GB" sz="1000">
                          <a:effectLst/>
                          <a:latin typeface="Tahoma" panose="020B0604030504040204" pitchFamily="34" charset="0"/>
                          <a:ea typeface="Tahoma" panose="020B0604030504040204" pitchFamily="34" charset="0"/>
                          <a:cs typeface="Tahoma" panose="020B0604030504040204" pitchFamily="34" charset="0"/>
                        </a:rPr>
                        <a:t>Consider the possible meaning of new vocabulary</a:t>
                      </a:r>
                      <a:r>
                        <a:rPr lang="en-GB" sz="1000" baseline="0">
                          <a:effectLst/>
                          <a:latin typeface="Tahoma" panose="020B0604030504040204" pitchFamily="34" charset="0"/>
                          <a:ea typeface="Tahoma" panose="020B0604030504040204" pitchFamily="34" charset="0"/>
                          <a:cs typeface="Tahoma" panose="020B0604030504040204" pitchFamily="34" charset="0"/>
                        </a:rPr>
                        <a:t> by reading around the word in context, before using a dictionary to check meaning.</a:t>
                      </a:r>
                    </a:p>
                    <a:p>
                      <a:pPr marL="171450" indent="-171450" algn="l">
                        <a:lnSpc>
                          <a:spcPct val="115000"/>
                        </a:lnSpc>
                        <a:spcAft>
                          <a:spcPts val="0"/>
                        </a:spcAft>
                        <a:buFontTx/>
                        <a:buChar char="-"/>
                      </a:pPr>
                      <a:r>
                        <a:rPr lang="en-GB" sz="1000">
                          <a:effectLst/>
                          <a:latin typeface="Tahoma" panose="020B0604030504040204" pitchFamily="34" charset="0"/>
                          <a:ea typeface="Tahoma" panose="020B0604030504040204" pitchFamily="34" charset="0"/>
                          <a:cs typeface="Tahoma" panose="020B0604030504040204" pitchFamily="34" charset="0"/>
                        </a:rPr>
                        <a:t>Discuss</a:t>
                      </a:r>
                      <a:r>
                        <a:rPr lang="en-GB" sz="1000" baseline="0">
                          <a:effectLst/>
                          <a:latin typeface="Tahoma" panose="020B0604030504040204" pitchFamily="34" charset="0"/>
                          <a:ea typeface="Tahoma" panose="020B0604030504040204" pitchFamily="34" charset="0"/>
                          <a:cs typeface="Tahoma" panose="020B0604030504040204" pitchFamily="34" charset="0"/>
                        </a:rPr>
                        <a:t> vocabulary used to create effect including figurative language.</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Evaluate the use of authors’ language and explain how it has created an impact on the reader.</a:t>
                      </a:r>
                      <a:endParaRPr lang="en-GB" sz="10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Tx/>
                        <a:buChar char="-"/>
                      </a:pPr>
                      <a:r>
                        <a:rPr lang="en-GB" sz="1000">
                          <a:effectLst/>
                          <a:latin typeface="Tahoma" panose="020B0604030504040204" pitchFamily="34" charset="0"/>
                          <a:ea typeface="Tahoma" panose="020B0604030504040204" pitchFamily="34" charset="0"/>
                          <a:cs typeface="Tahoma" panose="020B0604030504040204" pitchFamily="34" charset="0"/>
                        </a:rPr>
                        <a:t>Analyse and evaluate use of language, including</a:t>
                      </a:r>
                      <a:r>
                        <a:rPr lang="en-GB" sz="1000" baseline="0">
                          <a:effectLst/>
                          <a:latin typeface="Tahoma" panose="020B0604030504040204" pitchFamily="34" charset="0"/>
                          <a:ea typeface="Tahoma" panose="020B0604030504040204" pitchFamily="34" charset="0"/>
                          <a:cs typeface="Tahoma" panose="020B0604030504040204" pitchFamily="34" charset="0"/>
                        </a:rPr>
                        <a:t> figurative language and how it is used for effect.</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Identify and evaluate the effectiveness of an author’s choice and use of language, explaining the effect on the reader. </a:t>
                      </a:r>
                      <a:endParaRPr lang="en-GB" sz="10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extLst>
                  <a:ext uri="{0D108BD9-81ED-4DB2-BD59-A6C34878D82A}">
                    <a16:rowId xmlns:a16="http://schemas.microsoft.com/office/drawing/2014/main" val="4192937764"/>
                  </a:ext>
                </a:extLst>
              </a:tr>
            </a:tbl>
          </a:graphicData>
        </a:graphic>
      </p:graphicFrame>
      <p:sp>
        <p:nvSpPr>
          <p:cNvPr id="2" name="Rectangle 1"/>
          <p:cNvSpPr/>
          <p:nvPr/>
        </p:nvSpPr>
        <p:spPr>
          <a:xfrm>
            <a:off x="1304553" y="275724"/>
            <a:ext cx="3430747" cy="369332"/>
          </a:xfrm>
          <a:prstGeom prst="rect">
            <a:avLst/>
          </a:prstGeom>
        </p:spPr>
        <p:txBody>
          <a:bodyPr wrap="none">
            <a:spAutoFit/>
          </a:bodyPr>
          <a:lstStyle/>
          <a:p>
            <a:r>
              <a:rPr lang="en-GB" b="1">
                <a:solidFill>
                  <a:srgbClr val="002060"/>
                </a:solidFill>
                <a:latin typeface="Tahoma" panose="020B0604030504040204" pitchFamily="34" charset="0"/>
                <a:ea typeface="Tahoma" panose="020B0604030504040204" pitchFamily="34" charset="0"/>
                <a:cs typeface="Tahoma" panose="020B0604030504040204" pitchFamily="34" charset="0"/>
              </a:rPr>
              <a:t>Reading – Comprehension   </a:t>
            </a:r>
          </a:p>
        </p:txBody>
      </p:sp>
    </p:spTree>
    <p:extLst>
      <p:ext uri="{BB962C8B-B14F-4D97-AF65-F5344CB8AC3E}">
        <p14:creationId xmlns:p14="http://schemas.microsoft.com/office/powerpoint/2010/main" val="167872818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2907391557"/>
              </p:ext>
            </p:extLst>
          </p:nvPr>
        </p:nvGraphicFramePr>
        <p:xfrm>
          <a:off x="260240" y="1095795"/>
          <a:ext cx="8663561" cy="3622991"/>
        </p:xfrm>
        <a:graphic>
          <a:graphicData uri="http://schemas.openxmlformats.org/drawingml/2006/table">
            <a:tbl>
              <a:tblPr firstRow="1" firstCol="1" bandRow="1">
                <a:tableStyleId>{5C22544A-7EE6-4342-B048-85BDC9FD1C3A}</a:tableStyleId>
              </a:tblPr>
              <a:tblGrid>
                <a:gridCol w="740667">
                  <a:extLst>
                    <a:ext uri="{9D8B030D-6E8A-4147-A177-3AD203B41FA5}">
                      <a16:colId xmlns:a16="http://schemas.microsoft.com/office/drawing/2014/main" val="20000"/>
                    </a:ext>
                  </a:extLst>
                </a:gridCol>
                <a:gridCol w="2002960">
                  <a:extLst>
                    <a:ext uri="{9D8B030D-6E8A-4147-A177-3AD203B41FA5}">
                      <a16:colId xmlns:a16="http://schemas.microsoft.com/office/drawing/2014/main" val="713258296"/>
                    </a:ext>
                  </a:extLst>
                </a:gridCol>
                <a:gridCol w="1972940">
                  <a:extLst>
                    <a:ext uri="{9D8B030D-6E8A-4147-A177-3AD203B41FA5}">
                      <a16:colId xmlns:a16="http://schemas.microsoft.com/office/drawing/2014/main" val="20001"/>
                    </a:ext>
                  </a:extLst>
                </a:gridCol>
                <a:gridCol w="1973497">
                  <a:extLst>
                    <a:ext uri="{9D8B030D-6E8A-4147-A177-3AD203B41FA5}">
                      <a16:colId xmlns:a16="http://schemas.microsoft.com/office/drawing/2014/main" val="20002"/>
                    </a:ext>
                  </a:extLst>
                </a:gridCol>
                <a:gridCol w="1973497">
                  <a:extLst>
                    <a:ext uri="{9D8B030D-6E8A-4147-A177-3AD203B41FA5}">
                      <a16:colId xmlns:a16="http://schemas.microsoft.com/office/drawing/2014/main" val="20003"/>
                    </a:ext>
                  </a:extLst>
                </a:gridCol>
              </a:tblGrid>
              <a:tr h="243942">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EYFS</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1</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2</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3</a:t>
                      </a:r>
                    </a:p>
                  </a:txBody>
                  <a:tcPr marL="23581" marR="23581" marT="0" marB="0" anchor="ctr"/>
                </a:tc>
                <a:extLst>
                  <a:ext uri="{0D108BD9-81ED-4DB2-BD59-A6C34878D82A}">
                    <a16:rowId xmlns:a16="http://schemas.microsoft.com/office/drawing/2014/main" val="10000"/>
                  </a:ext>
                </a:extLst>
              </a:tr>
              <a:tr h="1819425">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Performance</a:t>
                      </a:r>
                      <a:r>
                        <a:rPr lang="en-GB" sz="800" baseline="0">
                          <a:effectLst/>
                          <a:latin typeface="Tahoma" panose="020B0604030504040204" pitchFamily="34" charset="0"/>
                          <a:ea typeface="Tahoma" panose="020B0604030504040204" pitchFamily="34" charset="0"/>
                          <a:cs typeface="Tahoma" panose="020B0604030504040204" pitchFamily="34" charset="0"/>
                        </a:rPr>
                        <a:t> and Poetry</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marL="171450" indent="-171450" algn="l">
                        <a:lnSpc>
                          <a:spcPct val="115000"/>
                        </a:lnSpc>
                        <a:spcAft>
                          <a:spcPts val="0"/>
                        </a:spcAft>
                        <a:buFontTx/>
                        <a:buChar char="-"/>
                      </a:pPr>
                      <a:r>
                        <a:rPr lang="en-GB" sz="1000">
                          <a:effectLst/>
                          <a:latin typeface="Tahoma" panose="020B0604030504040204" pitchFamily="34" charset="0"/>
                          <a:ea typeface="Tahoma" panose="020B0604030504040204" pitchFamily="34" charset="0"/>
                          <a:cs typeface="Tahoma" panose="020B0604030504040204" pitchFamily="34" charset="0"/>
                        </a:rPr>
                        <a:t>Listen to</a:t>
                      </a:r>
                      <a:r>
                        <a:rPr lang="en-GB" sz="1000" baseline="0">
                          <a:effectLst/>
                          <a:latin typeface="Tahoma" panose="020B0604030504040204" pitchFamily="34" charset="0"/>
                          <a:ea typeface="Tahoma" panose="020B0604030504040204" pitchFamily="34" charset="0"/>
                          <a:cs typeface="Tahoma" panose="020B0604030504040204" pitchFamily="34" charset="0"/>
                        </a:rPr>
                        <a:t> and recite simple rhymes and poems, using picture cues. </a:t>
                      </a:r>
                    </a:p>
                    <a:p>
                      <a:pPr marL="171450" indent="-171450" algn="l">
                        <a:lnSpc>
                          <a:spcPct val="115000"/>
                        </a:lnSpc>
                        <a:spcAft>
                          <a:spcPts val="0"/>
                        </a:spcAft>
                        <a:buFontTx/>
                        <a:buChar char="-"/>
                      </a:pPr>
                      <a:endParaRPr lang="en-GB" sz="10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Tx/>
                        <a:buChar char="-"/>
                      </a:pPr>
                      <a:r>
                        <a:rPr lang="en-GB" sz="1000">
                          <a:effectLst/>
                          <a:latin typeface="Tahoma" panose="020B0604030504040204" pitchFamily="34" charset="0"/>
                          <a:ea typeface="Tahoma" panose="020B0604030504040204" pitchFamily="34" charset="0"/>
                          <a:cs typeface="Tahoma" panose="020B0604030504040204" pitchFamily="34" charset="0"/>
                        </a:rPr>
                        <a:t>Recite simple poems by</a:t>
                      </a:r>
                      <a:r>
                        <a:rPr lang="en-GB" sz="1000" baseline="0">
                          <a:effectLst/>
                          <a:latin typeface="Tahoma" panose="020B0604030504040204" pitchFamily="34" charset="0"/>
                          <a:ea typeface="Tahoma" panose="020B0604030504040204" pitchFamily="34" charset="0"/>
                          <a:cs typeface="Tahoma" panose="020B0604030504040204" pitchFamily="34" charset="0"/>
                        </a:rPr>
                        <a:t> heart.</a:t>
                      </a:r>
                      <a:endParaRPr lang="en-GB" sz="10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Tx/>
                        <a:buChar char="-"/>
                      </a:pPr>
                      <a:r>
                        <a:rPr lang="en-GB" sz="1000">
                          <a:effectLst/>
                          <a:latin typeface="Tahoma" panose="020B0604030504040204" pitchFamily="34" charset="0"/>
                          <a:ea typeface="Tahoma" panose="020B0604030504040204" pitchFamily="34" charset="0"/>
                          <a:cs typeface="Tahoma" panose="020B0604030504040204" pitchFamily="34" charset="0"/>
                        </a:rPr>
                        <a:t>Continue</a:t>
                      </a:r>
                      <a:r>
                        <a:rPr lang="en-GB" sz="1000" baseline="0">
                          <a:effectLst/>
                          <a:latin typeface="Tahoma" panose="020B0604030504040204" pitchFamily="34" charset="0"/>
                          <a:ea typeface="Tahoma" panose="020B0604030504040204" pitchFamily="34" charset="0"/>
                          <a:cs typeface="Tahoma" panose="020B0604030504040204" pitchFamily="34" charset="0"/>
                        </a:rPr>
                        <a:t> to build up a repertoire of poems learnt by heart, appreciating these and reciting some with appropriate intonation to make the meaning clear.   </a:t>
                      </a:r>
                      <a:endParaRPr lang="en-GB" sz="10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Tx/>
                        <a:buChar char="-"/>
                      </a:pPr>
                      <a:r>
                        <a:rPr lang="en-GB" sz="1000">
                          <a:effectLst/>
                          <a:latin typeface="Tahoma" panose="020B0604030504040204" pitchFamily="34" charset="0"/>
                          <a:ea typeface="Tahoma" panose="020B0604030504040204" pitchFamily="34" charset="0"/>
                          <a:cs typeface="Tahoma" panose="020B0604030504040204" pitchFamily="34" charset="0"/>
                        </a:rPr>
                        <a:t>Prepare</a:t>
                      </a:r>
                      <a:r>
                        <a:rPr lang="en-GB" sz="1000" baseline="0">
                          <a:effectLst/>
                          <a:latin typeface="Tahoma" panose="020B0604030504040204" pitchFamily="34" charset="0"/>
                          <a:ea typeface="Tahoma" panose="020B0604030504040204" pitchFamily="34" charset="0"/>
                          <a:cs typeface="Tahoma" panose="020B0604030504040204" pitchFamily="34" charset="0"/>
                        </a:rPr>
                        <a:t> and perform poems and play scripts that show some awareness of the audience when reading aloud. </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Begin to use appropriate intonation and volume when reading aloud.</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Recognise different forms of poetry (e.g. free verse or narrative poems).</a:t>
                      </a:r>
                    </a:p>
                  </a:txBody>
                  <a:tcPr marL="23581" marR="23581" marT="0" marB="0"/>
                </a:tc>
                <a:extLst>
                  <a:ext uri="{0D108BD9-81ED-4DB2-BD59-A6C34878D82A}">
                    <a16:rowId xmlns:a16="http://schemas.microsoft.com/office/drawing/2014/main" val="10001"/>
                  </a:ext>
                </a:extLst>
              </a:tr>
              <a:tr h="1510509">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Non-fiction.</a:t>
                      </a: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Structure and organisation. </a:t>
                      </a:r>
                    </a:p>
                  </a:txBody>
                  <a:tcPr marL="23581" marR="23581" marT="0" marB="0" anchor="ctr"/>
                </a:tc>
                <a:tc>
                  <a:txBody>
                    <a:bodyPr/>
                    <a:lstStyle/>
                    <a:p>
                      <a:pPr marL="171450" indent="-171450" algn="l">
                        <a:lnSpc>
                          <a:spcPct val="115000"/>
                        </a:lnSpc>
                        <a:spcAft>
                          <a:spcPts val="0"/>
                        </a:spcAft>
                        <a:buFontTx/>
                        <a:buChar char="-"/>
                      </a:pPr>
                      <a:r>
                        <a:rPr lang="en-GB" sz="1000">
                          <a:effectLst/>
                          <a:latin typeface="Tahoma" panose="020B0604030504040204" pitchFamily="34" charset="0"/>
                          <a:ea typeface="Tahoma" panose="020B0604030504040204" pitchFamily="34" charset="0"/>
                          <a:cs typeface="Tahoma" panose="020B0604030504040204" pitchFamily="34" charset="0"/>
                        </a:rPr>
                        <a:t>Know that information can be relayed</a:t>
                      </a:r>
                      <a:r>
                        <a:rPr lang="en-GB" sz="1000" baseline="0">
                          <a:effectLst/>
                          <a:latin typeface="Tahoma" panose="020B0604030504040204" pitchFamily="34" charset="0"/>
                          <a:ea typeface="Tahoma" panose="020B0604030504040204" pitchFamily="34" charset="0"/>
                          <a:cs typeface="Tahoma" panose="020B0604030504040204" pitchFamily="34" charset="0"/>
                        </a:rPr>
                        <a:t> in the form of print.</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Know that information can be retrieved from books and computers.</a:t>
                      </a:r>
                      <a:endParaRPr lang="en-GB" sz="10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Tx/>
                        <a:buChar char="-"/>
                      </a:pPr>
                      <a:r>
                        <a:rPr lang="en-GB" sz="1000">
                          <a:effectLst/>
                          <a:latin typeface="Tahoma" panose="020B0604030504040204" pitchFamily="34" charset="0"/>
                          <a:ea typeface="Tahoma" panose="020B0604030504040204" pitchFamily="34" charset="0"/>
                          <a:cs typeface="Tahoma" panose="020B0604030504040204" pitchFamily="34" charset="0"/>
                        </a:rPr>
                        <a:t>Talk about and respond</a:t>
                      </a:r>
                      <a:r>
                        <a:rPr lang="en-GB" sz="1000" baseline="0">
                          <a:effectLst/>
                          <a:latin typeface="Tahoma" panose="020B0604030504040204" pitchFamily="34" charset="0"/>
                          <a:ea typeface="Tahoma" panose="020B0604030504040204" pitchFamily="34" charset="0"/>
                          <a:cs typeface="Tahoma" panose="020B0604030504040204" pitchFamily="34" charset="0"/>
                        </a:rPr>
                        <a:t> with questions to non-fiction books; recalling some facts with increasing explanation and vocabulary in response to questions.</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Know and explain some differences between fiction and non-fiction books.</a:t>
                      </a:r>
                      <a:endParaRPr lang="en-GB" sz="10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Tx/>
                        <a:buChar char="-"/>
                      </a:pPr>
                      <a:r>
                        <a:rPr lang="en-GB" sz="1000">
                          <a:effectLst/>
                          <a:latin typeface="Tahoma" panose="020B0604030504040204" pitchFamily="34" charset="0"/>
                          <a:ea typeface="Tahoma" panose="020B0604030504040204" pitchFamily="34" charset="0"/>
                          <a:cs typeface="Tahoma" panose="020B0604030504040204" pitchFamily="34" charset="0"/>
                        </a:rPr>
                        <a:t>Explore non-fiction</a:t>
                      </a:r>
                      <a:r>
                        <a:rPr lang="en-GB" sz="1000" baseline="0">
                          <a:effectLst/>
                          <a:latin typeface="Tahoma" panose="020B0604030504040204" pitchFamily="34" charset="0"/>
                          <a:ea typeface="Tahoma" panose="020B0604030504040204" pitchFamily="34" charset="0"/>
                          <a:cs typeface="Tahoma" panose="020B0604030504040204" pitchFamily="34" charset="0"/>
                        </a:rPr>
                        <a:t> books that are structured in different ways.</a:t>
                      </a:r>
                      <a:endParaRPr lang="en-GB" sz="10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Tx/>
                        <a:buChar char="-"/>
                      </a:pPr>
                      <a:r>
                        <a:rPr lang="en-GB" sz="1000">
                          <a:effectLst/>
                          <a:latin typeface="Tahoma" panose="020B0604030504040204" pitchFamily="34" charset="0"/>
                          <a:ea typeface="Tahoma" panose="020B0604030504040204" pitchFamily="34" charset="0"/>
                          <a:cs typeface="Tahoma" panose="020B0604030504040204" pitchFamily="34" charset="0"/>
                        </a:rPr>
                        <a:t>Retrieve</a:t>
                      </a:r>
                      <a:r>
                        <a:rPr lang="en-GB" sz="1000" baseline="0">
                          <a:effectLst/>
                          <a:latin typeface="Tahoma" panose="020B0604030504040204" pitchFamily="34" charset="0"/>
                          <a:ea typeface="Tahoma" panose="020B0604030504040204" pitchFamily="34" charset="0"/>
                          <a:cs typeface="Tahoma" panose="020B0604030504040204" pitchFamily="34" charset="0"/>
                        </a:rPr>
                        <a:t> and record information from non-fiction texts using contents and glossary pages to locate it.</a:t>
                      </a:r>
                      <a:endParaRPr lang="en-GB" sz="10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extLst>
                  <a:ext uri="{0D108BD9-81ED-4DB2-BD59-A6C34878D82A}">
                    <a16:rowId xmlns:a16="http://schemas.microsoft.com/office/drawing/2014/main" val="10002"/>
                  </a:ext>
                </a:extLst>
              </a:tr>
            </a:tbl>
          </a:graphicData>
        </a:graphic>
      </p:graphicFrame>
      <p:sp>
        <p:nvSpPr>
          <p:cNvPr id="2" name="Rectangle 1"/>
          <p:cNvSpPr/>
          <p:nvPr/>
        </p:nvSpPr>
        <p:spPr>
          <a:xfrm>
            <a:off x="1304552" y="409640"/>
            <a:ext cx="1136850" cy="369332"/>
          </a:xfrm>
          <a:prstGeom prst="rect">
            <a:avLst/>
          </a:prstGeom>
        </p:spPr>
        <p:txBody>
          <a:bodyPr wrap="none">
            <a:spAutoFit/>
          </a:bodyPr>
          <a:lstStyle/>
          <a:p>
            <a:r>
              <a:rPr lang="en-GB" b="1">
                <a:solidFill>
                  <a:srgbClr val="002060"/>
                </a:solidFill>
                <a:latin typeface="Tahoma" panose="020B0604030504040204" pitchFamily="34" charset="0"/>
                <a:ea typeface="Tahoma" panose="020B0604030504040204" pitchFamily="34" charset="0"/>
                <a:cs typeface="Tahoma" panose="020B0604030504040204" pitchFamily="34" charset="0"/>
              </a:rPr>
              <a:t>Reading</a:t>
            </a:r>
          </a:p>
        </p:txBody>
      </p:sp>
    </p:spTree>
    <p:extLst>
      <p:ext uri="{BB962C8B-B14F-4D97-AF65-F5344CB8AC3E}">
        <p14:creationId xmlns:p14="http://schemas.microsoft.com/office/powerpoint/2010/main" val="138979254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1338778794"/>
              </p:ext>
            </p:extLst>
          </p:nvPr>
        </p:nvGraphicFramePr>
        <p:xfrm>
          <a:off x="248209" y="959243"/>
          <a:ext cx="7836247" cy="3424726"/>
        </p:xfrm>
        <a:graphic>
          <a:graphicData uri="http://schemas.openxmlformats.org/drawingml/2006/table">
            <a:tbl>
              <a:tblPr firstRow="1" firstCol="1" bandRow="1">
                <a:tableStyleId>{5C22544A-7EE6-4342-B048-85BDC9FD1C3A}</a:tableStyleId>
              </a:tblPr>
              <a:tblGrid>
                <a:gridCol w="902652">
                  <a:extLst>
                    <a:ext uri="{9D8B030D-6E8A-4147-A177-3AD203B41FA5}">
                      <a16:colId xmlns:a16="http://schemas.microsoft.com/office/drawing/2014/main" val="20000"/>
                    </a:ext>
                  </a:extLst>
                </a:gridCol>
                <a:gridCol w="2310763">
                  <a:extLst>
                    <a:ext uri="{9D8B030D-6E8A-4147-A177-3AD203B41FA5}">
                      <a16:colId xmlns:a16="http://schemas.microsoft.com/office/drawing/2014/main" val="20001"/>
                    </a:ext>
                  </a:extLst>
                </a:gridCol>
                <a:gridCol w="2311416">
                  <a:extLst>
                    <a:ext uri="{9D8B030D-6E8A-4147-A177-3AD203B41FA5}">
                      <a16:colId xmlns:a16="http://schemas.microsoft.com/office/drawing/2014/main" val="20002"/>
                    </a:ext>
                  </a:extLst>
                </a:gridCol>
                <a:gridCol w="2311416">
                  <a:extLst>
                    <a:ext uri="{9D8B030D-6E8A-4147-A177-3AD203B41FA5}">
                      <a16:colId xmlns:a16="http://schemas.microsoft.com/office/drawing/2014/main" val="20003"/>
                    </a:ext>
                  </a:extLst>
                </a:gridCol>
              </a:tblGrid>
              <a:tr h="349137">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4</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a:t>
                      </a:r>
                      <a:r>
                        <a:rPr lang="en-GB" sz="800" baseline="0">
                          <a:effectLst/>
                          <a:latin typeface="Tahoma" panose="020B0604030504040204" pitchFamily="34" charset="0"/>
                          <a:ea typeface="Tahoma" panose="020B0604030504040204" pitchFamily="34" charset="0"/>
                          <a:cs typeface="Tahoma" panose="020B0604030504040204" pitchFamily="34" charset="0"/>
                        </a:rPr>
                        <a:t> 5</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6</a:t>
                      </a:r>
                    </a:p>
                  </a:txBody>
                  <a:tcPr marL="23581" marR="23581" marT="0" marB="0" anchor="ctr"/>
                </a:tc>
                <a:extLst>
                  <a:ext uri="{0D108BD9-81ED-4DB2-BD59-A6C34878D82A}">
                    <a16:rowId xmlns:a16="http://schemas.microsoft.com/office/drawing/2014/main" val="10000"/>
                  </a:ext>
                </a:extLst>
              </a:tr>
              <a:tr h="1581270">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Performance</a:t>
                      </a:r>
                      <a:r>
                        <a:rPr lang="en-GB" sz="800" baseline="0">
                          <a:effectLst/>
                          <a:latin typeface="Tahoma" panose="020B0604030504040204" pitchFamily="34" charset="0"/>
                          <a:ea typeface="Tahoma" panose="020B0604030504040204" pitchFamily="34" charset="0"/>
                          <a:cs typeface="Tahoma" panose="020B0604030504040204" pitchFamily="34" charset="0"/>
                        </a:rPr>
                        <a:t> and Poetry</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marL="171450" indent="-171450" algn="l">
                        <a:lnSpc>
                          <a:spcPct val="115000"/>
                        </a:lnSpc>
                        <a:spcAft>
                          <a:spcPts val="0"/>
                        </a:spcAft>
                        <a:buFontTx/>
                        <a:buChar char="-"/>
                      </a:pPr>
                      <a:r>
                        <a:rPr lang="en-GB" sz="1000">
                          <a:effectLst/>
                          <a:latin typeface="Tahoma" panose="020B0604030504040204" pitchFamily="34" charset="0"/>
                          <a:ea typeface="Tahoma" panose="020B0604030504040204" pitchFamily="34" charset="0"/>
                          <a:cs typeface="Tahoma" panose="020B0604030504040204" pitchFamily="34" charset="0"/>
                        </a:rPr>
                        <a:t>Recognise</a:t>
                      </a:r>
                      <a:r>
                        <a:rPr lang="en-GB" sz="1000" baseline="0">
                          <a:effectLst/>
                          <a:latin typeface="Tahoma" panose="020B0604030504040204" pitchFamily="34" charset="0"/>
                          <a:ea typeface="Tahoma" panose="020B0604030504040204" pitchFamily="34" charset="0"/>
                          <a:cs typeface="Tahoma" panose="020B0604030504040204" pitchFamily="34" charset="0"/>
                        </a:rPr>
                        <a:t> and discuss some different forms of poetry.</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Prepare and perform poems and play scripts with appropriate techniques (e.g. volume, tone and action) to show awareness of the audience when reading aloud.</a:t>
                      </a:r>
                      <a:endParaRPr lang="en-GB" sz="10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Tx/>
                        <a:buChar char="-"/>
                      </a:pPr>
                      <a:r>
                        <a:rPr lang="en-GB" sz="1000">
                          <a:effectLst/>
                          <a:latin typeface="Tahoma" panose="020B0604030504040204" pitchFamily="34" charset="0"/>
                          <a:ea typeface="Tahoma" panose="020B0604030504040204" pitchFamily="34" charset="0"/>
                          <a:cs typeface="Tahoma" panose="020B0604030504040204" pitchFamily="34" charset="0"/>
                        </a:rPr>
                        <a:t>Continually show an awareness of audience</a:t>
                      </a:r>
                      <a:r>
                        <a:rPr lang="en-GB" sz="1000" baseline="0">
                          <a:effectLst/>
                          <a:latin typeface="Tahoma" panose="020B0604030504040204" pitchFamily="34" charset="0"/>
                          <a:ea typeface="Tahoma" panose="020B0604030504040204" pitchFamily="34" charset="0"/>
                          <a:cs typeface="Tahoma" panose="020B0604030504040204" pitchFamily="34" charset="0"/>
                        </a:rPr>
                        <a:t> when reading aloud using intonation, tone, volume and action.</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Learn a wider range of poetry by heart.</a:t>
                      </a:r>
                      <a:endParaRPr lang="en-GB" sz="10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Tx/>
                        <a:buChar char="-"/>
                      </a:pPr>
                      <a:r>
                        <a:rPr lang="en-GB" sz="1000">
                          <a:effectLst/>
                          <a:latin typeface="Tahoma" panose="020B0604030504040204" pitchFamily="34" charset="0"/>
                          <a:ea typeface="Tahoma" panose="020B0604030504040204" pitchFamily="34" charset="0"/>
                          <a:cs typeface="Tahoma" panose="020B0604030504040204" pitchFamily="34" charset="0"/>
                        </a:rPr>
                        <a:t>Confidently perform texts (including poems learnt by heart) using a wide range of devices to engage the audience and</a:t>
                      </a:r>
                      <a:r>
                        <a:rPr lang="en-GB" sz="1000" baseline="0">
                          <a:effectLst/>
                          <a:latin typeface="Tahoma" panose="020B0604030504040204" pitchFamily="34" charset="0"/>
                          <a:ea typeface="Tahoma" panose="020B0604030504040204" pitchFamily="34" charset="0"/>
                          <a:cs typeface="Tahoma" panose="020B0604030504040204" pitchFamily="34" charset="0"/>
                        </a:rPr>
                        <a:t> for effect.</a:t>
                      </a:r>
                      <a:endParaRPr lang="en-GB" sz="10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extLst>
                  <a:ext uri="{0D108BD9-81ED-4DB2-BD59-A6C34878D82A}">
                    <a16:rowId xmlns:a16="http://schemas.microsoft.com/office/drawing/2014/main" val="10001"/>
                  </a:ext>
                </a:extLst>
              </a:tr>
              <a:tr h="1494319">
                <a:tc>
                  <a:txBody>
                    <a:bodyPr/>
                    <a:lstStyle/>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Non-fiction.</a:t>
                      </a: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Structure and organisation.</a:t>
                      </a:r>
                    </a:p>
                  </a:txBody>
                  <a:tcPr marL="23581" marR="23581" marT="0" marB="0" anchor="ctr"/>
                </a:tc>
                <a:tc>
                  <a:txBody>
                    <a:bodyPr/>
                    <a:lstStyle/>
                    <a:p>
                      <a:pPr marL="171450" indent="-171450" algn="l">
                        <a:lnSpc>
                          <a:spcPct val="115000"/>
                        </a:lnSpc>
                        <a:spcAft>
                          <a:spcPts val="0"/>
                        </a:spcAft>
                        <a:buFontTx/>
                        <a:buChar char="-"/>
                      </a:pPr>
                      <a:r>
                        <a:rPr lang="en-GB" sz="1000">
                          <a:effectLst/>
                          <a:latin typeface="Tahoma" panose="020B0604030504040204" pitchFamily="34" charset="0"/>
                          <a:ea typeface="Tahoma" panose="020B0604030504040204" pitchFamily="34" charset="0"/>
                          <a:cs typeface="Tahoma" panose="020B0604030504040204" pitchFamily="34" charset="0"/>
                        </a:rPr>
                        <a:t>Use all the organisational devices available within</a:t>
                      </a:r>
                      <a:r>
                        <a:rPr lang="en-GB" sz="1000" baseline="0">
                          <a:effectLst/>
                          <a:latin typeface="Tahoma" panose="020B0604030504040204" pitchFamily="34" charset="0"/>
                          <a:ea typeface="Tahoma" panose="020B0604030504040204" pitchFamily="34" charset="0"/>
                          <a:cs typeface="Tahoma" panose="020B0604030504040204" pitchFamily="34" charset="0"/>
                        </a:rPr>
                        <a:t> a non-fiction text to retrieve, record and discuss information.</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Use dictionaries to check the meaning of words that they have read.</a:t>
                      </a:r>
                      <a:endParaRPr lang="en-GB" sz="10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Tx/>
                        <a:buChar char="-"/>
                      </a:pPr>
                      <a:r>
                        <a:rPr lang="en-GB" sz="1000">
                          <a:effectLst/>
                          <a:latin typeface="Tahoma" panose="020B0604030504040204" pitchFamily="34" charset="0"/>
                          <a:ea typeface="Tahoma" panose="020B0604030504040204" pitchFamily="34" charset="0"/>
                          <a:cs typeface="Tahoma" panose="020B0604030504040204" pitchFamily="34" charset="0"/>
                        </a:rPr>
                        <a:t>Use knowledge of texts and organisational devices</a:t>
                      </a:r>
                      <a:r>
                        <a:rPr lang="en-GB" sz="1000" baseline="0">
                          <a:effectLst/>
                          <a:latin typeface="Tahoma" panose="020B0604030504040204" pitchFamily="34" charset="0"/>
                          <a:ea typeface="Tahoma" panose="020B0604030504040204" pitchFamily="34" charset="0"/>
                          <a:cs typeface="Tahoma" panose="020B0604030504040204" pitchFamily="34" charset="0"/>
                        </a:rPr>
                        <a:t> to retrieve, record and discuss information from fiction and non-fiction texts.</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Distinguish between fact and opinion.</a:t>
                      </a:r>
                      <a:endParaRPr lang="en-GB" sz="10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Tx/>
                        <a:buChar char="-"/>
                      </a:pPr>
                      <a:r>
                        <a:rPr lang="en-GB" sz="1000">
                          <a:effectLst/>
                          <a:latin typeface="Tahoma" panose="020B0604030504040204" pitchFamily="34" charset="0"/>
                          <a:ea typeface="Tahoma" panose="020B0604030504040204" pitchFamily="34" charset="0"/>
                          <a:cs typeface="Tahoma" panose="020B0604030504040204" pitchFamily="34" charset="0"/>
                        </a:rPr>
                        <a:t>Retrieve</a:t>
                      </a:r>
                      <a:r>
                        <a:rPr lang="en-GB" sz="1000" baseline="0">
                          <a:effectLst/>
                          <a:latin typeface="Tahoma" panose="020B0604030504040204" pitchFamily="34" charset="0"/>
                          <a:ea typeface="Tahoma" panose="020B0604030504040204" pitchFamily="34" charset="0"/>
                          <a:cs typeface="Tahoma" panose="020B0604030504040204" pitchFamily="34" charset="0"/>
                        </a:rPr>
                        <a:t>, record and present information non-fiction texts.</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Prepare for factual research, considering what is already known.</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Recognise bias, fact and opinion.</a:t>
                      </a:r>
                      <a:endParaRPr lang="en-GB" sz="10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extLst>
                  <a:ext uri="{0D108BD9-81ED-4DB2-BD59-A6C34878D82A}">
                    <a16:rowId xmlns:a16="http://schemas.microsoft.com/office/drawing/2014/main" val="10002"/>
                  </a:ext>
                </a:extLst>
              </a:tr>
            </a:tbl>
          </a:graphicData>
        </a:graphic>
      </p:graphicFrame>
      <p:sp>
        <p:nvSpPr>
          <p:cNvPr id="2" name="Rectangle 1"/>
          <p:cNvSpPr/>
          <p:nvPr/>
        </p:nvSpPr>
        <p:spPr>
          <a:xfrm>
            <a:off x="1376742" y="309385"/>
            <a:ext cx="1136850" cy="369332"/>
          </a:xfrm>
          <a:prstGeom prst="rect">
            <a:avLst/>
          </a:prstGeom>
        </p:spPr>
        <p:txBody>
          <a:bodyPr wrap="none">
            <a:spAutoFit/>
          </a:bodyPr>
          <a:lstStyle/>
          <a:p>
            <a:r>
              <a:rPr lang="en-GB" b="1">
                <a:solidFill>
                  <a:srgbClr val="002060"/>
                </a:solidFill>
                <a:latin typeface="Tahoma" panose="020B0604030504040204" pitchFamily="34" charset="0"/>
                <a:ea typeface="Tahoma" panose="020B0604030504040204" pitchFamily="34" charset="0"/>
                <a:cs typeface="Tahoma" panose="020B0604030504040204" pitchFamily="34" charset="0"/>
              </a:rPr>
              <a:t>Reading</a:t>
            </a:r>
          </a:p>
        </p:txBody>
      </p:sp>
    </p:spTree>
    <p:extLst>
      <p:ext uri="{BB962C8B-B14F-4D97-AF65-F5344CB8AC3E}">
        <p14:creationId xmlns:p14="http://schemas.microsoft.com/office/powerpoint/2010/main" val="186560017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66873" y="404663"/>
            <a:ext cx="950912" cy="943335"/>
          </a:xfrm>
          <a:prstGeom prst="rect">
            <a:avLst/>
          </a:prstGeom>
        </p:spPr>
      </p:pic>
      <p:sp>
        <p:nvSpPr>
          <p:cNvPr id="6" name="TextBox 5"/>
          <p:cNvSpPr txBox="1"/>
          <p:nvPr/>
        </p:nvSpPr>
        <p:spPr>
          <a:xfrm>
            <a:off x="1317785" y="476672"/>
            <a:ext cx="5904656"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Writing</a:t>
            </a:r>
          </a:p>
        </p:txBody>
      </p:sp>
      <p:sp>
        <p:nvSpPr>
          <p:cNvPr id="7" name="TextBox 6"/>
          <p:cNvSpPr txBox="1"/>
          <p:nvPr/>
        </p:nvSpPr>
        <p:spPr>
          <a:xfrm>
            <a:off x="0" y="1575084"/>
            <a:ext cx="3059832" cy="3785652"/>
          </a:xfrm>
          <a:prstGeom prst="rect">
            <a:avLst/>
          </a:prstGeom>
          <a:noFill/>
        </p:spPr>
        <p:txBody>
          <a:bodyPr wrap="square" rtlCol="0">
            <a:spAutoFit/>
          </a:bodyPr>
          <a:lstStyle/>
          <a:p>
            <a:pPr>
              <a:lnSpc>
                <a:spcPct val="150000"/>
              </a:lnSpc>
            </a:pPr>
            <a:r>
              <a:rPr lang="en-GB" sz="2200">
                <a:solidFill>
                  <a:srgbClr val="002060"/>
                </a:solidFill>
                <a:latin typeface="Tahoma" panose="020B0604030504040204" pitchFamily="34" charset="0"/>
                <a:ea typeface="Tahoma" panose="020B0604030504040204" pitchFamily="34" charset="0"/>
                <a:cs typeface="Tahoma" panose="020B0604030504040204" pitchFamily="34" charset="0"/>
                <a:hlinkClick r:id="rId4" action="ppaction://hlinksldjump"/>
              </a:rPr>
              <a:t>Marking &amp; Targets</a:t>
            </a:r>
            <a:endParaRPr lang="en-GB" sz="22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2200">
                <a:solidFill>
                  <a:srgbClr val="002060"/>
                </a:solidFill>
                <a:latin typeface="Tahoma" panose="020B0604030504040204" pitchFamily="34" charset="0"/>
                <a:ea typeface="Tahoma" panose="020B0604030504040204" pitchFamily="34" charset="0"/>
                <a:cs typeface="Tahoma" panose="020B0604030504040204" pitchFamily="34" charset="0"/>
                <a:hlinkClick r:id="rId5" action="ppaction://hlinksldjump"/>
              </a:rPr>
              <a:t>Structuring Units</a:t>
            </a:r>
            <a:endParaRPr lang="en-GB" sz="22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2200">
                <a:solidFill>
                  <a:srgbClr val="002060"/>
                </a:solidFill>
                <a:latin typeface="Tahoma" panose="020B0604030504040204" pitchFamily="34" charset="0"/>
                <a:ea typeface="Tahoma" panose="020B0604030504040204" pitchFamily="34" charset="0"/>
                <a:cs typeface="Tahoma" panose="020B0604030504040204" pitchFamily="34" charset="0"/>
                <a:hlinkClick r:id="rId6" action="ppaction://hlinksldjump"/>
              </a:rPr>
              <a:t>Handwriting</a:t>
            </a:r>
            <a:r>
              <a:rPr lang="en-GB" sz="2200">
                <a:solidFill>
                  <a:srgbClr val="002060"/>
                </a:solidFill>
                <a:latin typeface="Tahoma" panose="020B0604030504040204" pitchFamily="34" charset="0"/>
                <a:ea typeface="Tahoma" panose="020B0604030504040204" pitchFamily="34" charset="0"/>
                <a:cs typeface="Tahoma" panose="020B0604030504040204" pitchFamily="34" charset="0"/>
              </a:rPr>
              <a:t> </a:t>
            </a:r>
          </a:p>
          <a:p>
            <a:pPr>
              <a:lnSpc>
                <a:spcPct val="150000"/>
              </a:lnSpc>
            </a:pPr>
            <a:r>
              <a:rPr lang="en-GB" sz="2200">
                <a:solidFill>
                  <a:srgbClr val="002060"/>
                </a:solidFill>
                <a:latin typeface="Tahoma" panose="020B0604030504040204" pitchFamily="34" charset="0"/>
                <a:ea typeface="Tahoma" panose="020B0604030504040204" pitchFamily="34" charset="0"/>
                <a:cs typeface="Tahoma" panose="020B0604030504040204" pitchFamily="34" charset="0"/>
                <a:hlinkClick r:id="rId7" action="ppaction://hlinksldjump"/>
              </a:rPr>
              <a:t>Composition </a:t>
            </a:r>
            <a:endParaRPr lang="en-GB" sz="22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2400">
                <a:latin typeface="Tahoma" panose="020B0604030504040204" pitchFamily="34" charset="0"/>
                <a:ea typeface="Tahoma" panose="020B0604030504040204" pitchFamily="34" charset="0"/>
                <a:cs typeface="Tahoma" panose="020B0604030504040204" pitchFamily="34" charset="0"/>
                <a:hlinkClick r:id="rId8" action="ppaction://hlinksldjump"/>
              </a:rPr>
              <a:t>Vocabulary, Grammar and Punctuation</a:t>
            </a:r>
            <a:endParaRPr lang="en-GB" sz="2400">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2400">
                <a:solidFill>
                  <a:srgbClr val="002060"/>
                </a:solidFill>
                <a:latin typeface="Tahoma" panose="020B0604030504040204" pitchFamily="34" charset="0"/>
                <a:ea typeface="Tahoma" panose="020B0604030504040204" pitchFamily="34" charset="0"/>
                <a:cs typeface="Tahoma" panose="020B0604030504040204" pitchFamily="34" charset="0"/>
                <a:hlinkClick r:id="rId9" action="ppaction://hlinksldjump"/>
              </a:rPr>
              <a:t>Spelling</a:t>
            </a:r>
            <a:r>
              <a:rPr lang="en-GB" sz="2400">
                <a:solidFill>
                  <a:srgbClr val="002060"/>
                </a:solidFill>
                <a:latin typeface="Tahoma" panose="020B0604030504040204" pitchFamily="34" charset="0"/>
                <a:ea typeface="Tahoma" panose="020B0604030504040204" pitchFamily="34" charset="0"/>
                <a:cs typeface="Tahoma" panose="020B0604030504040204" pitchFamily="34" charset="0"/>
                <a:hlinkClick r:id="rId10" action="ppaction://hlinksldjump"/>
              </a:rPr>
              <a:t> </a:t>
            </a:r>
            <a:endParaRPr lang="en-GB" sz="2400">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3059832" y="1905684"/>
            <a:ext cx="5976664" cy="2375522"/>
          </a:xfrm>
          <a:prstGeom prst="rect">
            <a:avLst/>
          </a:prstGeom>
          <a:noFill/>
          <a:ln>
            <a:solidFill>
              <a:schemeClr val="accent1"/>
            </a:solidFill>
          </a:ln>
        </p:spPr>
        <p:txBody>
          <a:bodyPr wrap="square" rtlCol="0">
            <a:spAutoFit/>
          </a:bodyPr>
          <a:lstStyle/>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We recognise that the skill of writing is equally balanced between transcription (spelling and handwriting) and composition.  Our curriculum separates these objectives but recognises that they are part of a whole.  </a:t>
            </a:r>
          </a:p>
          <a:p>
            <a:pPr>
              <a:lnSpc>
                <a:spcPct val="150000"/>
              </a:lnSpc>
            </a:pPr>
            <a:endParaRPr lang="en-GB" sz="8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Composition of writing needs transcription skills, but also articulate communication of ideas, coherent organisation, awareness of audience as well as purpose and context.  Knowing how to apply ambitious vocabulary and different grammatical structures are central to the composition of writing.</a:t>
            </a:r>
          </a:p>
          <a:p>
            <a:pPr>
              <a:lnSpc>
                <a:spcPct val="150000"/>
              </a:lnSpc>
            </a:pPr>
            <a:endParaRPr lang="en-GB" sz="800">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10" name="TextBox 9"/>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11"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8" name="TextBox 7"/>
          <p:cNvSpPr txBox="1"/>
          <p:nvPr/>
        </p:nvSpPr>
        <p:spPr>
          <a:xfrm>
            <a:off x="3063612" y="1381890"/>
            <a:ext cx="5976664" cy="369332"/>
          </a:xfrm>
          <a:prstGeom prst="rect">
            <a:avLst/>
          </a:prstGeom>
          <a:noFill/>
          <a:ln>
            <a:solidFill>
              <a:schemeClr val="accent1"/>
            </a:solidFill>
          </a:ln>
        </p:spPr>
        <p:txBody>
          <a:bodyPr wrap="square" rtlCol="0">
            <a:spAutoFit/>
          </a:bodyPr>
          <a:lstStyle/>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Our Writing Leader is Miss Rebecca Baker</a:t>
            </a:r>
          </a:p>
        </p:txBody>
      </p:sp>
    </p:spTree>
    <p:extLst>
      <p:ext uri="{BB962C8B-B14F-4D97-AF65-F5344CB8AC3E}">
        <p14:creationId xmlns:p14="http://schemas.microsoft.com/office/powerpoint/2010/main" val="30219272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66873" y="404663"/>
            <a:ext cx="950912" cy="943335"/>
          </a:xfrm>
          <a:prstGeom prst="rect">
            <a:avLst/>
          </a:prstGeom>
        </p:spPr>
      </p:pic>
      <p:sp>
        <p:nvSpPr>
          <p:cNvPr id="6" name="TextBox 5"/>
          <p:cNvSpPr txBox="1"/>
          <p:nvPr/>
        </p:nvSpPr>
        <p:spPr>
          <a:xfrm>
            <a:off x="1344116" y="550421"/>
            <a:ext cx="6665565"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Structuring English Lessons</a:t>
            </a:r>
          </a:p>
        </p:txBody>
      </p:sp>
      <p:sp>
        <p:nvSpPr>
          <p:cNvPr id="7" name="TextBox 6"/>
          <p:cNvSpPr txBox="1"/>
          <p:nvPr/>
        </p:nvSpPr>
        <p:spPr>
          <a:xfrm>
            <a:off x="253344" y="1491476"/>
            <a:ext cx="8639136" cy="4209679"/>
          </a:xfrm>
          <a:prstGeom prst="rect">
            <a:avLst/>
          </a:prstGeom>
          <a:noFill/>
        </p:spPr>
        <p:txBody>
          <a:bodyPr wrap="square" rtlCol="0">
            <a:spAutoFit/>
          </a:bodyPr>
          <a:lstStyle/>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English has many aspects: Writing, Spelling and Handwriting.</a:t>
            </a:r>
          </a:p>
          <a:p>
            <a:pPr>
              <a:lnSpc>
                <a:spcPct val="150000"/>
              </a:lnSpc>
            </a:pPr>
            <a:endParaRPr lang="en-GB" sz="1200" b="1" u="sng">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1200" b="1" u="sng">
                <a:solidFill>
                  <a:srgbClr val="002060"/>
                </a:solidFill>
                <a:latin typeface="Tahoma" panose="020B0604030504040204" pitchFamily="34" charset="0"/>
                <a:ea typeface="Tahoma" panose="020B0604030504040204" pitchFamily="34" charset="0"/>
                <a:cs typeface="Tahoma" panose="020B0604030504040204" pitchFamily="34" charset="0"/>
              </a:rPr>
              <a:t>Writing</a:t>
            </a: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As a school, we teach Rainbow Grammar as appropriate during a unit of work. Children are expected to complete either 1 extended write or 1 independent write each week. For genre writing, we follow some of the principles of the Talk for Writing strategy to aid our teaching of high-quality writing.</a:t>
            </a:r>
          </a:p>
          <a:p>
            <a:pPr>
              <a:lnSpc>
                <a:spcPct val="150000"/>
              </a:lnSpc>
            </a:pPr>
            <a:endParaRPr lang="en-GB" sz="12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1200" b="1" u="sng">
                <a:solidFill>
                  <a:srgbClr val="002060"/>
                </a:solidFill>
                <a:latin typeface="Tahoma" panose="020B0604030504040204" pitchFamily="34" charset="0"/>
                <a:ea typeface="Tahoma" panose="020B0604030504040204" pitchFamily="34" charset="0"/>
                <a:cs typeface="Tahoma" panose="020B0604030504040204" pitchFamily="34" charset="0"/>
              </a:rPr>
              <a:t>Spelling</a:t>
            </a: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In Foundation and Year 1, Phonics is taught daily. In Years 2-6, we use the Spelling Shed scheme to teach the National Curriculum objectives; in addition, the Spelling Shed web game is utilised for children to practise spellings in school and at home. We teach at least 2 20-minute spelling lessons per week.   </a:t>
            </a:r>
          </a:p>
          <a:p>
            <a:pPr>
              <a:lnSpc>
                <a:spcPct val="150000"/>
              </a:lnSpc>
            </a:pPr>
            <a:endParaRPr lang="en-GB" sz="12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1200" b="1" u="sng">
                <a:solidFill>
                  <a:srgbClr val="002060"/>
                </a:solidFill>
                <a:latin typeface="Tahoma" panose="020B0604030504040204" pitchFamily="34" charset="0"/>
                <a:ea typeface="Tahoma" panose="020B0604030504040204" pitchFamily="34" charset="0"/>
                <a:cs typeface="Tahoma" panose="020B0604030504040204" pitchFamily="34" charset="0"/>
              </a:rPr>
              <a:t>Handwriting</a:t>
            </a: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In Foundation, handwriting is taught daily through Phonics and as part of continuous provision. Throughout the school,  Handwriting is taught 3-4 times each week</a:t>
            </a:r>
            <a:r>
              <a:rPr lang="en-GB" sz="1200">
                <a:solidFill>
                  <a:schemeClr val="tx2"/>
                </a:solidFill>
                <a:latin typeface="Tahoma" panose="020B0604030504040204" pitchFamily="34" charset="0"/>
                <a:ea typeface="Tahoma" panose="020B0604030504040204" pitchFamily="34" charset="0"/>
                <a:cs typeface="Tahoma" panose="020B0604030504040204" pitchFamily="34" charset="0"/>
              </a:rPr>
              <a:t>. </a:t>
            </a:r>
            <a:endParaRPr lang="en-GB" sz="1200">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10" name="TextBox 9"/>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4"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28152937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66873" y="404663"/>
            <a:ext cx="950912" cy="943335"/>
          </a:xfrm>
          <a:prstGeom prst="rect">
            <a:avLst/>
          </a:prstGeom>
        </p:spPr>
      </p:pic>
      <p:sp>
        <p:nvSpPr>
          <p:cNvPr id="6" name="TextBox 5"/>
          <p:cNvSpPr txBox="1"/>
          <p:nvPr/>
        </p:nvSpPr>
        <p:spPr>
          <a:xfrm>
            <a:off x="1317785" y="188640"/>
            <a:ext cx="5904656" cy="1077218"/>
          </a:xfrm>
          <a:prstGeom prst="rect">
            <a:avLst/>
          </a:prstGeom>
          <a:noFill/>
        </p:spPr>
        <p:txBody>
          <a:bodyPr wrap="square" rtlCol="0">
            <a:spAutoFit/>
          </a:bodyPr>
          <a:lstStyle/>
          <a:p>
            <a:r>
              <a:rPr lang="en-GB" sz="3200" b="1">
                <a:solidFill>
                  <a:srgbClr val="002060"/>
                </a:solidFill>
                <a:latin typeface="Tahoma" panose="020B0604030504040204" pitchFamily="34" charset="0"/>
                <a:ea typeface="Tahoma" panose="020B0604030504040204" pitchFamily="34" charset="0"/>
                <a:cs typeface="Tahoma" panose="020B0604030504040204" pitchFamily="34" charset="0"/>
              </a:rPr>
              <a:t>Marking and Target Setting: Writing</a:t>
            </a:r>
            <a:endParaRPr lang="en-GB" sz="3200" b="1" i="1">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323528" y="1556792"/>
            <a:ext cx="8669623" cy="646331"/>
          </a:xfrm>
          <a:prstGeom prst="rect">
            <a:avLst/>
          </a:prstGeom>
          <a:noFill/>
          <a:ln>
            <a:solidFill>
              <a:schemeClr val="accent1"/>
            </a:solidFill>
          </a:ln>
        </p:spPr>
        <p:txBody>
          <a:bodyPr wrap="square" rtlCol="0">
            <a:spAutoFit/>
          </a:bodyPr>
          <a:lstStyle/>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As a minimum, we initial the Learning Objective then tick and dot against the Success Criteria. Where targets are met, these are also ticked. All extended writing pieces (and others where necessary) are marked using the following guidance:</a:t>
            </a:r>
          </a:p>
        </p:txBody>
      </p:sp>
      <p:sp>
        <p:nvSpPr>
          <p:cNvPr id="10" name="TextBox 9"/>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4"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2" name="Diagram 1"/>
          <p:cNvGraphicFramePr/>
          <p:nvPr>
            <p:extLst>
              <p:ext uri="{D42A27DB-BD31-4B8C-83A1-F6EECF244321}">
                <p14:modId xmlns:p14="http://schemas.microsoft.com/office/powerpoint/2010/main" val="2744109768"/>
              </p:ext>
            </p:extLst>
          </p:nvPr>
        </p:nvGraphicFramePr>
        <p:xfrm>
          <a:off x="366873" y="2564904"/>
          <a:ext cx="8525607" cy="200751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8" name="TextBox 7"/>
          <p:cNvSpPr txBox="1"/>
          <p:nvPr/>
        </p:nvSpPr>
        <p:spPr>
          <a:xfrm>
            <a:off x="251520" y="6093296"/>
            <a:ext cx="8525385" cy="369332"/>
          </a:xfrm>
          <a:prstGeom prst="rect">
            <a:avLst/>
          </a:prstGeom>
          <a:noFill/>
          <a:ln>
            <a:solidFill>
              <a:schemeClr val="accent1"/>
            </a:solidFill>
          </a:ln>
        </p:spPr>
        <p:txBody>
          <a:bodyPr wrap="square" rtlCol="0">
            <a:spAutoFit/>
          </a:bodyPr>
          <a:lstStyle/>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Pupils MUST be given time to respond to marking for the feedback to have any impact on learning.  </a:t>
            </a:r>
          </a:p>
        </p:txBody>
      </p:sp>
      <p:sp>
        <p:nvSpPr>
          <p:cNvPr id="11" name="TextBox 10"/>
          <p:cNvSpPr txBox="1"/>
          <p:nvPr/>
        </p:nvSpPr>
        <p:spPr>
          <a:xfrm>
            <a:off x="7284736" y="620688"/>
            <a:ext cx="1751760" cy="338554"/>
          </a:xfrm>
          <a:prstGeom prst="rect">
            <a:avLst/>
          </a:prstGeom>
          <a:noFill/>
        </p:spPr>
        <p:txBody>
          <a:bodyPr wrap="square" rtlCol="0">
            <a:spAutoFit/>
          </a:bodyPr>
          <a:lstStyle/>
          <a:p>
            <a:r>
              <a:rPr lang="en-GB" sz="1600" b="1">
                <a:solidFill>
                  <a:schemeClr val="tx2"/>
                </a:solidFill>
                <a:latin typeface="Tahoma" panose="020B0604030504040204" pitchFamily="34" charset="0"/>
                <a:ea typeface="Tahoma" panose="020B0604030504040204" pitchFamily="34" charset="0"/>
                <a:cs typeface="Tahoma" panose="020B0604030504040204" pitchFamily="34" charset="0"/>
                <a:hlinkClick r:id="rId10" action="ppaction://hlinksldjump"/>
              </a:rPr>
              <a:t>Writing Home</a:t>
            </a:r>
            <a:endParaRPr lang="en-GB" sz="1600"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3" name="TextBox 2"/>
          <p:cNvSpPr txBox="1"/>
          <p:nvPr/>
        </p:nvSpPr>
        <p:spPr>
          <a:xfrm>
            <a:off x="6372200" y="2708920"/>
            <a:ext cx="2520280" cy="3323987"/>
          </a:xfrm>
          <a:prstGeom prst="rect">
            <a:avLst/>
          </a:prstGeom>
          <a:noFill/>
          <a:ln>
            <a:solidFill>
              <a:schemeClr val="tx1"/>
            </a:solidFill>
          </a:ln>
        </p:spPr>
        <p:txBody>
          <a:bodyPr wrap="square" rtlCol="0">
            <a:spAutoFit/>
          </a:bodyPr>
          <a:lstStyle/>
          <a:p>
            <a:r>
              <a:rPr lang="en-GB" sz="1400" b="1">
                <a:latin typeface="Tahoma" panose="020B0604030504040204" pitchFamily="34" charset="0"/>
                <a:ea typeface="Tahoma" panose="020B0604030504040204" pitchFamily="34" charset="0"/>
                <a:cs typeface="Tahoma" panose="020B0604030504040204" pitchFamily="34" charset="0"/>
              </a:rPr>
              <a:t>Common Marking Symbols </a:t>
            </a:r>
            <a:r>
              <a:rPr lang="en-GB" sz="1400">
                <a:latin typeface="Tahoma" panose="020B0604030504040204" pitchFamily="34" charset="0"/>
                <a:ea typeface="Tahoma" panose="020B0604030504040204" pitchFamily="34" charset="0"/>
                <a:cs typeface="Tahoma" panose="020B0604030504040204" pitchFamily="34" charset="0"/>
              </a:rPr>
              <a:t>are used in the margin to show roughly where an error has been made.  Pupils must find and respond to these errors.</a:t>
            </a:r>
            <a:endParaRPr lang="en-GB" sz="1400" b="1">
              <a:latin typeface="Tahoma" panose="020B0604030504040204" pitchFamily="34" charset="0"/>
              <a:ea typeface="Tahoma" panose="020B0604030504040204" pitchFamily="34" charset="0"/>
              <a:cs typeface="Tahoma" panose="020B0604030504040204" pitchFamily="34" charset="0"/>
            </a:endParaRPr>
          </a:p>
          <a:p>
            <a:endParaRPr lang="en-GB" sz="1400">
              <a:latin typeface="Tahoma" panose="020B0604030504040204" pitchFamily="34" charset="0"/>
              <a:ea typeface="Tahoma" panose="020B0604030504040204" pitchFamily="34" charset="0"/>
              <a:cs typeface="Tahoma" panose="020B0604030504040204" pitchFamily="34" charset="0"/>
            </a:endParaRPr>
          </a:p>
          <a:p>
            <a:r>
              <a:rPr lang="en-GB" sz="1400">
                <a:latin typeface="Tahoma" panose="020B0604030504040204" pitchFamily="34" charset="0"/>
                <a:ea typeface="Tahoma" panose="020B0604030504040204" pitchFamily="34" charset="0"/>
                <a:cs typeface="Tahoma" panose="020B0604030504040204" pitchFamily="34" charset="0"/>
              </a:rPr>
              <a:t>C       = Capital Letter</a:t>
            </a:r>
          </a:p>
          <a:p>
            <a:r>
              <a:rPr lang="en-GB" sz="1400" err="1">
                <a:latin typeface="Tahoma" panose="020B0604030504040204" pitchFamily="34" charset="0"/>
                <a:ea typeface="Tahoma" panose="020B0604030504040204" pitchFamily="34" charset="0"/>
                <a:cs typeface="Tahoma" panose="020B0604030504040204" pitchFamily="34" charset="0"/>
              </a:rPr>
              <a:t>Cx</a:t>
            </a:r>
            <a:r>
              <a:rPr lang="en-GB" sz="1400">
                <a:latin typeface="Tahoma" panose="020B0604030504040204" pitchFamily="34" charset="0"/>
                <a:ea typeface="Tahoma" panose="020B0604030504040204" pitchFamily="34" charset="0"/>
                <a:cs typeface="Tahoma" panose="020B0604030504040204" pitchFamily="34" charset="0"/>
              </a:rPr>
              <a:t>     = Incorrect use of C</a:t>
            </a:r>
          </a:p>
          <a:p>
            <a:r>
              <a:rPr lang="en-GB" sz="1400">
                <a:latin typeface="Tahoma" panose="020B0604030504040204" pitchFamily="34" charset="0"/>
                <a:ea typeface="Tahoma" panose="020B0604030504040204" pitchFamily="34" charset="0"/>
                <a:cs typeface="Tahoma" panose="020B0604030504040204" pitchFamily="34" charset="0"/>
              </a:rPr>
              <a:t>P       = Punctuation (any)</a:t>
            </a:r>
          </a:p>
          <a:p>
            <a:r>
              <a:rPr lang="en-GB" sz="1400" err="1">
                <a:latin typeface="Tahoma" panose="020B0604030504040204" pitchFamily="34" charset="0"/>
                <a:ea typeface="Tahoma" panose="020B0604030504040204" pitchFamily="34" charset="0"/>
                <a:cs typeface="Tahoma" panose="020B0604030504040204" pitchFamily="34" charset="0"/>
              </a:rPr>
              <a:t>Px</a:t>
            </a:r>
            <a:r>
              <a:rPr lang="en-GB" sz="1400">
                <a:latin typeface="Tahoma" panose="020B0604030504040204" pitchFamily="34" charset="0"/>
                <a:ea typeface="Tahoma" panose="020B0604030504040204" pitchFamily="34" charset="0"/>
                <a:cs typeface="Tahoma" panose="020B0604030504040204" pitchFamily="34" charset="0"/>
              </a:rPr>
              <a:t>     = Incorrect use of P</a:t>
            </a:r>
          </a:p>
          <a:p>
            <a:r>
              <a:rPr lang="en-GB" sz="1400" err="1">
                <a:latin typeface="Tahoma" panose="020B0604030504040204" pitchFamily="34" charset="0"/>
                <a:ea typeface="Tahoma" panose="020B0604030504040204" pitchFamily="34" charset="0"/>
                <a:cs typeface="Tahoma" panose="020B0604030504040204" pitchFamily="34" charset="0"/>
              </a:rPr>
              <a:t>Sp</a:t>
            </a:r>
            <a:r>
              <a:rPr lang="en-GB" sz="1400">
                <a:latin typeface="Tahoma" panose="020B0604030504040204" pitchFamily="34" charset="0"/>
                <a:ea typeface="Tahoma" panose="020B0604030504040204" pitchFamily="34" charset="0"/>
                <a:cs typeface="Tahoma" panose="020B0604030504040204" pitchFamily="34" charset="0"/>
              </a:rPr>
              <a:t>     = Spelling</a:t>
            </a:r>
          </a:p>
          <a:p>
            <a:r>
              <a:rPr lang="en-GB" sz="1400">
                <a:latin typeface="Tahoma" panose="020B0604030504040204" pitchFamily="34" charset="0"/>
                <a:ea typeface="Tahoma" panose="020B0604030504040204" pitchFamily="34" charset="0"/>
                <a:cs typeface="Tahoma" panose="020B0604030504040204" pitchFamily="34" charset="0"/>
              </a:rPr>
              <a:t>//      = Paragraph break</a:t>
            </a:r>
          </a:p>
          <a:p>
            <a:r>
              <a:rPr lang="en-GB" sz="1400">
                <a:latin typeface="Tahoma" panose="020B0604030504040204" pitchFamily="34" charset="0"/>
                <a:ea typeface="Tahoma" panose="020B0604030504040204" pitchFamily="34" charset="0"/>
                <a:cs typeface="Tahoma" panose="020B0604030504040204" pitchFamily="34" charset="0"/>
              </a:rPr>
              <a:t>_ _ _ = Grammatical issue</a:t>
            </a:r>
          </a:p>
          <a:p>
            <a:endParaRPr lang="en-GB" sz="1400">
              <a:latin typeface="Tahoma" panose="020B0604030504040204" pitchFamily="34" charset="0"/>
              <a:ea typeface="Tahoma" panose="020B0604030504040204" pitchFamily="34" charset="0"/>
              <a:cs typeface="Tahoma" panose="020B0604030504040204" pitchFamily="34" charset="0"/>
            </a:endParaRPr>
          </a:p>
        </p:txBody>
      </p:sp>
      <p:sp>
        <p:nvSpPr>
          <p:cNvPr id="12" name="TextBox 11"/>
          <p:cNvSpPr txBox="1"/>
          <p:nvPr/>
        </p:nvSpPr>
        <p:spPr>
          <a:xfrm>
            <a:off x="250361" y="4638006"/>
            <a:ext cx="5689792" cy="1200329"/>
          </a:xfrm>
          <a:prstGeom prst="rect">
            <a:avLst/>
          </a:prstGeom>
          <a:noFill/>
          <a:ln>
            <a:solidFill>
              <a:schemeClr val="accent1"/>
            </a:solidFill>
          </a:ln>
        </p:spPr>
        <p:txBody>
          <a:bodyPr wrap="square" rtlCol="0">
            <a:spAutoFit/>
          </a:bodyPr>
          <a:lstStyle/>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All children from F2-Year 6 have individual writing targets. These are always accessible and are used for every piece of writing, not just English. When evidence of the target has been seen 3 times, the target is complete and a new one is given.</a:t>
            </a:r>
          </a:p>
        </p:txBody>
      </p:sp>
    </p:spTree>
    <p:extLst>
      <p:ext uri="{BB962C8B-B14F-4D97-AF65-F5344CB8AC3E}">
        <p14:creationId xmlns:p14="http://schemas.microsoft.com/office/powerpoint/2010/main" val="322491432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66873" y="404663"/>
            <a:ext cx="950912" cy="943335"/>
          </a:xfrm>
          <a:prstGeom prst="rect">
            <a:avLst/>
          </a:prstGeom>
        </p:spPr>
      </p:pic>
      <p:sp>
        <p:nvSpPr>
          <p:cNvPr id="6" name="TextBox 5"/>
          <p:cNvSpPr txBox="1"/>
          <p:nvPr/>
        </p:nvSpPr>
        <p:spPr>
          <a:xfrm>
            <a:off x="1317785" y="276165"/>
            <a:ext cx="5904656" cy="1200329"/>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Writing</a:t>
            </a:r>
            <a:b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br>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Early Learning Goals</a:t>
            </a:r>
          </a:p>
        </p:txBody>
      </p:sp>
      <p:sp>
        <p:nvSpPr>
          <p:cNvPr id="8" name="TextBox 7"/>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5"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7" name="TextBox 6"/>
          <p:cNvSpPr txBox="1"/>
          <p:nvPr/>
        </p:nvSpPr>
        <p:spPr>
          <a:xfrm>
            <a:off x="7284736" y="620688"/>
            <a:ext cx="1751760" cy="338554"/>
          </a:xfrm>
          <a:prstGeom prst="rect">
            <a:avLst/>
          </a:prstGeom>
          <a:noFill/>
        </p:spPr>
        <p:txBody>
          <a:bodyPr wrap="square" rtlCol="0">
            <a:spAutoFit/>
          </a:bodyPr>
          <a:lstStyle/>
          <a:p>
            <a:r>
              <a:rPr lang="en-GB" sz="1600" b="1">
                <a:solidFill>
                  <a:schemeClr val="tx2"/>
                </a:solidFill>
                <a:latin typeface="Tahoma" panose="020B0604030504040204" pitchFamily="34" charset="0"/>
                <a:ea typeface="Tahoma" panose="020B0604030504040204" pitchFamily="34" charset="0"/>
                <a:cs typeface="Tahoma" panose="020B0604030504040204" pitchFamily="34" charset="0"/>
                <a:hlinkClick r:id="rId6" action="ppaction://hlinksldjump"/>
              </a:rPr>
              <a:t>Writing Home</a:t>
            </a:r>
            <a:endParaRPr lang="en-GB" sz="1600"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9" name="Table 8"/>
          <p:cNvGraphicFramePr>
            <a:graphicFrameLocks noGrp="1"/>
          </p:cNvGraphicFramePr>
          <p:nvPr/>
        </p:nvGraphicFramePr>
        <p:xfrm>
          <a:off x="736821" y="2832540"/>
          <a:ext cx="7766304" cy="1474416"/>
        </p:xfrm>
        <a:graphic>
          <a:graphicData uri="http://schemas.openxmlformats.org/drawingml/2006/table">
            <a:tbl>
              <a:tblPr firstRow="1" firstCol="1" bandRow="1">
                <a:tableStyleId>{2D5ABB26-0587-4C30-8999-92F81FD0307C}</a:tableStyleId>
              </a:tblPr>
              <a:tblGrid>
                <a:gridCol w="7766304">
                  <a:extLst>
                    <a:ext uri="{9D8B030D-6E8A-4147-A177-3AD203B41FA5}">
                      <a16:colId xmlns:a16="http://schemas.microsoft.com/office/drawing/2014/main" val="20000"/>
                    </a:ext>
                  </a:extLst>
                </a:gridCol>
              </a:tblGrid>
              <a:tr h="146352">
                <a:tc>
                  <a:txBody>
                    <a:bodyPr/>
                    <a:lstStyle/>
                    <a:p>
                      <a:pPr algn="ctr">
                        <a:spcAft>
                          <a:spcPts val="0"/>
                        </a:spcAft>
                      </a:pPr>
                      <a:r>
                        <a:rPr lang="en-GB" sz="1200" b="1">
                          <a:effectLst/>
                          <a:latin typeface="Tahoma" panose="020B0604030504040204" pitchFamily="34" charset="0"/>
                          <a:ea typeface="Tahoma" panose="020B0604030504040204" pitchFamily="34" charset="0"/>
                          <a:cs typeface="Tahoma" panose="020B0604030504040204" pitchFamily="34" charset="0"/>
                        </a:rPr>
                        <a:t>Writing</a:t>
                      </a:r>
                    </a:p>
                  </a:txBody>
                  <a:tcPr marL="39345" marR="3934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extLst>
                  <a:ext uri="{0D108BD9-81ED-4DB2-BD59-A6C34878D82A}">
                    <a16:rowId xmlns:a16="http://schemas.microsoft.com/office/drawing/2014/main" val="10000"/>
                  </a:ext>
                </a:extLst>
              </a:tr>
              <a:tr h="1291536">
                <a:tc>
                  <a:txBody>
                    <a:bodyPr/>
                    <a:lstStyle/>
                    <a:p>
                      <a:pPr marL="171450" indent="-171450">
                        <a:lnSpc>
                          <a:spcPct val="115000"/>
                        </a:lnSpc>
                        <a:spcAft>
                          <a:spcPts val="0"/>
                        </a:spcAft>
                        <a:buFont typeface="Arial" panose="020B0604020202020204" pitchFamily="34" charset="0"/>
                        <a:buChar char="•"/>
                      </a:pPr>
                      <a:r>
                        <a:rPr lang="en-GB" sz="1200">
                          <a:latin typeface="Tahoma" panose="020B0604030504040204" pitchFamily="34" charset="0"/>
                          <a:ea typeface="Tahoma" panose="020B0604030504040204" pitchFamily="34" charset="0"/>
                          <a:cs typeface="Tahoma" panose="020B0604030504040204" pitchFamily="34" charset="0"/>
                        </a:rPr>
                        <a:t>Write recognisable letters, most of which are correctly formed</a:t>
                      </a:r>
                    </a:p>
                    <a:p>
                      <a:pPr marL="171450" indent="-171450">
                        <a:lnSpc>
                          <a:spcPct val="115000"/>
                        </a:lnSpc>
                        <a:spcAft>
                          <a:spcPts val="0"/>
                        </a:spcAft>
                        <a:buFont typeface="Arial" panose="020B0604020202020204" pitchFamily="34" charset="0"/>
                        <a:buChar char="•"/>
                      </a:pPr>
                      <a:r>
                        <a:rPr lang="en-GB" sz="1200">
                          <a:latin typeface="Tahoma" panose="020B0604030504040204" pitchFamily="34" charset="0"/>
                          <a:ea typeface="Tahoma" panose="020B0604030504040204" pitchFamily="34" charset="0"/>
                          <a:cs typeface="Tahoma" panose="020B0604030504040204" pitchFamily="34" charset="0"/>
                        </a:rPr>
                        <a:t>Spell words by identifying sounds in them and representing the sounds with a letter or letters</a:t>
                      </a:r>
                    </a:p>
                    <a:p>
                      <a:pPr marL="171450" indent="-171450">
                        <a:lnSpc>
                          <a:spcPct val="115000"/>
                        </a:lnSpc>
                        <a:spcAft>
                          <a:spcPts val="0"/>
                        </a:spcAft>
                        <a:buFont typeface="Arial" panose="020B0604020202020204" pitchFamily="34" charset="0"/>
                        <a:buChar char="•"/>
                      </a:pPr>
                      <a:r>
                        <a:rPr lang="en-GB" sz="1200">
                          <a:latin typeface="Tahoma" panose="020B0604030504040204" pitchFamily="34" charset="0"/>
                          <a:ea typeface="Tahoma" panose="020B0604030504040204" pitchFamily="34" charset="0"/>
                          <a:cs typeface="Tahoma" panose="020B0604030504040204" pitchFamily="34" charset="0"/>
                        </a:rPr>
                        <a:t>Write simple phrases and sentences that can be read by others</a:t>
                      </a:r>
                      <a:endParaRPr lang="en-GB" sz="1200">
                        <a:solidFill>
                          <a:srgbClr val="FF0000"/>
                        </a:solidFill>
                        <a:effectLst/>
                        <a:latin typeface="Tahoma" panose="020B0604030504040204" pitchFamily="34" charset="0"/>
                        <a:ea typeface="Tahoma" panose="020B0604030504040204" pitchFamily="34" charset="0"/>
                        <a:cs typeface="Tahoma" panose="020B0604030504040204" pitchFamily="34" charset="0"/>
                      </a:endParaRPr>
                    </a:p>
                    <a:p>
                      <a:pPr marL="0" indent="0">
                        <a:lnSpc>
                          <a:spcPct val="115000"/>
                        </a:lnSpc>
                        <a:spcAft>
                          <a:spcPts val="0"/>
                        </a:spcAft>
                        <a:buFont typeface="Arial" panose="020B0604020202020204" pitchFamily="34" charset="0"/>
                        <a:buNone/>
                      </a:pPr>
                      <a:endParaRPr lang="en-GB" sz="900">
                        <a:solidFill>
                          <a:srgbClr val="FF0000"/>
                        </a:solidFill>
                        <a:effectLst/>
                        <a:latin typeface="Tahoma" panose="020B0604030504040204" pitchFamily="34" charset="0"/>
                        <a:ea typeface="Tahoma" panose="020B0604030504040204" pitchFamily="34" charset="0"/>
                        <a:cs typeface="Tahoma" panose="020B0604030504040204" pitchFamily="34" charset="0"/>
                      </a:endParaRPr>
                    </a:p>
                  </a:txBody>
                  <a:tcPr marL="39345" marR="3934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26335341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5904656"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Writing EYFS to Year 3</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3117079918"/>
              </p:ext>
            </p:extLst>
          </p:nvPr>
        </p:nvGraphicFramePr>
        <p:xfrm>
          <a:off x="248210" y="959242"/>
          <a:ext cx="8644269" cy="5673242"/>
        </p:xfrm>
        <a:graphic>
          <a:graphicData uri="http://schemas.openxmlformats.org/drawingml/2006/table">
            <a:tbl>
              <a:tblPr firstRow="1" firstCol="1" bandRow="1">
                <a:tableStyleId>{5C22544A-7EE6-4342-B048-85BDC9FD1C3A}</a:tableStyleId>
              </a:tblPr>
              <a:tblGrid>
                <a:gridCol w="768972">
                  <a:extLst>
                    <a:ext uri="{9D8B030D-6E8A-4147-A177-3AD203B41FA5}">
                      <a16:colId xmlns:a16="http://schemas.microsoft.com/office/drawing/2014/main" val="20000"/>
                    </a:ext>
                  </a:extLst>
                </a:gridCol>
                <a:gridCol w="1968546">
                  <a:extLst>
                    <a:ext uri="{9D8B030D-6E8A-4147-A177-3AD203B41FA5}">
                      <a16:colId xmlns:a16="http://schemas.microsoft.com/office/drawing/2014/main" val="713258296"/>
                    </a:ext>
                  </a:extLst>
                </a:gridCol>
                <a:gridCol w="1968917">
                  <a:extLst>
                    <a:ext uri="{9D8B030D-6E8A-4147-A177-3AD203B41FA5}">
                      <a16:colId xmlns:a16="http://schemas.microsoft.com/office/drawing/2014/main" val="20001"/>
                    </a:ext>
                  </a:extLst>
                </a:gridCol>
                <a:gridCol w="1968917">
                  <a:extLst>
                    <a:ext uri="{9D8B030D-6E8A-4147-A177-3AD203B41FA5}">
                      <a16:colId xmlns:a16="http://schemas.microsoft.com/office/drawing/2014/main" val="20002"/>
                    </a:ext>
                  </a:extLst>
                </a:gridCol>
                <a:gridCol w="1968917">
                  <a:extLst>
                    <a:ext uri="{9D8B030D-6E8A-4147-A177-3AD203B41FA5}">
                      <a16:colId xmlns:a16="http://schemas.microsoft.com/office/drawing/2014/main" val="20003"/>
                    </a:ext>
                  </a:extLst>
                </a:gridCol>
              </a:tblGrid>
              <a:tr h="355189">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EYFS</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1</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2</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3</a:t>
                      </a:r>
                    </a:p>
                  </a:txBody>
                  <a:tcPr marL="23581" marR="23581" marT="0" marB="0" anchor="ctr"/>
                </a:tc>
                <a:extLst>
                  <a:ext uri="{0D108BD9-81ED-4DB2-BD59-A6C34878D82A}">
                    <a16:rowId xmlns:a16="http://schemas.microsoft.com/office/drawing/2014/main" val="10000"/>
                  </a:ext>
                </a:extLst>
              </a:tr>
              <a:tr h="862239">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Composition: Planning </a:t>
                      </a:r>
                    </a:p>
                  </a:txBody>
                  <a:tcPr marL="23581" marR="23581" marT="0" marB="0" anchor="ctr"/>
                </a:tc>
                <a:tc>
                  <a:txBody>
                    <a:bodyPr/>
                    <a:lstStyle/>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Make simple changes to well-known stories. </a:t>
                      </a: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baseline="0">
                          <a:effectLst/>
                          <a:latin typeface="Tahoma" panose="020B0604030504040204" pitchFamily="34" charset="0"/>
                          <a:ea typeface="Tahoma" panose="020B0604030504040204" pitchFamily="34" charset="0"/>
                          <a:cs typeface="Tahoma" panose="020B0604030504040204" pitchFamily="34" charset="0"/>
                        </a:rPr>
                        <a:t>Draw upon what they have read. </a:t>
                      </a:r>
                    </a:p>
                    <a:p>
                      <a:pPr marL="171450" indent="-171450" algn="l">
                        <a:lnSpc>
                          <a:spcPct val="115000"/>
                        </a:lnSpc>
                        <a:spcAft>
                          <a:spcPts val="0"/>
                        </a:spcAft>
                        <a:buFont typeface="Arial" panose="020B0604020202020204" pitchFamily="34" charset="0"/>
                        <a:buChar char="•"/>
                      </a:pPr>
                      <a:r>
                        <a:rPr lang="en-GB" sz="800" baseline="0">
                          <a:effectLst/>
                          <a:latin typeface="Tahoma" panose="020B0604030504040204" pitchFamily="34" charset="0"/>
                          <a:ea typeface="Tahoma" panose="020B0604030504040204" pitchFamily="34" charset="0"/>
                          <a:cs typeface="Tahoma" panose="020B0604030504040204" pitchFamily="34" charset="0"/>
                        </a:rPr>
                        <a:t>Say out loud what they are going to write about. </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Plan or say out loud what they are going to write about.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Write down ideas and/or key words, including new vocabulary.</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Encapsulate what they want to say, sentence by sentence. </a:t>
                      </a: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Discuss writing similar to that which they are planning to write in order to understand and learn from its structure, vocabulary and grammar.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Discuss, record and orally rehearse their ideas before writing, including dialogue.</a:t>
                      </a:r>
                    </a:p>
                  </a:txBody>
                  <a:tcPr marL="23581" marR="23581" marT="0" marB="0"/>
                </a:tc>
                <a:extLst>
                  <a:ext uri="{0D108BD9-81ED-4DB2-BD59-A6C34878D82A}">
                    <a16:rowId xmlns:a16="http://schemas.microsoft.com/office/drawing/2014/main" val="10001"/>
                  </a:ext>
                </a:extLst>
              </a:tr>
              <a:tr h="1133060">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Composition: Drafting </a:t>
                      </a:r>
                    </a:p>
                  </a:txBody>
                  <a:tcPr marL="23581" marR="23581" marT="0" marB="0" anchor="ctr"/>
                </a:tc>
                <a:tc>
                  <a:txBody>
                    <a:bodyPr/>
                    <a:lstStyle/>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Write their first name correctly.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Write simple phrases and sentences that can be read by themselves and others. </a:t>
                      </a: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Compose a sentence orally before writing it.</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Sequence sentences to form short narratives.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Re-read what they have written with the teacher or other pupils.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Write from memory simple sentences dictated by the teacher.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Begin to write for different purposes such as real events, poetry, narratives and personal experiences.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Produce more extended pieces of writing to demonstrate greater coherence. </a:t>
                      </a: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Develop positive attitudes towards and stamina for writing.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Write simple, coherent narratives about personal experiences and those of others (real and fictional).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Write about real events, recording these simply and clearly.</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Write poetry for different purposes.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Write effectively and coherently for different purposes, drawing on their reading to inform the vocabulary and grammar of their writing.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Understand and use specific Year 2 terminology. </a:t>
                      </a: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Write for a range of purposes and audiences, demonstrating an awareness of how to adapt language and form.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Begin to create settings, characters and plot in narratives.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Use paragraphing to group related material, focussing on a theme of topic.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Start to use headings and subheadings when writing non-narratives.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Start to organise their writing into paragraphs around a theme.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Make deliberate word choices to add detail, effect and to engage the reader.</a:t>
                      </a:r>
                    </a:p>
                  </a:txBody>
                  <a:tcPr marL="23581" marR="23581" marT="0" marB="0"/>
                </a:tc>
                <a:extLst>
                  <a:ext uri="{0D108BD9-81ED-4DB2-BD59-A6C34878D82A}">
                    <a16:rowId xmlns:a16="http://schemas.microsoft.com/office/drawing/2014/main" val="666762828"/>
                  </a:ext>
                </a:extLst>
              </a:tr>
              <a:tr h="1133060">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Composition: Editing</a:t>
                      </a:r>
                    </a:p>
                  </a:txBody>
                  <a:tcPr marL="23581" marR="23581" marT="0" marB="0" anchor="ctr"/>
                </a:tc>
                <a:tc>
                  <a:txBody>
                    <a:bodyPr/>
                    <a:lstStyle/>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Re-read what they have written to check that it makes sense. </a:t>
                      </a: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Discuss what they have written with the teacher or other pupils.</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Re-read own writing to check that it makes sense.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Change some errors with some support and some independently. </a:t>
                      </a: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Re-read to check that their writing makes sense and that verbs to indicate time are used correctly and consistently, including verbs in the continuous form.</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Make simple additions, revisions and corrections to their own writing by evaluating their writing with the teacher and other pupils. </a:t>
                      </a: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Start to evaluate the effectiveness of their own and others’ writing and suggest improvements.</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Identify some spelling and punctuation errors and make some changes to grammar and vocabulary. </a:t>
                      </a:r>
                    </a:p>
                  </a:txBody>
                  <a:tcPr marL="23581" marR="23581" marT="0" marB="0"/>
                </a:tc>
                <a:extLst>
                  <a:ext uri="{0D108BD9-81ED-4DB2-BD59-A6C34878D82A}">
                    <a16:rowId xmlns:a16="http://schemas.microsoft.com/office/drawing/2014/main" val="2376585836"/>
                  </a:ext>
                </a:extLst>
              </a:tr>
              <a:tr h="733861">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Composition: Performing</a:t>
                      </a:r>
                    </a:p>
                  </a:txBody>
                  <a:tcPr marL="23581" marR="23581" marT="0" marB="0" anchor="ctr"/>
                </a:tc>
                <a:tc>
                  <a:txBody>
                    <a:bodyPr/>
                    <a:lstStyle/>
                    <a:p>
                      <a:pPr algn="l">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Read their writing aloud clearly enough to be heard by their peers and the teacher.</a:t>
                      </a: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Read aloud what they have written with appropriate intonation to make the meaning clear. </a:t>
                      </a: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Read aloud their own writing, to a group or the whole class, using appropriate intonation and controlling the tone and volume so that the meaning is clear. </a:t>
                      </a:r>
                    </a:p>
                  </a:txBody>
                  <a:tcPr marL="23581" marR="23581" marT="0" marB="0"/>
                </a:tc>
                <a:extLst>
                  <a:ext uri="{0D108BD9-81ED-4DB2-BD59-A6C34878D82A}">
                    <a16:rowId xmlns:a16="http://schemas.microsoft.com/office/drawing/2014/main" val="988440886"/>
                  </a:ext>
                </a:extLst>
              </a:tr>
            </a:tbl>
          </a:graphicData>
        </a:graphic>
      </p:graphicFrame>
    </p:spTree>
    <p:extLst>
      <p:ext uri="{BB962C8B-B14F-4D97-AF65-F5344CB8AC3E}">
        <p14:creationId xmlns:p14="http://schemas.microsoft.com/office/powerpoint/2010/main" val="69141323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50655"/>
            <a:ext cx="676735" cy="671343"/>
          </a:xfrm>
          <a:prstGeom prst="rect">
            <a:avLst/>
          </a:prstGeom>
        </p:spPr>
      </p:pic>
      <p:sp>
        <p:nvSpPr>
          <p:cNvPr id="6" name="TextBox 5"/>
          <p:cNvSpPr txBox="1"/>
          <p:nvPr/>
        </p:nvSpPr>
        <p:spPr>
          <a:xfrm>
            <a:off x="1043607" y="19714"/>
            <a:ext cx="5904656"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Writing Years 4 to 6</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7380312" y="620688"/>
            <a:ext cx="1656183" cy="338554"/>
          </a:xfrm>
          <a:prstGeom prst="rect">
            <a:avLst/>
          </a:prstGeom>
          <a:noFill/>
        </p:spPr>
        <p:txBody>
          <a:bodyPr wrap="square" rtlCol="0">
            <a:spAutoFit/>
          </a:bodyPr>
          <a:lstStyle/>
          <a:p>
            <a:endParaRPr lang="en-GB" sz="1600"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7" name="Table 6">
            <a:extLst>
              <a:ext uri="{FF2B5EF4-FFF2-40B4-BE49-F238E27FC236}">
                <a16:creationId xmlns:a16="http://schemas.microsoft.com/office/drawing/2014/main" id="{8064ACAE-4A41-44F7-ABD6-4F21AF4A769E}"/>
              </a:ext>
            </a:extLst>
          </p:cNvPr>
          <p:cNvGraphicFramePr>
            <a:graphicFrameLocks noGrp="1"/>
          </p:cNvGraphicFramePr>
          <p:nvPr>
            <p:extLst>
              <p:ext uri="{D42A27DB-BD31-4B8C-83A1-F6EECF244321}">
                <p14:modId xmlns:p14="http://schemas.microsoft.com/office/powerpoint/2010/main" val="169575610"/>
              </p:ext>
            </p:extLst>
          </p:nvPr>
        </p:nvGraphicFramePr>
        <p:xfrm>
          <a:off x="269661" y="604124"/>
          <a:ext cx="8604678" cy="6187029"/>
        </p:xfrm>
        <a:graphic>
          <a:graphicData uri="http://schemas.openxmlformats.org/drawingml/2006/table">
            <a:tbl>
              <a:tblPr firstRow="1" firstCol="1" bandRow="1">
                <a:tableStyleId>{5C22544A-7EE6-4342-B048-85BDC9FD1C3A}</a:tableStyleId>
              </a:tblPr>
              <a:tblGrid>
                <a:gridCol w="991167">
                  <a:extLst>
                    <a:ext uri="{9D8B030D-6E8A-4147-A177-3AD203B41FA5}">
                      <a16:colId xmlns:a16="http://schemas.microsoft.com/office/drawing/2014/main" val="2863215087"/>
                    </a:ext>
                  </a:extLst>
                </a:gridCol>
                <a:gridCol w="2537837">
                  <a:extLst>
                    <a:ext uri="{9D8B030D-6E8A-4147-A177-3AD203B41FA5}">
                      <a16:colId xmlns:a16="http://schemas.microsoft.com/office/drawing/2014/main" val="122677382"/>
                    </a:ext>
                  </a:extLst>
                </a:gridCol>
                <a:gridCol w="2537837">
                  <a:extLst>
                    <a:ext uri="{9D8B030D-6E8A-4147-A177-3AD203B41FA5}">
                      <a16:colId xmlns:a16="http://schemas.microsoft.com/office/drawing/2014/main" val="375876866"/>
                    </a:ext>
                  </a:extLst>
                </a:gridCol>
                <a:gridCol w="2537837">
                  <a:extLst>
                    <a:ext uri="{9D8B030D-6E8A-4147-A177-3AD203B41FA5}">
                      <a16:colId xmlns:a16="http://schemas.microsoft.com/office/drawing/2014/main" val="3073927167"/>
                    </a:ext>
                  </a:extLst>
                </a:gridCol>
              </a:tblGrid>
              <a:tr h="355189">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4</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5</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6</a:t>
                      </a:r>
                    </a:p>
                  </a:txBody>
                  <a:tcPr marL="23581" marR="23581" marT="0" marB="0" anchor="ctr"/>
                </a:tc>
                <a:extLst>
                  <a:ext uri="{0D108BD9-81ED-4DB2-BD59-A6C34878D82A}">
                    <a16:rowId xmlns:a16="http://schemas.microsoft.com/office/drawing/2014/main" val="265378462"/>
                  </a:ext>
                </a:extLst>
              </a:tr>
              <a:tr h="1012938">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Composition: Planning  </a:t>
                      </a:r>
                    </a:p>
                  </a:txBody>
                  <a:tcPr marL="23581" marR="23581" marT="0" marB="0" anchor="ctr"/>
                </a:tc>
                <a:tc>
                  <a:txBody>
                    <a:bodyPr/>
                    <a:lstStyle/>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Draw upon material read.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Discuss writing similar to that which they are planning to write in order to understand and learn from its structure, vocabulary and grammar.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Discuss, record and orally rehearse their ideas before writing, including dialogue, progressively building a varied and rich vocabulary. </a:t>
                      </a:r>
                    </a:p>
                    <a:p>
                      <a:pPr algn="l">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Identify the audience for and purpose of writing.</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Note and develop initial ideas, drawing on reading and research.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Write narratives, considering how authors have developed characters and settings in what pupils have read, listened to or seen performed.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Plan, redraft and develop ideas before, during and after writing. </a:t>
                      </a: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Identify the audience for and purpose of writing, selecting the appropriate form and using other similar writing as models for their own.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Draw upon material read.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In writing narratives, consider how authors have developed characters and settings in what pupils have read, listened to or seen performed. </a:t>
                      </a:r>
                    </a:p>
                    <a:p>
                      <a:pPr algn="l">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extLst>
                  <a:ext uri="{0D108BD9-81ED-4DB2-BD59-A6C34878D82A}">
                    <a16:rowId xmlns:a16="http://schemas.microsoft.com/office/drawing/2014/main" val="1576507716"/>
                  </a:ext>
                </a:extLst>
              </a:tr>
              <a:tr h="1608679">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Composition: Drafting </a:t>
                      </a:r>
                    </a:p>
                  </a:txBody>
                  <a:tcPr marL="23581" marR="23581" marT="0" marB="0" anchor="ctr"/>
                </a:tc>
                <a:tc>
                  <a:txBody>
                    <a:bodyPr/>
                    <a:lstStyle/>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Write for a range of purposes and audiences with an increasing awareness of appropriate language.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Compose and rehearse sentences orally (including dialogue), progressively building a varied and rich vocabulary and an increasing range of sentence structures.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In narratives, create increasingly effective and complex settings, characters and plot.</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In non-narrative work, use organisational devices such as headings and subheadings with increasing effect..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Write in paragraphs that are organised by theme.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Deliberately choose ambitious vocabulary to engage the reader and create an effect. </a:t>
                      </a: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Select appropriate grammar and vocabulary, understanding how such choices can change and enhance meaning.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Describe setting, characters and atmosphere and use dialogue to sometimes convey character and advance the action. </a:t>
                      </a:r>
                    </a:p>
                    <a:p>
                      <a:pPr marL="171450" indent="-171450" algn="l">
                        <a:lnSpc>
                          <a:spcPct val="115000"/>
                        </a:lnSpc>
                        <a:spcAft>
                          <a:spcPts val="0"/>
                        </a:spcAft>
                        <a:buFont typeface="Arial" panose="020B0604020202020204" pitchFamily="34" charset="0"/>
                        <a:buChar char="•"/>
                      </a:pPr>
                      <a:r>
                        <a:rPr lang="en-GB" sz="800" err="1">
                          <a:effectLst/>
                          <a:latin typeface="Tahoma" panose="020B0604030504040204" pitchFamily="34" charset="0"/>
                          <a:ea typeface="Tahoma" panose="020B0604030504040204" pitchFamily="34" charset="0"/>
                          <a:cs typeface="Tahoma" panose="020B0604030504040204" pitchFamily="34" charset="0"/>
                        </a:rPr>
                        <a:t>Précise</a:t>
                      </a:r>
                      <a:r>
                        <a:rPr lang="en-GB" sz="800">
                          <a:effectLst/>
                          <a:latin typeface="Tahoma" panose="020B0604030504040204" pitchFamily="34" charset="0"/>
                          <a:ea typeface="Tahoma" panose="020B0604030504040204" pitchFamily="34" charset="0"/>
                          <a:cs typeface="Tahoma" panose="020B0604030504040204" pitchFamily="34" charset="0"/>
                        </a:rPr>
                        <a:t> longer passages.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Use further organisation and presentational devices to structure text and to guide the reader.</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Confidently use a wide range of effective vocabulary and use a dictionary/thesaurus to add it.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Use a wide range of devices to build cohesion within paragraphs.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Begin to exercise an assured and conscious control over levels of formality. </a:t>
                      </a: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Write effectively for a range of purposes and audiences, selecting language that shows good awareness of the reader.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Select appropriate grammar and vocabulary, understanding how such choices can change and enhance meaning.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In narratives, describe settings, characters and atmosphere and integrate dialogue to convey character and advance the action.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Distinguish between the language of formal and informal speech and choose an appropriate register.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Use a thesaurus to select more focussed language. </a:t>
                      </a:r>
                    </a:p>
                  </a:txBody>
                  <a:tcPr marL="23581" marR="23581" marT="0" marB="0"/>
                </a:tc>
                <a:extLst>
                  <a:ext uri="{0D108BD9-81ED-4DB2-BD59-A6C34878D82A}">
                    <a16:rowId xmlns:a16="http://schemas.microsoft.com/office/drawing/2014/main" val="2128519734"/>
                  </a:ext>
                </a:extLst>
              </a:tr>
              <a:tr h="887999">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Composition: Editing</a:t>
                      </a:r>
                    </a:p>
                  </a:txBody>
                  <a:tcPr marL="23581" marR="23581" marT="0" marB="0" anchor="ctr"/>
                </a:tc>
                <a:tc>
                  <a:txBody>
                    <a:bodyPr/>
                    <a:lstStyle/>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Assess the effectiveness of their own and others’ writing and suggest improvements.</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Propose changes to grammar and vocabulary to improve consistency, including the accurate use of pronouns in sentences.</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Proof-read for spelling and punctuation errors.</a:t>
                      </a:r>
                    </a:p>
                    <a:p>
                      <a:pPr algn="l">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800">
                          <a:effectLst/>
                          <a:latin typeface="Tahoma" panose="020B0604030504040204" pitchFamily="34" charset="0"/>
                          <a:ea typeface="Tahoma" panose="020B0604030504040204" pitchFamily="34" charset="0"/>
                          <a:cs typeface="Tahoma" panose="020B0604030504040204" pitchFamily="34" charset="0"/>
                        </a:rPr>
                        <a:t>Plan, redraft and develop ideas before, during and after writing.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800">
                          <a:effectLst/>
                          <a:latin typeface="Tahoma" panose="020B0604030504040204" pitchFamily="34" charset="0"/>
                          <a:ea typeface="Tahoma" panose="020B0604030504040204" pitchFamily="34" charset="0"/>
                          <a:cs typeface="Tahoma" panose="020B0604030504040204" pitchFamily="34" charset="0"/>
                        </a:rPr>
                        <a:t>Check own and others’ work making corrections and changes to improve the effect.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Propose some changes necessary to vocabulary, grammar and punctuation to enhance effects and clarify meaning.</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Ensure the consistent and correct use of tense throughout a piece of writing.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Ensure correct subject and verb agreement when using singular and plural.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Proof-read for spelling and punctuation errors.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Use a thesaurus to select more focussed vocabulary.</a:t>
                      </a: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Assess the effectiveness of their own and others’ writing.</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Propose most changes to vocabulary, grammar and punctuation to enhance effects and clarify meaning.</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Ensure the consistent and correct use of tense throughout a piece of writing.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Ensure correct subject and verb agreement when using singular and plural.</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Distinguish between the language of speech and writing and choose the appropriate register.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Proof-read for spelling and punctuation errors. </a:t>
                      </a:r>
                    </a:p>
                  </a:txBody>
                  <a:tcPr marL="23581" marR="23581" marT="0" marB="0"/>
                </a:tc>
                <a:extLst>
                  <a:ext uri="{0D108BD9-81ED-4DB2-BD59-A6C34878D82A}">
                    <a16:rowId xmlns:a16="http://schemas.microsoft.com/office/drawing/2014/main" val="1783395825"/>
                  </a:ext>
                </a:extLst>
              </a:tr>
              <a:tr h="472016">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Composition: Performing</a:t>
                      </a:r>
                    </a:p>
                  </a:txBody>
                  <a:tcPr marL="23581" marR="23581" marT="0" marB="0" anchor="ct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800">
                          <a:effectLst/>
                          <a:latin typeface="Tahoma" panose="020B0604030504040204" pitchFamily="34" charset="0"/>
                          <a:ea typeface="Tahoma" panose="020B0604030504040204" pitchFamily="34" charset="0"/>
                          <a:cs typeface="Tahoma" panose="020B0604030504040204" pitchFamily="34" charset="0"/>
                        </a:rPr>
                        <a:t>Read aloud their own writing, to a group or the whole class, using appropriate intonation and controlling the tone and volume so that the meaning is clear. </a:t>
                      </a:r>
                    </a:p>
                    <a:p>
                      <a:pPr algn="l">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Perform their own compositions, using appropriate intonation, volume and movement so that meaning is clear. </a:t>
                      </a:r>
                    </a:p>
                  </a:txBody>
                  <a:tcPr marL="23581" marR="23581" marT="0" marB="0"/>
                </a:tc>
                <a:tc>
                  <a:txBody>
                    <a:bodyPr/>
                    <a:lstStyle/>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800">
                          <a:effectLst/>
                          <a:latin typeface="Tahoma" panose="020B0604030504040204" pitchFamily="34" charset="0"/>
                          <a:ea typeface="Tahoma" panose="020B0604030504040204" pitchFamily="34" charset="0"/>
                          <a:cs typeface="Tahoma" panose="020B0604030504040204" pitchFamily="34" charset="0"/>
                        </a:rPr>
                        <a:t>Perform their own compositions, using appropriate intonation, volume and movement so that meaning is clear. </a:t>
                      </a:r>
                    </a:p>
                    <a:p>
                      <a:pPr marL="171450" indent="-171450" algn="l">
                        <a:lnSpc>
                          <a:spcPct val="115000"/>
                        </a:lnSpc>
                        <a:spcAft>
                          <a:spcPts val="0"/>
                        </a:spcAft>
                        <a:buFont typeface="Arial" panose="020B0604020202020204" pitchFamily="34" charset="0"/>
                        <a:buChar char="•"/>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extLst>
                  <a:ext uri="{0D108BD9-81ED-4DB2-BD59-A6C34878D82A}">
                    <a16:rowId xmlns:a16="http://schemas.microsoft.com/office/drawing/2014/main" val="1598903502"/>
                  </a:ext>
                </a:extLst>
              </a:tr>
            </a:tbl>
          </a:graphicData>
        </a:graphic>
      </p:graphicFrame>
    </p:spTree>
    <p:extLst>
      <p:ext uri="{BB962C8B-B14F-4D97-AF65-F5344CB8AC3E}">
        <p14:creationId xmlns:p14="http://schemas.microsoft.com/office/powerpoint/2010/main" val="147186686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8286" y="-9051"/>
            <a:ext cx="676735" cy="671343"/>
          </a:xfrm>
          <a:prstGeom prst="rect">
            <a:avLst/>
          </a:prstGeom>
        </p:spPr>
      </p:pic>
      <p:sp>
        <p:nvSpPr>
          <p:cNvPr id="6" name="TextBox 5"/>
          <p:cNvSpPr txBox="1"/>
          <p:nvPr/>
        </p:nvSpPr>
        <p:spPr>
          <a:xfrm>
            <a:off x="980298" y="45175"/>
            <a:ext cx="5904656"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Writing EYFS to Year 3</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768655615"/>
              </p:ext>
            </p:extLst>
          </p:nvPr>
        </p:nvGraphicFramePr>
        <p:xfrm>
          <a:off x="53008" y="662292"/>
          <a:ext cx="9037983" cy="6170104"/>
        </p:xfrm>
        <a:graphic>
          <a:graphicData uri="http://schemas.openxmlformats.org/drawingml/2006/table">
            <a:tbl>
              <a:tblPr firstRow="1" firstCol="1" bandRow="1">
                <a:tableStyleId>{5C22544A-7EE6-4342-B048-85BDC9FD1C3A}</a:tableStyleId>
              </a:tblPr>
              <a:tblGrid>
                <a:gridCol w="803995">
                  <a:extLst>
                    <a:ext uri="{9D8B030D-6E8A-4147-A177-3AD203B41FA5}">
                      <a16:colId xmlns:a16="http://schemas.microsoft.com/office/drawing/2014/main" val="20000"/>
                    </a:ext>
                  </a:extLst>
                </a:gridCol>
                <a:gridCol w="2058206">
                  <a:extLst>
                    <a:ext uri="{9D8B030D-6E8A-4147-A177-3AD203B41FA5}">
                      <a16:colId xmlns:a16="http://schemas.microsoft.com/office/drawing/2014/main" val="713258296"/>
                    </a:ext>
                  </a:extLst>
                </a:gridCol>
                <a:gridCol w="2058206">
                  <a:extLst>
                    <a:ext uri="{9D8B030D-6E8A-4147-A177-3AD203B41FA5}">
                      <a16:colId xmlns:a16="http://schemas.microsoft.com/office/drawing/2014/main" val="20001"/>
                    </a:ext>
                  </a:extLst>
                </a:gridCol>
                <a:gridCol w="2058788">
                  <a:extLst>
                    <a:ext uri="{9D8B030D-6E8A-4147-A177-3AD203B41FA5}">
                      <a16:colId xmlns:a16="http://schemas.microsoft.com/office/drawing/2014/main" val="20002"/>
                    </a:ext>
                  </a:extLst>
                </a:gridCol>
                <a:gridCol w="2058788">
                  <a:extLst>
                    <a:ext uri="{9D8B030D-6E8A-4147-A177-3AD203B41FA5}">
                      <a16:colId xmlns:a16="http://schemas.microsoft.com/office/drawing/2014/main" val="20003"/>
                    </a:ext>
                  </a:extLst>
                </a:gridCol>
              </a:tblGrid>
              <a:tr h="363654">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EYFS</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1</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2</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3</a:t>
                      </a:r>
                    </a:p>
                  </a:txBody>
                  <a:tcPr marL="23581" marR="23581" marT="0" marB="0" anchor="ctr"/>
                </a:tc>
                <a:extLst>
                  <a:ext uri="{0D108BD9-81ED-4DB2-BD59-A6C34878D82A}">
                    <a16:rowId xmlns:a16="http://schemas.microsoft.com/office/drawing/2014/main" val="10000"/>
                  </a:ext>
                </a:extLst>
              </a:tr>
              <a:tr h="1287282">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Vocabulary, Grammar and Punctuation: Word Level  </a:t>
                      </a:r>
                    </a:p>
                  </a:txBody>
                  <a:tcPr marL="23581" marR="23581" marT="0" marB="0" anchor="ctr"/>
                </a:tc>
                <a:tc>
                  <a:txBody>
                    <a:bodyPr/>
                    <a:lstStyle/>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Use HRSW in short sentences. </a:t>
                      </a: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baseline="0">
                          <a:effectLst/>
                          <a:latin typeface="Tahoma" panose="020B0604030504040204" pitchFamily="34" charset="0"/>
                          <a:ea typeface="Tahoma" panose="020B0604030504040204" pitchFamily="34" charset="0"/>
                          <a:cs typeface="Tahoma" panose="020B0604030504040204" pitchFamily="34" charset="0"/>
                        </a:rPr>
                        <a:t>Regular plural noun suffixes –s or –es, including the effects of the suffixes on the meaning of the noun. </a:t>
                      </a:r>
                    </a:p>
                    <a:p>
                      <a:pPr marL="171450" indent="-171450" algn="l">
                        <a:lnSpc>
                          <a:spcPct val="115000"/>
                        </a:lnSpc>
                        <a:spcAft>
                          <a:spcPts val="0"/>
                        </a:spcAft>
                        <a:buFont typeface="Arial" panose="020B0604020202020204" pitchFamily="34" charset="0"/>
                        <a:buChar char="•"/>
                      </a:pPr>
                      <a:r>
                        <a:rPr lang="en-GB" sz="800" baseline="0">
                          <a:effectLst/>
                          <a:latin typeface="Tahoma" panose="020B0604030504040204" pitchFamily="34" charset="0"/>
                          <a:ea typeface="Tahoma" panose="020B0604030504040204" pitchFamily="34" charset="0"/>
                          <a:cs typeface="Tahoma" panose="020B0604030504040204" pitchFamily="34" charset="0"/>
                        </a:rPr>
                        <a:t>Suffixes that can be added to verbs where no change is needed in the spelling of root words.</a:t>
                      </a:r>
                    </a:p>
                    <a:p>
                      <a:pPr marL="171450" indent="-171450" algn="l">
                        <a:lnSpc>
                          <a:spcPct val="115000"/>
                        </a:lnSpc>
                        <a:spcAft>
                          <a:spcPts val="0"/>
                        </a:spcAft>
                        <a:buFont typeface="Arial" panose="020B0604020202020204" pitchFamily="34" charset="0"/>
                        <a:buChar char="•"/>
                      </a:pPr>
                      <a:r>
                        <a:rPr lang="en-GB" sz="800" baseline="0">
                          <a:effectLst/>
                          <a:latin typeface="Tahoma" panose="020B0604030504040204" pitchFamily="34" charset="0"/>
                          <a:ea typeface="Tahoma" panose="020B0604030504040204" pitchFamily="34" charset="0"/>
                          <a:cs typeface="Tahoma" panose="020B0604030504040204" pitchFamily="34" charset="0"/>
                        </a:rPr>
                        <a:t>How the prefix –un changes the meaning of verbs and adjectives. </a:t>
                      </a: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Formation of nouns using suffixes such as –ness, -</a:t>
                      </a:r>
                      <a:r>
                        <a:rPr lang="en-GB" sz="800" err="1">
                          <a:effectLst/>
                          <a:latin typeface="Tahoma" panose="020B0604030504040204" pitchFamily="34" charset="0"/>
                          <a:ea typeface="Tahoma" panose="020B0604030504040204" pitchFamily="34" charset="0"/>
                          <a:cs typeface="Tahoma" panose="020B0604030504040204" pitchFamily="34" charset="0"/>
                        </a:rPr>
                        <a:t>er</a:t>
                      </a:r>
                      <a:r>
                        <a:rPr lang="en-GB" sz="800">
                          <a:effectLst/>
                          <a:latin typeface="Tahoma" panose="020B0604030504040204" pitchFamily="34" charset="0"/>
                          <a:ea typeface="Tahoma" panose="020B0604030504040204" pitchFamily="34" charset="0"/>
                          <a:cs typeface="Tahoma" panose="020B0604030504040204" pitchFamily="34" charset="0"/>
                        </a:rPr>
                        <a:t> and by compounding.</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Formation of adjectives using suffixes such as –</a:t>
                      </a:r>
                      <a:r>
                        <a:rPr lang="en-GB" sz="800" err="1">
                          <a:effectLst/>
                          <a:latin typeface="Tahoma" panose="020B0604030504040204" pitchFamily="34" charset="0"/>
                          <a:ea typeface="Tahoma" panose="020B0604030504040204" pitchFamily="34" charset="0"/>
                          <a:cs typeface="Tahoma" panose="020B0604030504040204" pitchFamily="34" charset="0"/>
                        </a:rPr>
                        <a:t>ful</a:t>
                      </a:r>
                      <a:r>
                        <a:rPr lang="en-GB" sz="800">
                          <a:effectLst/>
                          <a:latin typeface="Tahoma" panose="020B0604030504040204" pitchFamily="34" charset="0"/>
                          <a:ea typeface="Tahoma" panose="020B0604030504040204" pitchFamily="34" charset="0"/>
                          <a:cs typeface="Tahoma" panose="020B0604030504040204" pitchFamily="34" charset="0"/>
                        </a:rPr>
                        <a:t> and –less.</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Use of the suffixes –</a:t>
                      </a:r>
                      <a:r>
                        <a:rPr lang="en-GB" sz="800" err="1">
                          <a:effectLst/>
                          <a:latin typeface="Tahoma" panose="020B0604030504040204" pitchFamily="34" charset="0"/>
                          <a:ea typeface="Tahoma" panose="020B0604030504040204" pitchFamily="34" charset="0"/>
                          <a:cs typeface="Tahoma" panose="020B0604030504040204" pitchFamily="34" charset="0"/>
                        </a:rPr>
                        <a:t>er</a:t>
                      </a:r>
                      <a:r>
                        <a:rPr lang="en-GB" sz="800">
                          <a:effectLst/>
                          <a:latin typeface="Tahoma" panose="020B0604030504040204" pitchFamily="34" charset="0"/>
                          <a:ea typeface="Tahoma" panose="020B0604030504040204" pitchFamily="34" charset="0"/>
                          <a:cs typeface="Tahoma" panose="020B0604030504040204" pitchFamily="34" charset="0"/>
                        </a:rPr>
                        <a:t> and –</a:t>
                      </a:r>
                      <a:r>
                        <a:rPr lang="en-GB" sz="800" err="1">
                          <a:effectLst/>
                          <a:latin typeface="Tahoma" panose="020B0604030504040204" pitchFamily="34" charset="0"/>
                          <a:ea typeface="Tahoma" panose="020B0604030504040204" pitchFamily="34" charset="0"/>
                          <a:cs typeface="Tahoma" panose="020B0604030504040204" pitchFamily="34" charset="0"/>
                        </a:rPr>
                        <a:t>est</a:t>
                      </a:r>
                      <a:r>
                        <a:rPr lang="en-GB" sz="800">
                          <a:effectLst/>
                          <a:latin typeface="Tahoma" panose="020B0604030504040204" pitchFamily="34" charset="0"/>
                          <a:ea typeface="Tahoma" panose="020B0604030504040204" pitchFamily="34" charset="0"/>
                          <a:cs typeface="Tahoma" panose="020B0604030504040204" pitchFamily="34" charset="0"/>
                        </a:rPr>
                        <a:t> in adjectives and the use of –</a:t>
                      </a:r>
                      <a:r>
                        <a:rPr lang="en-GB" sz="800" err="1">
                          <a:effectLst/>
                          <a:latin typeface="Tahoma" panose="020B0604030504040204" pitchFamily="34" charset="0"/>
                          <a:ea typeface="Tahoma" panose="020B0604030504040204" pitchFamily="34" charset="0"/>
                          <a:cs typeface="Tahoma" panose="020B0604030504040204" pitchFamily="34" charset="0"/>
                        </a:rPr>
                        <a:t>ly</a:t>
                      </a:r>
                      <a:r>
                        <a:rPr lang="en-GB" sz="800">
                          <a:effectLst/>
                          <a:latin typeface="Tahoma" panose="020B0604030504040204" pitchFamily="34" charset="0"/>
                          <a:ea typeface="Tahoma" panose="020B0604030504040204" pitchFamily="34" charset="0"/>
                          <a:cs typeface="Tahoma" panose="020B0604030504040204" pitchFamily="34" charset="0"/>
                        </a:rPr>
                        <a:t> in Standard English to turn adjectives into adverbs.</a:t>
                      </a: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Formation of nouns using a range of prefixes.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Correctly use the determiners ‘a’ and ‘an’.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Word families based on common words, showing how words are related in form and meaning. </a:t>
                      </a:r>
                    </a:p>
                  </a:txBody>
                  <a:tcPr marL="23581" marR="23581" marT="0" marB="0"/>
                </a:tc>
                <a:extLst>
                  <a:ext uri="{0D108BD9-81ED-4DB2-BD59-A6C34878D82A}">
                    <a16:rowId xmlns:a16="http://schemas.microsoft.com/office/drawing/2014/main" val="10001"/>
                  </a:ext>
                </a:extLst>
              </a:tr>
              <a:tr h="1277381">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endParaRPr lang="en-GB" sz="800">
                        <a:effectLst/>
                        <a:latin typeface="Tahoma" panose="020B0604030504040204" pitchFamily="34" charset="0"/>
                        <a:ea typeface="Tahoma" panose="020B0604030504040204" pitchFamily="34" charset="0"/>
                        <a:cs typeface="Tahoma" panose="020B0604030504040204" pitchFamily="34" charset="0"/>
                      </a:endParaRPr>
                    </a:p>
                    <a:p>
                      <a:pPr marL="0" marR="0" lvl="0" indent="0" algn="ctr" defTabSz="914400" rtl="0" eaLnBrk="1" fontAlgn="auto" latinLnBrk="0" hangingPunct="1">
                        <a:lnSpc>
                          <a:spcPct val="115000"/>
                        </a:lnSpc>
                        <a:spcBef>
                          <a:spcPts val="0"/>
                        </a:spcBef>
                        <a:spcAft>
                          <a:spcPts val="0"/>
                        </a:spcAft>
                        <a:buClrTx/>
                        <a:buSzTx/>
                        <a:buFontTx/>
                        <a:buNone/>
                        <a:tabLst/>
                        <a:defRPr/>
                      </a:pPr>
                      <a:r>
                        <a:rPr lang="en-GB" sz="800">
                          <a:effectLst/>
                          <a:latin typeface="Tahoma" panose="020B0604030504040204" pitchFamily="34" charset="0"/>
                          <a:ea typeface="Tahoma" panose="020B0604030504040204" pitchFamily="34" charset="0"/>
                          <a:cs typeface="Tahoma" panose="020B0604030504040204" pitchFamily="34" charset="0"/>
                        </a:rPr>
                        <a:t>Vocabulary, Grammar and Punctuation: Sentence Level  </a:t>
                      </a: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marL="0" indent="0" algn="l">
                        <a:lnSpc>
                          <a:spcPct val="115000"/>
                        </a:lnSpc>
                        <a:spcAft>
                          <a:spcPts val="0"/>
                        </a:spcAft>
                        <a:buFont typeface="Arial" panose="020B0604020202020204" pitchFamily="34" charset="0"/>
                        <a:buNone/>
                      </a:pPr>
                      <a:r>
                        <a:rPr lang="en-GB" sz="800">
                          <a:effectLst/>
                          <a:latin typeface="Tahoma" panose="020B0604030504040204" pitchFamily="34" charset="0"/>
                          <a:ea typeface="Tahoma" panose="020B0604030504040204" pitchFamily="34" charset="0"/>
                          <a:cs typeface="Tahoma" panose="020B0604030504040204" pitchFamily="34" charset="0"/>
                        </a:rPr>
                        <a:t>Write short sentences with words with known sound-letter correspondences using a capital letter and full stop. </a:t>
                      </a: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baseline="0">
                          <a:effectLst/>
                          <a:latin typeface="Tahoma" panose="020B0604030504040204" pitchFamily="34" charset="0"/>
                          <a:ea typeface="Tahoma" panose="020B0604030504040204" pitchFamily="34" charset="0"/>
                          <a:cs typeface="Tahoma" panose="020B0604030504040204" pitchFamily="34" charset="0"/>
                        </a:rPr>
                        <a:t>Join words together to make a coherent sentence. </a:t>
                      </a:r>
                    </a:p>
                    <a:p>
                      <a:pPr marL="171450" indent="-171450" algn="l">
                        <a:lnSpc>
                          <a:spcPct val="115000"/>
                        </a:lnSpc>
                        <a:spcAft>
                          <a:spcPts val="0"/>
                        </a:spcAft>
                        <a:buFont typeface="Arial" panose="020B0604020202020204" pitchFamily="34" charset="0"/>
                        <a:buChar char="•"/>
                      </a:pPr>
                      <a:r>
                        <a:rPr lang="en-GB" sz="800" baseline="0">
                          <a:effectLst/>
                          <a:latin typeface="Tahoma" panose="020B0604030504040204" pitchFamily="34" charset="0"/>
                          <a:ea typeface="Tahoma" panose="020B0604030504040204" pitchFamily="34" charset="0"/>
                          <a:cs typeface="Tahoma" panose="020B0604030504040204" pitchFamily="34" charset="0"/>
                        </a:rPr>
                        <a:t>Join words and clauses using </a:t>
                      </a:r>
                      <a:r>
                        <a:rPr lang="en-GB" sz="800" i="1" baseline="0">
                          <a:effectLst/>
                          <a:latin typeface="Tahoma" panose="020B0604030504040204" pitchFamily="34" charset="0"/>
                          <a:ea typeface="Tahoma" panose="020B0604030504040204" pitchFamily="34" charset="0"/>
                          <a:cs typeface="Tahoma" panose="020B0604030504040204" pitchFamily="34" charset="0"/>
                        </a:rPr>
                        <a:t>and</a:t>
                      </a:r>
                      <a:r>
                        <a:rPr lang="en-GB" sz="800" i="0" baseline="0">
                          <a:effectLst/>
                          <a:latin typeface="Tahoma" panose="020B0604030504040204" pitchFamily="34" charset="0"/>
                          <a:ea typeface="Tahoma" panose="020B0604030504040204" pitchFamily="34" charset="0"/>
                          <a:cs typeface="Tahoma" panose="020B0604030504040204" pitchFamily="34" charset="0"/>
                        </a:rPr>
                        <a:t>. </a:t>
                      </a:r>
                    </a:p>
                    <a:p>
                      <a:pPr marL="171450" indent="-171450" algn="l">
                        <a:lnSpc>
                          <a:spcPct val="115000"/>
                        </a:lnSpc>
                        <a:spcAft>
                          <a:spcPts val="0"/>
                        </a:spcAft>
                        <a:buFont typeface="Arial" panose="020B0604020202020204" pitchFamily="34" charset="0"/>
                        <a:buChar char="•"/>
                      </a:pPr>
                      <a:r>
                        <a:rPr lang="en-GB" sz="800" i="0" baseline="0">
                          <a:effectLst/>
                          <a:latin typeface="Tahoma" panose="020B0604030504040204" pitchFamily="34" charset="0"/>
                          <a:ea typeface="Tahoma" panose="020B0604030504040204" pitchFamily="34" charset="0"/>
                          <a:cs typeface="Tahoma" panose="020B0604030504040204" pitchFamily="34" charset="0"/>
                        </a:rPr>
                        <a:t>Begin to develop a greater range of conjunctions </a:t>
                      </a:r>
                      <a:r>
                        <a:rPr lang="en-GB" sz="800" i="1" baseline="0">
                          <a:effectLst/>
                          <a:latin typeface="Tahoma" panose="020B0604030504040204" pitchFamily="34" charset="0"/>
                          <a:ea typeface="Tahoma" panose="020B0604030504040204" pitchFamily="34" charset="0"/>
                          <a:cs typeface="Tahoma" panose="020B0604030504040204" pitchFamily="34" charset="0"/>
                        </a:rPr>
                        <a:t>(but/because</a:t>
                      </a:r>
                      <a:r>
                        <a:rPr lang="en-GB" sz="800" i="0" baseline="0">
                          <a:effectLst/>
                          <a:latin typeface="Tahoma" panose="020B0604030504040204" pitchFamily="34" charset="0"/>
                          <a:ea typeface="Tahoma" panose="020B0604030504040204" pitchFamily="34" charset="0"/>
                          <a:cs typeface="Tahoma" panose="020B0604030504040204" pitchFamily="34" charset="0"/>
                        </a:rPr>
                        <a:t>)</a:t>
                      </a:r>
                      <a:r>
                        <a:rPr lang="en-GB" sz="800" i="1" baseline="0">
                          <a:effectLst/>
                          <a:latin typeface="Tahoma" panose="020B0604030504040204" pitchFamily="34" charset="0"/>
                          <a:ea typeface="Tahoma" panose="020B0604030504040204" pitchFamily="34" charset="0"/>
                          <a:cs typeface="Tahoma" panose="020B0604030504040204" pitchFamily="34" charset="0"/>
                        </a:rPr>
                        <a:t>.</a:t>
                      </a:r>
                      <a:r>
                        <a:rPr lang="en-GB" sz="800" i="0" baseline="0">
                          <a:effectLst/>
                          <a:latin typeface="Tahoma" panose="020B0604030504040204" pitchFamily="34" charset="0"/>
                          <a:ea typeface="Tahoma" panose="020B0604030504040204" pitchFamily="34" charset="0"/>
                          <a:cs typeface="Tahoma" panose="020B0604030504040204" pitchFamily="34" charset="0"/>
                        </a:rPr>
                        <a:t> </a:t>
                      </a:r>
                      <a:endParaRPr lang="en-GB" sz="800" baseline="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Use co-ordination (</a:t>
                      </a:r>
                      <a:r>
                        <a:rPr lang="en-GB" sz="800" i="1">
                          <a:effectLst/>
                          <a:latin typeface="Tahoma" panose="020B0604030504040204" pitchFamily="34" charset="0"/>
                          <a:ea typeface="Tahoma" panose="020B0604030504040204" pitchFamily="34" charset="0"/>
                          <a:cs typeface="Tahoma" panose="020B0604030504040204" pitchFamily="34" charset="0"/>
                        </a:rPr>
                        <a:t>or/and/but</a:t>
                      </a:r>
                      <a:r>
                        <a:rPr lang="en-GB" sz="800" i="0">
                          <a:effectLst/>
                          <a:latin typeface="Tahoma" panose="020B0604030504040204" pitchFamily="34" charset="0"/>
                          <a:ea typeface="Tahoma" panose="020B0604030504040204" pitchFamily="34" charset="0"/>
                          <a:cs typeface="Tahoma" panose="020B0604030504040204" pitchFamily="34" charset="0"/>
                        </a:rPr>
                        <a:t>) and some subordination (</a:t>
                      </a:r>
                      <a:r>
                        <a:rPr lang="en-GB" sz="800" i="1">
                          <a:effectLst/>
                          <a:latin typeface="Tahoma" panose="020B0604030504040204" pitchFamily="34" charset="0"/>
                          <a:ea typeface="Tahoma" panose="020B0604030504040204" pitchFamily="34" charset="0"/>
                          <a:cs typeface="Tahoma" panose="020B0604030504040204" pitchFamily="34" charset="0"/>
                        </a:rPr>
                        <a:t>when/if/because</a:t>
                      </a:r>
                      <a:r>
                        <a:rPr lang="en-GB" sz="800" i="0">
                          <a:effectLst/>
                          <a:latin typeface="Tahoma" panose="020B0604030504040204" pitchFamily="34" charset="0"/>
                          <a:ea typeface="Tahoma" panose="020B0604030504040204" pitchFamily="34" charset="0"/>
                          <a:cs typeface="Tahoma" panose="020B0604030504040204" pitchFamily="34" charset="0"/>
                        </a:rPr>
                        <a:t>) to join clauses. </a:t>
                      </a:r>
                      <a:endParaRPr lang="en-GB" sz="800">
                        <a:effectLst/>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Use some expanded noun phrases to describe and specify.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Adverbs that say how or when an action happens.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Use sentences with different forms: statement, question, exclamation and command. </a:t>
                      </a: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Express time, place and cause using conjunctions, adverbs or prepositions.</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Start to write sentences with subordinate clauses in different places in writing.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Use fronted adverbial phrases to start sentences. </a:t>
                      </a:r>
                    </a:p>
                    <a:p>
                      <a:pPr marL="0" indent="0" algn="l">
                        <a:lnSpc>
                          <a:spcPct val="115000"/>
                        </a:lnSpc>
                        <a:spcAft>
                          <a:spcPts val="0"/>
                        </a:spcAft>
                        <a:buFont typeface="Arial" panose="020B0604020202020204" pitchFamily="34" charset="0"/>
                        <a:buNone/>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extLst>
                  <a:ext uri="{0D108BD9-81ED-4DB2-BD59-A6C34878D82A}">
                    <a16:rowId xmlns:a16="http://schemas.microsoft.com/office/drawing/2014/main" val="1261031223"/>
                  </a:ext>
                </a:extLst>
              </a:tr>
              <a:tr h="774828">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a:effectLst/>
                          <a:latin typeface="Tahoma" panose="020B0604030504040204" pitchFamily="34" charset="0"/>
                          <a:ea typeface="Tahoma" panose="020B0604030504040204" pitchFamily="34" charset="0"/>
                          <a:cs typeface="Tahoma" panose="020B0604030504040204" pitchFamily="34" charset="0"/>
                        </a:rPr>
                        <a:t>Vocabulary, Grammar and Punctuation: Text Level  </a:t>
                      </a: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l">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Sequencing sentences to form short narratives. </a:t>
                      </a:r>
                    </a:p>
                    <a:p>
                      <a:pPr marL="171450" indent="-171450">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Use past and present tense mostly correctly and consistently in verbal communication. </a:t>
                      </a:r>
                    </a:p>
                    <a:p>
                      <a:pPr marL="171450" indent="-171450">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Begin to distinguish between past and present tense in writing. </a:t>
                      </a:r>
                    </a:p>
                  </a:txBody>
                  <a:tcPr marL="23581" marR="23581" marT="0" marB="0"/>
                </a:tc>
                <a:tc>
                  <a:txBody>
                    <a:bodyPr/>
                    <a:lstStyle/>
                    <a:p>
                      <a:pPr marL="171450" indent="-171450">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Use present and past tense mostly correctly and consistently. </a:t>
                      </a:r>
                    </a:p>
                    <a:p>
                      <a:pPr marL="171450" indent="-171450">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Use the progressive forms of verbs in the present and past tense to mark actions in progress. </a:t>
                      </a:r>
                    </a:p>
                  </a:txBody>
                  <a:tcPr marL="23581" marR="23581" marT="0" marB="0"/>
                </a:tc>
                <a:tc>
                  <a:txBody>
                    <a:bodyPr/>
                    <a:lstStyle/>
                    <a:p>
                      <a:pPr marL="171450" indent="-171450">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Maintain present and past tense throughout a piece of writing mostly correctly and consistently. </a:t>
                      </a:r>
                    </a:p>
                    <a:p>
                      <a:pPr marL="171450" indent="-171450">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Begin to use paragraphs as a way to group related material.</a:t>
                      </a:r>
                    </a:p>
                    <a:p>
                      <a:pPr marL="171450" indent="-171450">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Begin to use headings and sub-headings to aid presentation.</a:t>
                      </a:r>
                    </a:p>
                    <a:p>
                      <a:pPr marL="171450" indent="-171450">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Use of the present perfect form of verbs instead of the simple past.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a:effectLst/>
                          <a:latin typeface="Tahoma" panose="020B0604030504040204" pitchFamily="34" charset="0"/>
                          <a:ea typeface="Tahoma" panose="020B0604030504040204" pitchFamily="34" charset="0"/>
                          <a:cs typeface="Tahoma" panose="020B0604030504040204" pitchFamily="34" charset="0"/>
                        </a:rPr>
                        <a:t>Choose nouns and pronouns appropriately for clarity and cohesion and to avoid repetition. </a:t>
                      </a:r>
                    </a:p>
                  </a:txBody>
                  <a:tcPr marL="23581" marR="23581" marT="0" marB="0"/>
                </a:tc>
                <a:extLst>
                  <a:ext uri="{0D108BD9-81ED-4DB2-BD59-A6C34878D82A}">
                    <a16:rowId xmlns:a16="http://schemas.microsoft.com/office/drawing/2014/main" val="1951890764"/>
                  </a:ext>
                </a:extLst>
              </a:tr>
              <a:tr h="1133831">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a:effectLst/>
                          <a:latin typeface="Tahoma" panose="020B0604030504040204" pitchFamily="34" charset="0"/>
                          <a:ea typeface="Tahoma" panose="020B0604030504040204" pitchFamily="34" charset="0"/>
                          <a:cs typeface="Tahoma" panose="020B0604030504040204" pitchFamily="34" charset="0"/>
                        </a:rPr>
                        <a:t>Vocabulary, Grammar and Punctuation: Punctuation  </a:t>
                      </a: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Use full stops and capital letters in writing when supported by an adult. </a:t>
                      </a: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baseline="0">
                          <a:effectLst/>
                          <a:latin typeface="Tahoma" panose="020B0604030504040204" pitchFamily="34" charset="0"/>
                          <a:ea typeface="Tahoma" panose="020B0604030504040204" pitchFamily="34" charset="0"/>
                          <a:cs typeface="Tahoma" panose="020B0604030504040204" pitchFamily="34" charset="0"/>
                        </a:rPr>
                        <a:t>Separate words in writing using spaces most of the time. </a:t>
                      </a:r>
                    </a:p>
                    <a:p>
                      <a:pPr marL="171450" indent="-171450" algn="l">
                        <a:lnSpc>
                          <a:spcPct val="115000"/>
                        </a:lnSpc>
                        <a:spcAft>
                          <a:spcPts val="0"/>
                        </a:spcAft>
                        <a:buFont typeface="Arial" panose="020B0604020202020204" pitchFamily="34" charset="0"/>
                        <a:buChar char="•"/>
                      </a:pPr>
                      <a:r>
                        <a:rPr lang="en-GB" sz="800" baseline="0">
                          <a:effectLst/>
                          <a:latin typeface="Tahoma" panose="020B0604030504040204" pitchFamily="34" charset="0"/>
                          <a:ea typeface="Tahoma" panose="020B0604030504040204" pitchFamily="34" charset="0"/>
                          <a:cs typeface="Tahoma" panose="020B0604030504040204" pitchFamily="34" charset="0"/>
                        </a:rPr>
                        <a:t>Use capital letters, full tops, question marks and exclamation marks to demarcate sentences with increasing accuracy and control. </a:t>
                      </a:r>
                    </a:p>
                    <a:p>
                      <a:pPr marL="171450" indent="-171450" algn="l">
                        <a:lnSpc>
                          <a:spcPct val="115000"/>
                        </a:lnSpc>
                        <a:spcAft>
                          <a:spcPts val="0"/>
                        </a:spcAft>
                        <a:buFont typeface="Arial" panose="020B0604020202020204" pitchFamily="34" charset="0"/>
                        <a:buChar char="•"/>
                      </a:pPr>
                      <a:r>
                        <a:rPr lang="en-GB" sz="800" baseline="0">
                          <a:effectLst/>
                          <a:latin typeface="Tahoma" panose="020B0604030504040204" pitchFamily="34" charset="0"/>
                          <a:ea typeface="Tahoma" panose="020B0604030504040204" pitchFamily="34" charset="0"/>
                          <a:cs typeface="Tahoma" panose="020B0604030504040204" pitchFamily="34" charset="0"/>
                        </a:rPr>
                        <a:t>Use capital letters for names and for the personal pronoun I. </a:t>
                      </a: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Demarcate most sentences in their writing with capital letters and full stops, and use question and exclamation marks correctly when required.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Use commas in a list.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Use the singular apostrophe for possession.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Use apostrophes for possession and contraction. </a:t>
                      </a: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Demarcate sentences full strops, with occasional error.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Demarcate sentences with capital letters, with occasional error.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Use question marks mostly correctly, with occasional error.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Use exclamation marks mostly correctly, with occasional error.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Begin to use inverted commas to punctuate direct speech.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Use apostrophes consistently to mark the possession of singular nouns. </a:t>
                      </a:r>
                    </a:p>
                  </a:txBody>
                  <a:tcPr marL="23581" marR="23581" marT="0" marB="0"/>
                </a:tc>
                <a:extLst>
                  <a:ext uri="{0D108BD9-81ED-4DB2-BD59-A6C34878D82A}">
                    <a16:rowId xmlns:a16="http://schemas.microsoft.com/office/drawing/2014/main" val="952203534"/>
                  </a:ext>
                </a:extLst>
              </a:tr>
            </a:tbl>
          </a:graphicData>
        </a:graphic>
      </p:graphicFrame>
    </p:spTree>
    <p:extLst>
      <p:ext uri="{BB962C8B-B14F-4D97-AF65-F5344CB8AC3E}">
        <p14:creationId xmlns:p14="http://schemas.microsoft.com/office/powerpoint/2010/main" val="143797597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5904656"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Writing Years 4 to 6</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7380312" y="620688"/>
            <a:ext cx="1656183" cy="338554"/>
          </a:xfrm>
          <a:prstGeom prst="rect">
            <a:avLst/>
          </a:prstGeom>
          <a:noFill/>
        </p:spPr>
        <p:txBody>
          <a:bodyPr wrap="square" rtlCol="0">
            <a:spAutoFit/>
          </a:bodyPr>
          <a:lstStyle/>
          <a:p>
            <a:endParaRPr lang="en-GB" sz="1600"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7" name="Table 6">
            <a:extLst>
              <a:ext uri="{FF2B5EF4-FFF2-40B4-BE49-F238E27FC236}">
                <a16:creationId xmlns:a16="http://schemas.microsoft.com/office/drawing/2014/main" id="{8064ACAE-4A41-44F7-ABD6-4F21AF4A769E}"/>
              </a:ext>
            </a:extLst>
          </p:cNvPr>
          <p:cNvGraphicFramePr>
            <a:graphicFrameLocks noGrp="1"/>
          </p:cNvGraphicFramePr>
          <p:nvPr>
            <p:extLst>
              <p:ext uri="{D42A27DB-BD31-4B8C-83A1-F6EECF244321}">
                <p14:modId xmlns:p14="http://schemas.microsoft.com/office/powerpoint/2010/main" val="2834516891"/>
              </p:ext>
            </p:extLst>
          </p:nvPr>
        </p:nvGraphicFramePr>
        <p:xfrm>
          <a:off x="229214" y="1019179"/>
          <a:ext cx="8604678" cy="4476085"/>
        </p:xfrm>
        <a:graphic>
          <a:graphicData uri="http://schemas.openxmlformats.org/drawingml/2006/table">
            <a:tbl>
              <a:tblPr firstRow="1" firstCol="1" bandRow="1">
                <a:tableStyleId>{5C22544A-7EE6-4342-B048-85BDC9FD1C3A}</a:tableStyleId>
              </a:tblPr>
              <a:tblGrid>
                <a:gridCol w="991167">
                  <a:extLst>
                    <a:ext uri="{9D8B030D-6E8A-4147-A177-3AD203B41FA5}">
                      <a16:colId xmlns:a16="http://schemas.microsoft.com/office/drawing/2014/main" val="2863215087"/>
                    </a:ext>
                  </a:extLst>
                </a:gridCol>
                <a:gridCol w="2537359">
                  <a:extLst>
                    <a:ext uri="{9D8B030D-6E8A-4147-A177-3AD203B41FA5}">
                      <a16:colId xmlns:a16="http://schemas.microsoft.com/office/drawing/2014/main" val="122677382"/>
                    </a:ext>
                  </a:extLst>
                </a:gridCol>
                <a:gridCol w="2538076">
                  <a:extLst>
                    <a:ext uri="{9D8B030D-6E8A-4147-A177-3AD203B41FA5}">
                      <a16:colId xmlns:a16="http://schemas.microsoft.com/office/drawing/2014/main" val="375876866"/>
                    </a:ext>
                  </a:extLst>
                </a:gridCol>
                <a:gridCol w="2538076">
                  <a:extLst>
                    <a:ext uri="{9D8B030D-6E8A-4147-A177-3AD203B41FA5}">
                      <a16:colId xmlns:a16="http://schemas.microsoft.com/office/drawing/2014/main" val="3073927167"/>
                    </a:ext>
                  </a:extLst>
                </a:gridCol>
              </a:tblGrid>
              <a:tr h="355189">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4</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5</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6</a:t>
                      </a:r>
                    </a:p>
                  </a:txBody>
                  <a:tcPr marL="23581" marR="23581" marT="0" marB="0" anchor="ctr"/>
                </a:tc>
                <a:extLst>
                  <a:ext uri="{0D108BD9-81ED-4DB2-BD59-A6C34878D82A}">
                    <a16:rowId xmlns:a16="http://schemas.microsoft.com/office/drawing/2014/main" val="265378462"/>
                  </a:ext>
                </a:extLst>
              </a:tr>
              <a:tr h="827024">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Vocabulary, Grammar and Punctuation: Word Level  </a:t>
                      </a:r>
                    </a:p>
                  </a:txBody>
                  <a:tcPr marL="23581" marR="23581" marT="0" marB="0" anchor="ctr"/>
                </a:tc>
                <a:tc>
                  <a:txBody>
                    <a:bodyPr/>
                    <a:lstStyle/>
                    <a:p>
                      <a:pPr marL="171450" indent="-171450" algn="l">
                        <a:lnSpc>
                          <a:spcPct val="115000"/>
                        </a:lnSpc>
                        <a:spcAft>
                          <a:spcPts val="0"/>
                        </a:spcAft>
                        <a:buFont typeface="Arial" panose="020B0604020202020204" pitchFamily="34" charset="0"/>
                        <a:buChar char="•"/>
                      </a:pPr>
                      <a:r>
                        <a:rPr lang="en-GB" sz="800" baseline="0">
                          <a:effectLst/>
                          <a:latin typeface="Tahoma" panose="020B0604030504040204" pitchFamily="34" charset="0"/>
                          <a:ea typeface="Tahoma" panose="020B0604030504040204" pitchFamily="34" charset="0"/>
                          <a:cs typeface="Tahoma" panose="020B0604030504040204" pitchFamily="34" charset="0"/>
                        </a:rPr>
                        <a:t>The grammatical difference between plural and possessive –s. </a:t>
                      </a:r>
                    </a:p>
                    <a:p>
                      <a:pPr marL="171450" indent="-171450" algn="l">
                        <a:lnSpc>
                          <a:spcPct val="115000"/>
                        </a:lnSpc>
                        <a:spcAft>
                          <a:spcPts val="0"/>
                        </a:spcAft>
                        <a:buFont typeface="Arial" panose="020B0604020202020204" pitchFamily="34" charset="0"/>
                        <a:buChar char="•"/>
                      </a:pPr>
                      <a:r>
                        <a:rPr lang="en-GB" sz="800" baseline="0">
                          <a:effectLst/>
                          <a:latin typeface="Tahoma" panose="020B0604030504040204" pitchFamily="34" charset="0"/>
                          <a:ea typeface="Tahoma" panose="020B0604030504040204" pitchFamily="34" charset="0"/>
                          <a:cs typeface="Tahoma" panose="020B0604030504040204" pitchFamily="34" charset="0"/>
                        </a:rPr>
                        <a:t>Use Standard English verb inflictions. </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Converting nouns or adjectives into verbs using suffixes.</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Verb prefixes. </a:t>
                      </a: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Understand the difference between vocabulary typical of informal speech and vocabulary appropriate for formal speech and writing.</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Understand how words are related by meaning as synonyms and antonyms. </a:t>
                      </a:r>
                    </a:p>
                  </a:txBody>
                  <a:tcPr marL="23581" marR="23581" marT="0" marB="0"/>
                </a:tc>
                <a:extLst>
                  <a:ext uri="{0D108BD9-81ED-4DB2-BD59-A6C34878D82A}">
                    <a16:rowId xmlns:a16="http://schemas.microsoft.com/office/drawing/2014/main" val="1576507716"/>
                  </a:ext>
                </a:extLst>
              </a:tr>
              <a:tr h="827024">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endParaRPr lang="en-GB" sz="800">
                        <a:effectLst/>
                        <a:latin typeface="Tahoma" panose="020B0604030504040204" pitchFamily="34" charset="0"/>
                        <a:ea typeface="Tahoma" panose="020B0604030504040204" pitchFamily="34" charset="0"/>
                        <a:cs typeface="Tahoma" panose="020B0604030504040204" pitchFamily="34" charset="0"/>
                      </a:endParaRPr>
                    </a:p>
                    <a:p>
                      <a:pPr marL="0" marR="0" lvl="0" indent="0" algn="ctr" defTabSz="914400" rtl="0" eaLnBrk="1" fontAlgn="auto" latinLnBrk="0" hangingPunct="1">
                        <a:lnSpc>
                          <a:spcPct val="115000"/>
                        </a:lnSpc>
                        <a:spcBef>
                          <a:spcPts val="0"/>
                        </a:spcBef>
                        <a:spcAft>
                          <a:spcPts val="0"/>
                        </a:spcAft>
                        <a:buClrTx/>
                        <a:buSzTx/>
                        <a:buFontTx/>
                        <a:buNone/>
                        <a:tabLst/>
                        <a:defRPr/>
                      </a:pPr>
                      <a:r>
                        <a:rPr lang="en-GB" sz="800">
                          <a:effectLst/>
                          <a:latin typeface="Tahoma" panose="020B0604030504040204" pitchFamily="34" charset="0"/>
                          <a:ea typeface="Tahoma" panose="020B0604030504040204" pitchFamily="34" charset="0"/>
                          <a:cs typeface="Tahoma" panose="020B0604030504040204" pitchFamily="34" charset="0"/>
                        </a:rPr>
                        <a:t>Vocabulary, Grammar and Punctuation: Sentence Level  </a:t>
                      </a: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Use noun phrases, expanded by the addition of modifying adjectives, nouns and prepositional phrases.</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Use fronted adverbials to start sentences, usually demarcated by commas.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Accurately write sentences with subordinate clauses across a range of writing.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Vary the position of adverbial phrases and subordinate clauses to engage the reader. </a:t>
                      </a: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Use relative clauses beginning with who, which, where, when, whose, that or an omitted relative pronoun.</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Indicate degrees of possibility using adverbs or modal verbs.</a:t>
                      </a: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Use the passive voice to affect the presentation of information in a sentence.</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Understand difference between structures typical of informal speech and structures appropriate for formal speech and writing, or the use of subjunctive forms.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Use expanded noun phrases to convey complicated information concisely. </a:t>
                      </a:r>
                    </a:p>
                  </a:txBody>
                  <a:tcPr marL="23581" marR="23581" marT="0" marB="0"/>
                </a:tc>
                <a:extLst>
                  <a:ext uri="{0D108BD9-81ED-4DB2-BD59-A6C34878D82A}">
                    <a16:rowId xmlns:a16="http://schemas.microsoft.com/office/drawing/2014/main" val="4189208483"/>
                  </a:ext>
                </a:extLst>
              </a:tr>
              <a:tr h="827024">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endParaRPr lang="en-GB" sz="800">
                        <a:effectLst/>
                        <a:latin typeface="Tahoma" panose="020B0604030504040204" pitchFamily="34" charset="0"/>
                        <a:ea typeface="Tahoma" panose="020B0604030504040204" pitchFamily="34" charset="0"/>
                        <a:cs typeface="Tahoma" panose="020B0604030504040204" pitchFamily="34" charset="0"/>
                      </a:endParaRPr>
                    </a:p>
                    <a:p>
                      <a:pPr marL="0" marR="0" lvl="0" indent="0" algn="ctr" defTabSz="914400" rtl="0" eaLnBrk="1" fontAlgn="auto" latinLnBrk="0" hangingPunct="1">
                        <a:lnSpc>
                          <a:spcPct val="115000"/>
                        </a:lnSpc>
                        <a:spcBef>
                          <a:spcPts val="0"/>
                        </a:spcBef>
                        <a:spcAft>
                          <a:spcPts val="0"/>
                        </a:spcAft>
                        <a:buClrTx/>
                        <a:buSzTx/>
                        <a:buFontTx/>
                        <a:buNone/>
                        <a:tabLst/>
                        <a:defRPr/>
                      </a:pPr>
                      <a:r>
                        <a:rPr lang="en-GB" sz="800">
                          <a:effectLst/>
                          <a:latin typeface="Tahoma" panose="020B0604030504040204" pitchFamily="34" charset="0"/>
                          <a:ea typeface="Tahoma" panose="020B0604030504040204" pitchFamily="34" charset="0"/>
                          <a:cs typeface="Tahoma" panose="020B0604030504040204" pitchFamily="34" charset="0"/>
                        </a:rPr>
                        <a:t>Vocabulary, Grammar and Punctuation: Text Level  </a:t>
                      </a: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marL="171450" indent="-171450">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Use paragraphing to organise ideas around a theme. </a:t>
                      </a:r>
                    </a:p>
                    <a:p>
                      <a:pPr marL="171450" indent="-171450">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Select appropriate choice of pronoun or noun within and across sentences to aid cohesion and avoid repetition. </a:t>
                      </a:r>
                    </a:p>
                    <a:p>
                      <a:pPr marL="171450" indent="-171450">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Write fiction and non-fiction keeping accurate and consistent use of tense and person throughout. </a:t>
                      </a:r>
                    </a:p>
                    <a:p>
                      <a:pPr marL="171450" indent="-171450">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Use present perfect forms of verbs instead of the past tense. </a:t>
                      </a:r>
                    </a:p>
                  </a:txBody>
                  <a:tcPr marL="23581" marR="23581" marT="0" marB="0"/>
                </a:tc>
                <a:tc>
                  <a:txBody>
                    <a:bodyPr/>
                    <a:lstStyle/>
                    <a:p>
                      <a:pPr marL="171450" indent="-171450">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Use devices to build cohesion within a paragraph and use adverbials of time and number to link ideas across paragraphs. </a:t>
                      </a:r>
                    </a:p>
                    <a:p>
                      <a:pPr marL="171450" indent="-171450">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Use verb tenses consistently and correctly throughout most of their writing. </a:t>
                      </a:r>
                    </a:p>
                    <a:p>
                      <a:pPr marL="171450" indent="-171450">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Select vocabulary and grammatical structures that are appropriate for the audience and purpose. </a:t>
                      </a:r>
                    </a:p>
                  </a:txBody>
                  <a:tcPr marL="23581" marR="23581" marT="0" marB="0"/>
                </a:tc>
                <a:tc>
                  <a:txBody>
                    <a:bodyPr/>
                    <a:lstStyle/>
                    <a:p>
                      <a:pPr marL="171450" indent="-171450">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Select vocabulary and grammatical structures that reflect what the writing requires, doing this mostly appropriately. </a:t>
                      </a:r>
                    </a:p>
                    <a:p>
                      <a:pPr marL="171450" indent="-171450">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Use the perfect form of verbs to mark relationships of time and cause. </a:t>
                      </a:r>
                    </a:p>
                    <a:p>
                      <a:pPr marL="171450" indent="-171450">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Use a range of devices to build cohesion within and across paragraphs. </a:t>
                      </a:r>
                    </a:p>
                    <a:p>
                      <a:pPr marL="171450" indent="-171450">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Use verb tenses consistently and correctly throughout their writing. </a:t>
                      </a:r>
                    </a:p>
                    <a:p>
                      <a:pPr marL="171450" indent="-171450">
                        <a:buFont typeface="Arial" panose="020B0604020202020204" pitchFamily="34" charset="0"/>
                        <a:buChar char="•"/>
                      </a:pPr>
                      <a:endParaRPr lang="en-GB" sz="800">
                        <a:latin typeface="Tahoma" panose="020B0604030504040204" pitchFamily="34" charset="0"/>
                        <a:ea typeface="Tahoma" panose="020B0604030504040204" pitchFamily="34" charset="0"/>
                        <a:cs typeface="Tahoma" panose="020B0604030504040204" pitchFamily="34" charset="0"/>
                      </a:endParaRPr>
                    </a:p>
                  </a:txBody>
                  <a:tcPr marL="23581" marR="23581" marT="0" marB="0"/>
                </a:tc>
                <a:extLst>
                  <a:ext uri="{0D108BD9-81ED-4DB2-BD59-A6C34878D82A}">
                    <a16:rowId xmlns:a16="http://schemas.microsoft.com/office/drawing/2014/main" val="2488297600"/>
                  </a:ext>
                </a:extLst>
              </a:tr>
              <a:tr h="827024">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a:effectLst/>
                          <a:latin typeface="Tahoma" panose="020B0604030504040204" pitchFamily="34" charset="0"/>
                          <a:ea typeface="Tahoma" panose="020B0604030504040204" pitchFamily="34" charset="0"/>
                          <a:cs typeface="Tahoma" panose="020B0604030504040204" pitchFamily="34" charset="0"/>
                        </a:rPr>
                        <a:t>Vocabulary, Grammar and Punctuation: Punctuation</a:t>
                      </a: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Use inverted commas and other punctuation to indicate direct speech mostly correctly.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Use a new line for a new speaker when writing direct speech.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Use apostrophes to mark plural possession.</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Use commas after fronted adverbials. </a:t>
                      </a: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Use brackets, dashes or commas to indicate parenthesis.</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Use commas to clarify meaning or avoid ambiguity.</a:t>
                      </a: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Use the semi-colon, colon and dash to mark the boundary between independent clauses.</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Use of the colon to introduce a list and use of semi-colons within lists.</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Use of bullet points to list information.</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Use hyphens to avoid ambiguity. </a:t>
                      </a:r>
                    </a:p>
                  </a:txBody>
                  <a:tcPr marL="23581" marR="23581" marT="0" marB="0"/>
                </a:tc>
                <a:extLst>
                  <a:ext uri="{0D108BD9-81ED-4DB2-BD59-A6C34878D82A}">
                    <a16:rowId xmlns:a16="http://schemas.microsoft.com/office/drawing/2014/main" val="3643767547"/>
                  </a:ext>
                </a:extLst>
              </a:tr>
            </a:tbl>
          </a:graphicData>
        </a:graphic>
      </p:graphicFrame>
    </p:spTree>
    <p:extLst>
      <p:ext uri="{BB962C8B-B14F-4D97-AF65-F5344CB8AC3E}">
        <p14:creationId xmlns:p14="http://schemas.microsoft.com/office/powerpoint/2010/main" val="276670338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66873" y="404663"/>
            <a:ext cx="950912" cy="943335"/>
          </a:xfrm>
          <a:prstGeom prst="rect">
            <a:avLst/>
          </a:prstGeom>
        </p:spPr>
      </p:pic>
      <p:sp>
        <p:nvSpPr>
          <p:cNvPr id="6" name="TextBox 5"/>
          <p:cNvSpPr txBox="1"/>
          <p:nvPr/>
        </p:nvSpPr>
        <p:spPr>
          <a:xfrm>
            <a:off x="1317785" y="476672"/>
            <a:ext cx="5904656"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Spelling</a:t>
            </a:r>
          </a:p>
        </p:txBody>
      </p:sp>
      <p:sp>
        <p:nvSpPr>
          <p:cNvPr id="7" name="TextBox 6"/>
          <p:cNvSpPr txBox="1"/>
          <p:nvPr/>
        </p:nvSpPr>
        <p:spPr>
          <a:xfrm>
            <a:off x="236712" y="1575084"/>
            <a:ext cx="1815008" cy="3647152"/>
          </a:xfrm>
          <a:prstGeom prst="rect">
            <a:avLst/>
          </a:prstGeom>
          <a:noFill/>
        </p:spPr>
        <p:txBody>
          <a:bodyPr wrap="square" rtlCol="0">
            <a:spAutoFit/>
          </a:bodyPr>
          <a:lstStyle/>
          <a:p>
            <a:pPr>
              <a:lnSpc>
                <a:spcPct val="150000"/>
              </a:lnSpc>
            </a:pPr>
            <a:r>
              <a:rPr lang="en-GB" sz="2200">
                <a:solidFill>
                  <a:srgbClr val="002060"/>
                </a:solidFill>
                <a:latin typeface="Tahoma" panose="020B0604030504040204" pitchFamily="34" charset="0"/>
                <a:ea typeface="Tahoma" panose="020B0604030504040204" pitchFamily="34" charset="0"/>
                <a:cs typeface="Tahoma" panose="020B0604030504040204" pitchFamily="34" charset="0"/>
                <a:hlinkClick r:id="rId4" action="ppaction://hlinksldjump"/>
              </a:rPr>
              <a:t>Year 1</a:t>
            </a:r>
          </a:p>
          <a:p>
            <a:pPr>
              <a:lnSpc>
                <a:spcPct val="150000"/>
              </a:lnSpc>
            </a:pPr>
            <a:r>
              <a:rPr lang="en-GB" sz="2200">
                <a:solidFill>
                  <a:srgbClr val="002060"/>
                </a:solidFill>
                <a:latin typeface="Tahoma" panose="020B0604030504040204" pitchFamily="34" charset="0"/>
                <a:ea typeface="Tahoma" panose="020B0604030504040204" pitchFamily="34" charset="0"/>
                <a:cs typeface="Tahoma" panose="020B0604030504040204" pitchFamily="34" charset="0"/>
                <a:hlinkClick r:id="rId4" action="ppaction://hlinksldjump"/>
              </a:rPr>
              <a:t>Year 2 </a:t>
            </a:r>
          </a:p>
          <a:p>
            <a:pPr>
              <a:lnSpc>
                <a:spcPct val="150000"/>
              </a:lnSpc>
            </a:pPr>
            <a:r>
              <a:rPr lang="en-GB" sz="2200">
                <a:solidFill>
                  <a:srgbClr val="002060"/>
                </a:solidFill>
                <a:latin typeface="Tahoma" panose="020B0604030504040204" pitchFamily="34" charset="0"/>
                <a:ea typeface="Tahoma" panose="020B0604030504040204" pitchFamily="34" charset="0"/>
                <a:cs typeface="Tahoma" panose="020B0604030504040204" pitchFamily="34" charset="0"/>
                <a:hlinkClick r:id="rId4" action="ppaction://hlinksldjump"/>
              </a:rPr>
              <a:t>Year 3</a:t>
            </a:r>
            <a:endParaRPr lang="en-GB" sz="22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2200">
                <a:solidFill>
                  <a:srgbClr val="002060"/>
                </a:solidFill>
                <a:latin typeface="Tahoma" panose="020B0604030504040204" pitchFamily="34" charset="0"/>
                <a:ea typeface="Tahoma" panose="020B0604030504040204" pitchFamily="34" charset="0"/>
                <a:cs typeface="Tahoma" panose="020B0604030504040204" pitchFamily="34" charset="0"/>
                <a:hlinkClick r:id="rId5" action="ppaction://hlinksldjump"/>
              </a:rPr>
              <a:t>Year 4</a:t>
            </a:r>
          </a:p>
          <a:p>
            <a:pPr>
              <a:lnSpc>
                <a:spcPct val="150000"/>
              </a:lnSpc>
            </a:pPr>
            <a:r>
              <a:rPr lang="en-GB" sz="2200">
                <a:solidFill>
                  <a:srgbClr val="002060"/>
                </a:solidFill>
                <a:latin typeface="Tahoma" panose="020B0604030504040204" pitchFamily="34" charset="0"/>
                <a:ea typeface="Tahoma" panose="020B0604030504040204" pitchFamily="34" charset="0"/>
                <a:cs typeface="Tahoma" panose="020B0604030504040204" pitchFamily="34" charset="0"/>
                <a:hlinkClick r:id="rId5" action="ppaction://hlinksldjump"/>
              </a:rPr>
              <a:t>Year 5</a:t>
            </a:r>
          </a:p>
          <a:p>
            <a:pPr>
              <a:lnSpc>
                <a:spcPct val="150000"/>
              </a:lnSpc>
            </a:pPr>
            <a:r>
              <a:rPr lang="en-GB" sz="2200">
                <a:solidFill>
                  <a:srgbClr val="002060"/>
                </a:solidFill>
                <a:latin typeface="Tahoma" panose="020B0604030504040204" pitchFamily="34" charset="0"/>
                <a:ea typeface="Tahoma" panose="020B0604030504040204" pitchFamily="34" charset="0"/>
                <a:cs typeface="Tahoma" panose="020B0604030504040204" pitchFamily="34" charset="0"/>
                <a:hlinkClick r:id="rId5" action="ppaction://hlinksldjump"/>
              </a:rPr>
              <a:t>Year 6</a:t>
            </a:r>
            <a:endParaRPr lang="en-GB" sz="22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endParaRPr lang="en-GB" sz="2200">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2555776" y="2001029"/>
            <a:ext cx="5976664" cy="2012474"/>
          </a:xfrm>
          <a:prstGeom prst="rect">
            <a:avLst/>
          </a:prstGeom>
          <a:noFill/>
          <a:ln>
            <a:solidFill>
              <a:schemeClr val="accent1"/>
            </a:solidFill>
          </a:ln>
        </p:spPr>
        <p:txBody>
          <a:bodyPr wrap="square" rtlCol="0">
            <a:spAutoFit/>
          </a:bodyPr>
          <a:lstStyle/>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Accurate spelling is an essential basic skill.</a:t>
            </a:r>
          </a:p>
          <a:p>
            <a:pPr>
              <a:lnSpc>
                <a:spcPct val="150000"/>
              </a:lnSpc>
            </a:pPr>
            <a:endParaRPr lang="en-GB" sz="6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Phonic knowledge is the basis for 90% of English spellings.  As such, Phonics should continue to underpin spelling after key stage 1; teachers should still draw pupils’ attention to GPCs that do and do not fit in with what has been taught so far. Increasingly, however, pupils also need to understand the role of morphology and etymology. </a:t>
            </a:r>
          </a:p>
          <a:p>
            <a:pPr>
              <a:lnSpc>
                <a:spcPct val="150000"/>
              </a:lnSpc>
            </a:pPr>
            <a:endParaRPr lang="en-GB" sz="600">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10" name="TextBox 9"/>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6"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8" name="TextBox 7"/>
          <p:cNvSpPr txBox="1"/>
          <p:nvPr/>
        </p:nvSpPr>
        <p:spPr>
          <a:xfrm>
            <a:off x="2563115" y="1397303"/>
            <a:ext cx="5976664" cy="369332"/>
          </a:xfrm>
          <a:prstGeom prst="rect">
            <a:avLst/>
          </a:prstGeom>
          <a:noFill/>
          <a:ln>
            <a:solidFill>
              <a:schemeClr val="accent1"/>
            </a:solidFill>
          </a:ln>
        </p:spPr>
        <p:txBody>
          <a:bodyPr wrap="square" rtlCol="0">
            <a:spAutoFit/>
          </a:bodyPr>
          <a:lstStyle/>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Our Writing Leader is Miss Rebecca Baker</a:t>
            </a:r>
          </a:p>
        </p:txBody>
      </p:sp>
    </p:spTree>
    <p:extLst>
      <p:ext uri="{BB962C8B-B14F-4D97-AF65-F5344CB8AC3E}">
        <p14:creationId xmlns:p14="http://schemas.microsoft.com/office/powerpoint/2010/main" val="302059783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5988" y="88175"/>
            <a:ext cx="676735" cy="671343"/>
          </a:xfrm>
          <a:prstGeom prst="rect">
            <a:avLst/>
          </a:prstGeom>
        </p:spPr>
      </p:pic>
      <p:sp>
        <p:nvSpPr>
          <p:cNvPr id="6" name="TextBox 5"/>
          <p:cNvSpPr txBox="1"/>
          <p:nvPr/>
        </p:nvSpPr>
        <p:spPr>
          <a:xfrm>
            <a:off x="1186032" y="88175"/>
            <a:ext cx="5904656"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Spelling EYFS to Year 3</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3781189271"/>
              </p:ext>
            </p:extLst>
          </p:nvPr>
        </p:nvGraphicFramePr>
        <p:xfrm>
          <a:off x="303563" y="900988"/>
          <a:ext cx="8536874" cy="5814854"/>
        </p:xfrm>
        <a:graphic>
          <a:graphicData uri="http://schemas.openxmlformats.org/drawingml/2006/table">
            <a:tbl>
              <a:tblPr firstRow="1" firstCol="1" bandRow="1">
                <a:tableStyleId>{5C22544A-7EE6-4342-B048-85BDC9FD1C3A}</a:tableStyleId>
              </a:tblPr>
              <a:tblGrid>
                <a:gridCol w="759418">
                  <a:extLst>
                    <a:ext uri="{9D8B030D-6E8A-4147-A177-3AD203B41FA5}">
                      <a16:colId xmlns:a16="http://schemas.microsoft.com/office/drawing/2014/main" val="20000"/>
                    </a:ext>
                  </a:extLst>
                </a:gridCol>
                <a:gridCol w="1944090">
                  <a:extLst>
                    <a:ext uri="{9D8B030D-6E8A-4147-A177-3AD203B41FA5}">
                      <a16:colId xmlns:a16="http://schemas.microsoft.com/office/drawing/2014/main" val="713258296"/>
                    </a:ext>
                  </a:extLst>
                </a:gridCol>
                <a:gridCol w="1944090">
                  <a:extLst>
                    <a:ext uri="{9D8B030D-6E8A-4147-A177-3AD203B41FA5}">
                      <a16:colId xmlns:a16="http://schemas.microsoft.com/office/drawing/2014/main" val="20001"/>
                    </a:ext>
                  </a:extLst>
                </a:gridCol>
                <a:gridCol w="1944638">
                  <a:extLst>
                    <a:ext uri="{9D8B030D-6E8A-4147-A177-3AD203B41FA5}">
                      <a16:colId xmlns:a16="http://schemas.microsoft.com/office/drawing/2014/main" val="20002"/>
                    </a:ext>
                  </a:extLst>
                </a:gridCol>
                <a:gridCol w="1944638">
                  <a:extLst>
                    <a:ext uri="{9D8B030D-6E8A-4147-A177-3AD203B41FA5}">
                      <a16:colId xmlns:a16="http://schemas.microsoft.com/office/drawing/2014/main" val="20003"/>
                    </a:ext>
                  </a:extLst>
                </a:gridCol>
              </a:tblGrid>
              <a:tr h="360966">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EYFS</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1</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2</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3</a:t>
                      </a:r>
                    </a:p>
                  </a:txBody>
                  <a:tcPr marL="23581" marR="23581" marT="0" marB="0" anchor="ctr"/>
                </a:tc>
                <a:extLst>
                  <a:ext uri="{0D108BD9-81ED-4DB2-BD59-A6C34878D82A}">
                    <a16:rowId xmlns:a16="http://schemas.microsoft.com/office/drawing/2014/main" val="10000"/>
                  </a:ext>
                </a:extLst>
              </a:tr>
              <a:tr h="5400103">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Spelling</a:t>
                      </a:r>
                    </a:p>
                  </a:txBody>
                  <a:tcPr marL="23581" marR="23581" marT="0" marB="0" anchor="ctr"/>
                </a:tc>
                <a:tc>
                  <a:txBody>
                    <a:bodyPr/>
                    <a:lstStyle/>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Spell words by identifying sounds in them and representing the sounds with a letter or letters.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Write recognisable letters, most of which are correctly formed.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Spell words using their phonics knowledge. </a:t>
                      </a: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Spell words ending in </a:t>
                      </a:r>
                      <a:r>
                        <a:rPr lang="en-GB" sz="800" i="1">
                          <a:effectLst/>
                          <a:latin typeface="Tahoma" panose="020B0604030504040204" pitchFamily="34" charset="0"/>
                          <a:ea typeface="Tahoma" panose="020B0604030504040204" pitchFamily="34" charset="0"/>
                          <a:cs typeface="Tahoma" panose="020B0604030504040204" pitchFamily="34" charset="0"/>
                        </a:rPr>
                        <a:t>‘ff’, ‘ll’, ‘ss’, ‘</a:t>
                      </a:r>
                      <a:r>
                        <a:rPr lang="en-GB" sz="800" i="1" err="1">
                          <a:effectLst/>
                          <a:latin typeface="Tahoma" panose="020B0604030504040204" pitchFamily="34" charset="0"/>
                          <a:ea typeface="Tahoma" panose="020B0604030504040204" pitchFamily="34" charset="0"/>
                          <a:cs typeface="Tahoma" panose="020B0604030504040204" pitchFamily="34" charset="0"/>
                        </a:rPr>
                        <a:t>zz</a:t>
                      </a:r>
                      <a:r>
                        <a:rPr lang="en-GB" sz="800" i="1">
                          <a:effectLst/>
                          <a:latin typeface="Tahoma" panose="020B0604030504040204" pitchFamily="34" charset="0"/>
                          <a:ea typeface="Tahoma" panose="020B0604030504040204" pitchFamily="34" charset="0"/>
                          <a:cs typeface="Tahoma" panose="020B0604030504040204" pitchFamily="34" charset="0"/>
                        </a:rPr>
                        <a:t>’ and ‘ck’.</a:t>
                      </a: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Spell words with the </a:t>
                      </a:r>
                      <a:r>
                        <a:rPr lang="en-GB" sz="800" i="1">
                          <a:effectLst/>
                          <a:latin typeface="Tahoma" panose="020B0604030504040204" pitchFamily="34" charset="0"/>
                          <a:ea typeface="Tahoma" panose="020B0604030504040204" pitchFamily="34" charset="0"/>
                          <a:cs typeface="Tahoma" panose="020B0604030504040204" pitchFamily="34" charset="0"/>
                        </a:rPr>
                        <a:t>‘k’</a:t>
                      </a:r>
                      <a:r>
                        <a:rPr lang="en-GB" sz="800" i="0">
                          <a:effectLst/>
                          <a:latin typeface="Tahoma" panose="020B0604030504040204" pitchFamily="34" charset="0"/>
                          <a:ea typeface="Tahoma" panose="020B0604030504040204" pitchFamily="34" charset="0"/>
                          <a:cs typeface="Tahoma" panose="020B0604030504040204" pitchFamily="34" charset="0"/>
                        </a:rPr>
                        <a:t> sound spelled ‘k’ and ‘</a:t>
                      </a:r>
                      <a:r>
                        <a:rPr lang="en-GB" sz="800" i="0" err="1">
                          <a:effectLst/>
                          <a:latin typeface="Tahoma" panose="020B0604030504040204" pitchFamily="34" charset="0"/>
                          <a:ea typeface="Tahoma" panose="020B0604030504040204" pitchFamily="34" charset="0"/>
                          <a:cs typeface="Tahoma" panose="020B0604030504040204" pitchFamily="34" charset="0"/>
                        </a:rPr>
                        <a:t>nk</a:t>
                      </a:r>
                      <a:r>
                        <a:rPr lang="en-GB" sz="800" i="0">
                          <a:effectLst/>
                          <a:latin typeface="Tahoma" panose="020B0604030504040204" pitchFamily="34" charset="0"/>
                          <a:ea typeface="Tahoma" panose="020B0604030504040204" pitchFamily="34" charset="0"/>
                          <a:cs typeface="Tahoma" panose="020B0604030504040204" pitchFamily="34" charset="0"/>
                        </a:rPr>
                        <a:t>’.</a:t>
                      </a: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Spell words with trigraphs (</a:t>
                      </a:r>
                      <a:r>
                        <a:rPr lang="en-GB" sz="800" i="1">
                          <a:effectLst/>
                          <a:latin typeface="Tahoma" panose="020B0604030504040204" pitchFamily="34" charset="0"/>
                          <a:ea typeface="Tahoma" panose="020B0604030504040204" pitchFamily="34" charset="0"/>
                          <a:cs typeface="Tahoma" panose="020B0604030504040204" pitchFamily="34" charset="0"/>
                        </a:rPr>
                        <a:t>tch, </a:t>
                      </a:r>
                      <a:r>
                        <a:rPr lang="en-GB" sz="800" i="1" err="1">
                          <a:effectLst/>
                          <a:latin typeface="Tahoma" panose="020B0604030504040204" pitchFamily="34" charset="0"/>
                          <a:ea typeface="Tahoma" panose="020B0604030504040204" pitchFamily="34" charset="0"/>
                          <a:cs typeface="Tahoma" panose="020B0604030504040204" pitchFamily="34" charset="0"/>
                        </a:rPr>
                        <a:t>igh</a:t>
                      </a:r>
                      <a:r>
                        <a:rPr lang="en-GB" sz="800" i="1">
                          <a:effectLst/>
                          <a:latin typeface="Tahoma" panose="020B0604030504040204" pitchFamily="34" charset="0"/>
                          <a:ea typeface="Tahoma" panose="020B0604030504040204" pitchFamily="34" charset="0"/>
                          <a:cs typeface="Tahoma" panose="020B0604030504040204" pitchFamily="34" charset="0"/>
                        </a:rPr>
                        <a:t>, ore, air, ear)</a:t>
                      </a:r>
                      <a:r>
                        <a:rPr lang="en-GB" sz="800" i="0">
                          <a:effectLst/>
                          <a:latin typeface="Tahoma" panose="020B0604030504040204" pitchFamily="34" charset="0"/>
                          <a:ea typeface="Tahoma" panose="020B0604030504040204" pitchFamily="34" charset="0"/>
                          <a:cs typeface="Tahoma" panose="020B0604030504040204" pitchFamily="34" charset="0"/>
                        </a:rPr>
                        <a:t>.</a:t>
                      </a: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Spell words with digraphs (</a:t>
                      </a:r>
                      <a:r>
                        <a:rPr lang="en-GB" sz="800" i="1">
                          <a:effectLst/>
                          <a:latin typeface="Tahoma" panose="020B0604030504040204" pitchFamily="34" charset="0"/>
                          <a:ea typeface="Tahoma" panose="020B0604030504040204" pitchFamily="34" charset="0"/>
                          <a:cs typeface="Tahoma" panose="020B0604030504040204" pitchFamily="34" charset="0"/>
                        </a:rPr>
                        <a:t>ai, oi, ay, oy, </a:t>
                      </a:r>
                      <a:r>
                        <a:rPr lang="en-GB" sz="800" i="1" err="1">
                          <a:effectLst/>
                          <a:latin typeface="Tahoma" panose="020B0604030504040204" pitchFamily="34" charset="0"/>
                          <a:ea typeface="Tahoma" panose="020B0604030504040204" pitchFamily="34" charset="0"/>
                          <a:cs typeface="Tahoma" panose="020B0604030504040204" pitchFamily="34" charset="0"/>
                        </a:rPr>
                        <a:t>ar</a:t>
                      </a:r>
                      <a:r>
                        <a:rPr lang="en-GB" sz="800" i="1">
                          <a:effectLst/>
                          <a:latin typeface="Tahoma" panose="020B0604030504040204" pitchFamily="34" charset="0"/>
                          <a:ea typeface="Tahoma" panose="020B0604030504040204" pitchFamily="34" charset="0"/>
                          <a:cs typeface="Tahoma" panose="020B0604030504040204" pitchFamily="34" charset="0"/>
                        </a:rPr>
                        <a:t>, </a:t>
                      </a:r>
                      <a:r>
                        <a:rPr lang="en-GB" sz="800" i="1" err="1">
                          <a:effectLst/>
                          <a:latin typeface="Tahoma" panose="020B0604030504040204" pitchFamily="34" charset="0"/>
                          <a:ea typeface="Tahoma" panose="020B0604030504040204" pitchFamily="34" charset="0"/>
                          <a:cs typeface="Tahoma" panose="020B0604030504040204" pitchFamily="34" charset="0"/>
                        </a:rPr>
                        <a:t>ee</a:t>
                      </a:r>
                      <a:r>
                        <a:rPr lang="en-GB" sz="800" i="1">
                          <a:effectLst/>
                          <a:latin typeface="Tahoma" panose="020B0604030504040204" pitchFamily="34" charset="0"/>
                          <a:ea typeface="Tahoma" panose="020B0604030504040204" pitchFamily="34" charset="0"/>
                          <a:cs typeface="Tahoma" panose="020B0604030504040204" pitchFamily="34" charset="0"/>
                        </a:rPr>
                        <a:t>, </a:t>
                      </a:r>
                      <a:r>
                        <a:rPr lang="en-GB" sz="800" i="1" err="1">
                          <a:effectLst/>
                          <a:latin typeface="Tahoma" panose="020B0604030504040204" pitchFamily="34" charset="0"/>
                          <a:ea typeface="Tahoma" panose="020B0604030504040204" pitchFamily="34" charset="0"/>
                          <a:cs typeface="Tahoma" panose="020B0604030504040204" pitchFamily="34" charset="0"/>
                        </a:rPr>
                        <a:t>ir</a:t>
                      </a:r>
                      <a:r>
                        <a:rPr lang="en-GB" sz="800" i="1">
                          <a:effectLst/>
                          <a:latin typeface="Tahoma" panose="020B0604030504040204" pitchFamily="34" charset="0"/>
                          <a:ea typeface="Tahoma" panose="020B0604030504040204" pitchFamily="34" charset="0"/>
                          <a:cs typeface="Tahoma" panose="020B0604030504040204" pitchFamily="34" charset="0"/>
                        </a:rPr>
                        <a:t>, </a:t>
                      </a:r>
                      <a:r>
                        <a:rPr lang="en-GB" sz="800" i="1" err="1">
                          <a:effectLst/>
                          <a:latin typeface="Tahoma" panose="020B0604030504040204" pitchFamily="34" charset="0"/>
                          <a:ea typeface="Tahoma" panose="020B0604030504040204" pitchFamily="34" charset="0"/>
                          <a:cs typeface="Tahoma" panose="020B0604030504040204" pitchFamily="34" charset="0"/>
                        </a:rPr>
                        <a:t>ur</a:t>
                      </a:r>
                      <a:r>
                        <a:rPr lang="en-GB" sz="800" i="1">
                          <a:effectLst/>
                          <a:latin typeface="Tahoma" panose="020B0604030504040204" pitchFamily="34" charset="0"/>
                          <a:ea typeface="Tahoma" panose="020B0604030504040204" pitchFamily="34" charset="0"/>
                          <a:cs typeface="Tahoma" panose="020B0604030504040204" pitchFamily="34" charset="0"/>
                        </a:rPr>
                        <a:t>, </a:t>
                      </a:r>
                      <a:r>
                        <a:rPr lang="en-GB" sz="800" i="1" err="1">
                          <a:effectLst/>
                          <a:latin typeface="Tahoma" panose="020B0604030504040204" pitchFamily="34" charset="0"/>
                          <a:ea typeface="Tahoma" panose="020B0604030504040204" pitchFamily="34" charset="0"/>
                          <a:cs typeface="Tahoma" panose="020B0604030504040204" pitchFamily="34" charset="0"/>
                        </a:rPr>
                        <a:t>ue</a:t>
                      </a:r>
                      <a:r>
                        <a:rPr lang="en-GB" sz="800" i="1">
                          <a:effectLst/>
                          <a:latin typeface="Tahoma" panose="020B0604030504040204" pitchFamily="34" charset="0"/>
                          <a:ea typeface="Tahoma" panose="020B0604030504040204" pitchFamily="34" charset="0"/>
                          <a:cs typeface="Tahoma" panose="020B0604030504040204" pitchFamily="34" charset="0"/>
                        </a:rPr>
                        <a:t>, </a:t>
                      </a:r>
                      <a:r>
                        <a:rPr lang="en-GB" sz="800" i="1" err="1">
                          <a:effectLst/>
                          <a:latin typeface="Tahoma" panose="020B0604030504040204" pitchFamily="34" charset="0"/>
                          <a:ea typeface="Tahoma" panose="020B0604030504040204" pitchFamily="34" charset="0"/>
                          <a:cs typeface="Tahoma" panose="020B0604030504040204" pitchFamily="34" charset="0"/>
                        </a:rPr>
                        <a:t>ew</a:t>
                      </a:r>
                      <a:r>
                        <a:rPr lang="en-GB" sz="800" i="1">
                          <a:effectLst/>
                          <a:latin typeface="Tahoma" panose="020B0604030504040204" pitchFamily="34" charset="0"/>
                          <a:ea typeface="Tahoma" panose="020B0604030504040204" pitchFamily="34" charset="0"/>
                          <a:cs typeface="Tahoma" panose="020B0604030504040204" pitchFamily="34" charset="0"/>
                        </a:rPr>
                        <a:t>, or, </a:t>
                      </a:r>
                      <a:r>
                        <a:rPr lang="en-GB" sz="800" i="1" err="1">
                          <a:effectLst/>
                          <a:latin typeface="Tahoma" panose="020B0604030504040204" pitchFamily="34" charset="0"/>
                          <a:ea typeface="Tahoma" panose="020B0604030504040204" pitchFamily="34" charset="0"/>
                          <a:cs typeface="Tahoma" panose="020B0604030504040204" pitchFamily="34" charset="0"/>
                        </a:rPr>
                        <a:t>ph</a:t>
                      </a:r>
                      <a:r>
                        <a:rPr lang="en-GB" sz="800" i="1">
                          <a:effectLst/>
                          <a:latin typeface="Tahoma" panose="020B0604030504040204" pitchFamily="34" charset="0"/>
                          <a:ea typeface="Tahoma" panose="020B0604030504040204" pitchFamily="34" charset="0"/>
                          <a:cs typeface="Tahoma" panose="020B0604030504040204" pitchFamily="34" charset="0"/>
                        </a:rPr>
                        <a:t>, </a:t>
                      </a:r>
                      <a:r>
                        <a:rPr lang="en-GB" sz="800" i="1" err="1">
                          <a:effectLst/>
                          <a:latin typeface="Tahoma" panose="020B0604030504040204" pitchFamily="34" charset="0"/>
                          <a:ea typeface="Tahoma" panose="020B0604030504040204" pitchFamily="34" charset="0"/>
                          <a:cs typeface="Tahoma" panose="020B0604030504040204" pitchFamily="34" charset="0"/>
                        </a:rPr>
                        <a:t>wh</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0">
                          <a:effectLst/>
                          <a:latin typeface="Tahoma" panose="020B0604030504040204" pitchFamily="34" charset="0"/>
                          <a:ea typeface="Tahoma" panose="020B0604030504040204" pitchFamily="34" charset="0"/>
                          <a:cs typeface="Tahoma" panose="020B0604030504040204" pitchFamily="34" charset="0"/>
                        </a:rPr>
                        <a:t>. </a:t>
                      </a: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Spell words with split digraphs (</a:t>
                      </a:r>
                      <a:r>
                        <a:rPr lang="en-GB" sz="800" i="1" err="1">
                          <a:effectLst/>
                          <a:latin typeface="Tahoma" panose="020B0604030504040204" pitchFamily="34" charset="0"/>
                          <a:ea typeface="Tahoma" panose="020B0604030504040204" pitchFamily="34" charset="0"/>
                          <a:cs typeface="Tahoma" panose="020B0604030504040204" pitchFamily="34" charset="0"/>
                        </a:rPr>
                        <a:t>a_e</a:t>
                      </a:r>
                      <a:r>
                        <a:rPr lang="en-GB" sz="800" i="1">
                          <a:effectLst/>
                          <a:latin typeface="Tahoma" panose="020B0604030504040204" pitchFamily="34" charset="0"/>
                          <a:ea typeface="Tahoma" panose="020B0604030504040204" pitchFamily="34" charset="0"/>
                          <a:cs typeface="Tahoma" panose="020B0604030504040204" pitchFamily="34" charset="0"/>
                        </a:rPr>
                        <a:t>, </a:t>
                      </a:r>
                      <a:r>
                        <a:rPr lang="en-GB" sz="800" i="1" err="1">
                          <a:effectLst/>
                          <a:latin typeface="Tahoma" panose="020B0604030504040204" pitchFamily="34" charset="0"/>
                          <a:ea typeface="Tahoma" panose="020B0604030504040204" pitchFamily="34" charset="0"/>
                          <a:cs typeface="Tahoma" panose="020B0604030504040204" pitchFamily="34" charset="0"/>
                        </a:rPr>
                        <a:t>e_e</a:t>
                      </a:r>
                      <a:r>
                        <a:rPr lang="en-GB" sz="800" i="1">
                          <a:effectLst/>
                          <a:latin typeface="Tahoma" panose="020B0604030504040204" pitchFamily="34" charset="0"/>
                          <a:ea typeface="Tahoma" panose="020B0604030504040204" pitchFamily="34" charset="0"/>
                          <a:cs typeface="Tahoma" panose="020B0604030504040204" pitchFamily="34" charset="0"/>
                        </a:rPr>
                        <a:t>, </a:t>
                      </a:r>
                      <a:r>
                        <a:rPr lang="en-GB" sz="800" i="1" err="1">
                          <a:effectLst/>
                          <a:latin typeface="Tahoma" panose="020B0604030504040204" pitchFamily="34" charset="0"/>
                          <a:ea typeface="Tahoma" panose="020B0604030504040204" pitchFamily="34" charset="0"/>
                          <a:cs typeface="Tahoma" panose="020B0604030504040204" pitchFamily="34" charset="0"/>
                        </a:rPr>
                        <a:t>i_e</a:t>
                      </a:r>
                      <a:r>
                        <a:rPr lang="en-GB" sz="800" i="1">
                          <a:effectLst/>
                          <a:latin typeface="Tahoma" panose="020B0604030504040204" pitchFamily="34" charset="0"/>
                          <a:ea typeface="Tahoma" panose="020B0604030504040204" pitchFamily="34" charset="0"/>
                          <a:cs typeface="Tahoma" panose="020B0604030504040204" pitchFamily="34" charset="0"/>
                        </a:rPr>
                        <a:t>, </a:t>
                      </a:r>
                      <a:r>
                        <a:rPr lang="en-GB" sz="800" i="1" err="1">
                          <a:effectLst/>
                          <a:latin typeface="Tahoma" panose="020B0604030504040204" pitchFamily="34" charset="0"/>
                          <a:ea typeface="Tahoma" panose="020B0604030504040204" pitchFamily="34" charset="0"/>
                          <a:cs typeface="Tahoma" panose="020B0604030504040204" pitchFamily="34" charset="0"/>
                        </a:rPr>
                        <a:t>o_e</a:t>
                      </a:r>
                      <a:r>
                        <a:rPr lang="en-GB" sz="800" i="1">
                          <a:effectLst/>
                          <a:latin typeface="Tahoma" panose="020B0604030504040204" pitchFamily="34" charset="0"/>
                          <a:ea typeface="Tahoma" panose="020B0604030504040204" pitchFamily="34" charset="0"/>
                          <a:cs typeface="Tahoma" panose="020B0604030504040204" pitchFamily="34" charset="0"/>
                        </a:rPr>
                        <a:t>, </a:t>
                      </a:r>
                      <a:r>
                        <a:rPr lang="en-GB" sz="800" i="1" err="1">
                          <a:effectLst/>
                          <a:latin typeface="Tahoma" panose="020B0604030504040204" pitchFamily="34" charset="0"/>
                          <a:ea typeface="Tahoma" panose="020B0604030504040204" pitchFamily="34" charset="0"/>
                          <a:cs typeface="Tahoma" panose="020B0604030504040204" pitchFamily="34" charset="0"/>
                        </a:rPr>
                        <a:t>u_e</a:t>
                      </a:r>
                      <a:r>
                        <a:rPr lang="en-GB" sz="800" i="0">
                          <a:effectLst/>
                          <a:latin typeface="Tahoma" panose="020B0604030504040204" pitchFamily="34" charset="0"/>
                          <a:ea typeface="Tahoma" panose="020B0604030504040204" pitchFamily="34" charset="0"/>
                          <a:cs typeface="Tahoma" panose="020B0604030504040204" pitchFamily="34" charset="0"/>
                        </a:rPr>
                        <a:t>). </a:t>
                      </a: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Spell words where the digraph </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1" err="1">
                          <a:effectLst/>
                          <a:latin typeface="Tahoma" panose="020B0604030504040204" pitchFamily="34" charset="0"/>
                          <a:ea typeface="Tahoma" panose="020B0604030504040204" pitchFamily="34" charset="0"/>
                          <a:cs typeface="Tahoma" panose="020B0604030504040204" pitchFamily="34" charset="0"/>
                        </a:rPr>
                        <a:t>ea</a:t>
                      </a:r>
                      <a:r>
                        <a:rPr lang="en-GB" sz="800" i="1">
                          <a:effectLst/>
                          <a:latin typeface="Tahoma" panose="020B0604030504040204" pitchFamily="34" charset="0"/>
                          <a:ea typeface="Tahoma" panose="020B0604030504040204" pitchFamily="34" charset="0"/>
                          <a:cs typeface="Tahoma" panose="020B0604030504040204" pitchFamily="34" charset="0"/>
                        </a:rPr>
                        <a:t>’  </a:t>
                      </a:r>
                      <a:r>
                        <a:rPr lang="en-GB" sz="800" i="0">
                          <a:effectLst/>
                          <a:latin typeface="Tahoma" panose="020B0604030504040204" pitchFamily="34" charset="0"/>
                          <a:ea typeface="Tahoma" panose="020B0604030504040204" pitchFamily="34" charset="0"/>
                          <a:cs typeface="Tahoma" panose="020B0604030504040204" pitchFamily="34" charset="0"/>
                        </a:rPr>
                        <a:t>makes an ‘e’ or ‘</a:t>
                      </a:r>
                      <a:r>
                        <a:rPr lang="en-GB" sz="800" i="0" err="1">
                          <a:effectLst/>
                          <a:latin typeface="Tahoma" panose="020B0604030504040204" pitchFamily="34" charset="0"/>
                          <a:ea typeface="Tahoma" panose="020B0604030504040204" pitchFamily="34" charset="0"/>
                          <a:cs typeface="Tahoma" panose="020B0604030504040204" pitchFamily="34" charset="0"/>
                        </a:rPr>
                        <a:t>ee</a:t>
                      </a:r>
                      <a:r>
                        <a:rPr lang="en-GB" sz="800" i="0">
                          <a:effectLst/>
                          <a:latin typeface="Tahoma" panose="020B0604030504040204" pitchFamily="34" charset="0"/>
                          <a:ea typeface="Tahoma" panose="020B0604030504040204" pitchFamily="34" charset="0"/>
                          <a:cs typeface="Tahoma" panose="020B0604030504040204" pitchFamily="34" charset="0"/>
                        </a:rPr>
                        <a:t>’ sound. </a:t>
                      </a: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Spell words where the digraph </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1" err="1">
                          <a:effectLst/>
                          <a:latin typeface="Tahoma" panose="020B0604030504040204" pitchFamily="34" charset="0"/>
                          <a:ea typeface="Tahoma" panose="020B0604030504040204" pitchFamily="34" charset="0"/>
                          <a:cs typeface="Tahoma" panose="020B0604030504040204" pitchFamily="34" charset="0"/>
                        </a:rPr>
                        <a:t>er</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0">
                          <a:effectLst/>
                          <a:latin typeface="Tahoma" panose="020B0604030504040204" pitchFamily="34" charset="0"/>
                          <a:ea typeface="Tahoma" panose="020B0604030504040204" pitchFamily="34" charset="0"/>
                          <a:cs typeface="Tahoma" panose="020B0604030504040204" pitchFamily="34" charset="0"/>
                        </a:rPr>
                        <a:t> is stressed and unstressed. </a:t>
                      </a: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Spell words where the digraph </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1" err="1">
                          <a:effectLst/>
                          <a:latin typeface="Tahoma" panose="020B0604030504040204" pitchFamily="34" charset="0"/>
                          <a:ea typeface="Tahoma" panose="020B0604030504040204" pitchFamily="34" charset="0"/>
                          <a:cs typeface="Tahoma" panose="020B0604030504040204" pitchFamily="34" charset="0"/>
                        </a:rPr>
                        <a:t>oo</a:t>
                      </a:r>
                      <a:r>
                        <a:rPr lang="en-GB" sz="800" i="1">
                          <a:effectLst/>
                          <a:latin typeface="Tahoma" panose="020B0604030504040204" pitchFamily="34" charset="0"/>
                          <a:ea typeface="Tahoma" panose="020B0604030504040204" pitchFamily="34" charset="0"/>
                          <a:cs typeface="Tahoma" panose="020B0604030504040204" pitchFamily="34" charset="0"/>
                        </a:rPr>
                        <a:t>’ </a:t>
                      </a:r>
                      <a:r>
                        <a:rPr lang="en-GB" sz="800" i="0">
                          <a:effectLst/>
                          <a:latin typeface="Tahoma" panose="020B0604030504040204" pitchFamily="34" charset="0"/>
                          <a:ea typeface="Tahoma" panose="020B0604030504040204" pitchFamily="34" charset="0"/>
                          <a:cs typeface="Tahoma" panose="020B0604030504040204" pitchFamily="34" charset="0"/>
                        </a:rPr>
                        <a:t>makes an ‘</a:t>
                      </a:r>
                      <a:r>
                        <a:rPr lang="en-GB" sz="800" i="0" err="1">
                          <a:effectLst/>
                          <a:latin typeface="Tahoma" panose="020B0604030504040204" pitchFamily="34" charset="0"/>
                          <a:ea typeface="Tahoma" panose="020B0604030504040204" pitchFamily="34" charset="0"/>
                          <a:cs typeface="Tahoma" panose="020B0604030504040204" pitchFamily="34" charset="0"/>
                        </a:rPr>
                        <a:t>oo</a:t>
                      </a:r>
                      <a:r>
                        <a:rPr lang="en-GB" sz="800" i="0">
                          <a:effectLst/>
                          <a:latin typeface="Tahoma" panose="020B0604030504040204" pitchFamily="34" charset="0"/>
                          <a:ea typeface="Tahoma" panose="020B0604030504040204" pitchFamily="34" charset="0"/>
                          <a:cs typeface="Tahoma" panose="020B0604030504040204" pitchFamily="34" charset="0"/>
                        </a:rPr>
                        <a:t>’ or ‘u’ sound. </a:t>
                      </a: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Spell words where the digraphs </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1" err="1">
                          <a:effectLst/>
                          <a:latin typeface="Tahoma" panose="020B0604030504040204" pitchFamily="34" charset="0"/>
                          <a:ea typeface="Tahoma" panose="020B0604030504040204" pitchFamily="34" charset="0"/>
                          <a:cs typeface="Tahoma" panose="020B0604030504040204" pitchFamily="34" charset="0"/>
                        </a:rPr>
                        <a:t>oa</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0">
                          <a:effectLst/>
                          <a:latin typeface="Tahoma" panose="020B0604030504040204" pitchFamily="34" charset="0"/>
                          <a:ea typeface="Tahoma" panose="020B0604030504040204" pitchFamily="34" charset="0"/>
                          <a:cs typeface="Tahoma" panose="020B0604030504040204" pitchFamily="34" charset="0"/>
                        </a:rPr>
                        <a:t> and </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1" err="1">
                          <a:effectLst/>
                          <a:latin typeface="Tahoma" panose="020B0604030504040204" pitchFamily="34" charset="0"/>
                          <a:ea typeface="Tahoma" panose="020B0604030504040204" pitchFamily="34" charset="0"/>
                          <a:cs typeface="Tahoma" panose="020B0604030504040204" pitchFamily="34" charset="0"/>
                        </a:rPr>
                        <a:t>oe</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0">
                          <a:effectLst/>
                          <a:latin typeface="Tahoma" panose="020B0604030504040204" pitchFamily="34" charset="0"/>
                          <a:ea typeface="Tahoma" panose="020B0604030504040204" pitchFamily="34" charset="0"/>
                          <a:cs typeface="Tahoma" panose="020B0604030504040204" pitchFamily="34" charset="0"/>
                        </a:rPr>
                        <a:t> make an ‘</a:t>
                      </a:r>
                      <a:r>
                        <a:rPr lang="en-GB" sz="800" i="0" err="1">
                          <a:effectLst/>
                          <a:latin typeface="Tahoma" panose="020B0604030504040204" pitchFamily="34" charset="0"/>
                          <a:ea typeface="Tahoma" panose="020B0604030504040204" pitchFamily="34" charset="0"/>
                          <a:cs typeface="Tahoma" panose="020B0604030504040204" pitchFamily="34" charset="0"/>
                        </a:rPr>
                        <a:t>oa</a:t>
                      </a:r>
                      <a:r>
                        <a:rPr lang="en-GB" sz="800" i="0">
                          <a:effectLst/>
                          <a:latin typeface="Tahoma" panose="020B0604030504040204" pitchFamily="34" charset="0"/>
                          <a:ea typeface="Tahoma" panose="020B0604030504040204" pitchFamily="34" charset="0"/>
                          <a:cs typeface="Tahoma" panose="020B0604030504040204" pitchFamily="34" charset="0"/>
                        </a:rPr>
                        <a:t>’ sound. </a:t>
                      </a: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Spell words where the digraph </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1" err="1">
                          <a:effectLst/>
                          <a:latin typeface="Tahoma" panose="020B0604030504040204" pitchFamily="34" charset="0"/>
                          <a:ea typeface="Tahoma" panose="020B0604030504040204" pitchFamily="34" charset="0"/>
                          <a:cs typeface="Tahoma" panose="020B0604030504040204" pitchFamily="34" charset="0"/>
                        </a:rPr>
                        <a:t>ou</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0">
                          <a:effectLst/>
                          <a:latin typeface="Tahoma" panose="020B0604030504040204" pitchFamily="34" charset="0"/>
                          <a:ea typeface="Tahoma" panose="020B0604030504040204" pitchFamily="34" charset="0"/>
                          <a:cs typeface="Tahoma" panose="020B0604030504040204" pitchFamily="34" charset="0"/>
                        </a:rPr>
                        <a:t> makes an ‘ow’ sound. </a:t>
                      </a: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Spell words where the digraph </a:t>
                      </a:r>
                      <a:r>
                        <a:rPr lang="en-GB" sz="800" i="1">
                          <a:effectLst/>
                          <a:latin typeface="Tahoma" panose="020B0604030504040204" pitchFamily="34" charset="0"/>
                          <a:ea typeface="Tahoma" panose="020B0604030504040204" pitchFamily="34" charset="0"/>
                          <a:cs typeface="Tahoma" panose="020B0604030504040204" pitchFamily="34" charset="0"/>
                        </a:rPr>
                        <a:t>‘ow’</a:t>
                      </a:r>
                      <a:r>
                        <a:rPr lang="en-GB" sz="800" i="0">
                          <a:effectLst/>
                          <a:latin typeface="Tahoma" panose="020B0604030504040204" pitchFamily="34" charset="0"/>
                          <a:ea typeface="Tahoma" panose="020B0604030504040204" pitchFamily="34" charset="0"/>
                          <a:cs typeface="Tahoma" panose="020B0604030504040204" pitchFamily="34" charset="0"/>
                        </a:rPr>
                        <a:t> makes an ‘ow’ or ‘</a:t>
                      </a:r>
                      <a:r>
                        <a:rPr lang="en-GB" sz="800" i="0" err="1">
                          <a:effectLst/>
                          <a:latin typeface="Tahoma" panose="020B0604030504040204" pitchFamily="34" charset="0"/>
                          <a:ea typeface="Tahoma" panose="020B0604030504040204" pitchFamily="34" charset="0"/>
                          <a:cs typeface="Tahoma" panose="020B0604030504040204" pitchFamily="34" charset="0"/>
                        </a:rPr>
                        <a:t>oa</a:t>
                      </a:r>
                      <a:r>
                        <a:rPr lang="en-GB" sz="800" i="0">
                          <a:effectLst/>
                          <a:latin typeface="Tahoma" panose="020B0604030504040204" pitchFamily="34" charset="0"/>
                          <a:ea typeface="Tahoma" panose="020B0604030504040204" pitchFamily="34" charset="0"/>
                          <a:cs typeface="Tahoma" panose="020B0604030504040204" pitchFamily="34" charset="0"/>
                        </a:rPr>
                        <a:t>’ sound. </a:t>
                      </a: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Spell words where the digraph </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1" err="1">
                          <a:effectLst/>
                          <a:latin typeface="Tahoma" panose="020B0604030504040204" pitchFamily="34" charset="0"/>
                          <a:ea typeface="Tahoma" panose="020B0604030504040204" pitchFamily="34" charset="0"/>
                          <a:cs typeface="Tahoma" panose="020B0604030504040204" pitchFamily="34" charset="0"/>
                        </a:rPr>
                        <a:t>ie</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0">
                          <a:effectLst/>
                          <a:latin typeface="Tahoma" panose="020B0604030504040204" pitchFamily="34" charset="0"/>
                          <a:ea typeface="Tahoma" panose="020B0604030504040204" pitchFamily="34" charset="0"/>
                          <a:cs typeface="Tahoma" panose="020B0604030504040204" pitchFamily="34" charset="0"/>
                        </a:rPr>
                        <a:t> makes an ‘</a:t>
                      </a:r>
                      <a:r>
                        <a:rPr lang="en-GB" sz="800" i="0" err="1">
                          <a:effectLst/>
                          <a:latin typeface="Tahoma" panose="020B0604030504040204" pitchFamily="34" charset="0"/>
                          <a:ea typeface="Tahoma" panose="020B0604030504040204" pitchFamily="34" charset="0"/>
                          <a:cs typeface="Tahoma" panose="020B0604030504040204" pitchFamily="34" charset="0"/>
                        </a:rPr>
                        <a:t>igh</a:t>
                      </a:r>
                      <a:r>
                        <a:rPr lang="en-GB" sz="800" i="0">
                          <a:effectLst/>
                          <a:latin typeface="Tahoma" panose="020B0604030504040204" pitchFamily="34" charset="0"/>
                          <a:ea typeface="Tahoma" panose="020B0604030504040204" pitchFamily="34" charset="0"/>
                          <a:cs typeface="Tahoma" panose="020B0604030504040204" pitchFamily="34" charset="0"/>
                        </a:rPr>
                        <a:t>’ sound. </a:t>
                      </a: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Spell words where the digraphs </a:t>
                      </a:r>
                      <a:r>
                        <a:rPr lang="en-GB" sz="800" i="1">
                          <a:effectLst/>
                          <a:latin typeface="Tahoma" panose="020B0604030504040204" pitchFamily="34" charset="0"/>
                          <a:ea typeface="Tahoma" panose="020B0604030504040204" pitchFamily="34" charset="0"/>
                          <a:cs typeface="Tahoma" panose="020B0604030504040204" pitchFamily="34" charset="0"/>
                        </a:rPr>
                        <a:t>‘aw’</a:t>
                      </a:r>
                      <a:r>
                        <a:rPr lang="en-GB" sz="800" i="0">
                          <a:effectLst/>
                          <a:latin typeface="Tahoma" panose="020B0604030504040204" pitchFamily="34" charset="0"/>
                          <a:ea typeface="Tahoma" panose="020B0604030504040204" pitchFamily="34" charset="0"/>
                          <a:cs typeface="Tahoma" panose="020B0604030504040204" pitchFamily="34" charset="0"/>
                        </a:rPr>
                        <a:t> and </a:t>
                      </a:r>
                      <a:r>
                        <a:rPr lang="en-GB" sz="800" i="1">
                          <a:effectLst/>
                          <a:latin typeface="Tahoma" panose="020B0604030504040204" pitchFamily="34" charset="0"/>
                          <a:ea typeface="Tahoma" panose="020B0604030504040204" pitchFamily="34" charset="0"/>
                          <a:cs typeface="Tahoma" panose="020B0604030504040204" pitchFamily="34" charset="0"/>
                        </a:rPr>
                        <a:t>‘au’</a:t>
                      </a:r>
                      <a:r>
                        <a:rPr lang="en-GB" sz="800" i="0">
                          <a:effectLst/>
                          <a:latin typeface="Tahoma" panose="020B0604030504040204" pitchFamily="34" charset="0"/>
                          <a:ea typeface="Tahoma" panose="020B0604030504040204" pitchFamily="34" charset="0"/>
                          <a:cs typeface="Tahoma" panose="020B0604030504040204" pitchFamily="34" charset="0"/>
                        </a:rPr>
                        <a:t> make an ‘or’ sound. </a:t>
                      </a: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Spell words where the </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1" err="1">
                          <a:effectLst/>
                          <a:latin typeface="Tahoma" panose="020B0604030504040204" pitchFamily="34" charset="0"/>
                          <a:ea typeface="Tahoma" panose="020B0604030504040204" pitchFamily="34" charset="0"/>
                          <a:cs typeface="Tahoma" panose="020B0604030504040204" pitchFamily="34" charset="0"/>
                        </a:rPr>
                        <a:t>ie</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0">
                          <a:effectLst/>
                          <a:latin typeface="Tahoma" panose="020B0604030504040204" pitchFamily="34" charset="0"/>
                          <a:ea typeface="Tahoma" panose="020B0604030504040204" pitchFamily="34" charset="0"/>
                          <a:cs typeface="Tahoma" panose="020B0604030504040204" pitchFamily="34" charset="0"/>
                        </a:rPr>
                        <a:t> makes an ‘</a:t>
                      </a:r>
                      <a:r>
                        <a:rPr lang="en-GB" sz="800" i="0" err="1">
                          <a:effectLst/>
                          <a:latin typeface="Tahoma" panose="020B0604030504040204" pitchFamily="34" charset="0"/>
                          <a:ea typeface="Tahoma" panose="020B0604030504040204" pitchFamily="34" charset="0"/>
                          <a:cs typeface="Tahoma" panose="020B0604030504040204" pitchFamily="34" charset="0"/>
                        </a:rPr>
                        <a:t>ee</a:t>
                      </a:r>
                      <a:r>
                        <a:rPr lang="en-GB" sz="800" i="0">
                          <a:effectLst/>
                          <a:latin typeface="Tahoma" panose="020B0604030504040204" pitchFamily="34" charset="0"/>
                          <a:ea typeface="Tahoma" panose="020B0604030504040204" pitchFamily="34" charset="0"/>
                          <a:cs typeface="Tahoma" panose="020B0604030504040204" pitchFamily="34" charset="0"/>
                        </a:rPr>
                        <a:t>’ sound. </a:t>
                      </a: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Spell words where the trigraphs </a:t>
                      </a:r>
                      <a:r>
                        <a:rPr lang="en-GB" sz="800" i="1">
                          <a:effectLst/>
                          <a:latin typeface="Tahoma" panose="020B0604030504040204" pitchFamily="34" charset="0"/>
                          <a:ea typeface="Tahoma" panose="020B0604030504040204" pitchFamily="34" charset="0"/>
                          <a:cs typeface="Tahoma" panose="020B0604030504040204" pitchFamily="34" charset="0"/>
                        </a:rPr>
                        <a:t>‘ear’</a:t>
                      </a:r>
                      <a:r>
                        <a:rPr lang="en-GB" sz="800" i="0">
                          <a:effectLst/>
                          <a:latin typeface="Tahoma" panose="020B0604030504040204" pitchFamily="34" charset="0"/>
                          <a:ea typeface="Tahoma" panose="020B0604030504040204" pitchFamily="34" charset="0"/>
                          <a:cs typeface="Tahoma" panose="020B0604030504040204" pitchFamily="34" charset="0"/>
                        </a:rPr>
                        <a:t> and </a:t>
                      </a:r>
                      <a:r>
                        <a:rPr lang="en-GB" sz="800" i="1">
                          <a:effectLst/>
                          <a:latin typeface="Tahoma" panose="020B0604030504040204" pitchFamily="34" charset="0"/>
                          <a:ea typeface="Tahoma" panose="020B0604030504040204" pitchFamily="34" charset="0"/>
                          <a:cs typeface="Tahoma" panose="020B0604030504040204" pitchFamily="34" charset="0"/>
                        </a:rPr>
                        <a:t>‘are’</a:t>
                      </a:r>
                      <a:r>
                        <a:rPr lang="en-GB" sz="800" i="0">
                          <a:effectLst/>
                          <a:latin typeface="Tahoma" panose="020B0604030504040204" pitchFamily="34" charset="0"/>
                          <a:ea typeface="Tahoma" panose="020B0604030504040204" pitchFamily="34" charset="0"/>
                          <a:cs typeface="Tahoma" panose="020B0604030504040204" pitchFamily="34" charset="0"/>
                        </a:rPr>
                        <a:t> make an ‘air’ sound. </a:t>
                      </a: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Spell words ending in </a:t>
                      </a:r>
                      <a:r>
                        <a:rPr lang="en-GB" sz="800" i="1">
                          <a:effectLst/>
                          <a:latin typeface="Tahoma" panose="020B0604030504040204" pitchFamily="34" charset="0"/>
                          <a:ea typeface="Tahoma" panose="020B0604030504040204" pitchFamily="34" charset="0"/>
                          <a:cs typeface="Tahoma" panose="020B0604030504040204" pitchFamily="34" charset="0"/>
                        </a:rPr>
                        <a:t>‘y’</a:t>
                      </a:r>
                      <a:r>
                        <a:rPr lang="en-GB" sz="800" i="0">
                          <a:effectLst/>
                          <a:latin typeface="Tahoma" panose="020B0604030504040204" pitchFamily="34" charset="0"/>
                          <a:ea typeface="Tahoma" panose="020B0604030504040204" pitchFamily="34" charset="0"/>
                          <a:cs typeface="Tahoma" panose="020B0604030504040204" pitchFamily="34" charset="0"/>
                        </a:rPr>
                        <a:t> (</a:t>
                      </a:r>
                      <a:r>
                        <a:rPr lang="en-GB" sz="800" i="0" err="1">
                          <a:effectLst/>
                          <a:latin typeface="Tahoma" panose="020B0604030504040204" pitchFamily="34" charset="0"/>
                          <a:ea typeface="Tahoma" panose="020B0604030504040204" pitchFamily="34" charset="0"/>
                          <a:cs typeface="Tahoma" panose="020B0604030504040204" pitchFamily="34" charset="0"/>
                        </a:rPr>
                        <a:t>ee</a:t>
                      </a:r>
                      <a:r>
                        <a:rPr lang="en-GB" sz="800" i="0">
                          <a:effectLst/>
                          <a:latin typeface="Tahoma" panose="020B0604030504040204" pitchFamily="34" charset="0"/>
                          <a:ea typeface="Tahoma" panose="020B0604030504040204" pitchFamily="34" charset="0"/>
                          <a:cs typeface="Tahoma" panose="020B0604030504040204" pitchFamily="34" charset="0"/>
                        </a:rPr>
                        <a:t>) and </a:t>
                      </a:r>
                      <a:r>
                        <a:rPr lang="en-GB" sz="800" i="1">
                          <a:effectLst/>
                          <a:latin typeface="Tahoma" panose="020B0604030504040204" pitchFamily="34" charset="0"/>
                          <a:ea typeface="Tahoma" panose="020B0604030504040204" pitchFamily="34" charset="0"/>
                          <a:cs typeface="Tahoma" panose="020B0604030504040204" pitchFamily="34" charset="0"/>
                        </a:rPr>
                        <a:t>‘ve’</a:t>
                      </a:r>
                      <a:r>
                        <a:rPr lang="en-GB" sz="800" i="0">
                          <a:effectLst/>
                          <a:latin typeface="Tahoma" panose="020B0604030504040204" pitchFamily="34" charset="0"/>
                          <a:ea typeface="Tahoma" panose="020B0604030504040204" pitchFamily="34" charset="0"/>
                          <a:cs typeface="Tahoma" panose="020B0604030504040204" pitchFamily="34" charset="0"/>
                        </a:rPr>
                        <a:t> (v). </a:t>
                      </a: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Add </a:t>
                      </a:r>
                      <a:r>
                        <a:rPr lang="en-GB" sz="800" i="1">
                          <a:effectLst/>
                          <a:latin typeface="Tahoma" panose="020B0604030504040204" pitchFamily="34" charset="0"/>
                          <a:ea typeface="Tahoma" panose="020B0604030504040204" pitchFamily="34" charset="0"/>
                          <a:cs typeface="Tahoma" panose="020B0604030504040204" pitchFamily="34" charset="0"/>
                        </a:rPr>
                        <a:t>‘s’</a:t>
                      </a:r>
                      <a:r>
                        <a:rPr lang="en-GB" sz="800" i="0">
                          <a:effectLst/>
                          <a:latin typeface="Tahoma" panose="020B0604030504040204" pitchFamily="34" charset="0"/>
                          <a:ea typeface="Tahoma" panose="020B0604030504040204" pitchFamily="34" charset="0"/>
                          <a:cs typeface="Tahoma" panose="020B0604030504040204" pitchFamily="34" charset="0"/>
                        </a:rPr>
                        <a:t> and </a:t>
                      </a:r>
                      <a:r>
                        <a:rPr lang="en-GB" sz="800" i="1">
                          <a:effectLst/>
                          <a:latin typeface="Tahoma" panose="020B0604030504040204" pitchFamily="34" charset="0"/>
                          <a:ea typeface="Tahoma" panose="020B0604030504040204" pitchFamily="34" charset="0"/>
                          <a:cs typeface="Tahoma" panose="020B0604030504040204" pitchFamily="34" charset="0"/>
                        </a:rPr>
                        <a:t>‘es’</a:t>
                      </a:r>
                      <a:r>
                        <a:rPr lang="en-GB" sz="800" i="0">
                          <a:effectLst/>
                          <a:latin typeface="Tahoma" panose="020B0604030504040204" pitchFamily="34" charset="0"/>
                          <a:ea typeface="Tahoma" panose="020B0604030504040204" pitchFamily="34" charset="0"/>
                          <a:cs typeface="Tahoma" panose="020B0604030504040204" pitchFamily="34" charset="0"/>
                        </a:rPr>
                        <a:t> to make plurals. </a:t>
                      </a: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Begin to use suffixes (</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1" err="1">
                          <a:effectLst/>
                          <a:latin typeface="Tahoma" panose="020B0604030504040204" pitchFamily="34" charset="0"/>
                          <a:ea typeface="Tahoma" panose="020B0604030504040204" pitchFamily="34" charset="0"/>
                          <a:cs typeface="Tahoma" panose="020B0604030504040204" pitchFamily="34" charset="0"/>
                        </a:rPr>
                        <a:t>ing</a:t>
                      </a:r>
                      <a:r>
                        <a:rPr lang="en-GB" sz="800" i="1">
                          <a:effectLst/>
                          <a:latin typeface="Tahoma" panose="020B0604030504040204" pitchFamily="34" charset="0"/>
                          <a:ea typeface="Tahoma" panose="020B0604030504040204" pitchFamily="34" charset="0"/>
                          <a:cs typeface="Tahoma" panose="020B0604030504040204" pitchFamily="34" charset="0"/>
                        </a:rPr>
                        <a:t>, -ed, -</a:t>
                      </a:r>
                      <a:r>
                        <a:rPr lang="en-GB" sz="800" i="1" err="1">
                          <a:effectLst/>
                          <a:latin typeface="Tahoma" panose="020B0604030504040204" pitchFamily="34" charset="0"/>
                          <a:ea typeface="Tahoma" panose="020B0604030504040204" pitchFamily="34" charset="0"/>
                          <a:cs typeface="Tahoma" panose="020B0604030504040204" pitchFamily="34" charset="0"/>
                        </a:rPr>
                        <a:t>er</a:t>
                      </a:r>
                      <a:r>
                        <a:rPr lang="en-GB" sz="800" i="1">
                          <a:effectLst/>
                          <a:latin typeface="Tahoma" panose="020B0604030504040204" pitchFamily="34" charset="0"/>
                          <a:ea typeface="Tahoma" panose="020B0604030504040204" pitchFamily="34" charset="0"/>
                          <a:cs typeface="Tahoma" panose="020B0604030504040204" pitchFamily="34" charset="0"/>
                        </a:rPr>
                        <a:t>, -</a:t>
                      </a:r>
                      <a:r>
                        <a:rPr lang="en-GB" sz="800" i="1" err="1">
                          <a:effectLst/>
                          <a:latin typeface="Tahoma" panose="020B0604030504040204" pitchFamily="34" charset="0"/>
                          <a:ea typeface="Tahoma" panose="020B0604030504040204" pitchFamily="34" charset="0"/>
                          <a:cs typeface="Tahoma" panose="020B0604030504040204" pitchFamily="34" charset="0"/>
                        </a:rPr>
                        <a:t>est</a:t>
                      </a:r>
                      <a:r>
                        <a:rPr lang="en-GB" sz="800" i="0">
                          <a:effectLst/>
                          <a:latin typeface="Tahoma" panose="020B0604030504040204" pitchFamily="34" charset="0"/>
                          <a:ea typeface="Tahoma" panose="020B0604030504040204" pitchFamily="34" charset="0"/>
                          <a:cs typeface="Tahoma" panose="020B0604030504040204" pitchFamily="34" charset="0"/>
                        </a:rPr>
                        <a:t>). </a:t>
                      </a: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Begin to use prefixes (</a:t>
                      </a:r>
                      <a:r>
                        <a:rPr lang="en-GB" sz="800" i="1">
                          <a:effectLst/>
                          <a:latin typeface="Tahoma" panose="020B0604030504040204" pitchFamily="34" charset="0"/>
                          <a:ea typeface="Tahoma" panose="020B0604030504040204" pitchFamily="34" charset="0"/>
                          <a:cs typeface="Tahoma" panose="020B0604030504040204" pitchFamily="34" charset="0"/>
                        </a:rPr>
                        <a:t>un-).</a:t>
                      </a: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Spell compound words with unstressed vowels.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Spell most common exception words.</a:t>
                      </a: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Spell words where </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1" err="1">
                          <a:effectLst/>
                          <a:latin typeface="Tahoma" panose="020B0604030504040204" pitchFamily="34" charset="0"/>
                          <a:ea typeface="Tahoma" panose="020B0604030504040204" pitchFamily="34" charset="0"/>
                          <a:cs typeface="Tahoma" panose="020B0604030504040204" pitchFamily="34" charset="0"/>
                        </a:rPr>
                        <a:t>dge</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0">
                          <a:effectLst/>
                          <a:latin typeface="Tahoma" panose="020B0604030504040204" pitchFamily="34" charset="0"/>
                          <a:ea typeface="Tahoma" panose="020B0604030504040204" pitchFamily="34" charset="0"/>
                          <a:cs typeface="Tahoma" panose="020B0604030504040204" pitchFamily="34" charset="0"/>
                        </a:rPr>
                        <a:t> makes a ‘j’ sound. </a:t>
                      </a: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Spell words where </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1" err="1">
                          <a:effectLst/>
                          <a:latin typeface="Tahoma" panose="020B0604030504040204" pitchFamily="34" charset="0"/>
                          <a:ea typeface="Tahoma" panose="020B0604030504040204" pitchFamily="34" charset="0"/>
                          <a:cs typeface="Tahoma" panose="020B0604030504040204" pitchFamily="34" charset="0"/>
                        </a:rPr>
                        <a:t>ge</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0">
                          <a:effectLst/>
                          <a:latin typeface="Tahoma" panose="020B0604030504040204" pitchFamily="34" charset="0"/>
                          <a:ea typeface="Tahoma" panose="020B0604030504040204" pitchFamily="34" charset="0"/>
                          <a:cs typeface="Tahoma" panose="020B0604030504040204" pitchFamily="34" charset="0"/>
                        </a:rPr>
                        <a:t> makes a ‘j’ sound. </a:t>
                      </a: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Spell words where </a:t>
                      </a:r>
                      <a:r>
                        <a:rPr lang="en-GB" sz="800" i="1">
                          <a:effectLst/>
                          <a:latin typeface="Tahoma" panose="020B0604030504040204" pitchFamily="34" charset="0"/>
                          <a:ea typeface="Tahoma" panose="020B0604030504040204" pitchFamily="34" charset="0"/>
                          <a:cs typeface="Tahoma" panose="020B0604030504040204" pitchFamily="34" charset="0"/>
                        </a:rPr>
                        <a:t>‘g’</a:t>
                      </a:r>
                      <a:r>
                        <a:rPr lang="en-GB" sz="800" i="0">
                          <a:effectLst/>
                          <a:latin typeface="Tahoma" panose="020B0604030504040204" pitchFamily="34" charset="0"/>
                          <a:ea typeface="Tahoma" panose="020B0604030504040204" pitchFamily="34" charset="0"/>
                          <a:cs typeface="Tahoma" panose="020B0604030504040204" pitchFamily="34" charset="0"/>
                        </a:rPr>
                        <a:t> makes a ‘j’ sound.  </a:t>
                      </a: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Spell words where </a:t>
                      </a:r>
                      <a:r>
                        <a:rPr lang="en-GB" sz="800" i="1">
                          <a:effectLst/>
                          <a:latin typeface="Tahoma" panose="020B0604030504040204" pitchFamily="34" charset="0"/>
                          <a:ea typeface="Tahoma" panose="020B0604030504040204" pitchFamily="34" charset="0"/>
                          <a:cs typeface="Tahoma" panose="020B0604030504040204" pitchFamily="34" charset="0"/>
                        </a:rPr>
                        <a:t>‘a’</a:t>
                      </a:r>
                      <a:r>
                        <a:rPr lang="en-GB" sz="800" i="0">
                          <a:effectLst/>
                          <a:latin typeface="Tahoma" panose="020B0604030504040204" pitchFamily="34" charset="0"/>
                          <a:ea typeface="Tahoma" panose="020B0604030504040204" pitchFamily="34" charset="0"/>
                          <a:cs typeface="Tahoma" panose="020B0604030504040204" pitchFamily="34" charset="0"/>
                        </a:rPr>
                        <a:t> makes an ‘o’ sound.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800" i="0">
                          <a:effectLst/>
                          <a:latin typeface="Tahoma" panose="020B0604030504040204" pitchFamily="34" charset="0"/>
                          <a:ea typeface="Tahoma" panose="020B0604030504040204" pitchFamily="34" charset="0"/>
                          <a:cs typeface="Tahoma" panose="020B0604030504040204" pitchFamily="34" charset="0"/>
                        </a:rPr>
                        <a:t>Spell words where </a:t>
                      </a:r>
                      <a:r>
                        <a:rPr lang="en-GB" sz="800" i="1">
                          <a:effectLst/>
                          <a:latin typeface="Tahoma" panose="020B0604030504040204" pitchFamily="34" charset="0"/>
                          <a:ea typeface="Tahoma" panose="020B0604030504040204" pitchFamily="34" charset="0"/>
                          <a:cs typeface="Tahoma" panose="020B0604030504040204" pitchFamily="34" charset="0"/>
                        </a:rPr>
                        <a:t>‘a’</a:t>
                      </a:r>
                      <a:r>
                        <a:rPr lang="en-GB" sz="800" i="0">
                          <a:effectLst/>
                          <a:latin typeface="Tahoma" panose="020B0604030504040204" pitchFamily="34" charset="0"/>
                          <a:ea typeface="Tahoma" panose="020B0604030504040204" pitchFamily="34" charset="0"/>
                          <a:cs typeface="Tahoma" panose="020B0604030504040204" pitchFamily="34" charset="0"/>
                        </a:rPr>
                        <a:t> makes an ‘or’ sound. </a:t>
                      </a: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Spell words where </a:t>
                      </a:r>
                      <a:r>
                        <a:rPr lang="en-GB" sz="800" i="1">
                          <a:effectLst/>
                          <a:latin typeface="Tahoma" panose="020B0604030504040204" pitchFamily="34" charset="0"/>
                          <a:ea typeface="Tahoma" panose="020B0604030504040204" pitchFamily="34" charset="0"/>
                          <a:cs typeface="Tahoma" panose="020B0604030504040204" pitchFamily="34" charset="0"/>
                        </a:rPr>
                        <a:t>‘or’</a:t>
                      </a:r>
                      <a:r>
                        <a:rPr lang="en-GB" sz="800" i="0">
                          <a:effectLst/>
                          <a:latin typeface="Tahoma" panose="020B0604030504040204" pitchFamily="34" charset="0"/>
                          <a:ea typeface="Tahoma" panose="020B0604030504040204" pitchFamily="34" charset="0"/>
                          <a:cs typeface="Tahoma" panose="020B0604030504040204" pitchFamily="34" charset="0"/>
                        </a:rPr>
                        <a:t> and </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1" err="1">
                          <a:effectLst/>
                          <a:latin typeface="Tahoma" panose="020B0604030504040204" pitchFamily="34" charset="0"/>
                          <a:ea typeface="Tahoma" panose="020B0604030504040204" pitchFamily="34" charset="0"/>
                          <a:cs typeface="Tahoma" panose="020B0604030504040204" pitchFamily="34" charset="0"/>
                        </a:rPr>
                        <a:t>ar</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0">
                          <a:effectLst/>
                          <a:latin typeface="Tahoma" panose="020B0604030504040204" pitchFamily="34" charset="0"/>
                          <a:ea typeface="Tahoma" panose="020B0604030504040204" pitchFamily="34" charset="0"/>
                          <a:cs typeface="Tahoma" panose="020B0604030504040204" pitchFamily="34" charset="0"/>
                        </a:rPr>
                        <a:t> make an ‘</a:t>
                      </a:r>
                      <a:r>
                        <a:rPr lang="en-GB" sz="800" i="0" err="1">
                          <a:effectLst/>
                          <a:latin typeface="Tahoma" panose="020B0604030504040204" pitchFamily="34" charset="0"/>
                          <a:ea typeface="Tahoma" panose="020B0604030504040204" pitchFamily="34" charset="0"/>
                          <a:cs typeface="Tahoma" panose="020B0604030504040204" pitchFamily="34" charset="0"/>
                        </a:rPr>
                        <a:t>er</a:t>
                      </a:r>
                      <a:r>
                        <a:rPr lang="en-GB" sz="800" i="0">
                          <a:effectLst/>
                          <a:latin typeface="Tahoma" panose="020B0604030504040204" pitchFamily="34" charset="0"/>
                          <a:ea typeface="Tahoma" panose="020B0604030504040204" pitchFamily="34" charset="0"/>
                          <a:cs typeface="Tahoma" panose="020B0604030504040204" pitchFamily="34" charset="0"/>
                        </a:rPr>
                        <a:t>’ or ‘or’ sound. </a:t>
                      </a: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Spell words where </a:t>
                      </a:r>
                      <a:r>
                        <a:rPr lang="en-GB" sz="800" i="1">
                          <a:effectLst/>
                          <a:latin typeface="Tahoma" panose="020B0604030504040204" pitchFamily="34" charset="0"/>
                          <a:ea typeface="Tahoma" panose="020B0604030504040204" pitchFamily="34" charset="0"/>
                          <a:cs typeface="Tahoma" panose="020B0604030504040204" pitchFamily="34" charset="0"/>
                        </a:rPr>
                        <a:t>‘o’</a:t>
                      </a:r>
                      <a:r>
                        <a:rPr lang="en-GB" sz="800" i="0">
                          <a:effectLst/>
                          <a:latin typeface="Tahoma" panose="020B0604030504040204" pitchFamily="34" charset="0"/>
                          <a:ea typeface="Tahoma" panose="020B0604030504040204" pitchFamily="34" charset="0"/>
                          <a:cs typeface="Tahoma" panose="020B0604030504040204" pitchFamily="34" charset="0"/>
                        </a:rPr>
                        <a:t> makes an ‘u’ sound. </a:t>
                      </a: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Spell words where </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1" err="1">
                          <a:effectLst/>
                          <a:latin typeface="Tahoma" panose="020B0604030504040204" pitchFamily="34" charset="0"/>
                          <a:ea typeface="Tahoma" panose="020B0604030504040204" pitchFamily="34" charset="0"/>
                          <a:cs typeface="Tahoma" panose="020B0604030504040204" pitchFamily="34" charset="0"/>
                        </a:rPr>
                        <a:t>si</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0">
                          <a:effectLst/>
                          <a:latin typeface="Tahoma" panose="020B0604030504040204" pitchFamily="34" charset="0"/>
                          <a:ea typeface="Tahoma" panose="020B0604030504040204" pitchFamily="34" charset="0"/>
                          <a:cs typeface="Tahoma" panose="020B0604030504040204" pitchFamily="34" charset="0"/>
                        </a:rPr>
                        <a:t> and </a:t>
                      </a:r>
                      <a:r>
                        <a:rPr lang="en-GB" sz="800" i="1">
                          <a:effectLst/>
                          <a:latin typeface="Tahoma" panose="020B0604030504040204" pitchFamily="34" charset="0"/>
                          <a:ea typeface="Tahoma" panose="020B0604030504040204" pitchFamily="34" charset="0"/>
                          <a:cs typeface="Tahoma" panose="020B0604030504040204" pitchFamily="34" charset="0"/>
                        </a:rPr>
                        <a:t>‘s’</a:t>
                      </a:r>
                      <a:r>
                        <a:rPr lang="en-GB" sz="800" i="0">
                          <a:effectLst/>
                          <a:latin typeface="Tahoma" panose="020B0604030504040204" pitchFamily="34" charset="0"/>
                          <a:ea typeface="Tahoma" panose="020B0604030504040204" pitchFamily="34" charset="0"/>
                          <a:cs typeface="Tahoma" panose="020B0604030504040204" pitchFamily="34" charset="0"/>
                        </a:rPr>
                        <a:t> make a ‘</a:t>
                      </a:r>
                      <a:r>
                        <a:rPr lang="en-GB" sz="800" i="0" err="1">
                          <a:effectLst/>
                          <a:latin typeface="Tahoma" panose="020B0604030504040204" pitchFamily="34" charset="0"/>
                          <a:ea typeface="Tahoma" panose="020B0604030504040204" pitchFamily="34" charset="0"/>
                          <a:cs typeface="Tahoma" panose="020B0604030504040204" pitchFamily="34" charset="0"/>
                        </a:rPr>
                        <a:t>zh</a:t>
                      </a:r>
                      <a:r>
                        <a:rPr lang="en-GB" sz="800" i="0">
                          <a:effectLst/>
                          <a:latin typeface="Tahoma" panose="020B0604030504040204" pitchFamily="34" charset="0"/>
                          <a:ea typeface="Tahoma" panose="020B0604030504040204" pitchFamily="34" charset="0"/>
                          <a:cs typeface="Tahoma" panose="020B0604030504040204" pitchFamily="34" charset="0"/>
                        </a:rPr>
                        <a:t>’ sound. </a:t>
                      </a: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Spell words where </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1" err="1">
                          <a:effectLst/>
                          <a:latin typeface="Tahoma" panose="020B0604030504040204" pitchFamily="34" charset="0"/>
                          <a:ea typeface="Tahoma" panose="020B0604030504040204" pitchFamily="34" charset="0"/>
                          <a:cs typeface="Tahoma" panose="020B0604030504040204" pitchFamily="34" charset="0"/>
                        </a:rPr>
                        <a:t>kn</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0">
                          <a:effectLst/>
                          <a:latin typeface="Tahoma" panose="020B0604030504040204" pitchFamily="34" charset="0"/>
                          <a:ea typeface="Tahoma" panose="020B0604030504040204" pitchFamily="34" charset="0"/>
                          <a:cs typeface="Tahoma" panose="020B0604030504040204" pitchFamily="34" charset="0"/>
                        </a:rPr>
                        <a:t> and </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1" err="1">
                          <a:effectLst/>
                          <a:latin typeface="Tahoma" panose="020B0604030504040204" pitchFamily="34" charset="0"/>
                          <a:ea typeface="Tahoma" panose="020B0604030504040204" pitchFamily="34" charset="0"/>
                          <a:cs typeface="Tahoma" panose="020B0604030504040204" pitchFamily="34" charset="0"/>
                        </a:rPr>
                        <a:t>gn</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0">
                          <a:effectLst/>
                          <a:latin typeface="Tahoma" panose="020B0604030504040204" pitchFamily="34" charset="0"/>
                          <a:ea typeface="Tahoma" panose="020B0604030504040204" pitchFamily="34" charset="0"/>
                          <a:cs typeface="Tahoma" panose="020B0604030504040204" pitchFamily="34" charset="0"/>
                        </a:rPr>
                        <a:t> make an ‘n’ sound at the beginning of words.</a:t>
                      </a: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Spell words where </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1" err="1">
                          <a:effectLst/>
                          <a:latin typeface="Tahoma" panose="020B0604030504040204" pitchFamily="34" charset="0"/>
                          <a:ea typeface="Tahoma" panose="020B0604030504040204" pitchFamily="34" charset="0"/>
                          <a:cs typeface="Tahoma" panose="020B0604030504040204" pitchFamily="34" charset="0"/>
                        </a:rPr>
                        <a:t>wr</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0">
                          <a:effectLst/>
                          <a:latin typeface="Tahoma" panose="020B0604030504040204" pitchFamily="34" charset="0"/>
                          <a:ea typeface="Tahoma" panose="020B0604030504040204" pitchFamily="34" charset="0"/>
                          <a:cs typeface="Tahoma" panose="020B0604030504040204" pitchFamily="34" charset="0"/>
                        </a:rPr>
                        <a:t> makes a ‘r’ sound at the beginning of words. </a:t>
                      </a: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Spell words where </a:t>
                      </a:r>
                      <a:r>
                        <a:rPr lang="en-GB" sz="800" i="1">
                          <a:effectLst/>
                          <a:latin typeface="Tahoma" panose="020B0604030504040204" pitchFamily="34" charset="0"/>
                          <a:ea typeface="Tahoma" panose="020B0604030504040204" pitchFamily="34" charset="0"/>
                          <a:cs typeface="Tahoma" panose="020B0604030504040204" pitchFamily="34" charset="0"/>
                        </a:rPr>
                        <a:t>‘y’</a:t>
                      </a:r>
                      <a:r>
                        <a:rPr lang="en-GB" sz="800" i="0">
                          <a:effectLst/>
                          <a:latin typeface="Tahoma" panose="020B0604030504040204" pitchFamily="34" charset="0"/>
                          <a:ea typeface="Tahoma" panose="020B0604030504040204" pitchFamily="34" charset="0"/>
                          <a:cs typeface="Tahoma" panose="020B0604030504040204" pitchFamily="34" charset="0"/>
                        </a:rPr>
                        <a:t> makes an ‘</a:t>
                      </a:r>
                      <a:r>
                        <a:rPr lang="en-GB" sz="800" i="0" err="1">
                          <a:effectLst/>
                          <a:latin typeface="Tahoma" panose="020B0604030504040204" pitchFamily="34" charset="0"/>
                          <a:ea typeface="Tahoma" panose="020B0604030504040204" pitchFamily="34" charset="0"/>
                          <a:cs typeface="Tahoma" panose="020B0604030504040204" pitchFamily="34" charset="0"/>
                        </a:rPr>
                        <a:t>igh</a:t>
                      </a:r>
                      <a:r>
                        <a:rPr lang="en-GB" sz="800" i="0">
                          <a:effectLst/>
                          <a:latin typeface="Tahoma" panose="020B0604030504040204" pitchFamily="34" charset="0"/>
                          <a:ea typeface="Tahoma" panose="020B0604030504040204" pitchFamily="34" charset="0"/>
                          <a:cs typeface="Tahoma" panose="020B0604030504040204" pitchFamily="34" charset="0"/>
                        </a:rPr>
                        <a:t>’ sound.</a:t>
                      </a: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Spell words where </a:t>
                      </a:r>
                      <a:r>
                        <a:rPr lang="en-GB" sz="800" i="1">
                          <a:effectLst/>
                          <a:latin typeface="Tahoma" panose="020B0604030504040204" pitchFamily="34" charset="0"/>
                          <a:ea typeface="Tahoma" panose="020B0604030504040204" pitchFamily="34" charset="0"/>
                          <a:cs typeface="Tahoma" panose="020B0604030504040204" pitchFamily="34" charset="0"/>
                        </a:rPr>
                        <a:t>‘c’</a:t>
                      </a:r>
                      <a:r>
                        <a:rPr lang="en-GB" sz="800" i="0">
                          <a:effectLst/>
                          <a:latin typeface="Tahoma" panose="020B0604030504040204" pitchFamily="34" charset="0"/>
                          <a:ea typeface="Tahoma" panose="020B0604030504040204" pitchFamily="34" charset="0"/>
                          <a:cs typeface="Tahoma" panose="020B0604030504040204" pitchFamily="34" charset="0"/>
                        </a:rPr>
                        <a:t> makes a ‘s’ sound before ‘e’, ‘</a:t>
                      </a:r>
                      <a:r>
                        <a:rPr lang="en-GB" sz="800" i="0" err="1">
                          <a:effectLst/>
                          <a:latin typeface="Tahoma" panose="020B0604030504040204" pitchFamily="34" charset="0"/>
                          <a:ea typeface="Tahoma" panose="020B0604030504040204" pitchFamily="34" charset="0"/>
                          <a:cs typeface="Tahoma" panose="020B0604030504040204" pitchFamily="34" charset="0"/>
                        </a:rPr>
                        <a:t>i</a:t>
                      </a:r>
                      <a:r>
                        <a:rPr lang="en-GB" sz="800" i="0">
                          <a:effectLst/>
                          <a:latin typeface="Tahoma" panose="020B0604030504040204" pitchFamily="34" charset="0"/>
                          <a:ea typeface="Tahoma" panose="020B0604030504040204" pitchFamily="34" charset="0"/>
                          <a:cs typeface="Tahoma" panose="020B0604030504040204" pitchFamily="34" charset="0"/>
                        </a:rPr>
                        <a:t>’ and ‘y’.</a:t>
                      </a: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Spell words where the digraph </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1" err="1">
                          <a:effectLst/>
                          <a:latin typeface="Tahoma" panose="020B0604030504040204" pitchFamily="34" charset="0"/>
                          <a:ea typeface="Tahoma" panose="020B0604030504040204" pitchFamily="34" charset="0"/>
                          <a:cs typeface="Tahoma" panose="020B0604030504040204" pitchFamily="34" charset="0"/>
                        </a:rPr>
                        <a:t>ey</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0">
                          <a:effectLst/>
                          <a:latin typeface="Tahoma" panose="020B0604030504040204" pitchFamily="34" charset="0"/>
                          <a:ea typeface="Tahoma" panose="020B0604030504040204" pitchFamily="34" charset="0"/>
                          <a:cs typeface="Tahoma" panose="020B0604030504040204" pitchFamily="34" charset="0"/>
                        </a:rPr>
                        <a:t> makes an ‘</a:t>
                      </a:r>
                      <a:r>
                        <a:rPr lang="en-GB" sz="800" i="0" err="1">
                          <a:effectLst/>
                          <a:latin typeface="Tahoma" panose="020B0604030504040204" pitchFamily="34" charset="0"/>
                          <a:ea typeface="Tahoma" panose="020B0604030504040204" pitchFamily="34" charset="0"/>
                          <a:cs typeface="Tahoma" panose="020B0604030504040204" pitchFamily="34" charset="0"/>
                        </a:rPr>
                        <a:t>ee</a:t>
                      </a:r>
                      <a:r>
                        <a:rPr lang="en-GB" sz="800" i="0">
                          <a:effectLst/>
                          <a:latin typeface="Tahoma" panose="020B0604030504040204" pitchFamily="34" charset="0"/>
                          <a:ea typeface="Tahoma" panose="020B0604030504040204" pitchFamily="34" charset="0"/>
                          <a:cs typeface="Tahoma" panose="020B0604030504040204" pitchFamily="34" charset="0"/>
                        </a:rPr>
                        <a:t>’ sound.  </a:t>
                      </a: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Spell words ending in </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1" err="1">
                          <a:effectLst/>
                          <a:latin typeface="Tahoma" panose="020B0604030504040204" pitchFamily="34" charset="0"/>
                          <a:ea typeface="Tahoma" panose="020B0604030504040204" pitchFamily="34" charset="0"/>
                          <a:cs typeface="Tahoma" panose="020B0604030504040204" pitchFamily="34" charset="0"/>
                        </a:rPr>
                        <a:t>er</a:t>
                      </a:r>
                      <a:r>
                        <a:rPr lang="en-GB" sz="800" i="1">
                          <a:effectLst/>
                          <a:latin typeface="Tahoma" panose="020B0604030504040204" pitchFamily="34" charset="0"/>
                          <a:ea typeface="Tahoma" panose="020B0604030504040204" pitchFamily="34" charset="0"/>
                          <a:cs typeface="Tahoma" panose="020B0604030504040204" pitchFamily="34" charset="0"/>
                        </a:rPr>
                        <a:t>, -</a:t>
                      </a:r>
                      <a:r>
                        <a:rPr lang="en-GB" sz="800" i="1" err="1">
                          <a:effectLst/>
                          <a:latin typeface="Tahoma" panose="020B0604030504040204" pitchFamily="34" charset="0"/>
                          <a:ea typeface="Tahoma" panose="020B0604030504040204" pitchFamily="34" charset="0"/>
                          <a:cs typeface="Tahoma" panose="020B0604030504040204" pitchFamily="34" charset="0"/>
                        </a:rPr>
                        <a:t>est</a:t>
                      </a:r>
                      <a:r>
                        <a:rPr lang="en-GB" sz="800" i="1">
                          <a:effectLst/>
                          <a:latin typeface="Tahoma" panose="020B0604030504040204" pitchFamily="34" charset="0"/>
                          <a:ea typeface="Tahoma" panose="020B0604030504040204" pitchFamily="34" charset="0"/>
                          <a:cs typeface="Tahoma" panose="020B0604030504040204" pitchFamily="34" charset="0"/>
                        </a:rPr>
                        <a:t>, -ed, -le, -</a:t>
                      </a:r>
                      <a:r>
                        <a:rPr lang="en-GB" sz="800" i="1" err="1">
                          <a:effectLst/>
                          <a:latin typeface="Tahoma" panose="020B0604030504040204" pitchFamily="34" charset="0"/>
                          <a:ea typeface="Tahoma" panose="020B0604030504040204" pitchFamily="34" charset="0"/>
                          <a:cs typeface="Tahoma" panose="020B0604030504040204" pitchFamily="34" charset="0"/>
                        </a:rPr>
                        <a:t>ing</a:t>
                      </a:r>
                      <a:r>
                        <a:rPr lang="en-GB" sz="800" i="1">
                          <a:effectLst/>
                          <a:latin typeface="Tahoma" panose="020B0604030504040204" pitchFamily="34" charset="0"/>
                          <a:ea typeface="Tahoma" panose="020B0604030504040204" pitchFamily="34" charset="0"/>
                          <a:cs typeface="Tahoma" panose="020B0604030504040204" pitchFamily="34" charset="0"/>
                        </a:rPr>
                        <a:t>, -el, -</a:t>
                      </a:r>
                      <a:r>
                        <a:rPr lang="en-GB" sz="800" i="1" err="1">
                          <a:effectLst/>
                          <a:latin typeface="Tahoma" panose="020B0604030504040204" pitchFamily="34" charset="0"/>
                          <a:ea typeface="Tahoma" panose="020B0604030504040204" pitchFamily="34" charset="0"/>
                          <a:cs typeface="Tahoma" panose="020B0604030504040204" pitchFamily="34" charset="0"/>
                        </a:rPr>
                        <a:t>tion</a:t>
                      </a:r>
                      <a:r>
                        <a:rPr lang="en-GB" sz="800" i="1">
                          <a:effectLst/>
                          <a:latin typeface="Tahoma" panose="020B0604030504040204" pitchFamily="34" charset="0"/>
                          <a:ea typeface="Tahoma" panose="020B0604030504040204" pitchFamily="34" charset="0"/>
                          <a:cs typeface="Tahoma" panose="020B0604030504040204" pitchFamily="34" charset="0"/>
                        </a:rPr>
                        <a:t>, al, -</a:t>
                      </a:r>
                      <a:r>
                        <a:rPr lang="en-GB" sz="800" i="1" err="1">
                          <a:effectLst/>
                          <a:latin typeface="Tahoma" panose="020B0604030504040204" pitchFamily="34" charset="0"/>
                          <a:ea typeface="Tahoma" panose="020B0604030504040204" pitchFamily="34" charset="0"/>
                          <a:cs typeface="Tahoma" panose="020B0604030504040204" pitchFamily="34" charset="0"/>
                        </a:rPr>
                        <a:t>il</a:t>
                      </a:r>
                      <a:r>
                        <a:rPr lang="en-GB" sz="800" i="1">
                          <a:effectLst/>
                          <a:latin typeface="Tahoma" panose="020B0604030504040204" pitchFamily="34" charset="0"/>
                          <a:ea typeface="Tahoma" panose="020B0604030504040204" pitchFamily="34" charset="0"/>
                          <a:cs typeface="Tahoma" panose="020B0604030504040204" pitchFamily="34" charset="0"/>
                        </a:rPr>
                        <a:t>, -</a:t>
                      </a:r>
                      <a:r>
                        <a:rPr lang="en-GB" sz="800" i="1" err="1">
                          <a:effectLst/>
                          <a:latin typeface="Tahoma" panose="020B0604030504040204" pitchFamily="34" charset="0"/>
                          <a:ea typeface="Tahoma" panose="020B0604030504040204" pitchFamily="34" charset="0"/>
                          <a:cs typeface="Tahoma" panose="020B0604030504040204" pitchFamily="34" charset="0"/>
                        </a:rPr>
                        <a:t>ment</a:t>
                      </a:r>
                      <a:r>
                        <a:rPr lang="en-GB" sz="800" i="1">
                          <a:effectLst/>
                          <a:latin typeface="Tahoma" panose="020B0604030504040204" pitchFamily="34" charset="0"/>
                          <a:ea typeface="Tahoma" panose="020B0604030504040204" pitchFamily="34" charset="0"/>
                          <a:cs typeface="Tahoma" panose="020B0604030504040204" pitchFamily="34" charset="0"/>
                        </a:rPr>
                        <a:t>, -ness, -</a:t>
                      </a:r>
                      <a:r>
                        <a:rPr lang="en-GB" sz="800" i="1" err="1">
                          <a:effectLst/>
                          <a:latin typeface="Tahoma" panose="020B0604030504040204" pitchFamily="34" charset="0"/>
                          <a:ea typeface="Tahoma" panose="020B0604030504040204" pitchFamily="34" charset="0"/>
                          <a:cs typeface="Tahoma" panose="020B0604030504040204" pitchFamily="34" charset="0"/>
                        </a:rPr>
                        <a:t>ful</a:t>
                      </a:r>
                      <a:r>
                        <a:rPr lang="en-GB" sz="800" i="1">
                          <a:effectLst/>
                          <a:latin typeface="Tahoma" panose="020B0604030504040204" pitchFamily="34" charset="0"/>
                          <a:ea typeface="Tahoma" panose="020B0604030504040204" pitchFamily="34" charset="0"/>
                          <a:cs typeface="Tahoma" panose="020B0604030504040204" pitchFamily="34" charset="0"/>
                        </a:rPr>
                        <a:t>, -less.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800" i="0">
                          <a:effectLst/>
                          <a:latin typeface="Tahoma" panose="020B0604030504040204" pitchFamily="34" charset="0"/>
                          <a:ea typeface="Tahoma" panose="020B0604030504040204" pitchFamily="34" charset="0"/>
                          <a:cs typeface="Tahoma" panose="020B0604030504040204" pitchFamily="34" charset="0"/>
                        </a:rPr>
                        <a:t>Spell some homophones and near homophones (</a:t>
                      </a:r>
                      <a:r>
                        <a:rPr lang="en-GB" sz="800" i="1">
                          <a:effectLst/>
                          <a:latin typeface="Tahoma" panose="020B0604030504040204" pitchFamily="34" charset="0"/>
                          <a:ea typeface="Tahoma" panose="020B0604030504040204" pitchFamily="34" charset="0"/>
                          <a:cs typeface="Tahoma" panose="020B0604030504040204" pitchFamily="34" charset="0"/>
                        </a:rPr>
                        <a:t>there, their, here, hear, see, sea, too, two, blue, blew, quiet, quite, bare, bear, sun, son, be, bee, night, knight</a:t>
                      </a:r>
                      <a:r>
                        <a:rPr lang="en-GB" sz="800">
                          <a:effectLst/>
                          <a:latin typeface="Tahoma" panose="020B0604030504040204" pitchFamily="34" charset="0"/>
                          <a:ea typeface="Tahoma" panose="020B0604030504040204" pitchFamily="34" charset="0"/>
                          <a:cs typeface="Tahoma" panose="020B0604030504040204" pitchFamily="34" charset="0"/>
                        </a:rPr>
                        <a:t>).</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Spell many common exception words.</a:t>
                      </a: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Spell words with apostrophes for contraction and possession. </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Spell words where the digraph </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1" err="1">
                          <a:effectLst/>
                          <a:latin typeface="Tahoma" panose="020B0604030504040204" pitchFamily="34" charset="0"/>
                          <a:ea typeface="Tahoma" panose="020B0604030504040204" pitchFamily="34" charset="0"/>
                          <a:cs typeface="Tahoma" panose="020B0604030504040204" pitchFamily="34" charset="0"/>
                        </a:rPr>
                        <a:t>ou</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0">
                          <a:effectLst/>
                          <a:latin typeface="Tahoma" panose="020B0604030504040204" pitchFamily="34" charset="0"/>
                          <a:ea typeface="Tahoma" panose="020B0604030504040204" pitchFamily="34" charset="0"/>
                          <a:cs typeface="Tahoma" panose="020B0604030504040204" pitchFamily="34" charset="0"/>
                        </a:rPr>
                        <a:t> makes an ‘ow’ sound. </a:t>
                      </a: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Spell words with the digraph </a:t>
                      </a:r>
                      <a:r>
                        <a:rPr lang="en-GB" sz="800" i="1">
                          <a:effectLst/>
                          <a:latin typeface="Tahoma" panose="020B0604030504040204" pitchFamily="34" charset="0"/>
                          <a:ea typeface="Tahoma" panose="020B0604030504040204" pitchFamily="34" charset="0"/>
                          <a:cs typeface="Tahoma" panose="020B0604030504040204" pitchFamily="34" charset="0"/>
                        </a:rPr>
                        <a:t>‘ai’</a:t>
                      </a:r>
                      <a:r>
                        <a:rPr lang="en-GB" sz="800" i="0">
                          <a:effectLst/>
                          <a:latin typeface="Tahoma" panose="020B0604030504040204" pitchFamily="34" charset="0"/>
                          <a:ea typeface="Tahoma" panose="020B0604030504040204" pitchFamily="34" charset="0"/>
                          <a:cs typeface="Tahoma" panose="020B0604030504040204" pitchFamily="34" charset="0"/>
                        </a:rPr>
                        <a:t> and tetragraph </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1" err="1">
                          <a:effectLst/>
                          <a:latin typeface="Tahoma" panose="020B0604030504040204" pitchFamily="34" charset="0"/>
                          <a:ea typeface="Tahoma" panose="020B0604030504040204" pitchFamily="34" charset="0"/>
                          <a:cs typeface="Tahoma" panose="020B0604030504040204" pitchFamily="34" charset="0"/>
                        </a:rPr>
                        <a:t>aigh</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0">
                          <a:effectLst/>
                          <a:latin typeface="Tahoma" panose="020B0604030504040204" pitchFamily="34" charset="0"/>
                          <a:ea typeface="Tahoma" panose="020B0604030504040204" pitchFamily="34" charset="0"/>
                          <a:cs typeface="Tahoma" panose="020B0604030504040204" pitchFamily="34" charset="0"/>
                        </a:rPr>
                        <a:t>. </a:t>
                      </a: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Spell words where the digraph </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1" err="1">
                          <a:effectLst/>
                          <a:latin typeface="Tahoma" panose="020B0604030504040204" pitchFamily="34" charset="0"/>
                          <a:ea typeface="Tahoma" panose="020B0604030504040204" pitchFamily="34" charset="0"/>
                          <a:cs typeface="Tahoma" panose="020B0604030504040204" pitchFamily="34" charset="0"/>
                        </a:rPr>
                        <a:t>ou</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0">
                          <a:effectLst/>
                          <a:latin typeface="Tahoma" panose="020B0604030504040204" pitchFamily="34" charset="0"/>
                          <a:ea typeface="Tahoma" panose="020B0604030504040204" pitchFamily="34" charset="0"/>
                          <a:cs typeface="Tahoma" panose="020B0604030504040204" pitchFamily="34" charset="0"/>
                        </a:rPr>
                        <a:t> makes the ‘u’ sound. </a:t>
                      </a: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Spell words with the digraph </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1" err="1">
                          <a:effectLst/>
                          <a:latin typeface="Tahoma" panose="020B0604030504040204" pitchFamily="34" charset="0"/>
                          <a:ea typeface="Tahoma" panose="020B0604030504040204" pitchFamily="34" charset="0"/>
                          <a:cs typeface="Tahoma" panose="020B0604030504040204" pitchFamily="34" charset="0"/>
                        </a:rPr>
                        <a:t>ei</a:t>
                      </a:r>
                      <a:r>
                        <a:rPr lang="en-GB" sz="800" i="1">
                          <a:effectLst/>
                          <a:latin typeface="Tahoma" panose="020B0604030504040204" pitchFamily="34" charset="0"/>
                          <a:ea typeface="Tahoma" panose="020B0604030504040204" pitchFamily="34" charset="0"/>
                          <a:cs typeface="Tahoma" panose="020B0604030504040204" pitchFamily="34" charset="0"/>
                        </a:rPr>
                        <a:t>’ </a:t>
                      </a:r>
                      <a:r>
                        <a:rPr lang="en-GB" sz="800" i="0">
                          <a:effectLst/>
                          <a:latin typeface="Tahoma" panose="020B0604030504040204" pitchFamily="34" charset="0"/>
                          <a:ea typeface="Tahoma" panose="020B0604030504040204" pitchFamily="34" charset="0"/>
                          <a:cs typeface="Tahoma" panose="020B0604030504040204" pitchFamily="34" charset="0"/>
                        </a:rPr>
                        <a:t> and tetragraph </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1" err="1">
                          <a:effectLst/>
                          <a:latin typeface="Tahoma" panose="020B0604030504040204" pitchFamily="34" charset="0"/>
                          <a:ea typeface="Tahoma" panose="020B0604030504040204" pitchFamily="34" charset="0"/>
                          <a:cs typeface="Tahoma" panose="020B0604030504040204" pitchFamily="34" charset="0"/>
                        </a:rPr>
                        <a:t>eigh</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0">
                          <a:effectLst/>
                          <a:latin typeface="Tahoma" panose="020B0604030504040204" pitchFamily="34" charset="0"/>
                          <a:ea typeface="Tahoma" panose="020B0604030504040204" pitchFamily="34" charset="0"/>
                          <a:cs typeface="Tahoma" panose="020B0604030504040204" pitchFamily="34" charset="0"/>
                        </a:rPr>
                        <a:t>. </a:t>
                      </a: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Spell words that contain the </a:t>
                      </a:r>
                      <a:r>
                        <a:rPr lang="en-GB" sz="800" i="1">
                          <a:effectLst/>
                          <a:latin typeface="Tahoma" panose="020B0604030504040204" pitchFamily="34" charset="0"/>
                          <a:ea typeface="Tahoma" panose="020B0604030504040204" pitchFamily="34" charset="0"/>
                          <a:cs typeface="Tahoma" panose="020B0604030504040204" pitchFamily="34" charset="0"/>
                        </a:rPr>
                        <a:t>‘k’</a:t>
                      </a:r>
                      <a:r>
                        <a:rPr lang="en-GB" sz="800" i="0">
                          <a:effectLst/>
                          <a:latin typeface="Tahoma" panose="020B0604030504040204" pitchFamily="34" charset="0"/>
                          <a:ea typeface="Tahoma" panose="020B0604030504040204" pitchFamily="34" charset="0"/>
                          <a:cs typeface="Tahoma" panose="020B0604030504040204" pitchFamily="34" charset="0"/>
                        </a:rPr>
                        <a:t> sound spelt ‘</a:t>
                      </a:r>
                      <a:r>
                        <a:rPr lang="en-GB" sz="800" i="0" err="1">
                          <a:effectLst/>
                          <a:latin typeface="Tahoma" panose="020B0604030504040204" pitchFamily="34" charset="0"/>
                          <a:ea typeface="Tahoma" panose="020B0604030504040204" pitchFamily="34" charset="0"/>
                          <a:cs typeface="Tahoma" panose="020B0604030504040204" pitchFamily="34" charset="0"/>
                        </a:rPr>
                        <a:t>ch</a:t>
                      </a:r>
                      <a:r>
                        <a:rPr lang="en-GB" sz="800" i="0">
                          <a:effectLst/>
                          <a:latin typeface="Tahoma" panose="020B0604030504040204" pitchFamily="34" charset="0"/>
                          <a:ea typeface="Tahoma" panose="020B0604030504040204" pitchFamily="34" charset="0"/>
                          <a:cs typeface="Tahoma" panose="020B0604030504040204" pitchFamily="34" charset="0"/>
                        </a:rPr>
                        <a:t>’.</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800">
                          <a:effectLst/>
                          <a:latin typeface="Tahoma" panose="020B0604030504040204" pitchFamily="34" charset="0"/>
                          <a:ea typeface="Tahoma" panose="020B0604030504040204" pitchFamily="34" charset="0"/>
                          <a:cs typeface="Tahoma" panose="020B0604030504040204" pitchFamily="34" charset="0"/>
                        </a:rPr>
                        <a:t>Spell words that contain the </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1" err="1">
                          <a:effectLst/>
                          <a:latin typeface="Tahoma" panose="020B0604030504040204" pitchFamily="34" charset="0"/>
                          <a:ea typeface="Tahoma" panose="020B0604030504040204" pitchFamily="34" charset="0"/>
                          <a:cs typeface="Tahoma" panose="020B0604030504040204" pitchFamily="34" charset="0"/>
                        </a:rPr>
                        <a:t>i</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0">
                          <a:effectLst/>
                          <a:latin typeface="Tahoma" panose="020B0604030504040204" pitchFamily="34" charset="0"/>
                          <a:ea typeface="Tahoma" panose="020B0604030504040204" pitchFamily="34" charset="0"/>
                          <a:cs typeface="Tahoma" panose="020B0604030504040204" pitchFamily="34" charset="0"/>
                        </a:rPr>
                        <a:t> sound spelt with a ‘y’.</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800" i="0">
                          <a:effectLst/>
                          <a:latin typeface="Tahoma" panose="020B0604030504040204" pitchFamily="34" charset="0"/>
                          <a:ea typeface="Tahoma" panose="020B0604030504040204" pitchFamily="34" charset="0"/>
                          <a:cs typeface="Tahoma" panose="020B0604030504040204" pitchFamily="34" charset="0"/>
                        </a:rPr>
                        <a:t>Spell words where the digraph </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1" err="1">
                          <a:effectLst/>
                          <a:latin typeface="Tahoma" panose="020B0604030504040204" pitchFamily="34" charset="0"/>
                          <a:ea typeface="Tahoma" panose="020B0604030504040204" pitchFamily="34" charset="0"/>
                          <a:cs typeface="Tahoma" panose="020B0604030504040204" pitchFamily="34" charset="0"/>
                        </a:rPr>
                        <a:t>ey</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0">
                          <a:effectLst/>
                          <a:latin typeface="Tahoma" panose="020B0604030504040204" pitchFamily="34" charset="0"/>
                          <a:ea typeface="Tahoma" panose="020B0604030504040204" pitchFamily="34" charset="0"/>
                          <a:cs typeface="Tahoma" panose="020B0604030504040204" pitchFamily="34" charset="0"/>
                        </a:rPr>
                        <a:t> makes an ‘ai’ sound.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800" i="0">
                          <a:effectLst/>
                          <a:latin typeface="Tahoma" panose="020B0604030504040204" pitchFamily="34" charset="0"/>
                          <a:ea typeface="Tahoma" panose="020B0604030504040204" pitchFamily="34" charset="0"/>
                          <a:cs typeface="Tahoma" panose="020B0604030504040204" pitchFamily="34" charset="0"/>
                        </a:rPr>
                        <a:t>Spell words where the digraph </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1" err="1">
                          <a:effectLst/>
                          <a:latin typeface="Tahoma" panose="020B0604030504040204" pitchFamily="34" charset="0"/>
                          <a:ea typeface="Tahoma" panose="020B0604030504040204" pitchFamily="34" charset="0"/>
                          <a:cs typeface="Tahoma" panose="020B0604030504040204" pitchFamily="34" charset="0"/>
                        </a:rPr>
                        <a:t>sc</a:t>
                      </a:r>
                      <a:r>
                        <a:rPr lang="en-GB" sz="800" i="1">
                          <a:effectLst/>
                          <a:latin typeface="Tahoma" panose="020B0604030504040204" pitchFamily="34" charset="0"/>
                          <a:ea typeface="Tahoma" panose="020B0604030504040204" pitchFamily="34" charset="0"/>
                          <a:cs typeface="Tahoma" panose="020B0604030504040204" pitchFamily="34" charset="0"/>
                        </a:rPr>
                        <a:t>’ </a:t>
                      </a:r>
                      <a:r>
                        <a:rPr lang="en-GB" sz="800" i="0">
                          <a:effectLst/>
                          <a:latin typeface="Tahoma" panose="020B0604030504040204" pitchFamily="34" charset="0"/>
                          <a:ea typeface="Tahoma" panose="020B0604030504040204" pitchFamily="34" charset="0"/>
                          <a:cs typeface="Tahoma" panose="020B0604030504040204" pitchFamily="34" charset="0"/>
                        </a:rPr>
                        <a:t>makes a ‘s’ sound. </a:t>
                      </a:r>
                      <a:endParaRPr lang="en-GB" sz="800">
                        <a:effectLst/>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Spell mostly correctly, words with prefixes (</a:t>
                      </a:r>
                      <a:r>
                        <a:rPr lang="en-GB" sz="800" i="1">
                          <a:effectLst/>
                          <a:latin typeface="Tahoma" panose="020B0604030504040204" pitchFamily="34" charset="0"/>
                          <a:ea typeface="Tahoma" panose="020B0604030504040204" pitchFamily="34" charset="0"/>
                          <a:cs typeface="Tahoma" panose="020B0604030504040204" pitchFamily="34" charset="0"/>
                        </a:rPr>
                        <a:t>re-, dis-, mis-</a:t>
                      </a:r>
                      <a:r>
                        <a:rPr lang="en-GB" sz="800" i="0">
                          <a:effectLst/>
                          <a:latin typeface="Tahoma" panose="020B0604030504040204" pitchFamily="34" charset="0"/>
                          <a:ea typeface="Tahoma" panose="020B0604030504040204" pitchFamily="34" charset="0"/>
                          <a:cs typeface="Tahoma" panose="020B0604030504040204" pitchFamily="34" charset="0"/>
                        </a:rPr>
                        <a:t>). </a:t>
                      </a: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Spell mostly correctly words with suffixes (</a:t>
                      </a:r>
                      <a:r>
                        <a:rPr lang="en-GB" sz="800" i="1">
                          <a:effectLst/>
                          <a:latin typeface="Tahoma" panose="020B0604030504040204" pitchFamily="34" charset="0"/>
                          <a:ea typeface="Tahoma" panose="020B0604030504040204" pitchFamily="34" charset="0"/>
                          <a:cs typeface="Tahoma" panose="020B0604030504040204" pitchFamily="34" charset="0"/>
                        </a:rPr>
                        <a:t>-al</a:t>
                      </a:r>
                      <a:r>
                        <a:rPr lang="en-GB" sz="800" i="0">
                          <a:effectLst/>
                          <a:latin typeface="Tahoma" panose="020B0604030504040204" pitchFamily="34" charset="0"/>
                          <a:ea typeface="Tahoma" panose="020B0604030504040204" pitchFamily="34" charset="0"/>
                          <a:cs typeface="Tahoma" panose="020B0604030504040204" pitchFamily="34" charset="0"/>
                        </a:rPr>
                        <a:t>, </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1" err="1">
                          <a:effectLst/>
                          <a:latin typeface="Tahoma" panose="020B0604030504040204" pitchFamily="34" charset="0"/>
                          <a:ea typeface="Tahoma" panose="020B0604030504040204" pitchFamily="34" charset="0"/>
                          <a:cs typeface="Tahoma" panose="020B0604030504040204" pitchFamily="34" charset="0"/>
                        </a:rPr>
                        <a:t>er</a:t>
                      </a:r>
                      <a:r>
                        <a:rPr lang="en-GB" sz="800" i="1">
                          <a:effectLst/>
                          <a:latin typeface="Tahoma" panose="020B0604030504040204" pitchFamily="34" charset="0"/>
                          <a:ea typeface="Tahoma" panose="020B0604030504040204" pitchFamily="34" charset="0"/>
                          <a:cs typeface="Tahoma" panose="020B0604030504040204" pitchFamily="34" charset="0"/>
                        </a:rPr>
                        <a:t>, -</a:t>
                      </a:r>
                      <a:r>
                        <a:rPr lang="en-GB" sz="800" i="1" err="1">
                          <a:effectLst/>
                          <a:latin typeface="Tahoma" panose="020B0604030504040204" pitchFamily="34" charset="0"/>
                          <a:ea typeface="Tahoma" panose="020B0604030504040204" pitchFamily="34" charset="0"/>
                          <a:cs typeface="Tahoma" panose="020B0604030504040204" pitchFamily="34" charset="0"/>
                        </a:rPr>
                        <a:t>ly</a:t>
                      </a:r>
                      <a:r>
                        <a:rPr lang="en-GB" sz="800" i="1">
                          <a:effectLst/>
                          <a:latin typeface="Tahoma" panose="020B0604030504040204" pitchFamily="34" charset="0"/>
                          <a:ea typeface="Tahoma" panose="020B0604030504040204" pitchFamily="34" charset="0"/>
                          <a:cs typeface="Tahoma" panose="020B0604030504040204" pitchFamily="34" charset="0"/>
                        </a:rPr>
                        <a:t>, -</a:t>
                      </a:r>
                      <a:r>
                        <a:rPr lang="en-GB" sz="800" i="1" err="1">
                          <a:effectLst/>
                          <a:latin typeface="Tahoma" panose="020B0604030504040204" pitchFamily="34" charset="0"/>
                          <a:ea typeface="Tahoma" panose="020B0604030504040204" pitchFamily="34" charset="0"/>
                          <a:cs typeface="Tahoma" panose="020B0604030504040204" pitchFamily="34" charset="0"/>
                        </a:rPr>
                        <a:t>sion</a:t>
                      </a:r>
                      <a:r>
                        <a:rPr lang="en-GB" sz="800" i="1">
                          <a:effectLst/>
                          <a:latin typeface="Tahoma" panose="020B0604030504040204" pitchFamily="34" charset="0"/>
                          <a:ea typeface="Tahoma" panose="020B0604030504040204" pitchFamily="34" charset="0"/>
                          <a:cs typeface="Tahoma" panose="020B0604030504040204" pitchFamily="34" charset="0"/>
                        </a:rPr>
                        <a:t>, -sure, -</a:t>
                      </a:r>
                      <a:r>
                        <a:rPr lang="en-GB" sz="800" i="1" err="1">
                          <a:effectLst/>
                          <a:latin typeface="Tahoma" panose="020B0604030504040204" pitchFamily="34" charset="0"/>
                          <a:ea typeface="Tahoma" panose="020B0604030504040204" pitchFamily="34" charset="0"/>
                          <a:cs typeface="Tahoma" panose="020B0604030504040204" pitchFamily="34" charset="0"/>
                        </a:rPr>
                        <a:t>ing</a:t>
                      </a:r>
                      <a:r>
                        <a:rPr lang="en-GB" sz="800" i="1">
                          <a:effectLst/>
                          <a:latin typeface="Tahoma" panose="020B0604030504040204" pitchFamily="34" charset="0"/>
                          <a:ea typeface="Tahoma" panose="020B0604030504040204" pitchFamily="34" charset="0"/>
                          <a:cs typeface="Tahoma" panose="020B0604030504040204" pitchFamily="34" charset="0"/>
                        </a:rPr>
                        <a:t>, -ed, -</a:t>
                      </a:r>
                      <a:r>
                        <a:rPr lang="en-GB" sz="800" i="1" err="1">
                          <a:effectLst/>
                          <a:latin typeface="Tahoma" panose="020B0604030504040204" pitchFamily="34" charset="0"/>
                          <a:ea typeface="Tahoma" panose="020B0604030504040204" pitchFamily="34" charset="0"/>
                          <a:cs typeface="Tahoma" panose="020B0604030504040204" pitchFamily="34" charset="0"/>
                        </a:rPr>
                        <a:t>ture</a:t>
                      </a:r>
                      <a:r>
                        <a:rPr lang="en-GB" sz="800" i="1">
                          <a:effectLst/>
                          <a:latin typeface="Tahoma" panose="020B0604030504040204" pitchFamily="34" charset="0"/>
                          <a:ea typeface="Tahoma" panose="020B0604030504040204" pitchFamily="34" charset="0"/>
                          <a:cs typeface="Tahoma" panose="020B0604030504040204" pitchFamily="34" charset="0"/>
                        </a:rPr>
                        <a:t>, -</a:t>
                      </a:r>
                      <a:r>
                        <a:rPr lang="en-GB" sz="800" i="1" err="1">
                          <a:effectLst/>
                          <a:latin typeface="Tahoma" panose="020B0604030504040204" pitchFamily="34" charset="0"/>
                          <a:ea typeface="Tahoma" panose="020B0604030504040204" pitchFamily="34" charset="0"/>
                          <a:cs typeface="Tahoma" panose="020B0604030504040204" pitchFamily="34" charset="0"/>
                        </a:rPr>
                        <a:t>en</a:t>
                      </a:r>
                      <a:r>
                        <a:rPr lang="en-GB" sz="800" i="1">
                          <a:effectLst/>
                          <a:latin typeface="Tahoma" panose="020B0604030504040204" pitchFamily="34" charset="0"/>
                          <a:ea typeface="Tahoma" panose="020B0604030504040204" pitchFamily="34" charset="0"/>
                          <a:cs typeface="Tahoma" panose="020B0604030504040204" pitchFamily="34" charset="0"/>
                        </a:rPr>
                        <a:t>, -le, -</a:t>
                      </a:r>
                      <a:r>
                        <a:rPr lang="en-GB" sz="800" i="1" err="1">
                          <a:effectLst/>
                          <a:latin typeface="Tahoma" panose="020B0604030504040204" pitchFamily="34" charset="0"/>
                          <a:ea typeface="Tahoma" panose="020B0604030504040204" pitchFamily="34" charset="0"/>
                          <a:cs typeface="Tahoma" panose="020B0604030504040204" pitchFamily="34" charset="0"/>
                        </a:rPr>
                        <a:t>gue</a:t>
                      </a:r>
                      <a:r>
                        <a:rPr lang="en-GB" sz="800" i="1">
                          <a:effectLst/>
                          <a:latin typeface="Tahoma" panose="020B0604030504040204" pitchFamily="34" charset="0"/>
                          <a:ea typeface="Tahoma" panose="020B0604030504040204" pitchFamily="34" charset="0"/>
                          <a:cs typeface="Tahoma" panose="020B0604030504040204" pitchFamily="34" charset="0"/>
                        </a:rPr>
                        <a:t>, -que</a:t>
                      </a:r>
                      <a:r>
                        <a:rPr lang="en-GB" sz="800" i="0">
                          <a:effectLst/>
                          <a:latin typeface="Tahoma" panose="020B0604030504040204" pitchFamily="34" charset="0"/>
                          <a:ea typeface="Tahoma" panose="020B0604030504040204" pitchFamily="34" charset="0"/>
                          <a:cs typeface="Tahoma" panose="020B0604030504040204" pitchFamily="34" charset="0"/>
                        </a:rPr>
                        <a:t>). </a:t>
                      </a: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Spell at least half the words in the Year 3/4 National Curriculum list. </a:t>
                      </a: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Spell some homophones and near homophones (</a:t>
                      </a:r>
                      <a:r>
                        <a:rPr lang="en-GB" sz="800" i="1">
                          <a:effectLst/>
                          <a:latin typeface="Tahoma" panose="020B0604030504040204" pitchFamily="34" charset="0"/>
                          <a:ea typeface="Tahoma" panose="020B0604030504040204" pitchFamily="34" charset="0"/>
                          <a:cs typeface="Tahoma" panose="020B0604030504040204" pitchFamily="34" charset="0"/>
                        </a:rPr>
                        <a:t>great, main, grown, missed, meet, grate, mane, groan, mist, ball, bawl, break, brake, male, mail, fair, fare, berry, bury</a:t>
                      </a:r>
                      <a:r>
                        <a:rPr lang="en-GB" sz="800" i="0">
                          <a:effectLst/>
                          <a:latin typeface="Tahoma" panose="020B0604030504040204" pitchFamily="34" charset="0"/>
                          <a:ea typeface="Tahoma" panose="020B0604030504040204" pitchFamily="34" charset="0"/>
                          <a:cs typeface="Tahoma" panose="020B0604030504040204" pitchFamily="34" charset="0"/>
                        </a:rPr>
                        <a:t>). </a:t>
                      </a: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Begin to explore and understand how word families are based upon common words and are related in form and meaning. </a:t>
                      </a: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Use the first two letters of a word to check its spelling in a dictionary. </a:t>
                      </a: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Begin to build a varied and rich vocabulary. </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78091985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5904656"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Spelling Years 4 to 6</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7380312" y="620688"/>
            <a:ext cx="1656183" cy="338554"/>
          </a:xfrm>
          <a:prstGeom prst="rect">
            <a:avLst/>
          </a:prstGeom>
          <a:noFill/>
        </p:spPr>
        <p:txBody>
          <a:bodyPr wrap="square" rtlCol="0">
            <a:spAutoFit/>
          </a:bodyPr>
          <a:lstStyle/>
          <a:p>
            <a:endParaRPr lang="en-GB" sz="1600"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7" name="Table 6">
            <a:extLst>
              <a:ext uri="{FF2B5EF4-FFF2-40B4-BE49-F238E27FC236}">
                <a16:creationId xmlns:a16="http://schemas.microsoft.com/office/drawing/2014/main" id="{8064ACAE-4A41-44F7-ABD6-4F21AF4A769E}"/>
              </a:ext>
            </a:extLst>
          </p:cNvPr>
          <p:cNvGraphicFramePr>
            <a:graphicFrameLocks noGrp="1"/>
          </p:cNvGraphicFramePr>
          <p:nvPr>
            <p:extLst>
              <p:ext uri="{D42A27DB-BD31-4B8C-83A1-F6EECF244321}">
                <p14:modId xmlns:p14="http://schemas.microsoft.com/office/powerpoint/2010/main" val="1020369008"/>
              </p:ext>
            </p:extLst>
          </p:nvPr>
        </p:nvGraphicFramePr>
        <p:xfrm>
          <a:off x="229214" y="1019179"/>
          <a:ext cx="8604678" cy="5381621"/>
        </p:xfrm>
        <a:graphic>
          <a:graphicData uri="http://schemas.openxmlformats.org/drawingml/2006/table">
            <a:tbl>
              <a:tblPr firstRow="1" firstCol="1" bandRow="1">
                <a:tableStyleId>{5C22544A-7EE6-4342-B048-85BDC9FD1C3A}</a:tableStyleId>
              </a:tblPr>
              <a:tblGrid>
                <a:gridCol w="991167">
                  <a:extLst>
                    <a:ext uri="{9D8B030D-6E8A-4147-A177-3AD203B41FA5}">
                      <a16:colId xmlns:a16="http://schemas.microsoft.com/office/drawing/2014/main" val="2863215087"/>
                    </a:ext>
                  </a:extLst>
                </a:gridCol>
                <a:gridCol w="2537359">
                  <a:extLst>
                    <a:ext uri="{9D8B030D-6E8A-4147-A177-3AD203B41FA5}">
                      <a16:colId xmlns:a16="http://schemas.microsoft.com/office/drawing/2014/main" val="122677382"/>
                    </a:ext>
                  </a:extLst>
                </a:gridCol>
                <a:gridCol w="2538076">
                  <a:extLst>
                    <a:ext uri="{9D8B030D-6E8A-4147-A177-3AD203B41FA5}">
                      <a16:colId xmlns:a16="http://schemas.microsoft.com/office/drawing/2014/main" val="375876866"/>
                    </a:ext>
                  </a:extLst>
                </a:gridCol>
                <a:gridCol w="2538076">
                  <a:extLst>
                    <a:ext uri="{9D8B030D-6E8A-4147-A177-3AD203B41FA5}">
                      <a16:colId xmlns:a16="http://schemas.microsoft.com/office/drawing/2014/main" val="3073927167"/>
                    </a:ext>
                  </a:extLst>
                </a:gridCol>
              </a:tblGrid>
              <a:tr h="364216">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4</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5</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6</a:t>
                      </a:r>
                    </a:p>
                  </a:txBody>
                  <a:tcPr marL="23581" marR="23581" marT="0" marB="0" anchor="ctr"/>
                </a:tc>
                <a:extLst>
                  <a:ext uri="{0D108BD9-81ED-4DB2-BD59-A6C34878D82A}">
                    <a16:rowId xmlns:a16="http://schemas.microsoft.com/office/drawing/2014/main" val="265378462"/>
                  </a:ext>
                </a:extLst>
              </a:tr>
              <a:tr h="5017405">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Spelling</a:t>
                      </a:r>
                    </a:p>
                  </a:txBody>
                  <a:tcPr marL="23581" marR="23581" marT="0" marB="0" anchor="ctr"/>
                </a:tc>
                <a:tc>
                  <a:txBody>
                    <a:bodyPr/>
                    <a:lstStyle/>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Spell words where </a:t>
                      </a:r>
                      <a:r>
                        <a:rPr lang="en-GB" sz="800" i="1">
                          <a:effectLst/>
                          <a:latin typeface="Tahoma" panose="020B0604030504040204" pitchFamily="34" charset="0"/>
                          <a:ea typeface="Tahoma" panose="020B0604030504040204" pitchFamily="34" charset="0"/>
                          <a:cs typeface="Tahoma" panose="020B0604030504040204" pitchFamily="34" charset="0"/>
                        </a:rPr>
                        <a:t>‘au’</a:t>
                      </a:r>
                      <a:r>
                        <a:rPr lang="en-GB" sz="800" i="0">
                          <a:effectLst/>
                          <a:latin typeface="Tahoma" panose="020B0604030504040204" pitchFamily="34" charset="0"/>
                          <a:ea typeface="Tahoma" panose="020B0604030504040204" pitchFamily="34" charset="0"/>
                          <a:cs typeface="Tahoma" panose="020B0604030504040204" pitchFamily="34" charset="0"/>
                        </a:rPr>
                        <a:t> makes an ‘or’ sound. </a:t>
                      </a: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Spell words with </a:t>
                      </a:r>
                      <a:r>
                        <a:rPr lang="en-GB" sz="800" i="1">
                          <a:effectLst/>
                          <a:latin typeface="Tahoma" panose="020B0604030504040204" pitchFamily="34" charset="0"/>
                          <a:ea typeface="Tahoma" panose="020B0604030504040204" pitchFamily="34" charset="0"/>
                          <a:cs typeface="Tahoma" panose="020B0604030504040204" pitchFamily="34" charset="0"/>
                        </a:rPr>
                        <a:t>‘c’</a:t>
                      </a:r>
                      <a:r>
                        <a:rPr lang="en-GB" sz="800" i="0">
                          <a:effectLst/>
                          <a:latin typeface="Tahoma" panose="020B0604030504040204" pitchFamily="34" charset="0"/>
                          <a:ea typeface="Tahoma" panose="020B0604030504040204" pitchFamily="34" charset="0"/>
                          <a:cs typeface="Tahoma" panose="020B0604030504040204" pitchFamily="34" charset="0"/>
                        </a:rPr>
                        <a:t> before </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1" err="1">
                          <a:effectLst/>
                          <a:latin typeface="Tahoma" panose="020B0604030504040204" pitchFamily="34" charset="0"/>
                          <a:ea typeface="Tahoma" panose="020B0604030504040204" pitchFamily="34" charset="0"/>
                          <a:cs typeface="Tahoma" panose="020B0604030504040204" pitchFamily="34" charset="0"/>
                        </a:rPr>
                        <a:t>i</a:t>
                      </a:r>
                      <a:r>
                        <a:rPr lang="en-GB" sz="800" i="1">
                          <a:effectLst/>
                          <a:latin typeface="Tahoma" panose="020B0604030504040204" pitchFamily="34" charset="0"/>
                          <a:ea typeface="Tahoma" panose="020B0604030504040204" pitchFamily="34" charset="0"/>
                          <a:cs typeface="Tahoma" panose="020B0604030504040204" pitchFamily="34" charset="0"/>
                        </a:rPr>
                        <a:t>’ </a:t>
                      </a:r>
                      <a:r>
                        <a:rPr lang="en-GB" sz="800" i="0">
                          <a:effectLst/>
                          <a:latin typeface="Tahoma" panose="020B0604030504040204" pitchFamily="34" charset="0"/>
                          <a:ea typeface="Tahoma" panose="020B0604030504040204" pitchFamily="34" charset="0"/>
                          <a:cs typeface="Tahoma" panose="020B0604030504040204" pitchFamily="34" charset="0"/>
                        </a:rPr>
                        <a:t>and </a:t>
                      </a:r>
                      <a:r>
                        <a:rPr lang="en-GB" sz="800" i="1">
                          <a:effectLst/>
                          <a:latin typeface="Tahoma" panose="020B0604030504040204" pitchFamily="34" charset="0"/>
                          <a:ea typeface="Tahoma" panose="020B0604030504040204" pitchFamily="34" charset="0"/>
                          <a:cs typeface="Tahoma" panose="020B0604030504040204" pitchFamily="34" charset="0"/>
                        </a:rPr>
                        <a:t>‘e’</a:t>
                      </a:r>
                      <a:r>
                        <a:rPr lang="en-GB" sz="800" i="0">
                          <a:effectLst/>
                          <a:latin typeface="Tahoma" panose="020B0604030504040204" pitchFamily="34" charset="0"/>
                          <a:ea typeface="Tahoma" panose="020B0604030504040204" pitchFamily="34" charset="0"/>
                          <a:cs typeface="Tahoma" panose="020B0604030504040204" pitchFamily="34" charset="0"/>
                        </a:rPr>
                        <a:t>.</a:t>
                      </a: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Spell words containing </a:t>
                      </a:r>
                      <a:r>
                        <a:rPr lang="en-GB" sz="800" i="1">
                          <a:effectLst/>
                          <a:latin typeface="Tahoma" panose="020B0604030504040204" pitchFamily="34" charset="0"/>
                          <a:ea typeface="Tahoma" panose="020B0604030504040204" pitchFamily="34" charset="0"/>
                          <a:cs typeface="Tahoma" panose="020B0604030504040204" pitchFamily="34" charset="0"/>
                        </a:rPr>
                        <a:t>‘sol’</a:t>
                      </a:r>
                      <a:r>
                        <a:rPr lang="en-GB" sz="800" i="0">
                          <a:effectLst/>
                          <a:latin typeface="Tahoma" panose="020B0604030504040204" pitchFamily="34" charset="0"/>
                          <a:ea typeface="Tahoma" panose="020B0604030504040204" pitchFamily="34" charset="0"/>
                          <a:cs typeface="Tahoma" panose="020B0604030504040204" pitchFamily="34" charset="0"/>
                        </a:rPr>
                        <a:t> and </a:t>
                      </a:r>
                      <a:r>
                        <a:rPr lang="en-GB" sz="800" i="1">
                          <a:effectLst/>
                          <a:latin typeface="Tahoma" panose="020B0604030504040204" pitchFamily="34" charset="0"/>
                          <a:ea typeface="Tahoma" panose="020B0604030504040204" pitchFamily="34" charset="0"/>
                          <a:cs typeface="Tahoma" panose="020B0604030504040204" pitchFamily="34" charset="0"/>
                        </a:rPr>
                        <a:t>‘real’</a:t>
                      </a:r>
                      <a:r>
                        <a:rPr lang="en-GB" sz="800" i="0">
                          <a:effectLst/>
                          <a:latin typeface="Tahoma" panose="020B0604030504040204" pitchFamily="34" charset="0"/>
                          <a:ea typeface="Tahoma" panose="020B0604030504040204" pitchFamily="34" charset="0"/>
                          <a:cs typeface="Tahoma" panose="020B0604030504040204" pitchFamily="34" charset="0"/>
                        </a:rPr>
                        <a:t>.</a:t>
                      </a: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Spell words containing </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1" err="1">
                          <a:effectLst/>
                          <a:latin typeface="Tahoma" panose="020B0604030504040204" pitchFamily="34" charset="0"/>
                          <a:ea typeface="Tahoma" panose="020B0604030504040204" pitchFamily="34" charset="0"/>
                          <a:cs typeface="Tahoma" panose="020B0604030504040204" pitchFamily="34" charset="0"/>
                        </a:rPr>
                        <a:t>phon</a:t>
                      </a:r>
                      <a:r>
                        <a:rPr lang="en-GB" sz="800" i="1">
                          <a:effectLst/>
                          <a:latin typeface="Tahoma" panose="020B0604030504040204" pitchFamily="34" charset="0"/>
                          <a:ea typeface="Tahoma" panose="020B0604030504040204" pitchFamily="34" charset="0"/>
                          <a:cs typeface="Tahoma" panose="020B0604030504040204" pitchFamily="34" charset="0"/>
                        </a:rPr>
                        <a:t>’ </a:t>
                      </a:r>
                      <a:r>
                        <a:rPr lang="en-GB" sz="800" i="0">
                          <a:effectLst/>
                          <a:latin typeface="Tahoma" panose="020B0604030504040204" pitchFamily="34" charset="0"/>
                          <a:ea typeface="Tahoma" panose="020B0604030504040204" pitchFamily="34" charset="0"/>
                          <a:cs typeface="Tahoma" panose="020B0604030504040204" pitchFamily="34" charset="0"/>
                        </a:rPr>
                        <a:t>and </a:t>
                      </a:r>
                      <a:r>
                        <a:rPr lang="en-GB" sz="800" i="1">
                          <a:effectLst/>
                          <a:latin typeface="Tahoma" panose="020B0604030504040204" pitchFamily="34" charset="0"/>
                          <a:ea typeface="Tahoma" panose="020B0604030504040204" pitchFamily="34" charset="0"/>
                          <a:cs typeface="Tahoma" panose="020B0604030504040204" pitchFamily="34" charset="0"/>
                        </a:rPr>
                        <a:t>‘sign’</a:t>
                      </a:r>
                      <a:r>
                        <a:rPr lang="en-GB" sz="800" i="0">
                          <a:effectLst/>
                          <a:latin typeface="Tahoma" panose="020B0604030504040204" pitchFamily="34" charset="0"/>
                          <a:ea typeface="Tahoma" panose="020B0604030504040204" pitchFamily="34" charset="0"/>
                          <a:cs typeface="Tahoma" panose="020B0604030504040204" pitchFamily="34" charset="0"/>
                        </a:rPr>
                        <a:t>.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800" i="0">
                          <a:effectLst/>
                          <a:latin typeface="Tahoma" panose="020B0604030504040204" pitchFamily="34" charset="0"/>
                          <a:ea typeface="Tahoma" panose="020B0604030504040204" pitchFamily="34" charset="0"/>
                          <a:cs typeface="Tahoma" panose="020B0604030504040204" pitchFamily="34" charset="0"/>
                        </a:rPr>
                        <a:t>Spell words with the </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1" err="1">
                          <a:effectLst/>
                          <a:latin typeface="Tahoma" panose="020B0604030504040204" pitchFamily="34" charset="0"/>
                          <a:ea typeface="Tahoma" panose="020B0604030504040204" pitchFamily="34" charset="0"/>
                          <a:cs typeface="Tahoma" panose="020B0604030504040204" pitchFamily="34" charset="0"/>
                        </a:rPr>
                        <a:t>sh</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0">
                          <a:effectLst/>
                          <a:latin typeface="Tahoma" panose="020B0604030504040204" pitchFamily="34" charset="0"/>
                          <a:ea typeface="Tahoma" panose="020B0604030504040204" pitchFamily="34" charset="0"/>
                          <a:cs typeface="Tahoma" panose="020B0604030504040204" pitchFamily="34" charset="0"/>
                        </a:rPr>
                        <a:t> sound spelt ‘</a:t>
                      </a:r>
                      <a:r>
                        <a:rPr lang="en-GB" sz="800" i="0" err="1">
                          <a:effectLst/>
                          <a:latin typeface="Tahoma" panose="020B0604030504040204" pitchFamily="34" charset="0"/>
                          <a:ea typeface="Tahoma" panose="020B0604030504040204" pitchFamily="34" charset="0"/>
                          <a:cs typeface="Tahoma" panose="020B0604030504040204" pitchFamily="34" charset="0"/>
                        </a:rPr>
                        <a:t>ch</a:t>
                      </a:r>
                      <a:r>
                        <a:rPr lang="en-GB" sz="800" i="0">
                          <a:effectLst/>
                          <a:latin typeface="Tahoma" panose="020B0604030504040204" pitchFamily="34" charset="0"/>
                          <a:ea typeface="Tahoma" panose="020B0604030504040204" pitchFamily="34" charset="0"/>
                          <a:cs typeface="Tahoma" panose="020B0604030504040204" pitchFamily="34" charset="0"/>
                        </a:rPr>
                        <a:t>’. </a:t>
                      </a:r>
                      <a:endParaRPr lang="en-GB" sz="800">
                        <a:effectLst/>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Spell most homophones and near homophones (</a:t>
                      </a:r>
                      <a:r>
                        <a:rPr lang="en-GB" sz="800" i="1">
                          <a:effectLst/>
                          <a:latin typeface="Tahoma" panose="020B0604030504040204" pitchFamily="34" charset="0"/>
                          <a:ea typeface="Tahoma" panose="020B0604030504040204" pitchFamily="34" charset="0"/>
                          <a:cs typeface="Tahoma" panose="020B0604030504040204" pitchFamily="34" charset="0"/>
                        </a:rPr>
                        <a:t>accept, except, knot, not, peace, piece, plain, plane, weather, whether, scene, who’s, affect, hear, whose, heal, effect, here, heel, seen</a:t>
                      </a:r>
                      <a:r>
                        <a:rPr lang="en-GB" sz="800">
                          <a:effectLst/>
                          <a:latin typeface="Tahoma" panose="020B0604030504040204" pitchFamily="34" charset="0"/>
                          <a:ea typeface="Tahoma" panose="020B0604030504040204" pitchFamily="34" charset="0"/>
                          <a:cs typeface="Tahoma" panose="020B0604030504040204" pitchFamily="34" charset="0"/>
                        </a:rPr>
                        <a:t>).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800" i="0">
                          <a:effectLst/>
                          <a:latin typeface="Tahoma" panose="020B0604030504040204" pitchFamily="34" charset="0"/>
                          <a:ea typeface="Tahoma" panose="020B0604030504040204" pitchFamily="34" charset="0"/>
                          <a:cs typeface="Tahoma" panose="020B0604030504040204" pitchFamily="34" charset="0"/>
                        </a:rPr>
                        <a:t>Spell most of the words in the Year 3/4 National Curriculum list.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800" i="0">
                          <a:effectLst/>
                          <a:latin typeface="Tahoma" panose="020B0604030504040204" pitchFamily="34" charset="0"/>
                          <a:ea typeface="Tahoma" panose="020B0604030504040204" pitchFamily="34" charset="0"/>
                          <a:cs typeface="Tahoma" panose="020B0604030504040204" pitchFamily="34" charset="0"/>
                        </a:rPr>
                        <a:t>Spell mostly correctly words with prefixes (</a:t>
                      </a:r>
                      <a:r>
                        <a:rPr lang="en-GB" sz="800" i="1">
                          <a:effectLst/>
                          <a:latin typeface="Tahoma" panose="020B0604030504040204" pitchFamily="34" charset="0"/>
                          <a:ea typeface="Tahoma" panose="020B0604030504040204" pitchFamily="34" charset="0"/>
                          <a:cs typeface="Tahoma" panose="020B0604030504040204" pitchFamily="34" charset="0"/>
                        </a:rPr>
                        <a:t>in-, </a:t>
                      </a:r>
                      <a:r>
                        <a:rPr lang="en-GB" sz="800" i="1" err="1">
                          <a:effectLst/>
                          <a:latin typeface="Tahoma" panose="020B0604030504040204" pitchFamily="34" charset="0"/>
                          <a:ea typeface="Tahoma" panose="020B0604030504040204" pitchFamily="34" charset="0"/>
                          <a:cs typeface="Tahoma" panose="020B0604030504040204" pitchFamily="34" charset="0"/>
                        </a:rPr>
                        <a:t>il</a:t>
                      </a:r>
                      <a:r>
                        <a:rPr lang="en-GB" sz="800" i="1">
                          <a:effectLst/>
                          <a:latin typeface="Tahoma" panose="020B0604030504040204" pitchFamily="34" charset="0"/>
                          <a:ea typeface="Tahoma" panose="020B0604030504040204" pitchFamily="34" charset="0"/>
                          <a:cs typeface="Tahoma" panose="020B0604030504040204" pitchFamily="34" charset="0"/>
                        </a:rPr>
                        <a:t>-, </a:t>
                      </a:r>
                      <a:r>
                        <a:rPr lang="en-GB" sz="800" i="1" err="1">
                          <a:effectLst/>
                          <a:latin typeface="Tahoma" panose="020B0604030504040204" pitchFamily="34" charset="0"/>
                          <a:ea typeface="Tahoma" panose="020B0604030504040204" pitchFamily="34" charset="0"/>
                          <a:cs typeface="Tahoma" panose="020B0604030504040204" pitchFamily="34" charset="0"/>
                        </a:rPr>
                        <a:t>im</a:t>
                      </a:r>
                      <a:r>
                        <a:rPr lang="en-GB" sz="800" i="1">
                          <a:effectLst/>
                          <a:latin typeface="Tahoma" panose="020B0604030504040204" pitchFamily="34" charset="0"/>
                          <a:ea typeface="Tahoma" panose="020B0604030504040204" pitchFamily="34" charset="0"/>
                          <a:cs typeface="Tahoma" panose="020B0604030504040204" pitchFamily="34" charset="0"/>
                        </a:rPr>
                        <a:t>-, </a:t>
                      </a:r>
                      <a:r>
                        <a:rPr lang="en-GB" sz="800" i="1" err="1">
                          <a:effectLst/>
                          <a:latin typeface="Tahoma" panose="020B0604030504040204" pitchFamily="34" charset="0"/>
                          <a:ea typeface="Tahoma" panose="020B0604030504040204" pitchFamily="34" charset="0"/>
                          <a:cs typeface="Tahoma" panose="020B0604030504040204" pitchFamily="34" charset="0"/>
                        </a:rPr>
                        <a:t>ir</a:t>
                      </a:r>
                      <a:r>
                        <a:rPr lang="en-GB" sz="800" i="1">
                          <a:effectLst/>
                          <a:latin typeface="Tahoma" panose="020B0604030504040204" pitchFamily="34" charset="0"/>
                          <a:ea typeface="Tahoma" panose="020B0604030504040204" pitchFamily="34" charset="0"/>
                          <a:cs typeface="Tahoma" panose="020B0604030504040204" pitchFamily="34" charset="0"/>
                        </a:rPr>
                        <a:t>-, sub-, inter-, super-. anti-, auto-, bi-).</a:t>
                      </a:r>
                      <a:r>
                        <a:rPr lang="en-GB" sz="800" i="0">
                          <a:effectLst/>
                          <a:latin typeface="Tahoma" panose="020B0604030504040204" pitchFamily="34" charset="0"/>
                          <a:ea typeface="Tahoma" panose="020B0604030504040204" pitchFamily="34" charset="0"/>
                          <a:cs typeface="Tahoma" panose="020B0604030504040204" pitchFamily="34" charset="0"/>
                        </a:rPr>
                        <a:t> </a:t>
                      </a: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Spell mostly correctly words with suffixes </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1" err="1">
                          <a:effectLst/>
                          <a:latin typeface="Tahoma" panose="020B0604030504040204" pitchFamily="34" charset="0"/>
                          <a:ea typeface="Tahoma" panose="020B0604030504040204" pitchFamily="34" charset="0"/>
                          <a:cs typeface="Tahoma" panose="020B0604030504040204" pitchFamily="34" charset="0"/>
                        </a:rPr>
                        <a:t>ation</a:t>
                      </a:r>
                      <a:r>
                        <a:rPr lang="en-GB" sz="800" i="1">
                          <a:effectLst/>
                          <a:latin typeface="Tahoma" panose="020B0604030504040204" pitchFamily="34" charset="0"/>
                          <a:ea typeface="Tahoma" panose="020B0604030504040204" pitchFamily="34" charset="0"/>
                          <a:cs typeface="Tahoma" panose="020B0604030504040204" pitchFamily="34" charset="0"/>
                        </a:rPr>
                        <a:t>, -</a:t>
                      </a:r>
                      <a:r>
                        <a:rPr lang="en-GB" sz="800" i="1" err="1">
                          <a:effectLst/>
                          <a:latin typeface="Tahoma" panose="020B0604030504040204" pitchFamily="34" charset="0"/>
                          <a:ea typeface="Tahoma" panose="020B0604030504040204" pitchFamily="34" charset="0"/>
                          <a:cs typeface="Tahoma" panose="020B0604030504040204" pitchFamily="34" charset="0"/>
                        </a:rPr>
                        <a:t>sion</a:t>
                      </a:r>
                      <a:r>
                        <a:rPr lang="en-GB" sz="800" i="1">
                          <a:effectLst/>
                          <a:latin typeface="Tahoma" panose="020B0604030504040204" pitchFamily="34" charset="0"/>
                          <a:ea typeface="Tahoma" panose="020B0604030504040204" pitchFamily="34" charset="0"/>
                          <a:cs typeface="Tahoma" panose="020B0604030504040204" pitchFamily="34" charset="0"/>
                        </a:rPr>
                        <a:t>, -</a:t>
                      </a:r>
                      <a:r>
                        <a:rPr lang="en-GB" sz="800" i="1" err="1">
                          <a:effectLst/>
                          <a:latin typeface="Tahoma" panose="020B0604030504040204" pitchFamily="34" charset="0"/>
                          <a:ea typeface="Tahoma" panose="020B0604030504040204" pitchFamily="34" charset="0"/>
                          <a:cs typeface="Tahoma" panose="020B0604030504040204" pitchFamily="34" charset="0"/>
                        </a:rPr>
                        <a:t>ous</a:t>
                      </a:r>
                      <a:r>
                        <a:rPr lang="en-GB" sz="800" i="1">
                          <a:effectLst/>
                          <a:latin typeface="Tahoma" panose="020B0604030504040204" pitchFamily="34" charset="0"/>
                          <a:ea typeface="Tahoma" panose="020B0604030504040204" pitchFamily="34" charset="0"/>
                          <a:cs typeface="Tahoma" panose="020B0604030504040204" pitchFamily="34" charset="0"/>
                        </a:rPr>
                        <a:t>, -</a:t>
                      </a:r>
                      <a:r>
                        <a:rPr lang="en-GB" sz="800" i="1" err="1">
                          <a:effectLst/>
                          <a:latin typeface="Tahoma" panose="020B0604030504040204" pitchFamily="34" charset="0"/>
                          <a:ea typeface="Tahoma" panose="020B0604030504040204" pitchFamily="34" charset="0"/>
                          <a:cs typeface="Tahoma" panose="020B0604030504040204" pitchFamily="34" charset="0"/>
                        </a:rPr>
                        <a:t>tion</a:t>
                      </a:r>
                      <a:r>
                        <a:rPr lang="en-GB" sz="800" i="1">
                          <a:effectLst/>
                          <a:latin typeface="Tahoma" panose="020B0604030504040204" pitchFamily="34" charset="0"/>
                          <a:ea typeface="Tahoma" panose="020B0604030504040204" pitchFamily="34" charset="0"/>
                          <a:cs typeface="Tahoma" panose="020B0604030504040204" pitchFamily="34" charset="0"/>
                        </a:rPr>
                        <a:t>, -</a:t>
                      </a:r>
                      <a:r>
                        <a:rPr lang="en-GB" sz="800" i="1" err="1">
                          <a:effectLst/>
                          <a:latin typeface="Tahoma" panose="020B0604030504040204" pitchFamily="34" charset="0"/>
                          <a:ea typeface="Tahoma" panose="020B0604030504040204" pitchFamily="34" charset="0"/>
                          <a:cs typeface="Tahoma" panose="020B0604030504040204" pitchFamily="34" charset="0"/>
                        </a:rPr>
                        <a:t>ly</a:t>
                      </a:r>
                      <a:r>
                        <a:rPr lang="en-GB" sz="800" i="1">
                          <a:effectLst/>
                          <a:latin typeface="Tahoma" panose="020B0604030504040204" pitchFamily="34" charset="0"/>
                          <a:ea typeface="Tahoma" panose="020B0604030504040204" pitchFamily="34" charset="0"/>
                          <a:cs typeface="Tahoma" panose="020B0604030504040204" pitchFamily="34" charset="0"/>
                        </a:rPr>
                        <a:t>, -</a:t>
                      </a:r>
                      <a:r>
                        <a:rPr lang="en-GB" sz="800" i="1" err="1">
                          <a:effectLst/>
                          <a:latin typeface="Tahoma" panose="020B0604030504040204" pitchFamily="34" charset="0"/>
                          <a:ea typeface="Tahoma" panose="020B0604030504040204" pitchFamily="34" charset="0"/>
                          <a:cs typeface="Tahoma" panose="020B0604030504040204" pitchFamily="34" charset="0"/>
                        </a:rPr>
                        <a:t>cian</a:t>
                      </a:r>
                      <a:r>
                        <a:rPr lang="en-GB" sz="800" i="1">
                          <a:effectLst/>
                          <a:latin typeface="Tahoma" panose="020B0604030504040204" pitchFamily="34" charset="0"/>
                          <a:ea typeface="Tahoma" panose="020B0604030504040204" pitchFamily="34" charset="0"/>
                          <a:cs typeface="Tahoma" panose="020B0604030504040204" pitchFamily="34" charset="0"/>
                        </a:rPr>
                        <a:t>,  -</a:t>
                      </a:r>
                      <a:r>
                        <a:rPr lang="en-GB" sz="800" i="1" err="1">
                          <a:effectLst/>
                          <a:latin typeface="Tahoma" panose="020B0604030504040204" pitchFamily="34" charset="0"/>
                          <a:ea typeface="Tahoma" panose="020B0604030504040204" pitchFamily="34" charset="0"/>
                          <a:cs typeface="Tahoma" panose="020B0604030504040204" pitchFamily="34" charset="0"/>
                        </a:rPr>
                        <a:t>ious</a:t>
                      </a:r>
                      <a:r>
                        <a:rPr lang="en-GB" sz="800" i="1">
                          <a:effectLst/>
                          <a:latin typeface="Tahoma" panose="020B0604030504040204" pitchFamily="34" charset="0"/>
                          <a:ea typeface="Tahoma" panose="020B0604030504040204" pitchFamily="34" charset="0"/>
                          <a:cs typeface="Tahoma" panose="020B0604030504040204" pitchFamily="34" charset="0"/>
                        </a:rPr>
                        <a:t>, -</a:t>
                      </a:r>
                      <a:r>
                        <a:rPr lang="en-GB" sz="800" i="1" err="1">
                          <a:effectLst/>
                          <a:latin typeface="Tahoma" panose="020B0604030504040204" pitchFamily="34" charset="0"/>
                          <a:ea typeface="Tahoma" panose="020B0604030504040204" pitchFamily="34" charset="0"/>
                          <a:cs typeface="Tahoma" panose="020B0604030504040204" pitchFamily="34" charset="0"/>
                        </a:rPr>
                        <a:t>eous</a:t>
                      </a:r>
                      <a:r>
                        <a:rPr lang="en-GB" sz="800" i="1">
                          <a:effectLst/>
                          <a:latin typeface="Tahoma" panose="020B0604030504040204" pitchFamily="34" charset="0"/>
                          <a:ea typeface="Tahoma" panose="020B0604030504040204" pitchFamily="34" charset="0"/>
                          <a:cs typeface="Tahoma" panose="020B0604030504040204" pitchFamily="34" charset="0"/>
                        </a:rPr>
                        <a:t>, -</a:t>
                      </a:r>
                      <a:r>
                        <a:rPr lang="en-GB" sz="800" i="1" err="1">
                          <a:effectLst/>
                          <a:latin typeface="Tahoma" panose="020B0604030504040204" pitchFamily="34" charset="0"/>
                          <a:ea typeface="Tahoma" panose="020B0604030504040204" pitchFamily="34" charset="0"/>
                          <a:cs typeface="Tahoma" panose="020B0604030504040204" pitchFamily="34" charset="0"/>
                        </a:rPr>
                        <a:t>lly</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a:effectLst/>
                          <a:highlight>
                            <a:srgbClr val="FFFF00"/>
                          </a:highlight>
                          <a:latin typeface="Tahoma" panose="020B0604030504040204" pitchFamily="34" charset="0"/>
                          <a:ea typeface="Tahoma" panose="020B0604030504040204" pitchFamily="34" charset="0"/>
                          <a:cs typeface="Tahoma" panose="020B0604030504040204" pitchFamily="34" charset="0"/>
                        </a:rPr>
                        <a:t>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Spell words where a suffix is added to a word ending in ‘y’.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Spell words that are adverbs of manner. </a:t>
                      </a: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Spell words that are plural with the possessive apostrophe. </a:t>
                      </a:r>
                      <a:endParaRPr lang="en-GB" sz="800">
                        <a:effectLst/>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Use the first two or three letters of a word to check its spelling in a dictionary.</a:t>
                      </a: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Spell words where </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1" err="1">
                          <a:effectLst/>
                          <a:latin typeface="Tahoma" panose="020B0604030504040204" pitchFamily="34" charset="0"/>
                          <a:ea typeface="Tahoma" panose="020B0604030504040204" pitchFamily="34" charset="0"/>
                          <a:cs typeface="Tahoma" panose="020B0604030504040204" pitchFamily="34" charset="0"/>
                        </a:rPr>
                        <a:t>ei</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0">
                          <a:effectLst/>
                          <a:latin typeface="Tahoma" panose="020B0604030504040204" pitchFamily="34" charset="0"/>
                          <a:ea typeface="Tahoma" panose="020B0604030504040204" pitchFamily="34" charset="0"/>
                          <a:cs typeface="Tahoma" panose="020B0604030504040204" pitchFamily="34" charset="0"/>
                        </a:rPr>
                        <a:t> makes the ‘</a:t>
                      </a:r>
                      <a:r>
                        <a:rPr lang="en-GB" sz="800" i="0" err="1">
                          <a:effectLst/>
                          <a:latin typeface="Tahoma" panose="020B0604030504040204" pitchFamily="34" charset="0"/>
                          <a:ea typeface="Tahoma" panose="020B0604030504040204" pitchFamily="34" charset="0"/>
                          <a:cs typeface="Tahoma" panose="020B0604030504040204" pitchFamily="34" charset="0"/>
                        </a:rPr>
                        <a:t>ee</a:t>
                      </a:r>
                      <a:r>
                        <a:rPr lang="en-GB" sz="800" i="0">
                          <a:effectLst/>
                          <a:latin typeface="Tahoma" panose="020B0604030504040204" pitchFamily="34" charset="0"/>
                          <a:ea typeface="Tahoma" panose="020B0604030504040204" pitchFamily="34" charset="0"/>
                          <a:cs typeface="Tahoma" panose="020B0604030504040204" pitchFamily="34" charset="0"/>
                        </a:rPr>
                        <a:t>’ sound. </a:t>
                      </a:r>
                      <a:endParaRPr lang="en-GB" sz="800">
                        <a:effectLst/>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Spell correctly most words from the Year 3/4 National Curriculum list and some words from the Year 5/6 National Curriculum list.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Spell mostly correctly words with suffixes (</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1" err="1">
                          <a:effectLst/>
                          <a:latin typeface="Tahoma" panose="020B0604030504040204" pitchFamily="34" charset="0"/>
                          <a:ea typeface="Tahoma" panose="020B0604030504040204" pitchFamily="34" charset="0"/>
                          <a:cs typeface="Tahoma" panose="020B0604030504040204" pitchFamily="34" charset="0"/>
                        </a:rPr>
                        <a:t>tious</a:t>
                      </a:r>
                      <a:r>
                        <a:rPr lang="en-GB" sz="800" i="1">
                          <a:effectLst/>
                          <a:latin typeface="Tahoma" panose="020B0604030504040204" pitchFamily="34" charset="0"/>
                          <a:ea typeface="Tahoma" panose="020B0604030504040204" pitchFamily="34" charset="0"/>
                          <a:cs typeface="Tahoma" panose="020B0604030504040204" pitchFamily="34" charset="0"/>
                        </a:rPr>
                        <a:t>, -</a:t>
                      </a:r>
                      <a:r>
                        <a:rPr lang="en-GB" sz="800" i="1" err="1">
                          <a:effectLst/>
                          <a:latin typeface="Tahoma" panose="020B0604030504040204" pitchFamily="34" charset="0"/>
                          <a:ea typeface="Tahoma" panose="020B0604030504040204" pitchFamily="34" charset="0"/>
                          <a:cs typeface="Tahoma" panose="020B0604030504040204" pitchFamily="34" charset="0"/>
                        </a:rPr>
                        <a:t>ious</a:t>
                      </a:r>
                      <a:r>
                        <a:rPr lang="en-GB" sz="800" i="1">
                          <a:effectLst/>
                          <a:latin typeface="Tahoma" panose="020B0604030504040204" pitchFamily="34" charset="0"/>
                          <a:ea typeface="Tahoma" panose="020B0604030504040204" pitchFamily="34" charset="0"/>
                          <a:cs typeface="Tahoma" panose="020B0604030504040204" pitchFamily="34" charset="0"/>
                        </a:rPr>
                        <a:t>, -ant, -able, -</a:t>
                      </a:r>
                      <a:r>
                        <a:rPr lang="en-GB" sz="800" i="1" err="1">
                          <a:effectLst/>
                          <a:latin typeface="Tahoma" panose="020B0604030504040204" pitchFamily="34" charset="0"/>
                          <a:ea typeface="Tahoma" panose="020B0604030504040204" pitchFamily="34" charset="0"/>
                          <a:cs typeface="Tahoma" panose="020B0604030504040204" pitchFamily="34" charset="0"/>
                        </a:rPr>
                        <a:t>cious</a:t>
                      </a:r>
                      <a:r>
                        <a:rPr lang="en-GB" sz="800" i="1">
                          <a:effectLst/>
                          <a:latin typeface="Tahoma" panose="020B0604030504040204" pitchFamily="34" charset="0"/>
                          <a:ea typeface="Tahoma" panose="020B0604030504040204" pitchFamily="34" charset="0"/>
                          <a:cs typeface="Tahoma" panose="020B0604030504040204" pitchFamily="34" charset="0"/>
                        </a:rPr>
                        <a:t>, -</a:t>
                      </a:r>
                      <a:r>
                        <a:rPr lang="en-GB" sz="800" i="1" err="1">
                          <a:effectLst/>
                          <a:latin typeface="Tahoma" panose="020B0604030504040204" pitchFamily="34" charset="0"/>
                          <a:ea typeface="Tahoma" panose="020B0604030504040204" pitchFamily="34" charset="0"/>
                          <a:cs typeface="Tahoma" panose="020B0604030504040204" pitchFamily="34" charset="0"/>
                        </a:rPr>
                        <a:t>ance</a:t>
                      </a:r>
                      <a:r>
                        <a:rPr lang="en-GB" sz="800" i="1">
                          <a:effectLst/>
                          <a:latin typeface="Tahoma" panose="020B0604030504040204" pitchFamily="34" charset="0"/>
                          <a:ea typeface="Tahoma" panose="020B0604030504040204" pitchFamily="34" charset="0"/>
                          <a:cs typeface="Tahoma" panose="020B0604030504040204" pitchFamily="34" charset="0"/>
                        </a:rPr>
                        <a:t>, -</a:t>
                      </a:r>
                      <a:r>
                        <a:rPr lang="en-GB" sz="800" i="1" err="1">
                          <a:effectLst/>
                          <a:latin typeface="Tahoma" panose="020B0604030504040204" pitchFamily="34" charset="0"/>
                          <a:ea typeface="Tahoma" panose="020B0604030504040204" pitchFamily="34" charset="0"/>
                          <a:cs typeface="Tahoma" panose="020B0604030504040204" pitchFamily="34" charset="0"/>
                        </a:rPr>
                        <a:t>ancy</a:t>
                      </a:r>
                      <a:r>
                        <a:rPr lang="en-GB" sz="800" i="1">
                          <a:effectLst/>
                          <a:latin typeface="Tahoma" panose="020B0604030504040204" pitchFamily="34" charset="0"/>
                          <a:ea typeface="Tahoma" panose="020B0604030504040204" pitchFamily="34" charset="0"/>
                          <a:cs typeface="Tahoma" panose="020B0604030504040204" pitchFamily="34" charset="0"/>
                        </a:rPr>
                        <a:t>, -</a:t>
                      </a:r>
                      <a:r>
                        <a:rPr lang="en-GB" sz="800" i="1" err="1">
                          <a:effectLst/>
                          <a:latin typeface="Tahoma" panose="020B0604030504040204" pitchFamily="34" charset="0"/>
                          <a:ea typeface="Tahoma" panose="020B0604030504040204" pitchFamily="34" charset="0"/>
                          <a:cs typeface="Tahoma" panose="020B0604030504040204" pitchFamily="34" charset="0"/>
                        </a:rPr>
                        <a:t>cial</a:t>
                      </a:r>
                      <a:r>
                        <a:rPr lang="en-GB" sz="800" i="1">
                          <a:effectLst/>
                          <a:latin typeface="Tahoma" panose="020B0604030504040204" pitchFamily="34" charset="0"/>
                          <a:ea typeface="Tahoma" panose="020B0604030504040204" pitchFamily="34" charset="0"/>
                          <a:cs typeface="Tahoma" panose="020B0604030504040204" pitchFamily="34" charset="0"/>
                        </a:rPr>
                        <a:t>, -</a:t>
                      </a:r>
                      <a:r>
                        <a:rPr lang="en-GB" sz="800" i="1" err="1">
                          <a:effectLst/>
                          <a:latin typeface="Tahoma" panose="020B0604030504040204" pitchFamily="34" charset="0"/>
                          <a:ea typeface="Tahoma" panose="020B0604030504040204" pitchFamily="34" charset="0"/>
                          <a:cs typeface="Tahoma" panose="020B0604030504040204" pitchFamily="34" charset="0"/>
                        </a:rPr>
                        <a:t>ent</a:t>
                      </a:r>
                      <a:r>
                        <a:rPr lang="en-GB" sz="800" i="1">
                          <a:effectLst/>
                          <a:latin typeface="Tahoma" panose="020B0604030504040204" pitchFamily="34" charset="0"/>
                          <a:ea typeface="Tahoma" panose="020B0604030504040204" pitchFamily="34" charset="0"/>
                          <a:cs typeface="Tahoma" panose="020B0604030504040204" pitchFamily="34" charset="0"/>
                        </a:rPr>
                        <a:t>, -</a:t>
                      </a:r>
                      <a:r>
                        <a:rPr lang="en-GB" sz="800" i="1" err="1">
                          <a:effectLst/>
                          <a:latin typeface="Tahoma" panose="020B0604030504040204" pitchFamily="34" charset="0"/>
                          <a:ea typeface="Tahoma" panose="020B0604030504040204" pitchFamily="34" charset="0"/>
                          <a:cs typeface="Tahoma" panose="020B0604030504040204" pitchFamily="34" charset="0"/>
                        </a:rPr>
                        <a:t>ence</a:t>
                      </a:r>
                      <a:r>
                        <a:rPr lang="en-GB" sz="800" i="1">
                          <a:effectLst/>
                          <a:latin typeface="Tahoma" panose="020B0604030504040204" pitchFamily="34" charset="0"/>
                          <a:ea typeface="Tahoma" panose="020B0604030504040204" pitchFamily="34" charset="0"/>
                          <a:cs typeface="Tahoma" panose="020B0604030504040204" pitchFamily="34" charset="0"/>
                        </a:rPr>
                        <a:t>, -</a:t>
                      </a:r>
                      <a:r>
                        <a:rPr lang="en-GB" sz="800" i="1" err="1">
                          <a:effectLst/>
                          <a:latin typeface="Tahoma" panose="020B0604030504040204" pitchFamily="34" charset="0"/>
                          <a:ea typeface="Tahoma" panose="020B0604030504040204" pitchFamily="34" charset="0"/>
                          <a:cs typeface="Tahoma" panose="020B0604030504040204" pitchFamily="34" charset="0"/>
                        </a:rPr>
                        <a:t>tial</a:t>
                      </a:r>
                      <a:r>
                        <a:rPr lang="en-GB" sz="800" i="1">
                          <a:effectLst/>
                          <a:latin typeface="Tahoma" panose="020B0604030504040204" pitchFamily="34" charset="0"/>
                          <a:ea typeface="Tahoma" panose="020B0604030504040204" pitchFamily="34" charset="0"/>
                          <a:cs typeface="Tahoma" panose="020B0604030504040204" pitchFamily="34" charset="0"/>
                        </a:rPr>
                        <a:t>, -</a:t>
                      </a:r>
                      <a:r>
                        <a:rPr lang="en-GB" sz="800" i="1" err="1">
                          <a:effectLst/>
                          <a:latin typeface="Tahoma" panose="020B0604030504040204" pitchFamily="34" charset="0"/>
                          <a:ea typeface="Tahoma" panose="020B0604030504040204" pitchFamily="34" charset="0"/>
                          <a:cs typeface="Tahoma" panose="020B0604030504040204" pitchFamily="34" charset="0"/>
                        </a:rPr>
                        <a:t>ible</a:t>
                      </a:r>
                      <a:r>
                        <a:rPr lang="en-GB" sz="800" i="1">
                          <a:effectLst/>
                          <a:latin typeface="Tahoma" panose="020B0604030504040204" pitchFamily="34" charset="0"/>
                          <a:ea typeface="Tahoma" panose="020B0604030504040204" pitchFamily="34" charset="0"/>
                          <a:cs typeface="Tahoma" panose="020B0604030504040204" pitchFamily="34" charset="0"/>
                        </a:rPr>
                        <a:t>, -ably, -</a:t>
                      </a:r>
                      <a:r>
                        <a:rPr lang="en-GB" sz="800" i="1" err="1">
                          <a:effectLst/>
                          <a:latin typeface="Tahoma" panose="020B0604030504040204" pitchFamily="34" charset="0"/>
                          <a:ea typeface="Tahoma" panose="020B0604030504040204" pitchFamily="34" charset="0"/>
                          <a:cs typeface="Tahoma" panose="020B0604030504040204" pitchFamily="34" charset="0"/>
                        </a:rPr>
                        <a:t>ibly</a:t>
                      </a:r>
                      <a:r>
                        <a:rPr lang="en-GB" sz="800" i="1">
                          <a:effectLst/>
                          <a:latin typeface="Tahoma" panose="020B0604030504040204" pitchFamily="34" charset="0"/>
                          <a:ea typeface="Tahoma" panose="020B0604030504040204" pitchFamily="34" charset="0"/>
                          <a:cs typeface="Tahoma" panose="020B0604030504040204" pitchFamily="34" charset="0"/>
                        </a:rPr>
                        <a:t>)</a:t>
                      </a: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Spell words with suffixes where the root word ends in </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1" err="1">
                          <a:effectLst/>
                          <a:latin typeface="Tahoma" panose="020B0604030504040204" pitchFamily="34" charset="0"/>
                          <a:ea typeface="Tahoma" panose="020B0604030504040204" pitchFamily="34" charset="0"/>
                          <a:cs typeface="Tahoma" panose="020B0604030504040204" pitchFamily="34" charset="0"/>
                        </a:rPr>
                        <a:t>fer</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0">
                          <a:effectLst/>
                          <a:latin typeface="Tahoma" panose="020B0604030504040204" pitchFamily="34" charset="0"/>
                          <a:ea typeface="Tahoma" panose="020B0604030504040204" pitchFamily="34" charset="0"/>
                          <a:cs typeface="Tahoma" panose="020B0604030504040204" pitchFamily="34" charset="0"/>
                        </a:rPr>
                        <a:t>.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800" i="0">
                          <a:effectLst/>
                          <a:latin typeface="Tahoma" panose="020B0604030504040204" pitchFamily="34" charset="0"/>
                          <a:ea typeface="Tahoma" panose="020B0604030504040204" pitchFamily="34" charset="0"/>
                          <a:cs typeface="Tahoma" panose="020B0604030504040204" pitchFamily="34" charset="0"/>
                        </a:rPr>
                        <a:t>Spell words with the sound spelt </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1" err="1">
                          <a:effectLst/>
                          <a:latin typeface="Tahoma" panose="020B0604030504040204" pitchFamily="34" charset="0"/>
                          <a:ea typeface="Tahoma" panose="020B0604030504040204" pitchFamily="34" charset="0"/>
                          <a:cs typeface="Tahoma" panose="020B0604030504040204" pitchFamily="34" charset="0"/>
                        </a:rPr>
                        <a:t>ie</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0">
                          <a:effectLst/>
                          <a:latin typeface="Tahoma" panose="020B0604030504040204" pitchFamily="34" charset="0"/>
                          <a:ea typeface="Tahoma" panose="020B0604030504040204" pitchFamily="34" charset="0"/>
                          <a:cs typeface="Tahoma" panose="020B0604030504040204" pitchFamily="34" charset="0"/>
                        </a:rPr>
                        <a:t> after ‘c’.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800" i="0">
                          <a:effectLst/>
                          <a:latin typeface="Tahoma" panose="020B0604030504040204" pitchFamily="34" charset="0"/>
                          <a:ea typeface="Tahoma" panose="020B0604030504040204" pitchFamily="34" charset="0"/>
                          <a:cs typeface="Tahoma" panose="020B0604030504040204" pitchFamily="34" charset="0"/>
                        </a:rPr>
                        <a:t>Spell words where </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1" err="1">
                          <a:effectLst/>
                          <a:latin typeface="Tahoma" panose="020B0604030504040204" pitchFamily="34" charset="0"/>
                          <a:ea typeface="Tahoma" panose="020B0604030504040204" pitchFamily="34" charset="0"/>
                          <a:cs typeface="Tahoma" panose="020B0604030504040204" pitchFamily="34" charset="0"/>
                        </a:rPr>
                        <a:t>ough</a:t>
                      </a:r>
                      <a:r>
                        <a:rPr lang="en-GB" sz="800" i="1">
                          <a:effectLst/>
                          <a:latin typeface="Tahoma" panose="020B0604030504040204" pitchFamily="34" charset="0"/>
                          <a:ea typeface="Tahoma" panose="020B0604030504040204" pitchFamily="34" charset="0"/>
                          <a:cs typeface="Tahoma" panose="020B0604030504040204" pitchFamily="34" charset="0"/>
                        </a:rPr>
                        <a:t>’ </a:t>
                      </a:r>
                      <a:r>
                        <a:rPr lang="en-GB" sz="800" i="0">
                          <a:effectLst/>
                          <a:latin typeface="Tahoma" panose="020B0604030504040204" pitchFamily="34" charset="0"/>
                          <a:ea typeface="Tahoma" panose="020B0604030504040204" pitchFamily="34" charset="0"/>
                          <a:cs typeface="Tahoma" panose="020B0604030504040204" pitchFamily="34" charset="0"/>
                        </a:rPr>
                        <a:t> makes an ‘or’ sound.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800" i="0">
                          <a:effectLst/>
                          <a:latin typeface="Tahoma" panose="020B0604030504040204" pitchFamily="34" charset="0"/>
                          <a:ea typeface="Tahoma" panose="020B0604030504040204" pitchFamily="34" charset="0"/>
                          <a:cs typeface="Tahoma" panose="020B0604030504040204" pitchFamily="34" charset="0"/>
                        </a:rPr>
                        <a:t>Spell words containing </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1" err="1">
                          <a:effectLst/>
                          <a:latin typeface="Tahoma" panose="020B0604030504040204" pitchFamily="34" charset="0"/>
                          <a:ea typeface="Tahoma" panose="020B0604030504040204" pitchFamily="34" charset="0"/>
                          <a:cs typeface="Tahoma" panose="020B0604030504040204" pitchFamily="34" charset="0"/>
                        </a:rPr>
                        <a:t>ough</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0">
                          <a:effectLst/>
                          <a:latin typeface="Tahoma" panose="020B0604030504040204" pitchFamily="34" charset="0"/>
                          <a:ea typeface="Tahoma" panose="020B0604030504040204" pitchFamily="34" charset="0"/>
                          <a:cs typeface="Tahoma" panose="020B0604030504040204" pitchFamily="34" charset="0"/>
                        </a:rPr>
                        <a:t>.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800" i="0">
                          <a:effectLst/>
                          <a:latin typeface="Tahoma" panose="020B0604030504040204" pitchFamily="34" charset="0"/>
                          <a:ea typeface="Tahoma" panose="020B0604030504040204" pitchFamily="34" charset="0"/>
                          <a:cs typeface="Tahoma" panose="020B0604030504040204" pitchFamily="34" charset="0"/>
                        </a:rPr>
                        <a:t>Spell most homophones and near homophones </a:t>
                      </a:r>
                      <a:r>
                        <a:rPr lang="en-GB" sz="800">
                          <a:effectLst/>
                          <a:latin typeface="Tahoma" panose="020B0604030504040204" pitchFamily="34" charset="0"/>
                          <a:ea typeface="Tahoma" panose="020B0604030504040204" pitchFamily="34" charset="0"/>
                          <a:cs typeface="Tahoma" panose="020B0604030504040204" pitchFamily="34" charset="0"/>
                        </a:rPr>
                        <a:t>(</a:t>
                      </a:r>
                      <a:r>
                        <a:rPr lang="en-GB" sz="800" i="1">
                          <a:effectLst/>
                          <a:latin typeface="Tahoma" panose="020B0604030504040204" pitchFamily="34" charset="0"/>
                          <a:ea typeface="Tahoma" panose="020B0604030504040204" pitchFamily="34" charset="0"/>
                          <a:cs typeface="Tahoma" panose="020B0604030504040204" pitchFamily="34" charset="0"/>
                        </a:rPr>
                        <a:t>advice, advise, device, devise, licence, license, practice, practise, prophecy, prophesy, aisle, isle, allowed, aloud, altar, alter, ascent, assent, farther, father, bridal, bridle, guessed, guest, heard, herd, morning, mourning, passed, past, cereal, serial, complement, compliment, principal, principle, stationary, stationery, wary, weary, affect, effect, dessert, desert, draft, draught, precede, proceed, who’s, whose</a:t>
                      </a:r>
                      <a:r>
                        <a:rPr lang="en-GB" sz="800">
                          <a:effectLst/>
                          <a:latin typeface="Tahoma" panose="020B0604030504040204" pitchFamily="34" charset="0"/>
                          <a:ea typeface="Tahoma" panose="020B0604030504040204" pitchFamily="34" charset="0"/>
                          <a:cs typeface="Tahoma" panose="020B0604030504040204" pitchFamily="34" charset="0"/>
                        </a:rPr>
                        <a:t>).</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800">
                          <a:effectLst/>
                          <a:latin typeface="Tahoma" panose="020B0604030504040204" pitchFamily="34" charset="0"/>
                          <a:ea typeface="Tahoma" panose="020B0604030504040204" pitchFamily="34" charset="0"/>
                          <a:cs typeface="Tahoma" panose="020B0604030504040204" pitchFamily="34" charset="0"/>
                        </a:rPr>
                        <a:t>Spell words with hyphens.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800">
                          <a:effectLst/>
                          <a:latin typeface="Tahoma" panose="020B0604030504040204" pitchFamily="34" charset="0"/>
                          <a:ea typeface="Tahoma" panose="020B0604030504040204" pitchFamily="34" charset="0"/>
                          <a:cs typeface="Tahoma" panose="020B0604030504040204" pitchFamily="34" charset="0"/>
                        </a:rPr>
                        <a:t>Spell words with silent first letters.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800">
                          <a:effectLst/>
                          <a:latin typeface="Tahoma" panose="020B0604030504040204" pitchFamily="34" charset="0"/>
                          <a:ea typeface="Tahoma" panose="020B0604030504040204" pitchFamily="34" charset="0"/>
                          <a:cs typeface="Tahoma" panose="020B0604030504040204" pitchFamily="34" charset="0"/>
                        </a:rPr>
                        <a:t>Spell words with silent letters.</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800">
                          <a:effectLst/>
                          <a:latin typeface="Tahoma" panose="020B0604030504040204" pitchFamily="34" charset="0"/>
                          <a:ea typeface="Tahoma" panose="020B0604030504040204" pitchFamily="34" charset="0"/>
                          <a:cs typeface="Tahoma" panose="020B0604030504040204" pitchFamily="34" charset="0"/>
                        </a:rPr>
                        <a:t>Spell words that are adverbs of time.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800">
                          <a:effectLst/>
                          <a:latin typeface="Tahoma" panose="020B0604030504040204" pitchFamily="34" charset="0"/>
                          <a:ea typeface="Tahoma" panose="020B0604030504040204" pitchFamily="34" charset="0"/>
                          <a:cs typeface="Tahoma" panose="020B0604030504040204" pitchFamily="34" charset="0"/>
                        </a:rPr>
                        <a:t>Spell words that are adverbs of possibility and frequency. </a:t>
                      </a:r>
                      <a:endParaRPr lang="en-GB" sz="800" i="0">
                        <a:effectLst/>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Use knowledge of morphology and etymology in spelling and understand that the spelling of some words need to be learnt specifically.</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Use the first three or four letters of a word to check spelling, meaning or both of these in a dictionary.</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Use a thesaurus. </a:t>
                      </a: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Spell words with prefixes (</a:t>
                      </a:r>
                      <a:r>
                        <a:rPr lang="en-GB" sz="800" i="1">
                          <a:effectLst/>
                          <a:latin typeface="Tahoma" panose="020B0604030504040204" pitchFamily="34" charset="0"/>
                          <a:ea typeface="Tahoma" panose="020B0604030504040204" pitchFamily="34" charset="0"/>
                          <a:cs typeface="Tahoma" panose="020B0604030504040204" pitchFamily="34" charset="0"/>
                        </a:rPr>
                        <a:t>over-, dis-, un-, </a:t>
                      </a:r>
                      <a:r>
                        <a:rPr lang="en-GB" sz="800" i="1" err="1">
                          <a:effectLst/>
                          <a:latin typeface="Tahoma" panose="020B0604030504040204" pitchFamily="34" charset="0"/>
                          <a:ea typeface="Tahoma" panose="020B0604030504040204" pitchFamily="34" charset="0"/>
                          <a:cs typeface="Tahoma" panose="020B0604030504040204" pitchFamily="34" charset="0"/>
                        </a:rPr>
                        <a:t>im</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0">
                          <a:effectLst/>
                          <a:latin typeface="Tahoma" panose="020B0604030504040204" pitchFamily="34" charset="0"/>
                          <a:ea typeface="Tahoma" panose="020B0604030504040204" pitchFamily="34" charset="0"/>
                          <a:cs typeface="Tahoma" panose="020B0604030504040204" pitchFamily="34" charset="0"/>
                        </a:rPr>
                        <a:t>). </a:t>
                      </a: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Spell words beginning with ‘</a:t>
                      </a:r>
                      <a:r>
                        <a:rPr lang="en-GB" sz="800" i="0" err="1">
                          <a:effectLst/>
                          <a:latin typeface="Tahoma" panose="020B0604030504040204" pitchFamily="34" charset="0"/>
                          <a:ea typeface="Tahoma" panose="020B0604030504040204" pitchFamily="34" charset="0"/>
                          <a:cs typeface="Tahoma" panose="020B0604030504040204" pitchFamily="34" charset="0"/>
                        </a:rPr>
                        <a:t>acc</a:t>
                      </a:r>
                      <a:r>
                        <a:rPr lang="en-GB" sz="800" i="0">
                          <a:effectLst/>
                          <a:latin typeface="Tahoma" panose="020B0604030504040204" pitchFamily="34" charset="0"/>
                          <a:ea typeface="Tahoma" panose="020B0604030504040204" pitchFamily="34" charset="0"/>
                          <a:cs typeface="Tahoma" panose="020B0604030504040204" pitchFamily="34" charset="0"/>
                        </a:rPr>
                        <a:t>’. </a:t>
                      </a:r>
                      <a:endParaRPr lang="en-GB" sz="800" i="1">
                        <a:effectLst/>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Spell words with the ‘f’</a:t>
                      </a:r>
                      <a:r>
                        <a:rPr lang="en-GB" sz="800" i="1">
                          <a:effectLst/>
                          <a:latin typeface="Tahoma" panose="020B0604030504040204" pitchFamily="34" charset="0"/>
                          <a:ea typeface="Tahoma" panose="020B0604030504040204" pitchFamily="34" charset="0"/>
                          <a:cs typeface="Tahoma" panose="020B0604030504040204" pitchFamily="34" charset="0"/>
                        </a:rPr>
                        <a:t> </a:t>
                      </a:r>
                      <a:r>
                        <a:rPr lang="en-GB" sz="800" i="0">
                          <a:effectLst/>
                          <a:latin typeface="Tahoma" panose="020B0604030504040204" pitchFamily="34" charset="0"/>
                          <a:ea typeface="Tahoma" panose="020B0604030504040204" pitchFamily="34" charset="0"/>
                          <a:cs typeface="Tahoma" panose="020B0604030504040204" pitchFamily="34" charset="0"/>
                        </a:rPr>
                        <a:t>sound spelled </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1" err="1">
                          <a:effectLst/>
                          <a:latin typeface="Tahoma" panose="020B0604030504040204" pitchFamily="34" charset="0"/>
                          <a:ea typeface="Tahoma" panose="020B0604030504040204" pitchFamily="34" charset="0"/>
                          <a:cs typeface="Tahoma" panose="020B0604030504040204" pitchFamily="34" charset="0"/>
                        </a:rPr>
                        <a:t>ph</a:t>
                      </a:r>
                      <a:r>
                        <a:rPr lang="en-GB" sz="800" i="1">
                          <a:effectLst/>
                          <a:latin typeface="Tahoma" panose="020B0604030504040204" pitchFamily="34" charset="0"/>
                          <a:ea typeface="Tahoma" panose="020B0604030504040204" pitchFamily="34" charset="0"/>
                          <a:cs typeface="Tahoma" panose="020B0604030504040204" pitchFamily="34" charset="0"/>
                        </a:rPr>
                        <a:t>’</a:t>
                      </a: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Spell words with an </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1" err="1">
                          <a:effectLst/>
                          <a:latin typeface="Tahoma" panose="020B0604030504040204" pitchFamily="34" charset="0"/>
                          <a:ea typeface="Tahoma" panose="020B0604030504040204" pitchFamily="34" charset="0"/>
                          <a:cs typeface="Tahoma" panose="020B0604030504040204" pitchFamily="34" charset="0"/>
                        </a:rPr>
                        <a:t>oa</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0">
                          <a:effectLst/>
                          <a:latin typeface="Tahoma" panose="020B0604030504040204" pitchFamily="34" charset="0"/>
                          <a:ea typeface="Tahoma" panose="020B0604030504040204" pitchFamily="34" charset="0"/>
                          <a:cs typeface="Tahoma" panose="020B0604030504040204" pitchFamily="34" charset="0"/>
                        </a:rPr>
                        <a:t> sound spelled ‘</a:t>
                      </a:r>
                      <a:r>
                        <a:rPr lang="en-GB" sz="800" i="0" err="1">
                          <a:effectLst/>
                          <a:latin typeface="Tahoma" panose="020B0604030504040204" pitchFamily="34" charset="0"/>
                          <a:ea typeface="Tahoma" panose="020B0604030504040204" pitchFamily="34" charset="0"/>
                          <a:cs typeface="Tahoma" panose="020B0604030504040204" pitchFamily="34" charset="0"/>
                        </a:rPr>
                        <a:t>ou</a:t>
                      </a:r>
                      <a:r>
                        <a:rPr lang="en-GB" sz="800" i="0">
                          <a:effectLst/>
                          <a:latin typeface="Tahoma" panose="020B0604030504040204" pitchFamily="34" charset="0"/>
                          <a:ea typeface="Tahoma" panose="020B0604030504040204" pitchFamily="34" charset="0"/>
                          <a:cs typeface="Tahoma" panose="020B0604030504040204" pitchFamily="34" charset="0"/>
                        </a:rPr>
                        <a:t>’ or ‘ow’.</a:t>
                      </a: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Spell words with the short vowel sound </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1" err="1">
                          <a:effectLst/>
                          <a:latin typeface="Tahoma" panose="020B0604030504040204" pitchFamily="34" charset="0"/>
                          <a:ea typeface="Tahoma" panose="020B0604030504040204" pitchFamily="34" charset="0"/>
                          <a:cs typeface="Tahoma" panose="020B0604030504040204" pitchFamily="34" charset="0"/>
                        </a:rPr>
                        <a:t>i</a:t>
                      </a:r>
                      <a:r>
                        <a:rPr lang="en-GB" sz="800" i="1">
                          <a:effectLst/>
                          <a:latin typeface="Tahoma" panose="020B0604030504040204" pitchFamily="34" charset="0"/>
                          <a:ea typeface="Tahoma" panose="020B0604030504040204" pitchFamily="34" charset="0"/>
                          <a:cs typeface="Tahoma" panose="020B0604030504040204" pitchFamily="34" charset="0"/>
                        </a:rPr>
                        <a:t>’ </a:t>
                      </a:r>
                      <a:r>
                        <a:rPr lang="en-GB" sz="800" i="0">
                          <a:effectLst/>
                          <a:latin typeface="Tahoma" panose="020B0604030504040204" pitchFamily="34" charset="0"/>
                          <a:ea typeface="Tahoma" panose="020B0604030504040204" pitchFamily="34" charset="0"/>
                          <a:cs typeface="Tahoma" panose="020B0604030504040204" pitchFamily="34" charset="0"/>
                        </a:rPr>
                        <a:t>spelled ‘y’. </a:t>
                      </a: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Spell words with the long vowel </a:t>
                      </a:r>
                      <a:r>
                        <a:rPr lang="en-GB" sz="800" i="0" err="1">
                          <a:effectLst/>
                          <a:latin typeface="Tahoma" panose="020B0604030504040204" pitchFamily="34" charset="0"/>
                          <a:ea typeface="Tahoma" panose="020B0604030504040204" pitchFamily="34" charset="0"/>
                          <a:cs typeface="Tahoma" panose="020B0604030504040204" pitchFamily="34" charset="0"/>
                        </a:rPr>
                        <a:t>soind</a:t>
                      </a:r>
                      <a:r>
                        <a:rPr lang="en-GB" sz="800" i="0">
                          <a:effectLst/>
                          <a:latin typeface="Tahoma" panose="020B0604030504040204" pitchFamily="34" charset="0"/>
                          <a:ea typeface="Tahoma" panose="020B0604030504040204" pitchFamily="34" charset="0"/>
                          <a:cs typeface="Tahoma" panose="020B0604030504040204" pitchFamily="34" charset="0"/>
                        </a:rPr>
                        <a:t> </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1" err="1">
                          <a:effectLst/>
                          <a:latin typeface="Tahoma" panose="020B0604030504040204" pitchFamily="34" charset="0"/>
                          <a:ea typeface="Tahoma" panose="020B0604030504040204" pitchFamily="34" charset="0"/>
                          <a:cs typeface="Tahoma" panose="020B0604030504040204" pitchFamily="34" charset="0"/>
                        </a:rPr>
                        <a:t>igh</a:t>
                      </a:r>
                      <a:r>
                        <a:rPr lang="en-GB" sz="800" i="1">
                          <a:effectLst/>
                          <a:latin typeface="Tahoma" panose="020B0604030504040204" pitchFamily="34" charset="0"/>
                          <a:ea typeface="Tahoma" panose="020B0604030504040204" pitchFamily="34" charset="0"/>
                          <a:cs typeface="Tahoma" panose="020B0604030504040204" pitchFamily="34" charset="0"/>
                        </a:rPr>
                        <a:t>’</a:t>
                      </a:r>
                      <a:r>
                        <a:rPr lang="en-GB" sz="800" i="0">
                          <a:effectLst/>
                          <a:latin typeface="Tahoma" panose="020B0604030504040204" pitchFamily="34" charset="0"/>
                          <a:ea typeface="Tahoma" panose="020B0604030504040204" pitchFamily="34" charset="0"/>
                          <a:cs typeface="Tahoma" panose="020B0604030504040204" pitchFamily="34" charset="0"/>
                        </a:rPr>
                        <a:t> spelled ‘y’. </a:t>
                      </a: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Spell words with a ‘soft c’ spelled ‘</a:t>
                      </a:r>
                      <a:r>
                        <a:rPr lang="en-GB" sz="800" i="0" err="1">
                          <a:effectLst/>
                          <a:latin typeface="Tahoma" panose="020B0604030504040204" pitchFamily="34" charset="0"/>
                          <a:ea typeface="Tahoma" panose="020B0604030504040204" pitchFamily="34" charset="0"/>
                          <a:cs typeface="Tahoma" panose="020B0604030504040204" pitchFamily="34" charset="0"/>
                        </a:rPr>
                        <a:t>ce</a:t>
                      </a:r>
                      <a:r>
                        <a:rPr lang="en-GB" sz="800" i="0">
                          <a:effectLst/>
                          <a:latin typeface="Tahoma" panose="020B0604030504040204" pitchFamily="34" charset="0"/>
                          <a:ea typeface="Tahoma" panose="020B0604030504040204" pitchFamily="34" charset="0"/>
                          <a:cs typeface="Tahoma" panose="020B0604030504040204" pitchFamily="34" charset="0"/>
                        </a:rPr>
                        <a:t>’.  </a:t>
                      </a: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Spell words with suffixes (</a:t>
                      </a:r>
                      <a:r>
                        <a:rPr lang="en-GB" sz="800" i="1">
                          <a:effectLst/>
                          <a:latin typeface="Tahoma" panose="020B0604030504040204" pitchFamily="34" charset="0"/>
                          <a:ea typeface="Tahoma" panose="020B0604030504040204" pitchFamily="34" charset="0"/>
                          <a:cs typeface="Tahoma" panose="020B0604030504040204" pitchFamily="34" charset="0"/>
                        </a:rPr>
                        <a:t>-ably, -</a:t>
                      </a:r>
                      <a:r>
                        <a:rPr lang="en-GB" sz="800" i="1" err="1">
                          <a:effectLst/>
                          <a:latin typeface="Tahoma" panose="020B0604030504040204" pitchFamily="34" charset="0"/>
                          <a:ea typeface="Tahoma" panose="020B0604030504040204" pitchFamily="34" charset="0"/>
                          <a:cs typeface="Tahoma" panose="020B0604030504040204" pitchFamily="34" charset="0"/>
                        </a:rPr>
                        <a:t>ful</a:t>
                      </a:r>
                      <a:r>
                        <a:rPr lang="en-GB" sz="800" i="1">
                          <a:effectLst/>
                          <a:latin typeface="Tahoma" panose="020B0604030504040204" pitchFamily="34" charset="0"/>
                          <a:ea typeface="Tahoma" panose="020B0604030504040204" pitchFamily="34" charset="0"/>
                          <a:cs typeface="Tahoma" panose="020B0604030504040204" pitchFamily="34" charset="0"/>
                        </a:rPr>
                        <a:t>, -</a:t>
                      </a:r>
                      <a:r>
                        <a:rPr lang="en-GB" sz="800" i="1" err="1">
                          <a:effectLst/>
                          <a:latin typeface="Tahoma" panose="020B0604030504040204" pitchFamily="34" charset="0"/>
                          <a:ea typeface="Tahoma" panose="020B0604030504040204" pitchFamily="34" charset="0"/>
                          <a:cs typeface="Tahoma" panose="020B0604030504040204" pitchFamily="34" charset="0"/>
                        </a:rPr>
                        <a:t>ible</a:t>
                      </a:r>
                      <a:r>
                        <a:rPr lang="en-GB" sz="800" i="1">
                          <a:effectLst/>
                          <a:latin typeface="Tahoma" panose="020B0604030504040204" pitchFamily="34" charset="0"/>
                          <a:ea typeface="Tahoma" panose="020B0604030504040204" pitchFamily="34" charset="0"/>
                          <a:cs typeface="Tahoma" panose="020B0604030504040204" pitchFamily="34" charset="0"/>
                        </a:rPr>
                        <a:t>, -</a:t>
                      </a:r>
                      <a:r>
                        <a:rPr lang="en-GB" sz="800" i="1" err="1">
                          <a:effectLst/>
                          <a:latin typeface="Tahoma" panose="020B0604030504040204" pitchFamily="34" charset="0"/>
                          <a:ea typeface="Tahoma" panose="020B0604030504040204" pitchFamily="34" charset="0"/>
                          <a:cs typeface="Tahoma" panose="020B0604030504040204" pitchFamily="34" charset="0"/>
                        </a:rPr>
                        <a:t>ibly</a:t>
                      </a:r>
                      <a:r>
                        <a:rPr lang="en-GB" sz="800" i="1">
                          <a:effectLst/>
                          <a:latin typeface="Tahoma" panose="020B0604030504040204" pitchFamily="34" charset="0"/>
                          <a:ea typeface="Tahoma" panose="020B0604030504040204" pitchFamily="34" charset="0"/>
                          <a:cs typeface="Tahoma" panose="020B0604030504040204" pitchFamily="34" charset="0"/>
                        </a:rPr>
                        <a:t>, -</a:t>
                      </a:r>
                      <a:r>
                        <a:rPr lang="en-GB" sz="800" i="1" err="1">
                          <a:effectLst/>
                          <a:latin typeface="Tahoma" panose="020B0604030504040204" pitchFamily="34" charset="0"/>
                          <a:ea typeface="Tahoma" panose="020B0604030504040204" pitchFamily="34" charset="0"/>
                          <a:cs typeface="Tahoma" panose="020B0604030504040204" pitchFamily="34" charset="0"/>
                        </a:rPr>
                        <a:t>cial</a:t>
                      </a:r>
                      <a:r>
                        <a:rPr lang="en-GB" sz="800" i="1">
                          <a:effectLst/>
                          <a:latin typeface="Tahoma" panose="020B0604030504040204" pitchFamily="34" charset="0"/>
                          <a:ea typeface="Tahoma" panose="020B0604030504040204" pitchFamily="34" charset="0"/>
                          <a:cs typeface="Tahoma" panose="020B0604030504040204" pitchFamily="34" charset="0"/>
                        </a:rPr>
                        <a:t>, -</a:t>
                      </a:r>
                      <a:r>
                        <a:rPr lang="en-GB" sz="800" i="1" err="1">
                          <a:effectLst/>
                          <a:latin typeface="Tahoma" panose="020B0604030504040204" pitchFamily="34" charset="0"/>
                          <a:ea typeface="Tahoma" panose="020B0604030504040204" pitchFamily="34" charset="0"/>
                          <a:cs typeface="Tahoma" panose="020B0604030504040204" pitchFamily="34" charset="0"/>
                        </a:rPr>
                        <a:t>ent</a:t>
                      </a:r>
                      <a:r>
                        <a:rPr lang="en-GB" sz="800" i="1">
                          <a:effectLst/>
                          <a:latin typeface="Tahoma" panose="020B0604030504040204" pitchFamily="34" charset="0"/>
                          <a:ea typeface="Tahoma" panose="020B0604030504040204" pitchFamily="34" charset="0"/>
                          <a:cs typeface="Tahoma" panose="020B0604030504040204" pitchFamily="34" charset="0"/>
                        </a:rPr>
                        <a:t>, -</a:t>
                      </a:r>
                      <a:r>
                        <a:rPr lang="en-GB" sz="800" i="1" err="1">
                          <a:effectLst/>
                          <a:latin typeface="Tahoma" panose="020B0604030504040204" pitchFamily="34" charset="0"/>
                          <a:ea typeface="Tahoma" panose="020B0604030504040204" pitchFamily="34" charset="0"/>
                          <a:cs typeface="Tahoma" panose="020B0604030504040204" pitchFamily="34" charset="0"/>
                        </a:rPr>
                        <a:t>ence</a:t>
                      </a:r>
                      <a:r>
                        <a:rPr lang="en-GB" sz="800" i="1">
                          <a:effectLst/>
                          <a:latin typeface="Tahoma" panose="020B0604030504040204" pitchFamily="34" charset="0"/>
                          <a:ea typeface="Tahoma" panose="020B0604030504040204" pitchFamily="34" charset="0"/>
                          <a:cs typeface="Tahoma" panose="020B0604030504040204" pitchFamily="34" charset="0"/>
                        </a:rPr>
                        <a:t>, -</a:t>
                      </a:r>
                      <a:r>
                        <a:rPr lang="en-GB" sz="800" i="1" err="1">
                          <a:effectLst/>
                          <a:latin typeface="Tahoma" panose="020B0604030504040204" pitchFamily="34" charset="0"/>
                          <a:ea typeface="Tahoma" panose="020B0604030504040204" pitchFamily="34" charset="0"/>
                          <a:cs typeface="Tahoma" panose="020B0604030504040204" pitchFamily="34" charset="0"/>
                        </a:rPr>
                        <a:t>tial</a:t>
                      </a:r>
                      <a:r>
                        <a:rPr lang="en-GB" sz="800" i="1">
                          <a:effectLst/>
                          <a:latin typeface="Tahoma" panose="020B0604030504040204" pitchFamily="34" charset="0"/>
                          <a:ea typeface="Tahoma" panose="020B0604030504040204" pitchFamily="34" charset="0"/>
                          <a:cs typeface="Tahoma" panose="020B0604030504040204" pitchFamily="34" charset="0"/>
                        </a:rPr>
                        <a:t>, -</a:t>
                      </a:r>
                      <a:r>
                        <a:rPr lang="en-GB" sz="800" i="1" err="1">
                          <a:effectLst/>
                          <a:latin typeface="Tahoma" panose="020B0604030504040204" pitchFamily="34" charset="0"/>
                          <a:ea typeface="Tahoma" panose="020B0604030504040204" pitchFamily="34" charset="0"/>
                          <a:cs typeface="Tahoma" panose="020B0604030504040204" pitchFamily="34" charset="0"/>
                        </a:rPr>
                        <a:t>er</a:t>
                      </a:r>
                      <a:r>
                        <a:rPr lang="en-GB" sz="800" i="1">
                          <a:effectLst/>
                          <a:latin typeface="Tahoma" panose="020B0604030504040204" pitchFamily="34" charset="0"/>
                          <a:ea typeface="Tahoma" panose="020B0604030504040204" pitchFamily="34" charset="0"/>
                          <a:cs typeface="Tahoma" panose="020B0604030504040204" pitchFamily="34" charset="0"/>
                        </a:rPr>
                        <a:t>, -or, -</a:t>
                      </a:r>
                      <a:r>
                        <a:rPr lang="en-GB" sz="800" i="1" err="1">
                          <a:effectLst/>
                          <a:latin typeface="Tahoma" panose="020B0604030504040204" pitchFamily="34" charset="0"/>
                          <a:ea typeface="Tahoma" panose="020B0604030504040204" pitchFamily="34" charset="0"/>
                          <a:cs typeface="Tahoma" panose="020B0604030504040204" pitchFamily="34" charset="0"/>
                        </a:rPr>
                        <a:t>ar</a:t>
                      </a:r>
                      <a:r>
                        <a:rPr lang="en-GB" sz="800" i="1">
                          <a:effectLst/>
                          <a:latin typeface="Tahoma" panose="020B0604030504040204" pitchFamily="34" charset="0"/>
                          <a:ea typeface="Tahoma" panose="020B0604030504040204" pitchFamily="34" charset="0"/>
                          <a:cs typeface="Tahoma" panose="020B0604030504040204" pitchFamily="34" charset="0"/>
                        </a:rPr>
                        <a:t>,</a:t>
                      </a: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Spell adjectives to describe settings, feelings and characters. </a:t>
                      </a: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Spell adverbs synonymous with determination. </a:t>
                      </a: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Identify words with origins in other countries and languages. </a:t>
                      </a: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Spell words that can be both nouns and verbs. </a:t>
                      </a:r>
                    </a:p>
                    <a:p>
                      <a:pPr marL="171450" indent="-171450" algn="l">
                        <a:lnSpc>
                          <a:spcPct val="115000"/>
                        </a:lnSpc>
                        <a:spcAft>
                          <a:spcPts val="0"/>
                        </a:spcAft>
                        <a:buFont typeface="Arial" panose="020B0604020202020204" pitchFamily="34" charset="0"/>
                        <a:buChar char="•"/>
                      </a:pPr>
                      <a:r>
                        <a:rPr lang="en-GB" sz="800" i="0">
                          <a:effectLst/>
                          <a:latin typeface="Tahoma" panose="020B0604030504040204" pitchFamily="34" charset="0"/>
                          <a:ea typeface="Tahoma" panose="020B0604030504040204" pitchFamily="34" charset="0"/>
                          <a:cs typeface="Tahoma" panose="020B0604030504040204" pitchFamily="34" charset="0"/>
                        </a:rPr>
                        <a:t>Spell words with unstressed vowel sounds.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800">
                          <a:effectLst/>
                          <a:latin typeface="Tahoma" panose="020B0604030504040204" pitchFamily="34" charset="0"/>
                          <a:ea typeface="Tahoma" panose="020B0604030504040204" pitchFamily="34" charset="0"/>
                          <a:cs typeface="Tahoma" panose="020B0604030504040204" pitchFamily="34" charset="0"/>
                        </a:rPr>
                        <a:t>Spell correctly most words from the Year 5/6 National Curriculum list.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Use knowledge of morphology and etymology in spelling and understand that the spelling of some words need to be learnt specifically.</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Use the first three or four letters of a word to check spelling, meaning or both of these in a dictionary.</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Use a thesaurus. </a:t>
                      </a:r>
                    </a:p>
                    <a:p>
                      <a:pPr marL="171450" indent="-171450" algn="l">
                        <a:lnSpc>
                          <a:spcPct val="115000"/>
                        </a:lnSpc>
                        <a:spcAft>
                          <a:spcPts val="0"/>
                        </a:spcAft>
                        <a:buFont typeface="Arial" panose="020B0604020202020204" pitchFamily="34" charset="0"/>
                        <a:buChar char="•"/>
                      </a:pPr>
                      <a:endParaRPr lang="en-GB" sz="800" i="1">
                        <a:effectLst/>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endParaRPr lang="en-GB" sz="800" i="1">
                        <a:effectLst/>
                        <a:latin typeface="Tahoma" panose="020B0604030504040204" pitchFamily="34" charset="0"/>
                        <a:ea typeface="Tahoma" panose="020B0604030504040204" pitchFamily="34" charset="0"/>
                        <a:cs typeface="Tahoma" panose="020B0604030504040204" pitchFamily="34" charset="0"/>
                      </a:endParaRPr>
                    </a:p>
                    <a:p>
                      <a:pPr algn="l">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extLst>
                  <a:ext uri="{0D108BD9-81ED-4DB2-BD59-A6C34878D82A}">
                    <a16:rowId xmlns:a16="http://schemas.microsoft.com/office/drawing/2014/main" val="1576507716"/>
                  </a:ext>
                </a:extLst>
              </a:tr>
            </a:tbl>
          </a:graphicData>
        </a:graphic>
      </p:graphicFrame>
    </p:spTree>
    <p:extLst>
      <p:ext uri="{BB962C8B-B14F-4D97-AF65-F5344CB8AC3E}">
        <p14:creationId xmlns:p14="http://schemas.microsoft.com/office/powerpoint/2010/main" val="420214801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66873" y="404663"/>
            <a:ext cx="950912" cy="943335"/>
          </a:xfrm>
          <a:prstGeom prst="rect">
            <a:avLst/>
          </a:prstGeom>
        </p:spPr>
      </p:pic>
      <p:sp>
        <p:nvSpPr>
          <p:cNvPr id="6" name="TextBox 5"/>
          <p:cNvSpPr txBox="1"/>
          <p:nvPr/>
        </p:nvSpPr>
        <p:spPr>
          <a:xfrm>
            <a:off x="1317785" y="476672"/>
            <a:ext cx="5904656"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Handwriting</a:t>
            </a:r>
          </a:p>
        </p:txBody>
      </p:sp>
      <p:sp>
        <p:nvSpPr>
          <p:cNvPr id="7" name="TextBox 6"/>
          <p:cNvSpPr txBox="1"/>
          <p:nvPr/>
        </p:nvSpPr>
        <p:spPr>
          <a:xfrm>
            <a:off x="240805" y="1575084"/>
            <a:ext cx="2751112" cy="4662815"/>
          </a:xfrm>
          <a:prstGeom prst="rect">
            <a:avLst/>
          </a:prstGeom>
          <a:noFill/>
        </p:spPr>
        <p:txBody>
          <a:bodyPr wrap="square" rtlCol="0">
            <a:spAutoFit/>
          </a:bodyPr>
          <a:lstStyle/>
          <a:p>
            <a:pPr>
              <a:lnSpc>
                <a:spcPct val="150000"/>
              </a:lnSpc>
            </a:pPr>
            <a:endParaRPr lang="en-GB" sz="22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2200">
                <a:solidFill>
                  <a:srgbClr val="002060"/>
                </a:solidFill>
                <a:latin typeface="Tahoma" panose="020B0604030504040204" pitchFamily="34" charset="0"/>
                <a:ea typeface="Tahoma" panose="020B0604030504040204" pitchFamily="34" charset="0"/>
                <a:cs typeface="Tahoma" panose="020B0604030504040204" pitchFamily="34" charset="0"/>
                <a:hlinkClick r:id="rId4" action="ppaction://hlinksldjump"/>
              </a:rPr>
              <a:t>Left-Handed Pupils</a:t>
            </a:r>
            <a:endParaRPr lang="en-GB" sz="2200">
              <a:solidFill>
                <a:srgbClr val="002060"/>
              </a:solidFill>
              <a:latin typeface="Tahoma" panose="020B0604030504040204" pitchFamily="34" charset="0"/>
              <a:ea typeface="Tahoma" panose="020B0604030504040204" pitchFamily="34" charset="0"/>
              <a:cs typeface="Tahoma" panose="020B0604030504040204" pitchFamily="34" charset="0"/>
              <a:hlinkClick r:id="rId5" action="ppaction://hlinksldjump"/>
            </a:endParaRPr>
          </a:p>
          <a:p>
            <a:pPr>
              <a:lnSpc>
                <a:spcPct val="150000"/>
              </a:lnSpc>
            </a:pPr>
            <a:r>
              <a:rPr lang="en-GB" sz="2200">
                <a:solidFill>
                  <a:srgbClr val="002060"/>
                </a:solidFill>
                <a:latin typeface="Tahoma" panose="020B0604030504040204" pitchFamily="34" charset="0"/>
                <a:ea typeface="Tahoma" panose="020B0604030504040204" pitchFamily="34" charset="0"/>
                <a:cs typeface="Tahoma" panose="020B0604030504040204" pitchFamily="34" charset="0"/>
                <a:hlinkClick r:id="rId6" action="ppaction://hlinksldjump"/>
              </a:rPr>
              <a:t>Year 1</a:t>
            </a:r>
            <a:endParaRPr lang="en-GB" sz="22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2200">
                <a:solidFill>
                  <a:srgbClr val="002060"/>
                </a:solidFill>
                <a:latin typeface="Tahoma" panose="020B0604030504040204" pitchFamily="34" charset="0"/>
                <a:ea typeface="Tahoma" panose="020B0604030504040204" pitchFamily="34" charset="0"/>
                <a:cs typeface="Tahoma" panose="020B0604030504040204" pitchFamily="34" charset="0"/>
                <a:hlinkClick r:id="rId6" action="ppaction://hlinksldjump"/>
              </a:rPr>
              <a:t>Year 2 </a:t>
            </a:r>
            <a:endParaRPr lang="en-GB" sz="22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2200">
                <a:solidFill>
                  <a:srgbClr val="002060"/>
                </a:solidFill>
                <a:latin typeface="Tahoma" panose="020B0604030504040204" pitchFamily="34" charset="0"/>
                <a:ea typeface="Tahoma" panose="020B0604030504040204" pitchFamily="34" charset="0"/>
                <a:cs typeface="Tahoma" panose="020B0604030504040204" pitchFamily="34" charset="0"/>
                <a:hlinkClick r:id="rId6" action="ppaction://hlinksldjump"/>
              </a:rPr>
              <a:t>Year 3</a:t>
            </a:r>
            <a:endParaRPr lang="en-GB" sz="22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2200">
                <a:solidFill>
                  <a:srgbClr val="002060"/>
                </a:solidFill>
                <a:latin typeface="Tahoma" panose="020B0604030504040204" pitchFamily="34" charset="0"/>
                <a:ea typeface="Tahoma" panose="020B0604030504040204" pitchFamily="34" charset="0"/>
                <a:cs typeface="Tahoma" panose="020B0604030504040204" pitchFamily="34" charset="0"/>
                <a:hlinkClick r:id="rId7" action="ppaction://hlinksldjump"/>
              </a:rPr>
              <a:t>Year 4</a:t>
            </a:r>
          </a:p>
          <a:p>
            <a:pPr>
              <a:lnSpc>
                <a:spcPct val="150000"/>
              </a:lnSpc>
            </a:pPr>
            <a:r>
              <a:rPr lang="en-GB" sz="2200">
                <a:solidFill>
                  <a:srgbClr val="002060"/>
                </a:solidFill>
                <a:latin typeface="Tahoma" panose="020B0604030504040204" pitchFamily="34" charset="0"/>
                <a:ea typeface="Tahoma" panose="020B0604030504040204" pitchFamily="34" charset="0"/>
                <a:cs typeface="Tahoma" panose="020B0604030504040204" pitchFamily="34" charset="0"/>
                <a:hlinkClick r:id="rId7" action="ppaction://hlinksldjump"/>
              </a:rPr>
              <a:t>Year 5</a:t>
            </a:r>
          </a:p>
          <a:p>
            <a:pPr>
              <a:lnSpc>
                <a:spcPct val="150000"/>
              </a:lnSpc>
            </a:pPr>
            <a:r>
              <a:rPr lang="en-GB" sz="2200">
                <a:solidFill>
                  <a:srgbClr val="002060"/>
                </a:solidFill>
                <a:latin typeface="Tahoma" panose="020B0604030504040204" pitchFamily="34" charset="0"/>
                <a:ea typeface="Tahoma" panose="020B0604030504040204" pitchFamily="34" charset="0"/>
                <a:cs typeface="Tahoma" panose="020B0604030504040204" pitchFamily="34" charset="0"/>
                <a:hlinkClick r:id="rId7" action="ppaction://hlinksldjump"/>
              </a:rPr>
              <a:t>Year 6</a:t>
            </a:r>
            <a:endParaRPr lang="en-GB" sz="22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endParaRPr lang="en-GB" sz="2200">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3275856" y="2636912"/>
            <a:ext cx="5472608" cy="2862322"/>
          </a:xfrm>
          <a:prstGeom prst="rect">
            <a:avLst/>
          </a:prstGeom>
          <a:noFill/>
          <a:ln>
            <a:solidFill>
              <a:schemeClr val="accent1"/>
            </a:solidFill>
          </a:ln>
        </p:spPr>
        <p:txBody>
          <a:bodyPr wrap="square" rtlCol="0">
            <a:spAutoFit/>
          </a:bodyPr>
          <a:lstStyle/>
          <a:p>
            <a:pPr>
              <a:lnSpc>
                <a:spcPct val="150000"/>
              </a:lnSpc>
            </a:pPr>
            <a:endParaRPr lang="en-GB" sz="12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Writing as a whole depends on fluent and legible handwriting. We teach handwriting as a specific skill across the whole school, and have clear expectations for mature choices being made in line with expectations for older pupils.  </a:t>
            </a: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We follow the ‘Achieving Excellence in Handwriting’ Scheme. </a:t>
            </a:r>
          </a:p>
          <a:p>
            <a:pPr>
              <a:lnSpc>
                <a:spcPct val="150000"/>
              </a:lnSpc>
            </a:pPr>
            <a:endParaRPr lang="en-GB" sz="12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The teacher’s handwriting should consistently model the same high expectations as we hold for our pupils.  </a:t>
            </a:r>
          </a:p>
          <a:p>
            <a:pPr>
              <a:lnSpc>
                <a:spcPct val="150000"/>
              </a:lnSpc>
            </a:pPr>
            <a:endParaRPr lang="en-GB" sz="1200">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10" name="TextBox 9"/>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8"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8" name="TextBox 7"/>
          <p:cNvSpPr txBox="1"/>
          <p:nvPr/>
        </p:nvSpPr>
        <p:spPr>
          <a:xfrm>
            <a:off x="3275543" y="1835532"/>
            <a:ext cx="5468072" cy="369332"/>
          </a:xfrm>
          <a:prstGeom prst="rect">
            <a:avLst/>
          </a:prstGeom>
          <a:noFill/>
          <a:ln>
            <a:solidFill>
              <a:schemeClr val="accent1"/>
            </a:solidFill>
          </a:ln>
        </p:spPr>
        <p:txBody>
          <a:bodyPr wrap="square" rtlCol="0">
            <a:spAutoFit/>
          </a:bodyPr>
          <a:lstStyle/>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Our Writing Leader is Miss Rebecca Baker</a:t>
            </a:r>
          </a:p>
        </p:txBody>
      </p:sp>
    </p:spTree>
    <p:extLst>
      <p:ext uri="{BB962C8B-B14F-4D97-AF65-F5344CB8AC3E}">
        <p14:creationId xmlns:p14="http://schemas.microsoft.com/office/powerpoint/2010/main" val="146283742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5904656"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Left-Handed Writers</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4"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7" name="TextBox 6"/>
          <p:cNvSpPr txBox="1"/>
          <p:nvPr/>
        </p:nvSpPr>
        <p:spPr>
          <a:xfrm>
            <a:off x="376397" y="1412776"/>
            <a:ext cx="8237576" cy="3539430"/>
          </a:xfrm>
          <a:prstGeom prst="rect">
            <a:avLst/>
          </a:prstGeom>
          <a:noFill/>
        </p:spPr>
        <p:txBody>
          <a:bodyPr wrap="square" rtlCol="0">
            <a:spAutoFit/>
          </a:bodyPr>
          <a:lstStyle/>
          <a:p>
            <a:r>
              <a:rPr lang="en-GB" sz="1400" b="1">
                <a:solidFill>
                  <a:srgbClr val="002060"/>
                </a:solidFill>
                <a:latin typeface="Tahoma" panose="020B0604030504040204" pitchFamily="34" charset="0"/>
                <a:ea typeface="Tahoma" panose="020B0604030504040204" pitchFamily="34" charset="0"/>
                <a:cs typeface="Tahoma" panose="020B0604030504040204" pitchFamily="34" charset="0"/>
              </a:rPr>
              <a:t> </a:t>
            </a:r>
            <a:endParaRPr lang="en-GB" sz="1400">
              <a:solidFill>
                <a:srgbClr val="002060"/>
              </a:solidFill>
              <a:latin typeface="Tahoma" panose="020B0604030504040204" pitchFamily="34" charset="0"/>
              <a:ea typeface="Tahoma" panose="020B0604030504040204" pitchFamily="34" charset="0"/>
              <a:cs typeface="Tahoma" panose="020B0604030504040204" pitchFamily="34" charset="0"/>
            </a:endParaRPr>
          </a:p>
          <a:p>
            <a:r>
              <a:rPr lang="en-GB" sz="1400" b="1" u="sng">
                <a:solidFill>
                  <a:srgbClr val="002060"/>
                </a:solidFill>
                <a:latin typeface="Tahoma" panose="020B0604030504040204" pitchFamily="34" charset="0"/>
                <a:ea typeface="Tahoma" panose="020B0604030504040204" pitchFamily="34" charset="0"/>
                <a:cs typeface="Tahoma" panose="020B0604030504040204" pitchFamily="34" charset="0"/>
              </a:rPr>
              <a:t>Left-handers</a:t>
            </a:r>
          </a:p>
          <a:p>
            <a:endParaRPr lang="en-GB" sz="1400">
              <a:solidFill>
                <a:srgbClr val="002060"/>
              </a:solidFill>
              <a:latin typeface="Tahoma" panose="020B0604030504040204" pitchFamily="34" charset="0"/>
              <a:ea typeface="Tahoma" panose="020B0604030504040204" pitchFamily="34" charset="0"/>
              <a:cs typeface="Tahoma" panose="020B0604030504040204" pitchFamily="34" charset="0"/>
            </a:endParaRPr>
          </a:p>
          <a:p>
            <a:pPr lvl="0"/>
            <a: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t>- Teaching handwriting to left-handed pupils is NOT the same as teaching right-handed pupils.  Detailed information about teaching left-handers is available on the </a:t>
            </a:r>
            <a:r>
              <a:rPr lang="en-GB" sz="1400">
                <a:solidFill>
                  <a:srgbClr val="002060"/>
                </a:solidFill>
                <a:latin typeface="Tahoma" panose="020B0604030504040204" pitchFamily="34" charset="0"/>
                <a:ea typeface="Tahoma" panose="020B0604030504040204" pitchFamily="34" charset="0"/>
                <a:cs typeface="Tahoma" panose="020B0604030504040204" pitchFamily="34" charset="0"/>
                <a:hlinkClick r:id="rId5"/>
              </a:rPr>
              <a:t>school website</a:t>
            </a:r>
            <a: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t>. </a:t>
            </a:r>
            <a:endParaRPr lang="en-GB" sz="1400">
              <a:solidFill>
                <a:srgbClr val="FF0000"/>
              </a:solidFill>
              <a:latin typeface="Tahoma" panose="020B0604030504040204" pitchFamily="34" charset="0"/>
              <a:ea typeface="Tahoma" panose="020B0604030504040204" pitchFamily="34" charset="0"/>
              <a:cs typeface="Tahoma" panose="020B0604030504040204" pitchFamily="34" charset="0"/>
            </a:endParaRPr>
          </a:p>
          <a:p>
            <a:pPr marL="285750" lvl="0" indent="-285750">
              <a:buFontTx/>
              <a:buChar char="-"/>
            </a:pPr>
            <a:endParaRPr lang="en-GB" sz="1400">
              <a:solidFill>
                <a:srgbClr val="002060"/>
              </a:solidFill>
              <a:latin typeface="Tahoma" panose="020B0604030504040204" pitchFamily="34" charset="0"/>
              <a:ea typeface="Tahoma" panose="020B0604030504040204" pitchFamily="34" charset="0"/>
              <a:cs typeface="Tahoma" panose="020B0604030504040204" pitchFamily="34" charset="0"/>
            </a:endParaRPr>
          </a:p>
          <a:p>
            <a:pPr lvl="0"/>
            <a: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t>- If a left-handed and right-handed child are seated together, make sure the left hander is on the left so their elbows do not bump.</a:t>
            </a:r>
            <a:b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br>
            <a:endParaRPr lang="en-GB" sz="1400">
              <a:solidFill>
                <a:srgbClr val="002060"/>
              </a:solidFill>
              <a:latin typeface="Tahoma" panose="020B0604030504040204" pitchFamily="34" charset="0"/>
              <a:ea typeface="Tahoma" panose="020B0604030504040204" pitchFamily="34" charset="0"/>
              <a:cs typeface="Tahoma" panose="020B0604030504040204" pitchFamily="34" charset="0"/>
            </a:endParaRPr>
          </a:p>
          <a:p>
            <a:pPr lvl="0"/>
            <a: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t>- Encourage left-handed children to tilt their page or book clockwise so they do not need to ‘hook’ their hand to see what they are writing. This will reduce the child twisting their back or having an awkward wrist or shoulder position thus influencing their writing style.</a:t>
            </a:r>
          </a:p>
          <a:p>
            <a:pPr lvl="0"/>
            <a:b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br>
            <a: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t>- Be aware that left-handers may smudge what they have just written if using ink and allow them more choice over the type of pen they use.</a:t>
            </a:r>
          </a:p>
          <a:p>
            <a:endParaRPr lang="en-GB" sz="1400">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12" name="TextBox 11"/>
          <p:cNvSpPr txBox="1"/>
          <p:nvPr/>
        </p:nvSpPr>
        <p:spPr>
          <a:xfrm>
            <a:off x="6804248" y="620688"/>
            <a:ext cx="2232248" cy="338554"/>
          </a:xfrm>
          <a:prstGeom prst="rect">
            <a:avLst/>
          </a:prstGeom>
          <a:noFill/>
        </p:spPr>
        <p:txBody>
          <a:bodyPr wrap="square" rtlCol="0">
            <a:spAutoFit/>
          </a:bodyPr>
          <a:lstStyle/>
          <a:p>
            <a:r>
              <a:rPr lang="en-GB" sz="1600" b="1">
                <a:solidFill>
                  <a:schemeClr val="tx2"/>
                </a:solidFill>
                <a:latin typeface="Tahoma" panose="020B0604030504040204" pitchFamily="34" charset="0"/>
                <a:ea typeface="Tahoma" panose="020B0604030504040204" pitchFamily="34" charset="0"/>
                <a:cs typeface="Tahoma" panose="020B0604030504040204" pitchFamily="34" charset="0"/>
                <a:hlinkClick r:id="rId6" action="ppaction://hlinksldjump"/>
              </a:rPr>
              <a:t>Handwriting Home</a:t>
            </a:r>
            <a:endParaRPr lang="en-GB" sz="1600"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24550519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5904656" cy="1200329"/>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Handwriting EYFS to Year 3</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1616700340"/>
              </p:ext>
            </p:extLst>
          </p:nvPr>
        </p:nvGraphicFramePr>
        <p:xfrm>
          <a:off x="249866" y="1674859"/>
          <a:ext cx="8644268" cy="2163669"/>
        </p:xfrm>
        <a:graphic>
          <a:graphicData uri="http://schemas.openxmlformats.org/drawingml/2006/table">
            <a:tbl>
              <a:tblPr firstRow="1" firstCol="1" bandRow="1">
                <a:tableStyleId>{5C22544A-7EE6-4342-B048-85BDC9FD1C3A}</a:tableStyleId>
              </a:tblPr>
              <a:tblGrid>
                <a:gridCol w="768972">
                  <a:extLst>
                    <a:ext uri="{9D8B030D-6E8A-4147-A177-3AD203B41FA5}">
                      <a16:colId xmlns:a16="http://schemas.microsoft.com/office/drawing/2014/main" val="20000"/>
                    </a:ext>
                  </a:extLst>
                </a:gridCol>
                <a:gridCol w="1968824">
                  <a:extLst>
                    <a:ext uri="{9D8B030D-6E8A-4147-A177-3AD203B41FA5}">
                      <a16:colId xmlns:a16="http://schemas.microsoft.com/office/drawing/2014/main" val="713258296"/>
                    </a:ext>
                  </a:extLst>
                </a:gridCol>
                <a:gridCol w="1968824">
                  <a:extLst>
                    <a:ext uri="{9D8B030D-6E8A-4147-A177-3AD203B41FA5}">
                      <a16:colId xmlns:a16="http://schemas.microsoft.com/office/drawing/2014/main" val="20001"/>
                    </a:ext>
                  </a:extLst>
                </a:gridCol>
                <a:gridCol w="1968824">
                  <a:extLst>
                    <a:ext uri="{9D8B030D-6E8A-4147-A177-3AD203B41FA5}">
                      <a16:colId xmlns:a16="http://schemas.microsoft.com/office/drawing/2014/main" val="20002"/>
                    </a:ext>
                  </a:extLst>
                </a:gridCol>
                <a:gridCol w="1968824">
                  <a:extLst>
                    <a:ext uri="{9D8B030D-6E8A-4147-A177-3AD203B41FA5}">
                      <a16:colId xmlns:a16="http://schemas.microsoft.com/office/drawing/2014/main" val="20003"/>
                    </a:ext>
                  </a:extLst>
                </a:gridCol>
              </a:tblGrid>
              <a:tr h="355189">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EYFS</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1</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2</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3</a:t>
                      </a:r>
                    </a:p>
                  </a:txBody>
                  <a:tcPr marL="23581" marR="23581" marT="0" marB="0" anchor="ctr"/>
                </a:tc>
                <a:extLst>
                  <a:ext uri="{0D108BD9-81ED-4DB2-BD59-A6C34878D82A}">
                    <a16:rowId xmlns:a16="http://schemas.microsoft.com/office/drawing/2014/main" val="10000"/>
                  </a:ext>
                </a:extLst>
              </a:tr>
              <a:tr h="1608679">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Handwriting</a:t>
                      </a:r>
                    </a:p>
                  </a:txBody>
                  <a:tcPr marL="23581" marR="23581" marT="0" marB="0" anchor="ctr"/>
                </a:tc>
                <a:tc>
                  <a:txBody>
                    <a:bodyPr/>
                    <a:lstStyle/>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Write recognisable letters, most of which are correctly formed. </a:t>
                      </a:r>
                    </a:p>
                    <a:p>
                      <a:pPr marL="171450" indent="-171450">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Hold a pencil effectively in preparation for fluent writing – using the tripod grip in almost all cases.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800">
                          <a:latin typeface="Tahoma" panose="020B0604030504040204" pitchFamily="34" charset="0"/>
                          <a:ea typeface="Tahoma" panose="020B0604030504040204" pitchFamily="34" charset="0"/>
                          <a:cs typeface="Tahoma" panose="020B0604030504040204" pitchFamily="34" charset="0"/>
                        </a:rPr>
                        <a:t>Use a range of small tools, including scissors, paint brushes and cutlery</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800">
                          <a:latin typeface="Tahoma" panose="020B0604030504040204" pitchFamily="34" charset="0"/>
                          <a:ea typeface="Tahoma" panose="020B0604030504040204" pitchFamily="34" charset="0"/>
                          <a:cs typeface="Tahoma" panose="020B0604030504040204" pitchFamily="34" charset="0"/>
                        </a:rPr>
                        <a:t>Begin to show accuracy and care when drawing. </a:t>
                      </a:r>
                      <a:endParaRPr lang="en-GB" sz="800">
                        <a:effectLst/>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baseline="0">
                          <a:effectLst/>
                          <a:latin typeface="Tahoma" panose="020B0604030504040204" pitchFamily="34" charset="0"/>
                          <a:ea typeface="Tahoma" panose="020B0604030504040204" pitchFamily="34" charset="0"/>
                          <a:cs typeface="Tahoma" panose="020B0604030504040204" pitchFamily="34" charset="0"/>
                        </a:rPr>
                        <a:t>Sit correctly at a table, holding a pencil comfortably and correctly.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Form lower-case letters in the correct direction, starting and finishing in the right place.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Form capital letters.</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Form digits 0-9 starting from the top.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Begin to understand which letters belong to which handwriting ‘families’. </a:t>
                      </a: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Form lower-case letters of the correct size relative to one another.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Start to use some of the diagonal and horizontal strokes needed to join letters and understand which letters, when adjacent to one another, are best left </a:t>
                      </a:r>
                      <a:r>
                        <a:rPr lang="en-GB" sz="800" err="1">
                          <a:effectLst/>
                          <a:latin typeface="Tahoma" panose="020B0604030504040204" pitchFamily="34" charset="0"/>
                          <a:ea typeface="Tahoma" panose="020B0604030504040204" pitchFamily="34" charset="0"/>
                          <a:cs typeface="Tahoma" panose="020B0604030504040204" pitchFamily="34" charset="0"/>
                        </a:rPr>
                        <a:t>unjoined</a:t>
                      </a:r>
                      <a:r>
                        <a:rPr lang="en-GB" sz="800">
                          <a:effectLst/>
                          <a:latin typeface="Tahoma" panose="020B0604030504040204" pitchFamily="34" charset="0"/>
                          <a:ea typeface="Tahoma" panose="020B0604030504040204" pitchFamily="34" charset="0"/>
                          <a:cs typeface="Tahoma" panose="020B0604030504040204" pitchFamily="34" charset="0"/>
                        </a:rPr>
                        <a:t>.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Write capital letters of the correct size, orientation and relationship to one another and to lower case letters.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Use spaces between words that reflect the size of the letters.</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Sit letters on the line.  </a:t>
                      </a: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Use some of the diagonal and horizontal strokes needed to join letters and understand which letters, when adjacent to one another, are best left </a:t>
                      </a:r>
                      <a:r>
                        <a:rPr lang="en-GB" sz="800" err="1">
                          <a:effectLst/>
                          <a:latin typeface="Tahoma" panose="020B0604030504040204" pitchFamily="34" charset="0"/>
                          <a:ea typeface="Tahoma" panose="020B0604030504040204" pitchFamily="34" charset="0"/>
                          <a:cs typeface="Tahoma" panose="020B0604030504040204" pitchFamily="34" charset="0"/>
                        </a:rPr>
                        <a:t>unjoined</a:t>
                      </a:r>
                      <a:r>
                        <a:rPr lang="en-GB" sz="800">
                          <a:effectLst/>
                          <a:latin typeface="Tahoma" panose="020B0604030504040204" pitchFamily="34" charset="0"/>
                          <a:ea typeface="Tahoma" panose="020B0604030504040204" pitchFamily="34" charset="0"/>
                          <a:cs typeface="Tahoma" panose="020B0604030504040204" pitchFamily="34" charset="0"/>
                        </a:rPr>
                        <a:t>.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Increase the legibility, consistency and quality of handwriting.</a:t>
                      </a:r>
                    </a:p>
                  </a:txBody>
                  <a:tcPr marL="23581" marR="23581" marT="0" marB="0"/>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60087430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7239002"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Handwriting Years 4 to 6</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7380312" y="620688"/>
            <a:ext cx="1656183" cy="338554"/>
          </a:xfrm>
          <a:prstGeom prst="rect">
            <a:avLst/>
          </a:prstGeom>
          <a:noFill/>
        </p:spPr>
        <p:txBody>
          <a:bodyPr wrap="square" rtlCol="0">
            <a:spAutoFit/>
          </a:bodyPr>
          <a:lstStyle/>
          <a:p>
            <a:endParaRPr lang="en-GB" sz="1600"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7" name="Table 6">
            <a:extLst>
              <a:ext uri="{FF2B5EF4-FFF2-40B4-BE49-F238E27FC236}">
                <a16:creationId xmlns:a16="http://schemas.microsoft.com/office/drawing/2014/main" id="{8064ACAE-4A41-44F7-ABD6-4F21AF4A769E}"/>
              </a:ext>
            </a:extLst>
          </p:cNvPr>
          <p:cNvGraphicFramePr>
            <a:graphicFrameLocks noGrp="1"/>
          </p:cNvGraphicFramePr>
          <p:nvPr>
            <p:extLst>
              <p:ext uri="{D42A27DB-BD31-4B8C-83A1-F6EECF244321}">
                <p14:modId xmlns:p14="http://schemas.microsoft.com/office/powerpoint/2010/main" val="858887828"/>
              </p:ext>
            </p:extLst>
          </p:nvPr>
        </p:nvGraphicFramePr>
        <p:xfrm>
          <a:off x="269661" y="1465132"/>
          <a:ext cx="8604678" cy="1963868"/>
        </p:xfrm>
        <a:graphic>
          <a:graphicData uri="http://schemas.openxmlformats.org/drawingml/2006/table">
            <a:tbl>
              <a:tblPr firstRow="1" firstCol="1" bandRow="1">
                <a:tableStyleId>{5C22544A-7EE6-4342-B048-85BDC9FD1C3A}</a:tableStyleId>
              </a:tblPr>
              <a:tblGrid>
                <a:gridCol w="991167">
                  <a:extLst>
                    <a:ext uri="{9D8B030D-6E8A-4147-A177-3AD203B41FA5}">
                      <a16:colId xmlns:a16="http://schemas.microsoft.com/office/drawing/2014/main" val="2863215087"/>
                    </a:ext>
                  </a:extLst>
                </a:gridCol>
                <a:gridCol w="2537837">
                  <a:extLst>
                    <a:ext uri="{9D8B030D-6E8A-4147-A177-3AD203B41FA5}">
                      <a16:colId xmlns:a16="http://schemas.microsoft.com/office/drawing/2014/main" val="122677382"/>
                    </a:ext>
                  </a:extLst>
                </a:gridCol>
                <a:gridCol w="2537837">
                  <a:extLst>
                    <a:ext uri="{9D8B030D-6E8A-4147-A177-3AD203B41FA5}">
                      <a16:colId xmlns:a16="http://schemas.microsoft.com/office/drawing/2014/main" val="375876866"/>
                    </a:ext>
                  </a:extLst>
                </a:gridCol>
                <a:gridCol w="2537837">
                  <a:extLst>
                    <a:ext uri="{9D8B030D-6E8A-4147-A177-3AD203B41FA5}">
                      <a16:colId xmlns:a16="http://schemas.microsoft.com/office/drawing/2014/main" val="3073927167"/>
                    </a:ext>
                  </a:extLst>
                </a:gridCol>
              </a:tblGrid>
              <a:tr h="355189">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4</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5</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6</a:t>
                      </a:r>
                    </a:p>
                  </a:txBody>
                  <a:tcPr marL="23581" marR="23581" marT="0" marB="0" anchor="ctr"/>
                </a:tc>
                <a:extLst>
                  <a:ext uri="{0D108BD9-81ED-4DB2-BD59-A6C34878D82A}">
                    <a16:rowId xmlns:a16="http://schemas.microsoft.com/office/drawing/2014/main" val="265378462"/>
                  </a:ext>
                </a:extLst>
              </a:tr>
              <a:tr h="1608679">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Handwriting </a:t>
                      </a:r>
                    </a:p>
                  </a:txBody>
                  <a:tcPr marL="23581" marR="23581" marT="0" marB="0" anchor="ctr"/>
                </a:tc>
                <a:tc>
                  <a:txBody>
                    <a:bodyPr/>
                    <a:lstStyle/>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Continue to increase the legibility, consistency and quality of their handwriting, paying particular attention to downstrokes of letters, ascenders and descenders. </a:t>
                      </a:r>
                    </a:p>
                    <a:p>
                      <a:pPr algn="l">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Confidently use diagonal and horizontal joining strokes when writing independently to increase fluency.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Begin to choose the standard of handwriting which is appropriate for a particular task. </a:t>
                      </a:r>
                    </a:p>
                  </a:txBody>
                  <a:tcPr marL="23581" marR="23581" marT="0" marB="0"/>
                </a:tc>
                <a:tc>
                  <a:txBody>
                    <a:bodyPr/>
                    <a:lstStyle/>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Maintain legibility in joined handwriting when writing at speed.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Choose a standard of handwriting which is appropriate for a particular task. </a:t>
                      </a:r>
                    </a:p>
                    <a:p>
                      <a:pPr marL="171450" indent="-171450" algn="l">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Choose the writing implement which is best suited for a task. </a:t>
                      </a:r>
                    </a:p>
                    <a:p>
                      <a:pPr algn="l">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extLst>
                  <a:ext uri="{0D108BD9-81ED-4DB2-BD59-A6C34878D82A}">
                    <a16:rowId xmlns:a16="http://schemas.microsoft.com/office/drawing/2014/main" val="1576507716"/>
                  </a:ext>
                </a:extLst>
              </a:tr>
            </a:tbl>
          </a:graphicData>
        </a:graphic>
      </p:graphicFrame>
    </p:spTree>
    <p:extLst>
      <p:ext uri="{BB962C8B-B14F-4D97-AF65-F5344CB8AC3E}">
        <p14:creationId xmlns:p14="http://schemas.microsoft.com/office/powerpoint/2010/main" val="375937720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66873" y="404663"/>
            <a:ext cx="950912" cy="943335"/>
          </a:xfrm>
          <a:prstGeom prst="rect">
            <a:avLst/>
          </a:prstGeom>
        </p:spPr>
      </p:pic>
      <p:sp>
        <p:nvSpPr>
          <p:cNvPr id="6" name="TextBox 5"/>
          <p:cNvSpPr txBox="1"/>
          <p:nvPr/>
        </p:nvSpPr>
        <p:spPr>
          <a:xfrm>
            <a:off x="1317785" y="476672"/>
            <a:ext cx="5904656"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Science</a:t>
            </a:r>
          </a:p>
        </p:txBody>
      </p:sp>
      <p:sp>
        <p:nvSpPr>
          <p:cNvPr id="7" name="TextBox 6"/>
          <p:cNvSpPr txBox="1"/>
          <p:nvPr/>
        </p:nvSpPr>
        <p:spPr>
          <a:xfrm>
            <a:off x="0" y="1893790"/>
            <a:ext cx="3037114" cy="4662815"/>
          </a:xfrm>
          <a:prstGeom prst="rect">
            <a:avLst/>
          </a:prstGeom>
          <a:noFill/>
        </p:spPr>
        <p:txBody>
          <a:bodyPr wrap="square" rtlCol="0">
            <a:spAutoFit/>
          </a:bodyPr>
          <a:lstStyle/>
          <a:p>
            <a:pPr>
              <a:lnSpc>
                <a:spcPct val="150000"/>
              </a:lnSpc>
            </a:pPr>
            <a:r>
              <a:rPr lang="en-US" sz="2200" dirty="0">
                <a:solidFill>
                  <a:srgbClr val="002060"/>
                </a:solidFill>
                <a:latin typeface="Tahoma" panose="020B0604030504040204" pitchFamily="34" charset="0"/>
                <a:ea typeface="Tahoma" panose="020B0604030504040204" pitchFamily="34" charset="0"/>
                <a:cs typeface="Tahoma" panose="020B0604030504040204" pitchFamily="34" charset="0"/>
                <a:hlinkClick r:id="rId4" action="ppaction://hlinksldjump"/>
              </a:rPr>
              <a:t>Foundation</a:t>
            </a:r>
            <a:endParaRPr lang="en-GB" sz="2200" dirty="0">
              <a:solidFill>
                <a:srgbClr val="002060"/>
              </a:solidFill>
              <a:latin typeface="Tahoma" panose="020B0604030504040204" pitchFamily="34" charset="0"/>
              <a:ea typeface="Tahoma" panose="020B0604030504040204" pitchFamily="34" charset="0"/>
              <a:cs typeface="Tahoma" panose="020B0604030504040204" pitchFamily="34" charset="0"/>
              <a:hlinkClick r:id="rId4" action="ppaction://hlinksldjump"/>
            </a:endParaRPr>
          </a:p>
          <a:p>
            <a:pPr>
              <a:lnSpc>
                <a:spcPct val="150000"/>
              </a:lnSpc>
            </a:pPr>
            <a:r>
              <a:rPr lang="en-GB" sz="2200" dirty="0">
                <a:solidFill>
                  <a:srgbClr val="002060"/>
                </a:solidFill>
                <a:latin typeface="Tahoma" panose="020B0604030504040204" pitchFamily="34" charset="0"/>
                <a:ea typeface="Tahoma" panose="020B0604030504040204" pitchFamily="34" charset="0"/>
                <a:cs typeface="Tahoma" panose="020B0604030504040204" pitchFamily="34" charset="0"/>
                <a:hlinkClick r:id="rId5" action="ppaction://hlinksldjump"/>
              </a:rPr>
              <a:t>Working scientifically</a:t>
            </a:r>
            <a:endParaRPr lang="en-GB" sz="2200" dirty="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2200" dirty="0">
                <a:solidFill>
                  <a:srgbClr val="002060"/>
                </a:solidFill>
                <a:latin typeface="Tahoma" panose="020B0604030504040204" pitchFamily="34" charset="0"/>
                <a:ea typeface="Tahoma" panose="020B0604030504040204" pitchFamily="34" charset="0"/>
                <a:cs typeface="Tahoma" panose="020B0604030504040204" pitchFamily="34" charset="0"/>
                <a:hlinkClick r:id="rId6" action="ppaction://hlinksldjump"/>
              </a:rPr>
              <a:t>Living things</a:t>
            </a:r>
            <a:endParaRPr lang="en-GB" sz="2200" dirty="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2200" dirty="0">
                <a:solidFill>
                  <a:srgbClr val="002060"/>
                </a:solidFill>
                <a:latin typeface="Tahoma" panose="020B0604030504040204" pitchFamily="34" charset="0"/>
                <a:ea typeface="Tahoma" panose="020B0604030504040204" pitchFamily="34" charset="0"/>
                <a:cs typeface="Tahoma" panose="020B0604030504040204" pitchFamily="34" charset="0"/>
                <a:hlinkClick r:id="rId7" action="ppaction://hlinksldjump"/>
              </a:rPr>
              <a:t>Materials </a:t>
            </a:r>
            <a:endParaRPr lang="en-GB" sz="2200" dirty="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2200" dirty="0">
                <a:solidFill>
                  <a:srgbClr val="002060"/>
                </a:solidFill>
                <a:latin typeface="Tahoma" panose="020B0604030504040204" pitchFamily="34" charset="0"/>
                <a:ea typeface="Tahoma" panose="020B0604030504040204" pitchFamily="34" charset="0"/>
                <a:cs typeface="Tahoma" panose="020B0604030504040204" pitchFamily="34" charset="0"/>
                <a:hlinkClick r:id="rId8" action="ppaction://hlinksldjump"/>
              </a:rPr>
              <a:t>Light </a:t>
            </a:r>
            <a:endParaRPr lang="en-GB" sz="2200" dirty="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2200" dirty="0">
                <a:solidFill>
                  <a:srgbClr val="002060"/>
                </a:solidFill>
                <a:latin typeface="Tahoma" panose="020B0604030504040204" pitchFamily="34" charset="0"/>
                <a:ea typeface="Tahoma" panose="020B0604030504040204" pitchFamily="34" charset="0"/>
                <a:cs typeface="Tahoma" panose="020B0604030504040204" pitchFamily="34" charset="0"/>
                <a:hlinkClick r:id="rId9" action="ppaction://hlinksldjump"/>
              </a:rPr>
              <a:t>Electricity </a:t>
            </a:r>
            <a:endParaRPr lang="en-GB" sz="2200" dirty="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2200" dirty="0">
                <a:solidFill>
                  <a:srgbClr val="002060"/>
                </a:solidFill>
                <a:latin typeface="Tahoma" panose="020B0604030504040204" pitchFamily="34" charset="0"/>
                <a:ea typeface="Tahoma" panose="020B0604030504040204" pitchFamily="34" charset="0"/>
                <a:cs typeface="Tahoma" panose="020B0604030504040204" pitchFamily="34" charset="0"/>
                <a:hlinkClick r:id="rId10" action="ppaction://hlinksldjump"/>
              </a:rPr>
              <a:t>Forces </a:t>
            </a:r>
            <a:endParaRPr lang="en-GB" sz="2200" dirty="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2200" dirty="0">
                <a:solidFill>
                  <a:srgbClr val="002060"/>
                </a:solidFill>
                <a:latin typeface="Tahoma" panose="020B0604030504040204" pitchFamily="34" charset="0"/>
                <a:ea typeface="Tahoma" panose="020B0604030504040204" pitchFamily="34" charset="0"/>
                <a:cs typeface="Tahoma" panose="020B0604030504040204" pitchFamily="34" charset="0"/>
                <a:hlinkClick r:id="rId11" action="ppaction://hlinksldjump"/>
              </a:rPr>
              <a:t>Seasonal changes </a:t>
            </a:r>
            <a:endParaRPr lang="en-GB" sz="2200" dirty="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2200" dirty="0">
                <a:solidFill>
                  <a:srgbClr val="002060"/>
                </a:solidFill>
                <a:latin typeface="Tahoma" panose="020B0604030504040204" pitchFamily="34" charset="0"/>
                <a:ea typeface="Tahoma" panose="020B0604030504040204" pitchFamily="34" charset="0"/>
                <a:cs typeface="Tahoma" panose="020B0604030504040204" pitchFamily="34" charset="0"/>
                <a:hlinkClick r:id="rId12" action="ppaction://hlinksldjump"/>
              </a:rPr>
              <a:t>Year group specific</a:t>
            </a:r>
            <a:r>
              <a:rPr lang="en-GB" sz="2200" dirty="0">
                <a:solidFill>
                  <a:srgbClr val="002060"/>
                </a:solidFill>
                <a:latin typeface="Tahoma" panose="020B0604030504040204" pitchFamily="34" charset="0"/>
                <a:ea typeface="Tahoma" panose="020B0604030504040204" pitchFamily="34" charset="0"/>
                <a:cs typeface="Tahoma" panose="020B0604030504040204" pitchFamily="34" charset="0"/>
              </a:rPr>
              <a:t> </a:t>
            </a:r>
          </a:p>
        </p:txBody>
      </p:sp>
      <p:sp>
        <p:nvSpPr>
          <p:cNvPr id="9" name="TextBox 8"/>
          <p:cNvSpPr txBox="1"/>
          <p:nvPr/>
        </p:nvSpPr>
        <p:spPr>
          <a:xfrm>
            <a:off x="2903941" y="1041023"/>
            <a:ext cx="5832648" cy="3865417"/>
          </a:xfrm>
          <a:prstGeom prst="rect">
            <a:avLst/>
          </a:prstGeom>
          <a:noFill/>
          <a:ln>
            <a:solidFill>
              <a:schemeClr val="accent1"/>
            </a:solidFill>
          </a:ln>
        </p:spPr>
        <p:txBody>
          <a:bodyPr wrap="square" rtlCol="0">
            <a:spAutoFit/>
          </a:bodyPr>
          <a:lstStyle/>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We have three aims in teaching Science:</a:t>
            </a:r>
          </a:p>
          <a:p>
            <a:pPr marL="228600" indent="-228600">
              <a:lnSpc>
                <a:spcPct val="150000"/>
              </a:lnSpc>
              <a:buAutoNum type="arabicParenR"/>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Developing</a:t>
            </a:r>
            <a:r>
              <a:rPr lang="en-GB" sz="1200" b="1">
                <a:solidFill>
                  <a:srgbClr val="002060"/>
                </a:solidFill>
                <a:latin typeface="Tahoma" panose="020B0604030504040204" pitchFamily="34" charset="0"/>
                <a:ea typeface="Tahoma" panose="020B0604030504040204" pitchFamily="34" charset="0"/>
                <a:cs typeface="Tahoma" panose="020B0604030504040204" pitchFamily="34" charset="0"/>
              </a:rPr>
              <a:t> investigation skills and methods</a:t>
            </a:r>
          </a:p>
          <a:p>
            <a:pPr marL="228600" indent="-228600">
              <a:lnSpc>
                <a:spcPct val="150000"/>
              </a:lnSpc>
              <a:buAutoNum type="arabicParenR"/>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Understanding scientific </a:t>
            </a:r>
            <a:r>
              <a:rPr lang="en-GB" sz="1200" b="1">
                <a:solidFill>
                  <a:srgbClr val="002060"/>
                </a:solidFill>
                <a:latin typeface="Tahoma" panose="020B0604030504040204" pitchFamily="34" charset="0"/>
                <a:ea typeface="Tahoma" panose="020B0604030504040204" pitchFamily="34" charset="0"/>
                <a:cs typeface="Tahoma" panose="020B0604030504040204" pitchFamily="34" charset="0"/>
              </a:rPr>
              <a:t>processes </a:t>
            </a: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by</a:t>
            </a:r>
            <a:r>
              <a:rPr lang="en-GB" sz="1200" b="1">
                <a:solidFill>
                  <a:srgbClr val="002060"/>
                </a:solidFill>
                <a:latin typeface="Tahoma" panose="020B0604030504040204" pitchFamily="34" charset="0"/>
                <a:ea typeface="Tahoma" panose="020B0604030504040204" pitchFamily="34" charset="0"/>
                <a:cs typeface="Tahoma" panose="020B0604030504040204" pitchFamily="34" charset="0"/>
              </a:rPr>
              <a:t> </a:t>
            </a: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developing knowledge and understanding in order to make informed choices in their lessons.</a:t>
            </a:r>
            <a:endParaRPr lang="en-GB" sz="1200" b="1">
              <a:solidFill>
                <a:srgbClr val="002060"/>
              </a:solidFill>
              <a:latin typeface="Tahoma" panose="020B0604030504040204" pitchFamily="34" charset="0"/>
              <a:ea typeface="Tahoma" panose="020B0604030504040204" pitchFamily="34" charset="0"/>
              <a:cs typeface="Tahoma" panose="020B0604030504040204" pitchFamily="34" charset="0"/>
            </a:endParaRPr>
          </a:p>
          <a:p>
            <a:pPr marL="228600" indent="-228600">
              <a:lnSpc>
                <a:spcPct val="150000"/>
              </a:lnSpc>
              <a:buAutoNum type="arabicParenR"/>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Understanding the </a:t>
            </a:r>
            <a:r>
              <a:rPr lang="en-GB" sz="1200" b="1">
                <a:solidFill>
                  <a:srgbClr val="002060"/>
                </a:solidFill>
                <a:latin typeface="Tahoma" panose="020B0604030504040204" pitchFamily="34" charset="0"/>
                <a:ea typeface="Tahoma" panose="020B0604030504040204" pitchFamily="34" charset="0"/>
                <a:cs typeface="Tahoma" panose="020B0604030504040204" pitchFamily="34" charset="0"/>
              </a:rPr>
              <a:t>uses and implications </a:t>
            </a: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of science in the wider world, in the past, today and in the future.   </a:t>
            </a:r>
          </a:p>
          <a:p>
            <a:pPr>
              <a:lnSpc>
                <a:spcPct val="150000"/>
              </a:lnSpc>
            </a:pPr>
            <a:endParaRPr lang="en-GB" sz="4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Through an </a:t>
            </a:r>
            <a:r>
              <a:rPr lang="en-GB" sz="1200" b="1">
                <a:solidFill>
                  <a:srgbClr val="002060"/>
                </a:solidFill>
                <a:latin typeface="Tahoma" panose="020B0604030504040204" pitchFamily="34" charset="0"/>
                <a:ea typeface="Tahoma" panose="020B0604030504040204" pitchFamily="34" charset="0"/>
                <a:cs typeface="Tahoma" panose="020B0604030504040204" pitchFamily="34" charset="0"/>
              </a:rPr>
              <a:t>enquiry based approach</a:t>
            </a: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 our pupils </a:t>
            </a:r>
            <a:r>
              <a:rPr lang="en-GB" sz="1200">
                <a:solidFill>
                  <a:schemeClr val="tx2">
                    <a:lumMod val="75000"/>
                  </a:schemeClr>
                </a:solidFill>
                <a:latin typeface="Tahoma" panose="020B0604030504040204" pitchFamily="34" charset="0"/>
                <a:ea typeface="Tahoma" panose="020B0604030504040204" pitchFamily="34" charset="0"/>
                <a:cs typeface="Tahoma" panose="020B0604030504040204" pitchFamily="34" charset="0"/>
              </a:rPr>
              <a:t>actively seek solutions, design investigations, and ask new questions in order to develop and further their understanding of scientific concepts</a:t>
            </a:r>
            <a:r>
              <a:rPr lang="en-GB" sz="1200"/>
              <a:t>. </a:t>
            </a:r>
            <a:r>
              <a:rPr lang="en-GB" sz="1200">
                <a:solidFill>
                  <a:schemeClr val="tx2">
                    <a:lumMod val="50000"/>
                  </a:schemeClr>
                </a:solidFill>
              </a:rPr>
              <a:t>They </a:t>
            </a: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will become familiar with, and use, </a:t>
            </a:r>
            <a:r>
              <a:rPr lang="en-GB" sz="1200" b="1">
                <a:solidFill>
                  <a:srgbClr val="002060"/>
                </a:solidFill>
                <a:latin typeface="Tahoma" panose="020B0604030504040204" pitchFamily="34" charset="0"/>
                <a:ea typeface="Tahoma" panose="020B0604030504040204" pitchFamily="34" charset="0"/>
                <a:cs typeface="Tahoma" panose="020B0604030504040204" pitchFamily="34" charset="0"/>
              </a:rPr>
              <a:t>technical terminology </a:t>
            </a: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both accurately and precisely. They will build up an extended </a:t>
            </a:r>
            <a:r>
              <a:rPr lang="en-GB" sz="1200" b="1">
                <a:solidFill>
                  <a:srgbClr val="002060"/>
                </a:solidFill>
                <a:latin typeface="Tahoma" panose="020B0604030504040204" pitchFamily="34" charset="0"/>
                <a:ea typeface="Tahoma" panose="020B0604030504040204" pitchFamily="34" charset="0"/>
                <a:cs typeface="Tahoma" panose="020B0604030504040204" pitchFamily="34" charset="0"/>
              </a:rPr>
              <a:t>specialist vocabulary</a:t>
            </a: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 They will also apply their </a:t>
            </a:r>
            <a:r>
              <a:rPr lang="en-GB" sz="1200" b="1">
                <a:solidFill>
                  <a:srgbClr val="002060"/>
                </a:solidFill>
                <a:latin typeface="Tahoma" panose="020B0604030504040204" pitchFamily="34" charset="0"/>
                <a:ea typeface="Tahoma" panose="020B0604030504040204" pitchFamily="34" charset="0"/>
                <a:cs typeface="Tahoma" panose="020B0604030504040204" pitchFamily="34" charset="0"/>
              </a:rPr>
              <a:t>mathematical knowledge</a:t>
            </a: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 to their understanding of science, including collecting, presenting and analysing data. </a:t>
            </a:r>
          </a:p>
          <a:p>
            <a:pPr>
              <a:lnSpc>
                <a:spcPct val="150000"/>
              </a:lnSpc>
            </a:pPr>
            <a:endParaRPr lang="en-GB" sz="400">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10" name="TextBox 9"/>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13"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5861546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211843" y="184825"/>
            <a:ext cx="5904656" cy="1200329"/>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Science</a:t>
            </a:r>
          </a:p>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Early Learning Goals</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5"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7284736" y="620688"/>
            <a:ext cx="1751760" cy="338554"/>
          </a:xfrm>
          <a:prstGeom prst="rect">
            <a:avLst/>
          </a:prstGeom>
          <a:noFill/>
        </p:spPr>
        <p:txBody>
          <a:bodyPr wrap="square" rtlCol="0">
            <a:spAutoFit/>
          </a:bodyPr>
          <a:lstStyle/>
          <a:p>
            <a:r>
              <a:rPr lang="en-GB" sz="1600" b="1">
                <a:solidFill>
                  <a:schemeClr val="tx2"/>
                </a:solidFill>
                <a:latin typeface="Tahoma" panose="020B0604030504040204" pitchFamily="34" charset="0"/>
                <a:ea typeface="Tahoma" panose="020B0604030504040204" pitchFamily="34" charset="0"/>
                <a:cs typeface="Tahoma" panose="020B0604030504040204" pitchFamily="34" charset="0"/>
                <a:hlinkClick r:id="rId6" action="ppaction://hlinksldjump"/>
              </a:rPr>
              <a:t>Science Home</a:t>
            </a:r>
            <a:endParaRPr lang="en-GB" sz="1600"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11" name="Table 10"/>
          <p:cNvGraphicFramePr>
            <a:graphicFrameLocks noGrp="1"/>
          </p:cNvGraphicFramePr>
          <p:nvPr/>
        </p:nvGraphicFramePr>
        <p:xfrm>
          <a:off x="366872" y="2313840"/>
          <a:ext cx="8229600" cy="1933046"/>
        </p:xfrm>
        <a:graphic>
          <a:graphicData uri="http://schemas.openxmlformats.org/drawingml/2006/table">
            <a:tbl>
              <a:tblPr firstRow="1" firstCol="1" bandRow="1">
                <a:tableStyleId>{2D5ABB26-0587-4C30-8999-92F81FD0307C}</a:tableStyleId>
              </a:tblPr>
              <a:tblGrid>
                <a:gridCol w="8229600">
                  <a:extLst>
                    <a:ext uri="{9D8B030D-6E8A-4147-A177-3AD203B41FA5}">
                      <a16:colId xmlns:a16="http://schemas.microsoft.com/office/drawing/2014/main" val="20000"/>
                    </a:ext>
                  </a:extLst>
                </a:gridCol>
              </a:tblGrid>
              <a:tr h="154426">
                <a:tc>
                  <a:txBody>
                    <a:bodyPr/>
                    <a:lstStyle/>
                    <a:p>
                      <a:pPr algn="ctr"/>
                      <a:r>
                        <a:rPr lang="en-GB" sz="1200">
                          <a:latin typeface="Tahoma" panose="020B0604030504040204" pitchFamily="34" charset="0"/>
                          <a:ea typeface="Tahoma" panose="020B0604030504040204" pitchFamily="34" charset="0"/>
                          <a:cs typeface="Tahoma" panose="020B0604030504040204" pitchFamily="34" charset="0"/>
                        </a:rPr>
                        <a:t>Understanding</a:t>
                      </a:r>
                      <a:r>
                        <a:rPr lang="en-GB" sz="1200" baseline="0">
                          <a:latin typeface="Tahoma" panose="020B0604030504040204" pitchFamily="34" charset="0"/>
                          <a:ea typeface="Tahoma" panose="020B0604030504040204" pitchFamily="34" charset="0"/>
                          <a:cs typeface="Tahoma" panose="020B0604030504040204" pitchFamily="34" charset="0"/>
                        </a:rPr>
                        <a:t> the World Objectives</a:t>
                      </a:r>
                      <a:endParaRPr lang="en-GB" sz="1200">
                        <a:latin typeface="Tahoma" panose="020B0604030504040204" pitchFamily="34" charset="0"/>
                        <a:ea typeface="Tahoma" panose="020B0604030504040204" pitchFamily="34" charset="0"/>
                        <a:cs typeface="Tahoma" panose="020B0604030504040204" pitchFamily="34" charset="0"/>
                      </a:endParaRPr>
                    </a:p>
                  </a:txBody>
                  <a:tcPr marL="39408" marR="3940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extLst>
                  <a:ext uri="{0D108BD9-81ED-4DB2-BD59-A6C34878D82A}">
                    <a16:rowId xmlns:a16="http://schemas.microsoft.com/office/drawing/2014/main" val="10000"/>
                  </a:ext>
                </a:extLst>
              </a:tr>
              <a:tr h="1750166">
                <a:tc>
                  <a:txBody>
                    <a:bodyPr/>
                    <a:lstStyle/>
                    <a:p>
                      <a:pPr marL="171450" indent="-171450">
                        <a:lnSpc>
                          <a:spcPct val="115000"/>
                        </a:lnSpc>
                        <a:spcAft>
                          <a:spcPts val="0"/>
                        </a:spcAft>
                        <a:buFont typeface="Arial" panose="020B0604020202020204" pitchFamily="34" charset="0"/>
                        <a:buChar char="•"/>
                      </a:pPr>
                      <a:r>
                        <a:rPr lang="en-GB" sz="1200">
                          <a:latin typeface="Tahoma" panose="020B0604030504040204" pitchFamily="34" charset="0"/>
                          <a:ea typeface="Tahoma" panose="020B0604030504040204" pitchFamily="34" charset="0"/>
                          <a:cs typeface="Tahoma" panose="020B0604030504040204" pitchFamily="34" charset="0"/>
                        </a:rPr>
                        <a:t>Explore the natural world around them, making observations and drawing pictures of animals and plants</a:t>
                      </a:r>
                    </a:p>
                    <a:p>
                      <a:pPr marL="171450" indent="-171450">
                        <a:lnSpc>
                          <a:spcPct val="115000"/>
                        </a:lnSpc>
                        <a:spcAft>
                          <a:spcPts val="0"/>
                        </a:spcAft>
                        <a:buFont typeface="Arial" panose="020B0604020202020204" pitchFamily="34" charset="0"/>
                        <a:buChar char="•"/>
                      </a:pPr>
                      <a:r>
                        <a:rPr lang="en-GB" sz="1200">
                          <a:latin typeface="Tahoma" panose="020B0604030504040204" pitchFamily="34" charset="0"/>
                          <a:ea typeface="Tahoma" panose="020B0604030504040204" pitchFamily="34" charset="0"/>
                          <a:cs typeface="Tahoma" panose="020B0604030504040204" pitchFamily="34" charset="0"/>
                        </a:rPr>
                        <a:t>Know some similarities and differences between the natural world around them and contrasting environments, drawing on their experiences and what has been read in class</a:t>
                      </a:r>
                    </a:p>
                    <a:p>
                      <a:pPr marL="171450" indent="-171450">
                        <a:lnSpc>
                          <a:spcPct val="115000"/>
                        </a:lnSpc>
                        <a:spcAft>
                          <a:spcPts val="0"/>
                        </a:spcAft>
                        <a:buFont typeface="Arial" panose="020B0604020202020204" pitchFamily="34" charset="0"/>
                        <a:buChar char="•"/>
                      </a:pPr>
                      <a:r>
                        <a:rPr lang="en-GB" sz="1200">
                          <a:latin typeface="Tahoma" panose="020B0604030504040204" pitchFamily="34" charset="0"/>
                          <a:ea typeface="Tahoma" panose="020B0604030504040204" pitchFamily="34" charset="0"/>
                          <a:cs typeface="Tahoma" panose="020B0604030504040204" pitchFamily="34" charset="0"/>
                        </a:rPr>
                        <a:t>Understand some important processes and changes in the natural world around them, including the seasons and changing states of matter.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2552892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9557" y="68992"/>
            <a:ext cx="673438" cy="668072"/>
          </a:xfrm>
          <a:prstGeom prst="rect">
            <a:avLst/>
          </a:prstGeom>
        </p:spPr>
      </p:pic>
      <p:sp>
        <p:nvSpPr>
          <p:cNvPr id="6" name="TextBox 5"/>
          <p:cNvSpPr txBox="1"/>
          <p:nvPr/>
        </p:nvSpPr>
        <p:spPr>
          <a:xfrm>
            <a:off x="1090499" y="-57002"/>
            <a:ext cx="5904656"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Science – </a:t>
            </a:r>
            <a:r>
              <a:rPr lang="en-GB" sz="2400" b="1">
                <a:solidFill>
                  <a:srgbClr val="002060"/>
                </a:solidFill>
                <a:latin typeface="Tahoma" panose="020B0604030504040204" pitchFamily="34" charset="0"/>
                <a:ea typeface="Tahoma" panose="020B0604030504040204" pitchFamily="34" charset="0"/>
                <a:cs typeface="Tahoma" panose="020B0604030504040204" pitchFamily="34" charset="0"/>
              </a:rPr>
              <a:t>Working Scientifically</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7380312" y="620688"/>
            <a:ext cx="1656183" cy="338554"/>
          </a:xfrm>
          <a:prstGeom prst="rect">
            <a:avLst/>
          </a:prstGeom>
          <a:noFill/>
        </p:spPr>
        <p:txBody>
          <a:bodyPr wrap="square" rtlCol="0">
            <a:spAutoFit/>
          </a:bodyPr>
          <a:lstStyle/>
          <a:p>
            <a:endParaRPr lang="en-GB" sz="1600"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2" name="Table 1"/>
          <p:cNvGraphicFramePr>
            <a:graphicFrameLocks noGrp="1"/>
          </p:cNvGraphicFramePr>
          <p:nvPr>
            <p:extLst>
              <p:ext uri="{D42A27DB-BD31-4B8C-83A1-F6EECF244321}">
                <p14:modId xmlns:p14="http://schemas.microsoft.com/office/powerpoint/2010/main" val="3567308456"/>
              </p:ext>
            </p:extLst>
          </p:nvPr>
        </p:nvGraphicFramePr>
        <p:xfrm>
          <a:off x="68341" y="737064"/>
          <a:ext cx="8968154" cy="6022660"/>
        </p:xfrm>
        <a:graphic>
          <a:graphicData uri="http://schemas.openxmlformats.org/drawingml/2006/table">
            <a:tbl>
              <a:tblPr firstRow="1" firstCol="1" bandRow="1">
                <a:tableStyleId>{5C22544A-7EE6-4342-B048-85BDC9FD1C3A}</a:tableStyleId>
              </a:tblPr>
              <a:tblGrid>
                <a:gridCol w="638142">
                  <a:extLst>
                    <a:ext uri="{9D8B030D-6E8A-4147-A177-3AD203B41FA5}">
                      <a16:colId xmlns:a16="http://schemas.microsoft.com/office/drawing/2014/main" val="4250779845"/>
                    </a:ext>
                  </a:extLst>
                </a:gridCol>
                <a:gridCol w="2409858">
                  <a:extLst>
                    <a:ext uri="{9D8B030D-6E8A-4147-A177-3AD203B41FA5}">
                      <a16:colId xmlns:a16="http://schemas.microsoft.com/office/drawing/2014/main" val="1858998004"/>
                    </a:ext>
                  </a:extLst>
                </a:gridCol>
                <a:gridCol w="2997382">
                  <a:extLst>
                    <a:ext uri="{9D8B030D-6E8A-4147-A177-3AD203B41FA5}">
                      <a16:colId xmlns:a16="http://schemas.microsoft.com/office/drawing/2014/main" val="4176293979"/>
                    </a:ext>
                  </a:extLst>
                </a:gridCol>
                <a:gridCol w="2922772">
                  <a:extLst>
                    <a:ext uri="{9D8B030D-6E8A-4147-A177-3AD203B41FA5}">
                      <a16:colId xmlns:a16="http://schemas.microsoft.com/office/drawing/2014/main" val="481474648"/>
                    </a:ext>
                  </a:extLst>
                </a:gridCol>
              </a:tblGrid>
              <a:tr h="366624">
                <a:tc>
                  <a:txBody>
                    <a:bodyPr/>
                    <a:lstStyle/>
                    <a:p>
                      <a:pP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Foundation</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1</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2</a:t>
                      </a:r>
                    </a:p>
                  </a:txBody>
                  <a:tcPr marL="23581" marR="23581" marT="0" marB="0" anchor="ctr"/>
                </a:tc>
                <a:extLst>
                  <a:ext uri="{0D108BD9-81ED-4DB2-BD59-A6C34878D82A}">
                    <a16:rowId xmlns:a16="http://schemas.microsoft.com/office/drawing/2014/main" val="2688357457"/>
                  </a:ext>
                </a:extLst>
              </a:tr>
              <a:tr h="778975">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Questioning</a:t>
                      </a:r>
                    </a:p>
                  </a:txBody>
                  <a:tcPr marL="23581" marR="23581" marT="0" marB="0" vert="vert270" anchor="ctr"/>
                </a:tc>
                <a:tc>
                  <a:txBody>
                    <a:bodyPr/>
                    <a:lstStyle/>
                    <a:p>
                      <a:pPr algn="l">
                        <a:lnSpc>
                          <a:spcPct val="107000"/>
                        </a:lnSpc>
                        <a:spcAft>
                          <a:spcPts val="0"/>
                        </a:spcAft>
                      </a:pPr>
                      <a:r>
                        <a:rPr lang="en-GB" sz="900">
                          <a:effectLst/>
                          <a:latin typeface="Tahoma" panose="020B0604030504040204" pitchFamily="34" charset="0"/>
                          <a:ea typeface="Tahoma" panose="020B0604030504040204" pitchFamily="34" charset="0"/>
                          <a:cs typeface="Tahoma" panose="020B0604030504040204" pitchFamily="34" charset="0"/>
                        </a:rPr>
                        <a:t>- Show curiosity about objects, events and people.</a:t>
                      </a:r>
                    </a:p>
                    <a:p>
                      <a:pPr algn="l">
                        <a:lnSpc>
                          <a:spcPct val="107000"/>
                        </a:lnSpc>
                        <a:spcAft>
                          <a:spcPts val="0"/>
                        </a:spcAft>
                      </a:pPr>
                      <a:r>
                        <a:rPr lang="en-GB" sz="900">
                          <a:effectLst/>
                          <a:latin typeface="Tahoma" panose="020B0604030504040204" pitchFamily="34" charset="0"/>
                          <a:ea typeface="Tahoma" panose="020B0604030504040204" pitchFamily="34" charset="0"/>
                          <a:cs typeface="Tahoma" panose="020B0604030504040204" pitchFamily="34" charset="0"/>
                        </a:rPr>
                        <a:t>-</a:t>
                      </a:r>
                      <a:r>
                        <a:rPr lang="en-GB" sz="900" baseline="0">
                          <a:effectLst/>
                          <a:latin typeface="Tahoma" panose="020B0604030504040204" pitchFamily="34" charset="0"/>
                          <a:ea typeface="Tahoma" panose="020B0604030504040204" pitchFamily="34" charset="0"/>
                          <a:cs typeface="Tahoma" panose="020B0604030504040204" pitchFamily="34" charset="0"/>
                        </a:rPr>
                        <a:t> </a:t>
                      </a:r>
                      <a:r>
                        <a:rPr lang="en-GB" sz="900">
                          <a:effectLst/>
                          <a:latin typeface="Tahoma" panose="020B0604030504040204" pitchFamily="34" charset="0"/>
                          <a:ea typeface="Tahoma" panose="020B0604030504040204" pitchFamily="34" charset="0"/>
                          <a:cs typeface="Tahoma" panose="020B0604030504040204" pitchFamily="34" charset="0"/>
                        </a:rPr>
                        <a:t>Question why things happen.</a:t>
                      </a:r>
                    </a:p>
                  </a:txBody>
                  <a:tcPr marL="68580" marR="68580" marT="0" marB="0"/>
                </a:tc>
                <a:tc>
                  <a:txBody>
                    <a:bodyPr/>
                    <a:lstStyle/>
                    <a:p>
                      <a:pPr algn="l">
                        <a:lnSpc>
                          <a:spcPct val="107000"/>
                        </a:lnSpc>
                        <a:spcAft>
                          <a:spcPts val="0"/>
                        </a:spcAft>
                      </a:pPr>
                      <a:r>
                        <a:rPr lang="en-GB" sz="900">
                          <a:effectLst/>
                          <a:latin typeface="Tahoma" panose="020B0604030504040204" pitchFamily="34" charset="0"/>
                          <a:ea typeface="Tahoma" panose="020B0604030504040204" pitchFamily="34" charset="0"/>
                          <a:cs typeface="Tahoma" panose="020B0604030504040204" pitchFamily="34" charset="0"/>
                        </a:rPr>
                        <a:t>- Ask </a:t>
                      </a: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simple questions about the world around us and begin to </a:t>
                      </a:r>
                      <a:r>
                        <a:rPr lang="en-GB" sz="900">
                          <a:effectLst/>
                          <a:latin typeface="Tahoma" panose="020B0604030504040204" pitchFamily="34" charset="0"/>
                          <a:ea typeface="Tahoma" panose="020B0604030504040204" pitchFamily="34" charset="0"/>
                          <a:cs typeface="Tahoma" panose="020B0604030504040204" pitchFamily="34" charset="0"/>
                        </a:rPr>
                        <a:t>recognise that they can be answered in different ways.</a:t>
                      </a:r>
                    </a:p>
                  </a:txBody>
                  <a:tcPr marL="68580" marR="68580" marT="0" marB="0"/>
                </a:tc>
                <a:tc>
                  <a:txBody>
                    <a:bodyPr/>
                    <a:lstStyle/>
                    <a:p>
                      <a:pPr algn="l">
                        <a:lnSpc>
                          <a:spcPct val="107000"/>
                        </a:lnSpc>
                        <a:spcAft>
                          <a:spcPts val="0"/>
                        </a:spcAft>
                      </a:pPr>
                      <a:r>
                        <a:rPr lang="en-GB" sz="900">
                          <a:effectLst/>
                          <a:latin typeface="Tahoma" panose="020B0604030504040204" pitchFamily="34" charset="0"/>
                          <a:ea typeface="Tahoma" panose="020B0604030504040204" pitchFamily="34" charset="0"/>
                          <a:cs typeface="Tahoma" panose="020B0604030504040204" pitchFamily="34" charset="0"/>
                        </a:rPr>
                        <a:t>- Ask questions about the world around us and recognise that they can be answered in different ways.</a:t>
                      </a:r>
                    </a:p>
                  </a:txBody>
                  <a:tcPr marL="68580" marR="68580" marT="0" marB="0"/>
                </a:tc>
                <a:extLst>
                  <a:ext uri="{0D108BD9-81ED-4DB2-BD59-A6C34878D82A}">
                    <a16:rowId xmlns:a16="http://schemas.microsoft.com/office/drawing/2014/main" val="3113797781"/>
                  </a:ext>
                </a:extLst>
              </a:tr>
              <a:tr h="468971">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Testing</a:t>
                      </a:r>
                    </a:p>
                  </a:txBody>
                  <a:tcPr marL="23581" marR="23581" marT="0" marB="0" vert="vert270" anchor="ctr"/>
                </a:tc>
                <a:tc>
                  <a:txBody>
                    <a:bodyPr/>
                    <a:lstStyle/>
                    <a:p>
                      <a:pPr algn="l">
                        <a:lnSpc>
                          <a:spcPct val="107000"/>
                        </a:lnSpc>
                        <a:spcAft>
                          <a:spcPts val="0"/>
                        </a:spcAft>
                      </a:pPr>
                      <a:r>
                        <a:rPr lang="en-GB" sz="900">
                          <a:effectLst/>
                          <a:latin typeface="Tahoma" panose="020B0604030504040204" pitchFamily="34" charset="0"/>
                          <a:ea typeface="Tahoma" panose="020B0604030504040204" pitchFamily="34" charset="0"/>
                          <a:cs typeface="Tahoma" panose="020B0604030504040204" pitchFamily="34" charset="0"/>
                        </a:rPr>
                        <a:t>- Find ways to solve problems and test ideas.</a:t>
                      </a:r>
                    </a:p>
                    <a:p>
                      <a:pPr algn="l">
                        <a:lnSpc>
                          <a:spcPct val="107000"/>
                        </a:lnSpc>
                        <a:spcAft>
                          <a:spcPts val="0"/>
                        </a:spcAft>
                      </a:pPr>
                      <a:r>
                        <a:rPr lang="en-GB" sz="900">
                          <a:effectLst/>
                          <a:latin typeface="Tahoma" panose="020B0604030504040204" pitchFamily="34" charset="0"/>
                          <a:ea typeface="Tahoma" panose="020B0604030504040204" pitchFamily="34" charset="0"/>
                          <a:cs typeface="Tahoma" panose="020B0604030504040204" pitchFamily="34" charset="0"/>
                        </a:rPr>
                        <a:t> -</a:t>
                      </a:r>
                      <a:r>
                        <a:rPr lang="en-GB" sz="900" baseline="0">
                          <a:effectLst/>
                          <a:latin typeface="Tahoma" panose="020B0604030504040204" pitchFamily="34" charset="0"/>
                          <a:ea typeface="Tahoma" panose="020B0604030504040204" pitchFamily="34" charset="0"/>
                          <a:cs typeface="Tahoma" panose="020B0604030504040204" pitchFamily="34" charset="0"/>
                        </a:rPr>
                        <a:t> </a:t>
                      </a:r>
                      <a:r>
                        <a:rPr lang="en-GB" sz="900">
                          <a:effectLst/>
                          <a:latin typeface="Tahoma" panose="020B0604030504040204" pitchFamily="34" charset="0"/>
                          <a:ea typeface="Tahoma" panose="020B0604030504040204" pitchFamily="34" charset="0"/>
                          <a:cs typeface="Tahoma" panose="020B0604030504040204" pitchFamily="34" charset="0"/>
                        </a:rPr>
                        <a:t>Engage in open-ended activity.  </a:t>
                      </a:r>
                    </a:p>
                  </a:txBody>
                  <a:tcPr marL="68580" marR="68580" marT="0" marB="0"/>
                </a:tc>
                <a:tc>
                  <a:txBody>
                    <a:bodyPr/>
                    <a:lstStyle/>
                    <a:p>
                      <a:pPr algn="l">
                        <a:lnSpc>
                          <a:spcPct val="107000"/>
                        </a:lnSpc>
                        <a:spcAft>
                          <a:spcPts val="0"/>
                        </a:spcAft>
                      </a:pPr>
                      <a:r>
                        <a:rPr lang="en-GB" sz="900">
                          <a:effectLst/>
                          <a:latin typeface="Tahoma" panose="020B0604030504040204" pitchFamily="34" charset="0"/>
                          <a:ea typeface="Tahoma" panose="020B0604030504040204" pitchFamily="34" charset="0"/>
                          <a:cs typeface="Tahoma" panose="020B0604030504040204" pitchFamily="34" charset="0"/>
                        </a:rPr>
                        <a:t>- Perform simple tests, with support. </a:t>
                      </a:r>
                    </a:p>
                    <a:p>
                      <a:pPr algn="l">
                        <a:lnSpc>
                          <a:spcPct val="107000"/>
                        </a:lnSpc>
                        <a:spcAft>
                          <a:spcPts val="0"/>
                        </a:spcAft>
                      </a:pPr>
                      <a:r>
                        <a:rPr lang="en-GB" sz="900">
                          <a:effectLst/>
                          <a:latin typeface="Tahoma" panose="020B0604030504040204" pitchFamily="34" charset="0"/>
                          <a:ea typeface="Tahoma" panose="020B0604030504040204" pitchFamily="34" charset="0"/>
                          <a:cs typeface="Tahoma" panose="020B0604030504040204" pitchFamily="34" charset="0"/>
                        </a:rPr>
                        <a:t> </a:t>
                      </a:r>
                    </a:p>
                    <a:p>
                      <a:pPr algn="l">
                        <a:lnSpc>
                          <a:spcPct val="107000"/>
                        </a:lnSpc>
                        <a:spcAft>
                          <a:spcPts val="0"/>
                        </a:spcAft>
                      </a:pPr>
                      <a:endParaRPr lang="en-GB" sz="90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l">
                        <a:lnSpc>
                          <a:spcPct val="107000"/>
                        </a:lnSpc>
                        <a:spcAft>
                          <a:spcPts val="0"/>
                        </a:spcAft>
                      </a:pPr>
                      <a:r>
                        <a:rPr lang="en-GB" sz="900">
                          <a:effectLst/>
                          <a:latin typeface="Tahoma" panose="020B0604030504040204" pitchFamily="34" charset="0"/>
                          <a:ea typeface="Tahoma" panose="020B0604030504040204" pitchFamily="34" charset="0"/>
                          <a:cs typeface="Tahoma" panose="020B0604030504040204" pitchFamily="34" charset="0"/>
                        </a:rPr>
                        <a:t>- Perform tests using simple equipment. </a:t>
                      </a:r>
                    </a:p>
                    <a:p>
                      <a:pPr algn="l">
                        <a:lnSpc>
                          <a:spcPct val="107000"/>
                        </a:lnSpc>
                        <a:spcAft>
                          <a:spcPts val="0"/>
                        </a:spcAft>
                      </a:pPr>
                      <a:r>
                        <a:rPr lang="en-GB" sz="900">
                          <a:effectLst/>
                          <a:latin typeface="Tahoma" panose="020B0604030504040204" pitchFamily="34" charset="0"/>
                          <a:ea typeface="Tahoma" panose="020B0604030504040204" pitchFamily="34" charset="0"/>
                          <a:cs typeface="Tahoma" panose="020B0604030504040204" pitchFamily="34" charset="0"/>
                        </a:rPr>
                        <a:t> </a:t>
                      </a:r>
                    </a:p>
                    <a:p>
                      <a:pPr algn="l">
                        <a:lnSpc>
                          <a:spcPct val="107000"/>
                        </a:lnSpc>
                        <a:spcAft>
                          <a:spcPts val="0"/>
                        </a:spcAft>
                      </a:pPr>
                      <a:endParaRPr lang="en-GB" sz="90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extLst>
                  <a:ext uri="{0D108BD9-81ED-4DB2-BD59-A6C34878D82A}">
                    <a16:rowId xmlns:a16="http://schemas.microsoft.com/office/drawing/2014/main" val="3141279802"/>
                  </a:ext>
                </a:extLst>
              </a:tr>
              <a:tr h="707879">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Observing</a:t>
                      </a:r>
                    </a:p>
                  </a:txBody>
                  <a:tcPr marL="23581" marR="23581" marT="0" marB="0" vert="vert270" anchor="ctr"/>
                </a:tc>
                <a:tc>
                  <a:txBody>
                    <a:bodyPr/>
                    <a:lstStyle/>
                    <a:p>
                      <a:pPr algn="l">
                        <a:lnSpc>
                          <a:spcPct val="107000"/>
                        </a:lnSpc>
                        <a:spcAft>
                          <a:spcPts val="0"/>
                        </a:spcAft>
                      </a:pPr>
                      <a:r>
                        <a:rPr lang="en-GB" sz="900">
                          <a:effectLst/>
                          <a:latin typeface="Tahoma" panose="020B0604030504040204" pitchFamily="34" charset="0"/>
                          <a:ea typeface="Tahoma" panose="020B0604030504040204" pitchFamily="34" charset="0"/>
                          <a:cs typeface="Tahoma" panose="020B0604030504040204" pitchFamily="34" charset="0"/>
                        </a:rPr>
                        <a:t>- Closely observe what animals, people and vehicles do.  </a:t>
                      </a:r>
                    </a:p>
                  </a:txBody>
                  <a:tcPr marL="68580" marR="68580" marT="0" marB="0"/>
                </a:tc>
                <a:tc>
                  <a:txBody>
                    <a:bodyPr/>
                    <a:lstStyle/>
                    <a:p>
                      <a:pPr algn="l">
                        <a:lnSpc>
                          <a:spcPct val="107000"/>
                        </a:lnSpc>
                        <a:spcAft>
                          <a:spcPts val="0"/>
                        </a:spcAft>
                      </a:pPr>
                      <a:r>
                        <a:rPr lang="en-GB" sz="900">
                          <a:effectLst/>
                          <a:latin typeface="Tahoma" panose="020B0604030504040204" pitchFamily="34" charset="0"/>
                          <a:ea typeface="Tahoma" panose="020B0604030504040204" pitchFamily="34" charset="0"/>
                          <a:cs typeface="Tahoma" panose="020B0604030504040204" pitchFamily="34" charset="0"/>
                        </a:rPr>
                        <a:t> - Observe simple changes over time, and with guidance begin to notice patterns.</a:t>
                      </a:r>
                    </a:p>
                  </a:txBody>
                  <a:tcPr marL="68580" marR="68580" marT="0" marB="0"/>
                </a:tc>
                <a:tc>
                  <a:txBody>
                    <a:bodyPr/>
                    <a:lstStyle/>
                    <a:p>
                      <a:pPr algn="l">
                        <a:lnSpc>
                          <a:spcPct val="107000"/>
                        </a:lnSpc>
                        <a:spcAft>
                          <a:spcPts val="0"/>
                        </a:spcAft>
                      </a:pPr>
                      <a:r>
                        <a:rPr lang="en-GB" sz="900">
                          <a:effectLst/>
                          <a:latin typeface="Tahoma" panose="020B0604030504040204" pitchFamily="34" charset="0"/>
                          <a:ea typeface="Tahoma" panose="020B0604030504040204" pitchFamily="34" charset="0"/>
                          <a:cs typeface="Tahoma" panose="020B0604030504040204" pitchFamily="34" charset="0"/>
                        </a:rPr>
                        <a:t>- Observe changes over time, and with guidance, begin to notice patterns.</a:t>
                      </a:r>
                    </a:p>
                    <a:p>
                      <a:pPr algn="l">
                        <a:lnSpc>
                          <a:spcPct val="107000"/>
                        </a:lnSpc>
                        <a:spcAft>
                          <a:spcPts val="0"/>
                        </a:spcAft>
                      </a:pPr>
                      <a:r>
                        <a:rPr lang="en-GB" sz="900">
                          <a:effectLst/>
                          <a:latin typeface="Tahoma" panose="020B0604030504040204" pitchFamily="34" charset="0"/>
                          <a:ea typeface="Tahoma" panose="020B0604030504040204" pitchFamily="34" charset="0"/>
                          <a:cs typeface="Tahoma" panose="020B0604030504040204" pitchFamily="34" charset="0"/>
                        </a:rPr>
                        <a:t> </a:t>
                      </a:r>
                    </a:p>
                  </a:txBody>
                  <a:tcPr marL="68580" marR="68580" marT="0" marB="0"/>
                </a:tc>
                <a:extLst>
                  <a:ext uri="{0D108BD9-81ED-4DB2-BD59-A6C34878D82A}">
                    <a16:rowId xmlns:a16="http://schemas.microsoft.com/office/drawing/2014/main" val="795082302"/>
                  </a:ext>
                </a:extLst>
              </a:tr>
              <a:tr h="758292">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Identify and classify</a:t>
                      </a:r>
                    </a:p>
                  </a:txBody>
                  <a:tcPr marL="23581" marR="23581" marT="0" marB="0" vert="vert270" anchor="ctr"/>
                </a:tc>
                <a:tc>
                  <a:txBody>
                    <a:bodyPr/>
                    <a:lstStyle/>
                    <a:p>
                      <a:pPr algn="l">
                        <a:lnSpc>
                          <a:spcPct val="107000"/>
                        </a:lnSpc>
                        <a:spcAft>
                          <a:spcPts val="0"/>
                        </a:spcAft>
                      </a:pPr>
                      <a:r>
                        <a:rPr lang="en-GB" sz="900">
                          <a:effectLst/>
                          <a:latin typeface="Tahoma" panose="020B0604030504040204" pitchFamily="34" charset="0"/>
                          <a:ea typeface="Tahoma" panose="020B0604030504040204" pitchFamily="34" charset="0"/>
                          <a:cs typeface="Tahoma" panose="020B0604030504040204" pitchFamily="34" charset="0"/>
                        </a:rPr>
                        <a:t>- Develop ideas of grouping and sequences.</a:t>
                      </a:r>
                    </a:p>
                    <a:p>
                      <a:pPr algn="l">
                        <a:lnSpc>
                          <a:spcPct val="107000"/>
                        </a:lnSpc>
                        <a:spcAft>
                          <a:spcPts val="0"/>
                        </a:spcAft>
                      </a:pPr>
                      <a:r>
                        <a:rPr lang="en-GB" sz="900">
                          <a:effectLst/>
                          <a:latin typeface="Tahoma" panose="020B0604030504040204" pitchFamily="34" charset="0"/>
                          <a:ea typeface="Tahoma" panose="020B0604030504040204" pitchFamily="34" charset="0"/>
                          <a:cs typeface="Tahoma" panose="020B0604030504040204" pitchFamily="34" charset="0"/>
                        </a:rPr>
                        <a:t> -</a:t>
                      </a:r>
                      <a:r>
                        <a:rPr lang="en-GB" sz="900" baseline="0">
                          <a:effectLst/>
                          <a:latin typeface="Tahoma" panose="020B0604030504040204" pitchFamily="34" charset="0"/>
                          <a:ea typeface="Tahoma" panose="020B0604030504040204" pitchFamily="34" charset="0"/>
                          <a:cs typeface="Tahoma" panose="020B0604030504040204" pitchFamily="34" charset="0"/>
                        </a:rPr>
                        <a:t> </a:t>
                      </a:r>
                      <a:r>
                        <a:rPr lang="en-GB" sz="900">
                          <a:effectLst/>
                          <a:latin typeface="Tahoma" panose="020B0604030504040204" pitchFamily="34" charset="0"/>
                          <a:ea typeface="Tahoma" panose="020B0604030504040204" pitchFamily="34" charset="0"/>
                          <a:cs typeface="Tahoma" panose="020B0604030504040204" pitchFamily="34" charset="0"/>
                        </a:rPr>
                        <a:t>Know similarities and differences in relation to places, objects, materials and living things.</a:t>
                      </a:r>
                    </a:p>
                  </a:txBody>
                  <a:tcPr marL="68580" marR="68580" marT="0" marB="0"/>
                </a:tc>
                <a:tc>
                  <a:txBody>
                    <a:bodyPr/>
                    <a:lstStyle/>
                    <a:p>
                      <a:pPr algn="l">
                        <a:lnSpc>
                          <a:spcPct val="107000"/>
                        </a:lnSpc>
                        <a:spcAft>
                          <a:spcPts val="0"/>
                        </a:spcAft>
                      </a:pPr>
                      <a:r>
                        <a:rPr lang="en-GB" sz="900">
                          <a:effectLst/>
                          <a:latin typeface="Tahoma" panose="020B0604030504040204" pitchFamily="34" charset="0"/>
                          <a:ea typeface="Tahoma" panose="020B0604030504040204" pitchFamily="34" charset="0"/>
                          <a:cs typeface="Tahoma" panose="020B0604030504040204" pitchFamily="34" charset="0"/>
                        </a:rPr>
                        <a:t>- Use simple features to compare objects, materials and living things.</a:t>
                      </a:r>
                    </a:p>
                  </a:txBody>
                  <a:tcPr marL="68580" marR="68580" marT="0" marB="0"/>
                </a:tc>
                <a:tc>
                  <a:txBody>
                    <a:bodyPr/>
                    <a:lstStyle/>
                    <a:p>
                      <a:pPr algn="l">
                        <a:lnSpc>
                          <a:spcPct val="107000"/>
                        </a:lnSpc>
                        <a:spcAft>
                          <a:spcPts val="0"/>
                        </a:spcAft>
                      </a:pPr>
                      <a:r>
                        <a:rPr lang="en-GB" sz="900">
                          <a:effectLst/>
                          <a:latin typeface="Tahoma" panose="020B0604030504040204" pitchFamily="34" charset="0"/>
                          <a:ea typeface="Tahoma" panose="020B0604030504040204" pitchFamily="34" charset="0"/>
                          <a:cs typeface="Tahoma" panose="020B0604030504040204" pitchFamily="34" charset="0"/>
                        </a:rPr>
                        <a:t>- Use simple features to compare objects, materials and living things and, with support, decide how to sort and group them.</a:t>
                      </a:r>
                    </a:p>
                  </a:txBody>
                  <a:tcPr marL="68580" marR="68580" marT="0" marB="0"/>
                </a:tc>
                <a:extLst>
                  <a:ext uri="{0D108BD9-81ED-4DB2-BD59-A6C34878D82A}">
                    <a16:rowId xmlns:a16="http://schemas.microsoft.com/office/drawing/2014/main" val="2852680455"/>
                  </a:ext>
                </a:extLst>
              </a:tr>
              <a:tr h="576801">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Measuring</a:t>
                      </a:r>
                    </a:p>
                  </a:txBody>
                  <a:tcPr marL="23581" marR="23581" marT="0" marB="0" vert="vert270" anchor="ctr"/>
                </a:tc>
                <a:tc>
                  <a:txBody>
                    <a:bodyPr/>
                    <a:lstStyle/>
                    <a:p>
                      <a:pPr algn="l">
                        <a:lnSpc>
                          <a:spcPct val="107000"/>
                        </a:lnSpc>
                        <a:spcAft>
                          <a:spcPts val="0"/>
                        </a:spcAft>
                      </a:pPr>
                      <a:r>
                        <a:rPr lang="en-GB" sz="900">
                          <a:effectLst/>
                          <a:latin typeface="Tahoma" panose="020B0604030504040204" pitchFamily="34" charset="0"/>
                          <a:ea typeface="Tahoma" panose="020B0604030504040204" pitchFamily="34" charset="0"/>
                          <a:cs typeface="Tahoma" panose="020B0604030504040204" pitchFamily="34" charset="0"/>
                        </a:rPr>
                        <a:t>- Begin to use simple measuring tools, like cubes and scales.</a:t>
                      </a:r>
                    </a:p>
                    <a:p>
                      <a:pPr algn="l">
                        <a:lnSpc>
                          <a:spcPct val="107000"/>
                        </a:lnSpc>
                        <a:spcAft>
                          <a:spcPts val="0"/>
                        </a:spcAft>
                      </a:pPr>
                      <a:r>
                        <a:rPr lang="en-GB" sz="900">
                          <a:effectLst/>
                          <a:latin typeface="Tahoma" panose="020B0604030504040204" pitchFamily="34" charset="0"/>
                          <a:ea typeface="Tahoma" panose="020B0604030504040204" pitchFamily="34" charset="0"/>
                          <a:cs typeface="Tahoma" panose="020B0604030504040204" pitchFamily="34" charset="0"/>
                        </a:rPr>
                        <a:t> </a:t>
                      </a:r>
                    </a:p>
                    <a:p>
                      <a:pPr algn="l">
                        <a:lnSpc>
                          <a:spcPct val="107000"/>
                        </a:lnSpc>
                        <a:spcAft>
                          <a:spcPts val="0"/>
                        </a:spcAft>
                      </a:pPr>
                      <a:r>
                        <a:rPr lang="en-GB" sz="900">
                          <a:effectLst/>
                          <a:latin typeface="Tahoma" panose="020B0604030504040204" pitchFamily="34" charset="0"/>
                          <a:ea typeface="Tahoma" panose="020B0604030504040204" pitchFamily="34" charset="0"/>
                          <a:cs typeface="Tahoma" panose="020B0604030504040204" pitchFamily="34" charset="0"/>
                        </a:rPr>
                        <a:t> </a:t>
                      </a:r>
                    </a:p>
                  </a:txBody>
                  <a:tcPr marL="68580" marR="68580" marT="0" marB="0"/>
                </a:tc>
                <a:tc>
                  <a:txBody>
                    <a:bodyPr/>
                    <a:lstStyle/>
                    <a:p>
                      <a:pPr algn="l">
                        <a:lnSpc>
                          <a:spcPct val="107000"/>
                        </a:lnSpc>
                        <a:spcAft>
                          <a:spcPts val="0"/>
                        </a:spcAft>
                      </a:pPr>
                      <a:r>
                        <a:rPr lang="en-GB" sz="900">
                          <a:effectLst/>
                          <a:latin typeface="Tahoma" panose="020B0604030504040204" pitchFamily="34" charset="0"/>
                          <a:ea typeface="Tahoma" panose="020B0604030504040204" pitchFamily="34" charset="0"/>
                          <a:cs typeface="Tahoma" panose="020B0604030504040204" pitchFamily="34" charset="0"/>
                        </a:rPr>
                        <a:t>- Begin to use non-standard units to measure and compare.  </a:t>
                      </a:r>
                    </a:p>
                    <a:p>
                      <a:pPr algn="l">
                        <a:lnSpc>
                          <a:spcPct val="107000"/>
                        </a:lnSpc>
                        <a:spcAft>
                          <a:spcPts val="0"/>
                        </a:spcAft>
                      </a:pPr>
                      <a:r>
                        <a:rPr lang="en-GB" sz="900">
                          <a:effectLst/>
                          <a:latin typeface="Tahoma" panose="020B0604030504040204" pitchFamily="34" charset="0"/>
                          <a:ea typeface="Tahoma" panose="020B0604030504040204" pitchFamily="34" charset="0"/>
                          <a:cs typeface="Tahoma" panose="020B0604030504040204" pitchFamily="34" charset="0"/>
                        </a:rPr>
                        <a:t>-</a:t>
                      </a:r>
                      <a:r>
                        <a:rPr lang="en-GB" sz="900" baseline="0">
                          <a:effectLst/>
                          <a:latin typeface="Tahoma" panose="020B0604030504040204" pitchFamily="34" charset="0"/>
                          <a:ea typeface="Tahoma" panose="020B0604030504040204" pitchFamily="34" charset="0"/>
                          <a:cs typeface="Tahoma" panose="020B0604030504040204" pitchFamily="34" charset="0"/>
                        </a:rPr>
                        <a:t> </a:t>
                      </a:r>
                      <a:r>
                        <a:rPr lang="en-GB" sz="900">
                          <a:effectLst/>
                          <a:latin typeface="Tahoma" panose="020B0604030504040204" pitchFamily="34" charset="0"/>
                          <a:ea typeface="Tahoma" panose="020B0604030504040204" pitchFamily="34" charset="0"/>
                          <a:cs typeface="Tahoma" panose="020B0604030504040204" pitchFamily="34" charset="0"/>
                        </a:rPr>
                        <a:t>Begin to read simple numbered scales.</a:t>
                      </a:r>
                    </a:p>
                  </a:txBody>
                  <a:tcPr marL="68580" marR="68580" marT="0" marB="0"/>
                </a:tc>
                <a:tc>
                  <a:txBody>
                    <a:bodyPr/>
                    <a:lstStyle/>
                    <a:p>
                      <a:pPr algn="l">
                        <a:lnSpc>
                          <a:spcPct val="107000"/>
                        </a:lnSpc>
                        <a:spcAft>
                          <a:spcPts val="0"/>
                        </a:spcAft>
                      </a:pPr>
                      <a:r>
                        <a:rPr lang="en-GB" sz="900">
                          <a:effectLst/>
                          <a:latin typeface="Tahoma" panose="020B0604030504040204" pitchFamily="34" charset="0"/>
                          <a:ea typeface="Tahoma" panose="020B0604030504040204" pitchFamily="34" charset="0"/>
                          <a:cs typeface="Tahoma" panose="020B0604030504040204" pitchFamily="34" charset="0"/>
                        </a:rPr>
                        <a:t>- Use non-standard units to measure and compare.</a:t>
                      </a:r>
                    </a:p>
                    <a:p>
                      <a:pPr algn="l">
                        <a:lnSpc>
                          <a:spcPct val="107000"/>
                        </a:lnSpc>
                        <a:spcAft>
                          <a:spcPts val="0"/>
                        </a:spcAft>
                      </a:pPr>
                      <a:r>
                        <a:rPr lang="en-GB" sz="900">
                          <a:effectLst/>
                          <a:latin typeface="Tahoma" panose="020B0604030504040204" pitchFamily="34" charset="0"/>
                          <a:ea typeface="Tahoma" panose="020B0604030504040204" pitchFamily="34" charset="0"/>
                          <a:cs typeface="Tahoma" panose="020B0604030504040204" pitchFamily="34" charset="0"/>
                        </a:rPr>
                        <a:t>-</a:t>
                      </a:r>
                      <a:r>
                        <a:rPr lang="en-GB" sz="900" baseline="0">
                          <a:effectLst/>
                          <a:latin typeface="Tahoma" panose="020B0604030504040204" pitchFamily="34" charset="0"/>
                          <a:ea typeface="Tahoma" panose="020B0604030504040204" pitchFamily="34" charset="0"/>
                          <a:cs typeface="Tahoma" panose="020B0604030504040204" pitchFamily="34" charset="0"/>
                        </a:rPr>
                        <a:t> </a:t>
                      </a:r>
                      <a:r>
                        <a:rPr lang="en-GB" sz="900">
                          <a:effectLst/>
                          <a:latin typeface="Tahoma" panose="020B0604030504040204" pitchFamily="34" charset="0"/>
                          <a:ea typeface="Tahoma" panose="020B0604030504040204" pitchFamily="34" charset="0"/>
                          <a:cs typeface="Tahoma" panose="020B0604030504040204" pitchFamily="34" charset="0"/>
                        </a:rPr>
                        <a:t>Read simple numbered scales.</a:t>
                      </a:r>
                    </a:p>
                  </a:txBody>
                  <a:tcPr marL="68580" marR="68580" marT="0" marB="0"/>
                </a:tc>
                <a:extLst>
                  <a:ext uri="{0D108BD9-81ED-4DB2-BD59-A6C34878D82A}">
                    <a16:rowId xmlns:a16="http://schemas.microsoft.com/office/drawing/2014/main" val="101145585"/>
                  </a:ext>
                </a:extLst>
              </a:tr>
              <a:tr h="779652">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Recording findings.</a:t>
                      </a:r>
                    </a:p>
                  </a:txBody>
                  <a:tcPr marL="23581" marR="23581" marT="0" marB="0" vert="vert270" anchor="ctr"/>
                </a:tc>
                <a:tc>
                  <a:txBody>
                    <a:bodyPr/>
                    <a:lstStyle/>
                    <a:p>
                      <a:pPr algn="l">
                        <a:lnSpc>
                          <a:spcPct val="107000"/>
                        </a:lnSpc>
                        <a:spcAft>
                          <a:spcPts val="0"/>
                        </a:spcAft>
                      </a:pPr>
                      <a:r>
                        <a:rPr lang="en-GB" sz="900">
                          <a:effectLst/>
                          <a:latin typeface="Tahoma" panose="020B0604030504040204" pitchFamily="34" charset="0"/>
                          <a:ea typeface="Tahoma" panose="020B0604030504040204" pitchFamily="34" charset="0"/>
                          <a:cs typeface="Tahoma" panose="020B0604030504040204" pitchFamily="34" charset="0"/>
                        </a:rPr>
                        <a:t>- Draw pictures and explain findings verbally.</a:t>
                      </a:r>
                    </a:p>
                  </a:txBody>
                  <a:tcPr marL="68580" marR="68580" marT="0" marB="0"/>
                </a:tc>
                <a:tc>
                  <a:txBody>
                    <a:bodyPr/>
                    <a:lstStyle/>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 Gather and record data with some adult support.</a:t>
                      </a:r>
                    </a:p>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a:t>
                      </a:r>
                      <a:r>
                        <a:rPr lang="en-GB" sz="9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 </a:t>
                      </a: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Begin to record simple data.</a:t>
                      </a:r>
                    </a:p>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a:t>
                      </a:r>
                      <a:r>
                        <a:rPr lang="en-GB" sz="9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 </a:t>
                      </a: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Show my results in a simple table that my teacher has provided.</a:t>
                      </a:r>
                    </a:p>
                  </a:txBody>
                  <a:tcPr marL="68580" marR="68580" marT="0" marB="0"/>
                </a:tc>
                <a:tc>
                  <a:txBody>
                    <a:bodyPr/>
                    <a:lstStyle/>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 Gather and record data to help in answering questions.  </a:t>
                      </a:r>
                    </a:p>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a:t>
                      </a:r>
                      <a:r>
                        <a:rPr lang="en-GB" sz="9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 </a:t>
                      </a: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Record simple data.</a:t>
                      </a:r>
                    </a:p>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a:t>
                      </a:r>
                      <a:r>
                        <a:rPr lang="en-GB" sz="9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 </a:t>
                      </a: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Show my results in a table that my teacher has provided.</a:t>
                      </a:r>
                    </a:p>
                  </a:txBody>
                  <a:tcPr marL="68580" marR="68580" marT="0" marB="0"/>
                </a:tc>
                <a:extLst>
                  <a:ext uri="{0D108BD9-81ED-4DB2-BD59-A6C34878D82A}">
                    <a16:rowId xmlns:a16="http://schemas.microsoft.com/office/drawing/2014/main" val="62708384"/>
                  </a:ext>
                </a:extLst>
              </a:tr>
              <a:tr h="792733">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Drawing conclusions.</a:t>
                      </a:r>
                    </a:p>
                  </a:txBody>
                  <a:tcPr marL="23581" marR="23581" marT="0" marB="0" vert="vert270" anchor="ctr"/>
                </a:tc>
                <a:tc>
                  <a:txBody>
                    <a:bodyPr/>
                    <a:lstStyle/>
                    <a:p>
                      <a:pPr algn="l">
                        <a:lnSpc>
                          <a:spcPct val="107000"/>
                        </a:lnSpc>
                        <a:spcAft>
                          <a:spcPts val="0"/>
                        </a:spcAft>
                      </a:pPr>
                      <a:r>
                        <a:rPr lang="en-GB" sz="900">
                          <a:effectLst/>
                          <a:latin typeface="Tahoma" panose="020B0604030504040204" pitchFamily="34" charset="0"/>
                          <a:ea typeface="Tahoma" panose="020B0604030504040204" pitchFamily="34" charset="0"/>
                          <a:cs typeface="Tahoma" panose="020B0604030504040204" pitchFamily="34" charset="0"/>
                        </a:rPr>
                        <a:t>- Answer how and why questions about their experiences.</a:t>
                      </a:r>
                    </a:p>
                    <a:p>
                      <a:pPr algn="l">
                        <a:lnSpc>
                          <a:spcPct val="107000"/>
                        </a:lnSpc>
                        <a:spcAft>
                          <a:spcPts val="0"/>
                        </a:spcAft>
                      </a:pPr>
                      <a:r>
                        <a:rPr lang="en-GB" sz="900">
                          <a:effectLst/>
                          <a:latin typeface="Tahoma" panose="020B0604030504040204" pitchFamily="34" charset="0"/>
                          <a:ea typeface="Tahoma" panose="020B0604030504040204" pitchFamily="34" charset="0"/>
                          <a:cs typeface="Tahoma" panose="020B0604030504040204" pitchFamily="34" charset="0"/>
                        </a:rPr>
                        <a:t> </a:t>
                      </a:r>
                    </a:p>
                    <a:p>
                      <a:pPr algn="l">
                        <a:lnSpc>
                          <a:spcPct val="107000"/>
                        </a:lnSpc>
                        <a:spcAft>
                          <a:spcPts val="0"/>
                        </a:spcAft>
                      </a:pPr>
                      <a:r>
                        <a:rPr lang="en-GB" sz="900">
                          <a:effectLst/>
                          <a:latin typeface="Tahoma" panose="020B0604030504040204" pitchFamily="34" charset="0"/>
                          <a:ea typeface="Tahoma" panose="020B0604030504040204" pitchFamily="34" charset="0"/>
                          <a:cs typeface="Tahoma" panose="020B0604030504040204" pitchFamily="34" charset="0"/>
                        </a:rPr>
                        <a:t> </a:t>
                      </a:r>
                    </a:p>
                  </a:txBody>
                  <a:tcPr marL="68580" marR="68580" marT="0" marB="0"/>
                </a:tc>
                <a:tc>
                  <a:txBody>
                    <a:bodyPr/>
                    <a:lstStyle/>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 Begin to talk about what they have found out and how.</a:t>
                      </a:r>
                    </a:p>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 -</a:t>
                      </a:r>
                      <a:r>
                        <a:rPr lang="en-GB" sz="9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 </a:t>
                      </a: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Begin to use observations and ideas to suggest answers to questions.</a:t>
                      </a:r>
                    </a:p>
                  </a:txBody>
                  <a:tcPr marL="68580" marR="68580" marT="0" marB="0"/>
                </a:tc>
                <a:tc>
                  <a:txBody>
                    <a:bodyPr/>
                    <a:lstStyle/>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 Talk about what they have found out and how.</a:t>
                      </a:r>
                    </a:p>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 Use observations and ideas to suggest answers to questions.  </a:t>
                      </a:r>
                    </a:p>
                  </a:txBody>
                  <a:tcPr marL="68580" marR="68580" marT="0" marB="0"/>
                </a:tc>
                <a:extLst>
                  <a:ext uri="{0D108BD9-81ED-4DB2-BD59-A6C34878D82A}">
                    <a16:rowId xmlns:a16="http://schemas.microsoft.com/office/drawing/2014/main" val="1234807435"/>
                  </a:ext>
                </a:extLst>
              </a:tr>
              <a:tr h="792733">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a:t>
                      </a:r>
                    </a:p>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Vocabulary</a:t>
                      </a:r>
                    </a:p>
                  </a:txBody>
                  <a:tcPr marL="23581" marR="23581" marT="0" marB="0" vert="vert270" anchor="ctr"/>
                </a:tc>
                <a:tc>
                  <a:txBody>
                    <a:bodyPr/>
                    <a:lstStyle/>
                    <a:p>
                      <a:pPr algn="l">
                        <a:lnSpc>
                          <a:spcPct val="107000"/>
                        </a:lnSpc>
                        <a:spcAft>
                          <a:spcPts val="0"/>
                        </a:spcAft>
                      </a:pPr>
                      <a:r>
                        <a:rPr lang="en-GB" sz="900">
                          <a:effectLst/>
                          <a:latin typeface="Tahoma" panose="020B0604030504040204" pitchFamily="34" charset="0"/>
                          <a:ea typeface="Tahoma" panose="020B0604030504040204" pitchFamily="34" charset="0"/>
                          <a:cs typeface="Tahoma" panose="020B0604030504040204" pitchFamily="34" charset="0"/>
                        </a:rPr>
                        <a:t>look,</a:t>
                      </a:r>
                      <a:r>
                        <a:rPr lang="en-GB" sz="900" baseline="0">
                          <a:effectLst/>
                          <a:latin typeface="Tahoma" panose="020B0604030504040204" pitchFamily="34" charset="0"/>
                          <a:ea typeface="Tahoma" panose="020B0604030504040204" pitchFamily="34" charset="0"/>
                          <a:cs typeface="Tahoma" panose="020B0604030504040204" pitchFamily="34" charset="0"/>
                        </a:rPr>
                        <a:t> observe, watch, touch, feel, smell, listen, same, different, questions, sort, group, record</a:t>
                      </a:r>
                      <a:endParaRPr lang="en-GB" sz="90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changes, patterns, grouping, compare, measure,  tape</a:t>
                      </a:r>
                      <a:r>
                        <a:rPr lang="en-GB" sz="9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 measure, table, picture, tally chart, investigate, explore, equipment</a:t>
                      </a:r>
                      <a:endPar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magnifying glass, metre</a:t>
                      </a:r>
                      <a:r>
                        <a:rPr lang="en-GB" sz="9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 stick, pictogram, block chart</a:t>
                      </a:r>
                    </a:p>
                    <a:p>
                      <a:pPr algn="l">
                        <a:lnSpc>
                          <a:spcPct val="107000"/>
                        </a:lnSpc>
                        <a:spcAft>
                          <a:spcPts val="0"/>
                        </a:spcAft>
                      </a:pPr>
                      <a:r>
                        <a:rPr lang="en-GB" sz="9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syringe, </a:t>
                      </a:r>
                      <a:endPar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extLst>
                  <a:ext uri="{0D108BD9-81ED-4DB2-BD59-A6C34878D82A}">
                    <a16:rowId xmlns:a16="http://schemas.microsoft.com/office/drawing/2014/main" val="1947789185"/>
                  </a:ext>
                </a:extLst>
              </a:tr>
            </a:tbl>
          </a:graphicData>
        </a:graphic>
      </p:graphicFrame>
    </p:spTree>
    <p:extLst>
      <p:ext uri="{BB962C8B-B14F-4D97-AF65-F5344CB8AC3E}">
        <p14:creationId xmlns:p14="http://schemas.microsoft.com/office/powerpoint/2010/main" val="163419575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9557" y="68992"/>
            <a:ext cx="673438" cy="668072"/>
          </a:xfrm>
          <a:prstGeom prst="rect">
            <a:avLst/>
          </a:prstGeom>
        </p:spPr>
      </p:pic>
      <p:sp>
        <p:nvSpPr>
          <p:cNvPr id="6" name="TextBox 5"/>
          <p:cNvSpPr txBox="1"/>
          <p:nvPr/>
        </p:nvSpPr>
        <p:spPr>
          <a:xfrm>
            <a:off x="1090499" y="-57002"/>
            <a:ext cx="5904656"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Science – </a:t>
            </a:r>
            <a:r>
              <a:rPr lang="en-GB" sz="2400" b="1">
                <a:solidFill>
                  <a:srgbClr val="002060"/>
                </a:solidFill>
                <a:latin typeface="Tahoma" panose="020B0604030504040204" pitchFamily="34" charset="0"/>
                <a:ea typeface="Tahoma" panose="020B0604030504040204" pitchFamily="34" charset="0"/>
                <a:cs typeface="Tahoma" panose="020B0604030504040204" pitchFamily="34" charset="0"/>
              </a:rPr>
              <a:t>Working Scientifically</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7380312" y="620688"/>
            <a:ext cx="1656183" cy="338554"/>
          </a:xfrm>
          <a:prstGeom prst="rect">
            <a:avLst/>
          </a:prstGeom>
          <a:noFill/>
        </p:spPr>
        <p:txBody>
          <a:bodyPr wrap="square" rtlCol="0">
            <a:spAutoFit/>
          </a:bodyPr>
          <a:lstStyle/>
          <a:p>
            <a:endParaRPr lang="en-GB" sz="1600"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2" name="Table 1"/>
          <p:cNvGraphicFramePr>
            <a:graphicFrameLocks noGrp="1"/>
          </p:cNvGraphicFramePr>
          <p:nvPr>
            <p:extLst>
              <p:ext uri="{D42A27DB-BD31-4B8C-83A1-F6EECF244321}">
                <p14:modId xmlns:p14="http://schemas.microsoft.com/office/powerpoint/2010/main" val="3261207186"/>
              </p:ext>
            </p:extLst>
          </p:nvPr>
        </p:nvGraphicFramePr>
        <p:xfrm>
          <a:off x="68341" y="737063"/>
          <a:ext cx="8968154" cy="5674010"/>
        </p:xfrm>
        <a:graphic>
          <a:graphicData uri="http://schemas.openxmlformats.org/drawingml/2006/table">
            <a:tbl>
              <a:tblPr firstRow="1" firstCol="1" bandRow="1">
                <a:tableStyleId>{5C22544A-7EE6-4342-B048-85BDC9FD1C3A}</a:tableStyleId>
              </a:tblPr>
              <a:tblGrid>
                <a:gridCol w="481288">
                  <a:extLst>
                    <a:ext uri="{9D8B030D-6E8A-4147-A177-3AD203B41FA5}">
                      <a16:colId xmlns:a16="http://schemas.microsoft.com/office/drawing/2014/main" val="4250779845"/>
                    </a:ext>
                  </a:extLst>
                </a:gridCol>
                <a:gridCol w="1817518">
                  <a:extLst>
                    <a:ext uri="{9D8B030D-6E8A-4147-A177-3AD203B41FA5}">
                      <a16:colId xmlns:a16="http://schemas.microsoft.com/office/drawing/2014/main" val="1858998004"/>
                    </a:ext>
                  </a:extLst>
                </a:gridCol>
                <a:gridCol w="2260630">
                  <a:extLst>
                    <a:ext uri="{9D8B030D-6E8A-4147-A177-3AD203B41FA5}">
                      <a16:colId xmlns:a16="http://schemas.microsoft.com/office/drawing/2014/main" val="4176293979"/>
                    </a:ext>
                  </a:extLst>
                </a:gridCol>
                <a:gridCol w="2204359">
                  <a:extLst>
                    <a:ext uri="{9D8B030D-6E8A-4147-A177-3AD203B41FA5}">
                      <a16:colId xmlns:a16="http://schemas.microsoft.com/office/drawing/2014/main" val="481474648"/>
                    </a:ext>
                  </a:extLst>
                </a:gridCol>
                <a:gridCol w="2204359">
                  <a:extLst>
                    <a:ext uri="{9D8B030D-6E8A-4147-A177-3AD203B41FA5}">
                      <a16:colId xmlns:a16="http://schemas.microsoft.com/office/drawing/2014/main" val="266867883"/>
                    </a:ext>
                  </a:extLst>
                </a:gridCol>
              </a:tblGrid>
              <a:tr h="375468">
                <a:tc>
                  <a:txBody>
                    <a:bodyPr/>
                    <a:lstStyle/>
                    <a:p>
                      <a:pP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a:t>
                      </a:r>
                      <a:r>
                        <a:rPr lang="en-GB" sz="800" baseline="0">
                          <a:effectLst/>
                          <a:latin typeface="Tahoma" panose="020B0604030504040204" pitchFamily="34" charset="0"/>
                          <a:ea typeface="Tahoma" panose="020B0604030504040204" pitchFamily="34" charset="0"/>
                          <a:cs typeface="Tahoma" panose="020B0604030504040204" pitchFamily="34" charset="0"/>
                        </a:rPr>
                        <a:t> 3</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4</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5</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6</a:t>
                      </a:r>
                    </a:p>
                  </a:txBody>
                  <a:tcPr marL="23581" marR="23581" marT="0" marB="0" anchor="ctr"/>
                </a:tc>
                <a:extLst>
                  <a:ext uri="{0D108BD9-81ED-4DB2-BD59-A6C34878D82A}">
                    <a16:rowId xmlns:a16="http://schemas.microsoft.com/office/drawing/2014/main" val="2688357457"/>
                  </a:ext>
                </a:extLst>
              </a:tr>
              <a:tr h="858782">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Questioning</a:t>
                      </a:r>
                    </a:p>
                  </a:txBody>
                  <a:tcPr marL="23581" marR="23581" marT="0" marB="0" vert="vert270" anchor="ctr"/>
                </a:tc>
                <a:tc>
                  <a:txBody>
                    <a:bodyPr/>
                    <a:lstStyle/>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 Ask some relevant questions and begin to recognise which type of scientific enquiry can answer them.</a:t>
                      </a:r>
                    </a:p>
                  </a:txBody>
                  <a:tcPr marL="68580" marR="68580" marT="0" marB="0"/>
                </a:tc>
                <a:tc>
                  <a:txBody>
                    <a:bodyPr/>
                    <a:lstStyle/>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 Ask relevant questions and use different types of scientific enquiry to answer them.</a:t>
                      </a:r>
                    </a:p>
                  </a:txBody>
                  <a:tcPr marL="68580" marR="68580" marT="0" marB="0"/>
                </a:tc>
                <a:tc>
                  <a:txBody>
                    <a:bodyPr/>
                    <a:lstStyle/>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 Begin to plan different types of scientific enquiries to answer questions.</a:t>
                      </a:r>
                    </a:p>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 -</a:t>
                      </a:r>
                      <a:r>
                        <a:rPr lang="en-GB" sz="9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 </a:t>
                      </a: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Begin to recognise when controlling variables is necessary. </a:t>
                      </a:r>
                    </a:p>
                  </a:txBody>
                  <a:tcPr marL="68580" marR="68580" marT="0" marB="0"/>
                </a:tc>
                <a:tc>
                  <a:txBody>
                    <a:bodyPr/>
                    <a:lstStyle/>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 Plan different types of scientific enquiries to answer questions.</a:t>
                      </a:r>
                    </a:p>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 - Recognise when controlling variables is necessary.</a:t>
                      </a:r>
                    </a:p>
                  </a:txBody>
                  <a:tcPr marL="68580" marR="68580" marT="0" marB="0"/>
                </a:tc>
                <a:extLst>
                  <a:ext uri="{0D108BD9-81ED-4DB2-BD59-A6C34878D82A}">
                    <a16:rowId xmlns:a16="http://schemas.microsoft.com/office/drawing/2014/main" val="3113797781"/>
                  </a:ext>
                </a:extLst>
              </a:tr>
              <a:tr h="1809713">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Testing</a:t>
                      </a:r>
                    </a:p>
                  </a:txBody>
                  <a:tcPr marL="23581" marR="23581" marT="0" marB="0" vert="vert270" anchor="ctr"/>
                </a:tc>
                <a:tc>
                  <a:txBody>
                    <a:bodyPr/>
                    <a:lstStyle/>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 Set up simple practical enquiries, comparative and fair tests.</a:t>
                      </a:r>
                    </a:p>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 -</a:t>
                      </a:r>
                      <a:r>
                        <a:rPr lang="en-GB" sz="9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 </a:t>
                      </a: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Begin to use prior understanding to predict the outcomes of an investigation.</a:t>
                      </a:r>
                    </a:p>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 -</a:t>
                      </a:r>
                      <a:r>
                        <a:rPr lang="en-GB" sz="9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 </a:t>
                      </a: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With support, take measurements using standard units, including a range of equipment, including thermometers and data loggers.  </a:t>
                      </a:r>
                    </a:p>
                  </a:txBody>
                  <a:tcPr marL="68580" marR="68580" marT="0" marB="0"/>
                </a:tc>
                <a:tc>
                  <a:txBody>
                    <a:bodyPr/>
                    <a:lstStyle/>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 Set up tests, including fair tests, explaining why the test is fair using the language of variables. </a:t>
                      </a:r>
                    </a:p>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 -</a:t>
                      </a:r>
                      <a:r>
                        <a:rPr lang="en-GB" sz="9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 </a:t>
                      </a: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Use prior understanding to predict the outcomes of an investigation.</a:t>
                      </a:r>
                    </a:p>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 -</a:t>
                      </a:r>
                      <a:r>
                        <a:rPr lang="en-GB" sz="9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 </a:t>
                      </a: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Take accurate measurements using standard units, using a range of equipment including thermometers and data loggers.</a:t>
                      </a:r>
                    </a:p>
                  </a:txBody>
                  <a:tcPr marL="68580" marR="68580" marT="0" marB="0"/>
                </a:tc>
                <a:tc>
                  <a:txBody>
                    <a:bodyPr/>
                    <a:lstStyle/>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 Begin to make informed predictions and justify them using scientific knowledge. </a:t>
                      </a:r>
                    </a:p>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 - Take measurements, using a range of scientific equipment, with increasing accuracy and precision.</a:t>
                      </a:r>
                    </a:p>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 - Begin to recognise when to repeat tests and measurements.  </a:t>
                      </a:r>
                    </a:p>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 </a:t>
                      </a:r>
                    </a:p>
                  </a:txBody>
                  <a:tcPr marL="68580" marR="68580" marT="0" marB="0"/>
                </a:tc>
                <a:tc>
                  <a:txBody>
                    <a:bodyPr/>
                    <a:lstStyle/>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 Know which testing equipment to choose to carry out a scientific enquiry.</a:t>
                      </a:r>
                    </a:p>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 - Make informed predictions, using scientific language and justify them using scientific knowledge. </a:t>
                      </a:r>
                    </a:p>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 Take measurements, using a range of scientific equipment, with accuracy and precision, taking repeat readings where appropriate.</a:t>
                      </a:r>
                    </a:p>
                  </a:txBody>
                  <a:tcPr marL="68580" marR="68580" marT="0" marB="0"/>
                </a:tc>
                <a:extLst>
                  <a:ext uri="{0D108BD9-81ED-4DB2-BD59-A6C34878D82A}">
                    <a16:rowId xmlns:a16="http://schemas.microsoft.com/office/drawing/2014/main" val="3141279802"/>
                  </a:ext>
                </a:extLst>
              </a:tr>
              <a:tr h="724957">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Observing</a:t>
                      </a:r>
                    </a:p>
                  </a:txBody>
                  <a:tcPr marL="23581" marR="23581" marT="0" marB="0" vert="vert270" anchor="ctr"/>
                </a:tc>
                <a:tc>
                  <a:txBody>
                    <a:bodyPr/>
                    <a:lstStyle/>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 Begin to make systematic careful observations and, where appropriate take accurate measurements.</a:t>
                      </a:r>
                    </a:p>
                  </a:txBody>
                  <a:tcPr marL="68580" marR="68580" marT="0" marB="0"/>
                </a:tc>
                <a:tc>
                  <a:txBody>
                    <a:bodyPr/>
                    <a:lstStyle/>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 Make systematic careful observations and, where appropriate take accurate measurements.</a:t>
                      </a:r>
                    </a:p>
                  </a:txBody>
                  <a:tcPr marL="68580" marR="68580" marT="0" marB="0"/>
                </a:tc>
                <a:tc>
                  <a:txBody>
                    <a:bodyPr/>
                    <a:lstStyle/>
                    <a:p>
                      <a:pPr algn="l">
                        <a:lnSpc>
                          <a:spcPct val="107000"/>
                        </a:lnSpc>
                        <a:spcAft>
                          <a:spcPts val="0"/>
                        </a:spcAft>
                      </a:pPr>
                      <a:endParaRPr lang="en-GB" sz="110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l">
                        <a:lnSpc>
                          <a:spcPct val="107000"/>
                        </a:lnSpc>
                        <a:spcAft>
                          <a:spcPts val="0"/>
                        </a:spcAft>
                      </a:pPr>
                      <a:endParaRPr lang="en-GB" sz="110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extLst>
                  <a:ext uri="{0D108BD9-81ED-4DB2-BD59-A6C34878D82A}">
                    <a16:rowId xmlns:a16="http://schemas.microsoft.com/office/drawing/2014/main" val="795082302"/>
                  </a:ext>
                </a:extLst>
              </a:tr>
              <a:tr h="1223964">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Identify and classify</a:t>
                      </a:r>
                    </a:p>
                  </a:txBody>
                  <a:tcPr marL="23581" marR="23581" marT="0" marB="0" vert="vert270" anchor="ctr"/>
                </a:tc>
                <a:tc>
                  <a:txBody>
                    <a:bodyPr/>
                    <a:lstStyle/>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 Discuss criteria for grouping, sorting and classifying and begin to use simple keys.</a:t>
                      </a:r>
                    </a:p>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a:t>
                      </a:r>
                      <a:r>
                        <a:rPr lang="en-GB" sz="9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 </a:t>
                      </a: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Begin to identify differences, similarities or changes related to simple scientific ideas and processes.  </a:t>
                      </a:r>
                    </a:p>
                  </a:txBody>
                  <a:tcPr marL="68580" marR="68580" marT="0" marB="0"/>
                </a:tc>
                <a:tc>
                  <a:txBody>
                    <a:bodyPr/>
                    <a:lstStyle/>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-Identify differences and similarities or changes related to simple scientific ideas and processes. </a:t>
                      </a:r>
                    </a:p>
                  </a:txBody>
                  <a:tcPr marL="68580" marR="68580" marT="0" marB="0"/>
                </a:tc>
                <a:tc>
                  <a:txBody>
                    <a:bodyPr/>
                    <a:lstStyle/>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 Begin to use and develop keys and other informational records to identify, classify and describe living things and materials.</a:t>
                      </a:r>
                    </a:p>
                  </a:txBody>
                  <a:tcPr marL="68580" marR="68580" marT="0" marB="0"/>
                </a:tc>
                <a:tc>
                  <a:txBody>
                    <a:bodyPr/>
                    <a:lstStyle/>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 Use and develop keys and other informational records to identify, classify and describe living things and materials.</a:t>
                      </a:r>
                    </a:p>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 -</a:t>
                      </a:r>
                      <a:r>
                        <a:rPr lang="en-GB" sz="9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 </a:t>
                      </a: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Create classification keys to sort living things, formulating appropriate questions for classification keys.</a:t>
                      </a:r>
                    </a:p>
                  </a:txBody>
                  <a:tcPr marL="68580" marR="68580" marT="0" marB="0"/>
                </a:tc>
                <a:extLst>
                  <a:ext uri="{0D108BD9-81ED-4DB2-BD59-A6C34878D82A}">
                    <a16:rowId xmlns:a16="http://schemas.microsoft.com/office/drawing/2014/main" val="2852680455"/>
                  </a:ext>
                </a:extLst>
              </a:tr>
              <a:tr h="681126">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Measuring.</a:t>
                      </a:r>
                    </a:p>
                  </a:txBody>
                  <a:tcPr marL="23581" marR="23581" marT="0" marB="0" vert="vert270" anchor="ctr"/>
                </a:tc>
                <a:tc>
                  <a:txBody>
                    <a:bodyPr/>
                    <a:lstStyle/>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 Use standard units to measure and compare.</a:t>
                      </a:r>
                    </a:p>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a:t>
                      </a:r>
                      <a:r>
                        <a:rPr lang="en-GB" sz="9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 </a:t>
                      </a: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Use measuring equipment,  reading scales.</a:t>
                      </a:r>
                    </a:p>
                  </a:txBody>
                  <a:tcPr marL="68580" marR="68580" marT="0" marB="0"/>
                </a:tc>
                <a:tc>
                  <a:txBody>
                    <a:bodyPr/>
                    <a:lstStyle/>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 Use standard units to measure and compare with increasing accuracy.</a:t>
                      </a:r>
                    </a:p>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a:t>
                      </a:r>
                      <a:r>
                        <a:rPr lang="en-GB" sz="9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 </a:t>
                      </a: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Use measuring equipment, reading scales with increasing accuracy. </a:t>
                      </a:r>
                    </a:p>
                  </a:txBody>
                  <a:tcPr marL="68580" marR="68580" marT="0" marB="0"/>
                </a:tc>
                <a:tc>
                  <a:txBody>
                    <a:bodyPr/>
                    <a:lstStyle/>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 Use standard units to measure and compare, including decimals.</a:t>
                      </a:r>
                    </a:p>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a:t>
                      </a:r>
                      <a:r>
                        <a:rPr lang="en-GB" sz="9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 </a:t>
                      </a: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Read a wide variety of scales with unmarked intervals between numbers.  </a:t>
                      </a:r>
                    </a:p>
                  </a:txBody>
                  <a:tcPr marL="68580" marR="68580" marT="0" marB="0"/>
                </a:tc>
                <a:tc>
                  <a:txBody>
                    <a:bodyPr/>
                    <a:lstStyle/>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 Use standard units to measure and compare, rounding where necessary.</a:t>
                      </a:r>
                    </a:p>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a:t>
                      </a:r>
                      <a:r>
                        <a:rPr lang="en-GB" sz="9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 </a:t>
                      </a: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Read a wider variety of scales with unmarked intervals between numbers.</a:t>
                      </a:r>
                    </a:p>
                  </a:txBody>
                  <a:tcPr marL="68580" marR="68580" marT="0" marB="0"/>
                </a:tc>
                <a:extLst>
                  <a:ext uri="{0D108BD9-81ED-4DB2-BD59-A6C34878D82A}">
                    <a16:rowId xmlns:a16="http://schemas.microsoft.com/office/drawing/2014/main" val="101145585"/>
                  </a:ext>
                </a:extLst>
              </a:tr>
            </a:tbl>
          </a:graphicData>
        </a:graphic>
      </p:graphicFrame>
    </p:spTree>
    <p:extLst>
      <p:ext uri="{BB962C8B-B14F-4D97-AF65-F5344CB8AC3E}">
        <p14:creationId xmlns:p14="http://schemas.microsoft.com/office/powerpoint/2010/main" val="197337057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9557" y="68992"/>
            <a:ext cx="673438" cy="668072"/>
          </a:xfrm>
          <a:prstGeom prst="rect">
            <a:avLst/>
          </a:prstGeom>
        </p:spPr>
      </p:pic>
      <p:sp>
        <p:nvSpPr>
          <p:cNvPr id="6" name="TextBox 5"/>
          <p:cNvSpPr txBox="1"/>
          <p:nvPr/>
        </p:nvSpPr>
        <p:spPr>
          <a:xfrm>
            <a:off x="1090499" y="-57002"/>
            <a:ext cx="5904656"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Science – </a:t>
            </a:r>
            <a:r>
              <a:rPr lang="en-GB" sz="2400" b="1">
                <a:solidFill>
                  <a:srgbClr val="002060"/>
                </a:solidFill>
                <a:latin typeface="Tahoma" panose="020B0604030504040204" pitchFamily="34" charset="0"/>
                <a:ea typeface="Tahoma" panose="020B0604030504040204" pitchFamily="34" charset="0"/>
                <a:cs typeface="Tahoma" panose="020B0604030504040204" pitchFamily="34" charset="0"/>
              </a:rPr>
              <a:t>Working Scientifically</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7380312" y="620688"/>
            <a:ext cx="1656183" cy="338554"/>
          </a:xfrm>
          <a:prstGeom prst="rect">
            <a:avLst/>
          </a:prstGeom>
          <a:noFill/>
        </p:spPr>
        <p:txBody>
          <a:bodyPr wrap="square" rtlCol="0">
            <a:spAutoFit/>
          </a:bodyPr>
          <a:lstStyle/>
          <a:p>
            <a:endParaRPr lang="en-GB" sz="1600"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2" name="Table 1"/>
          <p:cNvGraphicFramePr>
            <a:graphicFrameLocks noGrp="1"/>
          </p:cNvGraphicFramePr>
          <p:nvPr>
            <p:extLst>
              <p:ext uri="{D42A27DB-BD31-4B8C-83A1-F6EECF244321}">
                <p14:modId xmlns:p14="http://schemas.microsoft.com/office/powerpoint/2010/main" val="2088473954"/>
              </p:ext>
            </p:extLst>
          </p:nvPr>
        </p:nvGraphicFramePr>
        <p:xfrm>
          <a:off x="101705" y="959241"/>
          <a:ext cx="8968154" cy="4465513"/>
        </p:xfrm>
        <a:graphic>
          <a:graphicData uri="http://schemas.openxmlformats.org/drawingml/2006/table">
            <a:tbl>
              <a:tblPr firstRow="1" firstCol="1" bandRow="1">
                <a:tableStyleId>{5C22544A-7EE6-4342-B048-85BDC9FD1C3A}</a:tableStyleId>
              </a:tblPr>
              <a:tblGrid>
                <a:gridCol w="481288">
                  <a:extLst>
                    <a:ext uri="{9D8B030D-6E8A-4147-A177-3AD203B41FA5}">
                      <a16:colId xmlns:a16="http://schemas.microsoft.com/office/drawing/2014/main" val="4250779845"/>
                    </a:ext>
                  </a:extLst>
                </a:gridCol>
                <a:gridCol w="1817518">
                  <a:extLst>
                    <a:ext uri="{9D8B030D-6E8A-4147-A177-3AD203B41FA5}">
                      <a16:colId xmlns:a16="http://schemas.microsoft.com/office/drawing/2014/main" val="1858998004"/>
                    </a:ext>
                  </a:extLst>
                </a:gridCol>
                <a:gridCol w="2260630">
                  <a:extLst>
                    <a:ext uri="{9D8B030D-6E8A-4147-A177-3AD203B41FA5}">
                      <a16:colId xmlns:a16="http://schemas.microsoft.com/office/drawing/2014/main" val="4176293979"/>
                    </a:ext>
                  </a:extLst>
                </a:gridCol>
                <a:gridCol w="2204359">
                  <a:extLst>
                    <a:ext uri="{9D8B030D-6E8A-4147-A177-3AD203B41FA5}">
                      <a16:colId xmlns:a16="http://schemas.microsoft.com/office/drawing/2014/main" val="481474648"/>
                    </a:ext>
                  </a:extLst>
                </a:gridCol>
                <a:gridCol w="2204359">
                  <a:extLst>
                    <a:ext uri="{9D8B030D-6E8A-4147-A177-3AD203B41FA5}">
                      <a16:colId xmlns:a16="http://schemas.microsoft.com/office/drawing/2014/main" val="266867883"/>
                    </a:ext>
                  </a:extLst>
                </a:gridCol>
              </a:tblGrid>
              <a:tr h="393278">
                <a:tc>
                  <a:txBody>
                    <a:bodyPr/>
                    <a:lstStyle/>
                    <a:p>
                      <a:pP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a:t>
                      </a:r>
                      <a:r>
                        <a:rPr lang="en-GB" sz="800" baseline="0">
                          <a:effectLst/>
                          <a:latin typeface="Tahoma" panose="020B0604030504040204" pitchFamily="34" charset="0"/>
                          <a:ea typeface="Tahoma" panose="020B0604030504040204" pitchFamily="34" charset="0"/>
                          <a:cs typeface="Tahoma" panose="020B0604030504040204" pitchFamily="34" charset="0"/>
                        </a:rPr>
                        <a:t> 3</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4</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5</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6</a:t>
                      </a:r>
                    </a:p>
                  </a:txBody>
                  <a:tcPr marL="23581" marR="23581" marT="0" marB="0" anchor="ctr"/>
                </a:tc>
                <a:extLst>
                  <a:ext uri="{0D108BD9-81ED-4DB2-BD59-A6C34878D82A}">
                    <a16:rowId xmlns:a16="http://schemas.microsoft.com/office/drawing/2014/main" val="2688357457"/>
                  </a:ext>
                </a:extLst>
              </a:tr>
              <a:tr h="1281641">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Recording findings</a:t>
                      </a:r>
                    </a:p>
                  </a:txBody>
                  <a:tcPr marL="23581" marR="23581" marT="0" marB="0" vert="vert270" anchor="ctr"/>
                </a:tc>
                <a:tc>
                  <a:txBody>
                    <a:bodyPr/>
                    <a:lstStyle/>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 Gather, record and begin to classify and present data in various ways to help answer questions.</a:t>
                      </a:r>
                    </a:p>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a:t>
                      </a:r>
                      <a:r>
                        <a:rPr lang="en-GB" sz="9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 </a:t>
                      </a: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Record findings using simple scientific language, drawings, labelled diagrams, keys, bar charts and tables.</a:t>
                      </a:r>
                    </a:p>
                  </a:txBody>
                  <a:tcPr marL="68580" marR="68580" marT="0" marB="0"/>
                </a:tc>
                <a:tc>
                  <a:txBody>
                    <a:bodyPr/>
                    <a:lstStyle/>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 Gather, record, classify and present data in various ways to help answer questions.  </a:t>
                      </a:r>
                    </a:p>
                  </a:txBody>
                  <a:tcPr marL="68580" marR="68580" marT="0" marB="0"/>
                </a:tc>
                <a:tc>
                  <a:txBody>
                    <a:bodyPr/>
                    <a:lstStyle/>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 Begin to record data and results of increasing complexity using scientific diagrams and labels, classification keys, tables and bar and line graphs.</a:t>
                      </a:r>
                    </a:p>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a:t>
                      </a:r>
                      <a:r>
                        <a:rPr lang="en-GB" sz="9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 </a:t>
                      </a: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Begin to decide how to record data from a choice of familiar approaches.</a:t>
                      </a:r>
                    </a:p>
                  </a:txBody>
                  <a:tcPr marL="68580" marR="68580" marT="0" marB="0"/>
                </a:tc>
                <a:tc>
                  <a:txBody>
                    <a:bodyPr/>
                    <a:lstStyle/>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 Record data and results of increasing complexity using scientific diagrams and labels, classification keys, tables and bar and line graphs.</a:t>
                      </a:r>
                    </a:p>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a:t>
                      </a:r>
                      <a:r>
                        <a:rPr lang="en-GB" sz="9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 </a:t>
                      </a: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Decide how to record data from a choice of familiar approaches.</a:t>
                      </a:r>
                    </a:p>
                  </a:txBody>
                  <a:tcPr marL="68580" marR="68580" marT="0" marB="0"/>
                </a:tc>
                <a:extLst>
                  <a:ext uri="{0D108BD9-81ED-4DB2-BD59-A6C34878D82A}">
                    <a16:rowId xmlns:a16="http://schemas.microsoft.com/office/drawing/2014/main" val="3113797781"/>
                  </a:ext>
                </a:extLst>
              </a:tr>
              <a:tr h="2031250">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Drawing conclusions</a:t>
                      </a:r>
                    </a:p>
                  </a:txBody>
                  <a:tcPr marL="23581" marR="23581" marT="0" marB="0" vert="vert270" anchor="ctr"/>
                </a:tc>
                <a:tc>
                  <a:txBody>
                    <a:bodyPr/>
                    <a:lstStyle/>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 Begin to use results to draw simple conclusions, hypothesise for new values, suggest improvements and raise further questions.</a:t>
                      </a:r>
                    </a:p>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a:t>
                      </a:r>
                      <a:r>
                        <a:rPr lang="en-GB" sz="9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 </a:t>
                      </a: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Begin to use straightforward scientific evidence to answer questions or support their findings.</a:t>
                      </a:r>
                    </a:p>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 Begin to look for changes, patterns, and similarities in their data in order to draw simple conclusions with support.</a:t>
                      </a:r>
                    </a:p>
                  </a:txBody>
                  <a:tcPr marL="68580" marR="68580" marT="0" marB="0"/>
                </a:tc>
                <a:tc>
                  <a:txBody>
                    <a:bodyPr/>
                    <a:lstStyle/>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 Use results to draw simple conclusions, hypothesise for new values, suggest improvements and raise further questions.</a:t>
                      </a:r>
                    </a:p>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a:t>
                      </a:r>
                      <a:r>
                        <a:rPr lang="en-GB" sz="9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 </a:t>
                      </a: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Use straightforward scientific evidence to answer questions or support their findings.</a:t>
                      </a:r>
                    </a:p>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a:t>
                      </a:r>
                      <a:r>
                        <a:rPr lang="en-GB" sz="9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 </a:t>
                      </a: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Look for changes, patterns, and similarities in their data in order to draw simple conclusions with support.</a:t>
                      </a:r>
                    </a:p>
                  </a:txBody>
                  <a:tcPr marL="68580" marR="68580" marT="0" marB="0"/>
                </a:tc>
                <a:tc>
                  <a:txBody>
                    <a:bodyPr/>
                    <a:lstStyle/>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 Begin to report and present findings, including conclusions, causal relationships and explanations of degree of trust in results.</a:t>
                      </a:r>
                    </a:p>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a:t>
                      </a:r>
                      <a:r>
                        <a:rPr lang="en-GB" sz="9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 </a:t>
                      </a: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Use test results to make predictions to consider further investigations.  </a:t>
                      </a:r>
                    </a:p>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a:t>
                      </a:r>
                      <a:r>
                        <a:rPr lang="en-GB" sz="9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 </a:t>
                      </a: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Begin to identify scientific evidence that has been used to support or refute ideas or arguments. </a:t>
                      </a:r>
                    </a:p>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 </a:t>
                      </a:r>
                    </a:p>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 </a:t>
                      </a:r>
                    </a:p>
                  </a:txBody>
                  <a:tcPr marL="68580" marR="68580" marT="0" marB="0"/>
                </a:tc>
                <a:tc>
                  <a:txBody>
                    <a:bodyPr/>
                    <a:lstStyle/>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 Report and present findings from enquiries, including conclusions, causal relationships and explanations of degree of trust in results.</a:t>
                      </a:r>
                    </a:p>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a:t>
                      </a:r>
                      <a:r>
                        <a:rPr lang="en-GB" sz="9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 </a:t>
                      </a: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Use test results to make predictions to set up further comparative fair tests.</a:t>
                      </a:r>
                    </a:p>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 Identify scientific evidence that has been used to support or refute ideas or arguments.</a:t>
                      </a:r>
                    </a:p>
                  </a:txBody>
                  <a:tcPr marL="68580" marR="68580" marT="0" marB="0"/>
                </a:tc>
                <a:extLst>
                  <a:ext uri="{0D108BD9-81ED-4DB2-BD59-A6C34878D82A}">
                    <a16:rowId xmlns:a16="http://schemas.microsoft.com/office/drawing/2014/main" val="3141279802"/>
                  </a:ext>
                </a:extLst>
              </a:tr>
              <a:tr h="759344">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vert="vert270" anchor="ctr"/>
                </a:tc>
                <a:tc>
                  <a:txBody>
                    <a:bodyPr/>
                    <a:lstStyle/>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fair test, accurate,</a:t>
                      </a:r>
                      <a:r>
                        <a:rPr lang="en-GB" sz="9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 thermometer,</a:t>
                      </a:r>
                    </a:p>
                    <a:p>
                      <a:pPr algn="l">
                        <a:lnSpc>
                          <a:spcPct val="107000"/>
                        </a:lnSpc>
                        <a:spcAft>
                          <a:spcPts val="0"/>
                        </a:spcAft>
                      </a:pPr>
                      <a:r>
                        <a:rPr lang="en-GB" sz="9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data logger, stopwatch, estimate, prediction, conclusion, bar chart </a:t>
                      </a:r>
                      <a:endPar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evaluate, explanation, characteristics, improve,</a:t>
                      </a:r>
                      <a:r>
                        <a:rPr lang="en-GB" sz="9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 similarity, relationships,</a:t>
                      </a:r>
                    </a:p>
                    <a:p>
                      <a:pPr algn="l">
                        <a:lnSpc>
                          <a:spcPct val="107000"/>
                        </a:lnSpc>
                        <a:spcAft>
                          <a:spcPts val="0"/>
                        </a:spcAft>
                      </a:pPr>
                      <a:r>
                        <a:rPr lang="en-GB" sz="9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identification key</a:t>
                      </a:r>
                      <a:endPar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line graphs, force</a:t>
                      </a:r>
                      <a:r>
                        <a:rPr lang="en-GB" sz="9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 meter, bar graphs, </a:t>
                      </a:r>
                    </a:p>
                    <a:p>
                      <a:pPr algn="l">
                        <a:lnSpc>
                          <a:spcPct val="107000"/>
                        </a:lnSpc>
                        <a:spcAft>
                          <a:spcPts val="0"/>
                        </a:spcAft>
                      </a:pPr>
                      <a:r>
                        <a:rPr lang="en-GB" sz="9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accuracy, causal relationships, arguments, independent/ dependent / control variable</a:t>
                      </a:r>
                      <a:endPar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l">
                        <a:lnSpc>
                          <a:spcPct val="107000"/>
                        </a:lnSpc>
                        <a:spcAft>
                          <a:spcPts val="0"/>
                        </a:spcAft>
                      </a:pPr>
                      <a:r>
                        <a:rPr lang="en-GB" sz="900">
                          <a:solidFill>
                            <a:schemeClr val="tx1"/>
                          </a:solidFill>
                          <a:effectLst/>
                          <a:latin typeface="Tahoma" panose="020B0604030504040204" pitchFamily="34" charset="0"/>
                          <a:ea typeface="Tahoma" panose="020B0604030504040204" pitchFamily="34" charset="0"/>
                          <a:cs typeface="Tahoma" panose="020B0604030504040204" pitchFamily="34" charset="0"/>
                        </a:rPr>
                        <a:t>scatter graphs, precision, justify</a:t>
                      </a:r>
                    </a:p>
                  </a:txBody>
                  <a:tcPr marL="68580" marR="68580" marT="0" marB="0"/>
                </a:tc>
                <a:extLst>
                  <a:ext uri="{0D108BD9-81ED-4DB2-BD59-A6C34878D82A}">
                    <a16:rowId xmlns:a16="http://schemas.microsoft.com/office/drawing/2014/main" val="795082302"/>
                  </a:ext>
                </a:extLst>
              </a:tr>
            </a:tbl>
          </a:graphicData>
        </a:graphic>
      </p:graphicFrame>
    </p:spTree>
    <p:extLst>
      <p:ext uri="{BB962C8B-B14F-4D97-AF65-F5344CB8AC3E}">
        <p14:creationId xmlns:p14="http://schemas.microsoft.com/office/powerpoint/2010/main" val="314070986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6872" y="179567"/>
            <a:ext cx="676735" cy="671343"/>
          </a:xfrm>
          <a:prstGeom prst="rect">
            <a:avLst/>
          </a:prstGeom>
        </p:spPr>
      </p:pic>
      <p:sp>
        <p:nvSpPr>
          <p:cNvPr id="6" name="TextBox 5"/>
          <p:cNvSpPr txBox="1"/>
          <p:nvPr/>
        </p:nvSpPr>
        <p:spPr>
          <a:xfrm>
            <a:off x="1043607" y="143634"/>
            <a:ext cx="5904656"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Science – </a:t>
            </a:r>
            <a:r>
              <a:rPr lang="en-GB" sz="2400" b="1">
                <a:solidFill>
                  <a:srgbClr val="002060"/>
                </a:solidFill>
                <a:latin typeface="Tahoma" panose="020B0604030504040204" pitchFamily="34" charset="0"/>
                <a:ea typeface="Tahoma" panose="020B0604030504040204" pitchFamily="34" charset="0"/>
                <a:cs typeface="Tahoma" panose="020B0604030504040204" pitchFamily="34" charset="0"/>
              </a:rPr>
              <a:t>Living Things</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7380312" y="620688"/>
            <a:ext cx="1656183" cy="338554"/>
          </a:xfrm>
          <a:prstGeom prst="rect">
            <a:avLst/>
          </a:prstGeom>
          <a:noFill/>
        </p:spPr>
        <p:txBody>
          <a:bodyPr wrap="square" rtlCol="0">
            <a:spAutoFit/>
          </a:bodyPr>
          <a:lstStyle/>
          <a:p>
            <a:endParaRPr lang="en-GB" sz="1600"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7" name="Table 6">
            <a:extLst>
              <a:ext uri="{FF2B5EF4-FFF2-40B4-BE49-F238E27FC236}">
                <a16:creationId xmlns:a16="http://schemas.microsoft.com/office/drawing/2014/main" id="{8064ACAE-4A41-44F7-ABD6-4F21AF4A769E}"/>
              </a:ext>
            </a:extLst>
          </p:cNvPr>
          <p:cNvGraphicFramePr>
            <a:graphicFrameLocks noGrp="1"/>
          </p:cNvGraphicFramePr>
          <p:nvPr>
            <p:extLst>
              <p:ext uri="{D42A27DB-BD31-4B8C-83A1-F6EECF244321}">
                <p14:modId xmlns:p14="http://schemas.microsoft.com/office/powerpoint/2010/main" val="216543201"/>
              </p:ext>
            </p:extLst>
          </p:nvPr>
        </p:nvGraphicFramePr>
        <p:xfrm>
          <a:off x="110836" y="882269"/>
          <a:ext cx="8430998" cy="5563136"/>
        </p:xfrm>
        <a:graphic>
          <a:graphicData uri="http://schemas.openxmlformats.org/drawingml/2006/table">
            <a:tbl>
              <a:tblPr firstRow="1" firstCol="1" bandRow="1">
                <a:tableStyleId>{5C22544A-7EE6-4342-B048-85BDC9FD1C3A}</a:tableStyleId>
              </a:tblPr>
              <a:tblGrid>
                <a:gridCol w="768908">
                  <a:extLst>
                    <a:ext uri="{9D8B030D-6E8A-4147-A177-3AD203B41FA5}">
                      <a16:colId xmlns:a16="http://schemas.microsoft.com/office/drawing/2014/main" val="2863215087"/>
                    </a:ext>
                  </a:extLst>
                </a:gridCol>
                <a:gridCol w="1737212">
                  <a:extLst>
                    <a:ext uri="{9D8B030D-6E8A-4147-A177-3AD203B41FA5}">
                      <a16:colId xmlns:a16="http://schemas.microsoft.com/office/drawing/2014/main" val="122677382"/>
                    </a:ext>
                  </a:extLst>
                </a:gridCol>
                <a:gridCol w="2623698">
                  <a:extLst>
                    <a:ext uri="{9D8B030D-6E8A-4147-A177-3AD203B41FA5}">
                      <a16:colId xmlns:a16="http://schemas.microsoft.com/office/drawing/2014/main" val="375876866"/>
                    </a:ext>
                  </a:extLst>
                </a:gridCol>
                <a:gridCol w="3301180">
                  <a:extLst>
                    <a:ext uri="{9D8B030D-6E8A-4147-A177-3AD203B41FA5}">
                      <a16:colId xmlns:a16="http://schemas.microsoft.com/office/drawing/2014/main" val="3073927167"/>
                    </a:ext>
                  </a:extLst>
                </a:gridCol>
              </a:tblGrid>
              <a:tr h="332679">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EYFS</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1</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2 </a:t>
                      </a:r>
                    </a:p>
                  </a:txBody>
                  <a:tcPr marL="23581" marR="23581" marT="0" marB="0" anchor="ctr"/>
                </a:tc>
                <a:extLst>
                  <a:ext uri="{0D108BD9-81ED-4DB2-BD59-A6C34878D82A}">
                    <a16:rowId xmlns:a16="http://schemas.microsoft.com/office/drawing/2014/main" val="265378462"/>
                  </a:ext>
                </a:extLst>
              </a:tr>
              <a:tr h="2217398">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Animals including humans.</a:t>
                      </a:r>
                      <a:r>
                        <a:rPr lang="en-GB" sz="800" baseline="0">
                          <a:effectLst/>
                          <a:latin typeface="Tahoma" panose="020B0604030504040204" pitchFamily="34" charset="0"/>
                          <a:ea typeface="Tahoma" panose="020B0604030504040204" pitchFamily="34" charset="0"/>
                          <a:cs typeface="Tahoma" panose="020B0604030504040204" pitchFamily="34" charset="0"/>
                        </a:rPr>
                        <a:t> </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l">
                        <a:spcAft>
                          <a:spcPts val="0"/>
                        </a:spcAft>
                      </a:pPr>
                      <a:r>
                        <a:rPr lang="en-GB" sz="900">
                          <a:effectLst/>
                          <a:latin typeface="Tahoma" panose="020B0604030504040204" pitchFamily="34" charset="0"/>
                          <a:ea typeface="Tahoma" panose="020B0604030504040204" pitchFamily="34" charset="0"/>
                          <a:cs typeface="Tahoma" panose="020B0604030504040204" pitchFamily="34" charset="0"/>
                        </a:rPr>
                        <a:t>- Explore the natural world,</a:t>
                      </a:r>
                      <a:r>
                        <a:rPr lang="en-GB" sz="900" baseline="0">
                          <a:effectLst/>
                          <a:latin typeface="Tahoma" panose="020B0604030504040204" pitchFamily="34" charset="0"/>
                          <a:ea typeface="Tahoma" panose="020B0604030504040204" pitchFamily="34" charset="0"/>
                          <a:cs typeface="Tahoma" panose="020B0604030504040204" pitchFamily="34" charset="0"/>
                        </a:rPr>
                        <a:t> making observations and drawing pictures of animals.</a:t>
                      </a:r>
                      <a:endParaRPr lang="en-GB" sz="900">
                        <a:effectLst/>
                        <a:latin typeface="Tahoma" panose="020B0604030504040204" pitchFamily="34" charset="0"/>
                        <a:ea typeface="Tahoma" panose="020B0604030504040204" pitchFamily="34" charset="0"/>
                        <a:cs typeface="Tahoma" panose="020B0604030504040204" pitchFamily="34" charset="0"/>
                      </a:endParaRPr>
                    </a:p>
                  </a:txBody>
                  <a:tcPr marL="114300" marR="114300" marT="0" marB="0"/>
                </a:tc>
                <a:tc>
                  <a:txBody>
                    <a:bodyPr/>
                    <a:lstStyle/>
                    <a:p>
                      <a:pPr marL="171450" indent="-171450" algn="l">
                        <a:lnSpc>
                          <a:spcPct val="115000"/>
                        </a:lnSpc>
                        <a:spcAft>
                          <a:spcPts val="0"/>
                        </a:spcAft>
                        <a:buFontTx/>
                        <a:buChar char="-"/>
                      </a:pPr>
                      <a:r>
                        <a:rPr lang="en-GB" sz="900">
                          <a:effectLst/>
                          <a:latin typeface="Tahoma" panose="020B0604030504040204" pitchFamily="34" charset="0"/>
                          <a:ea typeface="Tahoma" panose="020B0604030504040204" pitchFamily="34" charset="0"/>
                          <a:cs typeface="Tahoma" panose="020B0604030504040204" pitchFamily="34" charset="0"/>
                        </a:rPr>
                        <a:t>Identify</a:t>
                      </a:r>
                      <a:r>
                        <a:rPr lang="en-GB" sz="900" baseline="0">
                          <a:effectLst/>
                          <a:latin typeface="Tahoma" panose="020B0604030504040204" pitchFamily="34" charset="0"/>
                          <a:ea typeface="Tahoma" panose="020B0604030504040204" pitchFamily="34" charset="0"/>
                          <a:cs typeface="Tahoma" panose="020B0604030504040204" pitchFamily="34" charset="0"/>
                        </a:rPr>
                        <a:t> and name a variety of common animals including fish amphibians, reptiles, birds and mammals.</a:t>
                      </a:r>
                    </a:p>
                    <a:p>
                      <a:pPr marL="171450" indent="-171450" algn="l">
                        <a:lnSpc>
                          <a:spcPct val="115000"/>
                        </a:lnSpc>
                        <a:spcAft>
                          <a:spcPts val="0"/>
                        </a:spcAft>
                        <a:buFontTx/>
                        <a:buChar char="-"/>
                      </a:pPr>
                      <a:r>
                        <a:rPr lang="en-GB" sz="900" baseline="0">
                          <a:effectLst/>
                          <a:latin typeface="Tahoma" panose="020B0604030504040204" pitchFamily="34" charset="0"/>
                          <a:ea typeface="Tahoma" panose="020B0604030504040204" pitchFamily="34" charset="0"/>
                          <a:cs typeface="Tahoma" panose="020B0604030504040204" pitchFamily="34" charset="0"/>
                        </a:rPr>
                        <a:t>Identify and name a variety of common animals that are carnivores, herbivores and omnivores.</a:t>
                      </a:r>
                    </a:p>
                    <a:p>
                      <a:pPr marL="171450" indent="-171450" algn="l">
                        <a:lnSpc>
                          <a:spcPct val="115000"/>
                        </a:lnSpc>
                        <a:spcAft>
                          <a:spcPts val="0"/>
                        </a:spcAft>
                        <a:buFontTx/>
                        <a:buChar char="-"/>
                      </a:pPr>
                      <a:r>
                        <a:rPr lang="en-GB" sz="900" baseline="0">
                          <a:effectLst/>
                          <a:latin typeface="Tahoma" panose="020B0604030504040204" pitchFamily="34" charset="0"/>
                          <a:ea typeface="Tahoma" panose="020B0604030504040204" pitchFamily="34" charset="0"/>
                          <a:cs typeface="Tahoma" panose="020B0604030504040204" pitchFamily="34" charset="0"/>
                        </a:rPr>
                        <a:t>Describe and compare the structure of a variety of common animals (fish, amphibians, reptiles, birds and mammals, including pets). </a:t>
                      </a:r>
                    </a:p>
                    <a:p>
                      <a:pPr marL="171450" indent="-171450" algn="l">
                        <a:lnSpc>
                          <a:spcPct val="115000"/>
                        </a:lnSpc>
                        <a:spcAft>
                          <a:spcPts val="0"/>
                        </a:spcAft>
                        <a:buFontTx/>
                        <a:buChar char="-"/>
                      </a:pPr>
                      <a:r>
                        <a:rPr lang="en-GB" sz="900" baseline="0">
                          <a:effectLst/>
                          <a:latin typeface="Tahoma" panose="020B0604030504040204" pitchFamily="34" charset="0"/>
                          <a:ea typeface="Tahoma" panose="020B0604030504040204" pitchFamily="34" charset="0"/>
                          <a:cs typeface="Tahoma" panose="020B0604030504040204" pitchFamily="34" charset="0"/>
                        </a:rPr>
                        <a:t>Identify, name, draw and label the basic parts of the human body and say which part of the body is associated with each sense.  </a:t>
                      </a:r>
                      <a:endParaRPr lang="en-GB" sz="9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spcAft>
                          <a:spcPts val="0"/>
                        </a:spcAft>
                        <a:buFontTx/>
                        <a:buChar char="-"/>
                      </a:pPr>
                      <a:r>
                        <a:rPr lang="en-GB" sz="900">
                          <a:effectLst/>
                          <a:latin typeface="Tahoma" panose="020B0604030504040204" pitchFamily="34" charset="0"/>
                          <a:ea typeface="Tahoma" panose="020B0604030504040204" pitchFamily="34" charset="0"/>
                          <a:cs typeface="Tahoma" panose="020B0604030504040204" pitchFamily="34" charset="0"/>
                        </a:rPr>
                        <a:t>Notice</a:t>
                      </a:r>
                      <a:r>
                        <a:rPr lang="en-GB" sz="900" baseline="0">
                          <a:effectLst/>
                          <a:latin typeface="Tahoma" panose="020B0604030504040204" pitchFamily="34" charset="0"/>
                          <a:ea typeface="Tahoma" panose="020B0604030504040204" pitchFamily="34" charset="0"/>
                          <a:cs typeface="Tahoma" panose="020B0604030504040204" pitchFamily="34" charset="0"/>
                        </a:rPr>
                        <a:t> that animals, including humans, have offspring which grow into adult.</a:t>
                      </a:r>
                    </a:p>
                    <a:p>
                      <a:pPr marL="171450" indent="-171450" algn="l">
                        <a:spcAft>
                          <a:spcPts val="0"/>
                        </a:spcAft>
                        <a:buFontTx/>
                        <a:buChar char="-"/>
                      </a:pPr>
                      <a:r>
                        <a:rPr lang="en-GB" sz="900" baseline="0">
                          <a:effectLst/>
                          <a:latin typeface="Tahoma" panose="020B0604030504040204" pitchFamily="34" charset="0"/>
                          <a:ea typeface="Tahoma" panose="020B0604030504040204" pitchFamily="34" charset="0"/>
                          <a:cs typeface="Tahoma" panose="020B0604030504040204" pitchFamily="34" charset="0"/>
                        </a:rPr>
                        <a:t>Find out about and describe the basic needs of animals including humans, for survival (food, water and air).</a:t>
                      </a:r>
                    </a:p>
                    <a:p>
                      <a:pPr marL="171450" indent="-171450" algn="l">
                        <a:spcAft>
                          <a:spcPts val="0"/>
                        </a:spcAft>
                        <a:buFontTx/>
                        <a:buChar char="-"/>
                      </a:pPr>
                      <a:r>
                        <a:rPr lang="en-GB" sz="900" baseline="0">
                          <a:effectLst/>
                          <a:latin typeface="Tahoma" panose="020B0604030504040204" pitchFamily="34" charset="0"/>
                          <a:ea typeface="Tahoma" panose="020B0604030504040204" pitchFamily="34" charset="0"/>
                          <a:cs typeface="Tahoma" panose="020B0604030504040204" pitchFamily="34" charset="0"/>
                        </a:rPr>
                        <a:t>Describe the importance for humans of exercise, eating the right amounts of different types of food, and hygiene. </a:t>
                      </a:r>
                    </a:p>
                  </a:txBody>
                  <a:tcPr marL="114300" marR="114300" marT="0" marB="0"/>
                </a:tc>
                <a:extLst>
                  <a:ext uri="{0D108BD9-81ED-4DB2-BD59-A6C34878D82A}">
                    <a16:rowId xmlns:a16="http://schemas.microsoft.com/office/drawing/2014/main" val="1576507716"/>
                  </a:ext>
                </a:extLst>
              </a:tr>
              <a:tr h="619677">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head,</a:t>
                      </a:r>
                      <a:r>
                        <a:rPr lang="en-GB" sz="800" baseline="0">
                          <a:effectLst/>
                          <a:latin typeface="Tahoma" panose="020B0604030504040204" pitchFamily="34" charset="0"/>
                          <a:ea typeface="Tahoma" panose="020B0604030504040204" pitchFamily="34" charset="0"/>
                          <a:cs typeface="Tahoma" panose="020B0604030504040204" pitchFamily="34" charset="0"/>
                        </a:rPr>
                        <a:t> legs, arms, stomach, hand, fingers, feet, toes, back, shoulders, nose, mouth, eyes, ears, knees, nails, face, legs</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habitat, amphibian, reptile, human, mammal, herbivorous, carnivorous, omnivorous, senses</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survive, vegetables, carbohydrates, protein,</a:t>
                      </a:r>
                      <a:r>
                        <a:rPr lang="en-GB" sz="800" baseline="0">
                          <a:effectLst/>
                          <a:latin typeface="Tahoma" panose="020B0604030504040204" pitchFamily="34" charset="0"/>
                          <a:ea typeface="Tahoma" panose="020B0604030504040204" pitchFamily="34" charset="0"/>
                          <a:cs typeface="Tahoma" panose="020B0604030504040204" pitchFamily="34" charset="0"/>
                        </a:rPr>
                        <a:t> dairy, fat, sugary foods, exercise, strong, fit, healthy, clean, washing, brushing</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3823981714"/>
                  </a:ext>
                </a:extLst>
              </a:tr>
              <a:tr h="1689446">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Living things and their habitats</a:t>
                      </a:r>
                      <a:r>
                        <a:rPr lang="en-GB" sz="800" baseline="0">
                          <a:effectLst/>
                          <a:latin typeface="Tahoma" panose="020B0604030504040204" pitchFamily="34" charset="0"/>
                          <a:ea typeface="Tahoma" panose="020B0604030504040204" pitchFamily="34" charset="0"/>
                          <a:cs typeface="Tahoma" panose="020B0604030504040204" pitchFamily="34" charset="0"/>
                        </a:rPr>
                        <a:t> </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marL="171450" marR="0" lvl="0" indent="-171450" algn="l" defTabSz="914400" rtl="0" eaLnBrk="1" fontAlgn="auto" latinLnBrk="0" hangingPunct="1">
                        <a:lnSpc>
                          <a:spcPct val="115000"/>
                        </a:lnSpc>
                        <a:spcBef>
                          <a:spcPts val="0"/>
                        </a:spcBef>
                        <a:spcAft>
                          <a:spcPts val="0"/>
                        </a:spcAft>
                        <a:buClrTx/>
                        <a:buSzTx/>
                        <a:buFontTx/>
                        <a:buChar char="-"/>
                        <a:tabLst/>
                        <a:defRPr/>
                      </a:pPr>
                      <a:r>
                        <a:rPr lang="en-GB" sz="800">
                          <a:effectLst/>
                          <a:latin typeface="Tahoma" panose="020B0604030504040204" pitchFamily="34" charset="0"/>
                          <a:ea typeface="Tahoma" panose="020B0604030504040204" pitchFamily="34" charset="0"/>
                          <a:cs typeface="Tahoma" panose="020B0604030504040204" pitchFamily="34" charset="0"/>
                        </a:rPr>
                        <a:t>Explore the natural world,</a:t>
                      </a:r>
                      <a:r>
                        <a:rPr lang="en-GB" sz="800" baseline="0">
                          <a:effectLst/>
                          <a:latin typeface="Tahoma" panose="020B0604030504040204" pitchFamily="34" charset="0"/>
                          <a:ea typeface="Tahoma" panose="020B0604030504040204" pitchFamily="34" charset="0"/>
                          <a:cs typeface="Tahoma" panose="020B0604030504040204" pitchFamily="34" charset="0"/>
                        </a:rPr>
                        <a:t> making observations and drawing pictures of animals and plants.</a:t>
                      </a:r>
                    </a:p>
                    <a:p>
                      <a:pPr marL="171450" marR="0" lvl="0" indent="-171450" algn="l" defTabSz="914400" rtl="0" eaLnBrk="1" fontAlgn="auto" latinLnBrk="0" hangingPunct="1">
                        <a:lnSpc>
                          <a:spcPct val="115000"/>
                        </a:lnSpc>
                        <a:spcBef>
                          <a:spcPts val="0"/>
                        </a:spcBef>
                        <a:spcAft>
                          <a:spcPts val="0"/>
                        </a:spcAft>
                        <a:buClrTx/>
                        <a:buSzTx/>
                        <a:buFontTx/>
                        <a:buChar char="-"/>
                        <a:tabLst/>
                        <a:defRPr/>
                      </a:pPr>
                      <a:r>
                        <a:rPr lang="en-GB" sz="800" baseline="0">
                          <a:effectLst/>
                          <a:latin typeface="Tahoma" panose="020B0604030504040204" pitchFamily="34" charset="0"/>
                          <a:ea typeface="Tahoma" panose="020B0604030504040204" pitchFamily="34" charset="0"/>
                          <a:cs typeface="Tahoma" panose="020B0604030504040204" pitchFamily="34" charset="0"/>
                        </a:rPr>
                        <a:t>Know similarities and differences between the natural world around them and contrasting environments, drawing on their experiences and what has been read in class. </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marL="171450" indent="-171450" algn="l">
                        <a:lnSpc>
                          <a:spcPct val="115000"/>
                        </a:lnSpc>
                        <a:spcAft>
                          <a:spcPts val="0"/>
                        </a:spcAft>
                        <a:buFontTx/>
                        <a:buChar char="-"/>
                      </a:pPr>
                      <a:r>
                        <a:rPr lang="en-GB" sz="800">
                          <a:effectLst/>
                          <a:latin typeface="Tahoma" panose="020B0604030504040204" pitchFamily="34" charset="0"/>
                          <a:ea typeface="Tahoma" panose="020B0604030504040204" pitchFamily="34" charset="0"/>
                          <a:cs typeface="Tahoma" panose="020B0604030504040204" pitchFamily="34" charset="0"/>
                        </a:rPr>
                        <a:t>Explore</a:t>
                      </a:r>
                      <a:r>
                        <a:rPr lang="en-GB" sz="800" baseline="0">
                          <a:effectLst/>
                          <a:latin typeface="Tahoma" panose="020B0604030504040204" pitchFamily="34" charset="0"/>
                          <a:ea typeface="Tahoma" panose="020B0604030504040204" pitchFamily="34" charset="0"/>
                          <a:cs typeface="Tahoma" panose="020B0604030504040204" pitchFamily="34" charset="0"/>
                        </a:rPr>
                        <a:t> and compare the differences between things that are living, dead and things that have never been alive.</a:t>
                      </a:r>
                    </a:p>
                    <a:p>
                      <a:pPr marL="171450" indent="-171450" algn="l">
                        <a:lnSpc>
                          <a:spcPct val="115000"/>
                        </a:lnSpc>
                        <a:spcAft>
                          <a:spcPts val="0"/>
                        </a:spcAft>
                        <a:buFontTx/>
                        <a:buChar char="-"/>
                      </a:pPr>
                      <a:r>
                        <a:rPr lang="en-GB" sz="800" baseline="0">
                          <a:effectLst/>
                          <a:latin typeface="Tahoma" panose="020B0604030504040204" pitchFamily="34" charset="0"/>
                          <a:ea typeface="Tahoma" panose="020B0604030504040204" pitchFamily="34" charset="0"/>
                          <a:cs typeface="Tahoma" panose="020B0604030504040204" pitchFamily="34" charset="0"/>
                        </a:rPr>
                        <a:t>Identify that most living things live in habitats to which they are suited.</a:t>
                      </a:r>
                    </a:p>
                    <a:p>
                      <a:pPr marL="171450" indent="-171450" algn="l">
                        <a:lnSpc>
                          <a:spcPct val="115000"/>
                        </a:lnSpc>
                        <a:spcAft>
                          <a:spcPts val="0"/>
                        </a:spcAft>
                        <a:buFontTx/>
                        <a:buChar char="-"/>
                      </a:pPr>
                      <a:r>
                        <a:rPr lang="en-GB" sz="800" baseline="0">
                          <a:effectLst/>
                          <a:latin typeface="Tahoma" panose="020B0604030504040204" pitchFamily="34" charset="0"/>
                          <a:ea typeface="Tahoma" panose="020B0604030504040204" pitchFamily="34" charset="0"/>
                          <a:cs typeface="Tahoma" panose="020B0604030504040204" pitchFamily="34" charset="0"/>
                        </a:rPr>
                        <a:t>Describe how different habitats provide the basic needs of different kinds of animals and plants, and how they depend on each other.</a:t>
                      </a:r>
                    </a:p>
                    <a:p>
                      <a:pPr marL="171450" indent="-171450" algn="l">
                        <a:lnSpc>
                          <a:spcPct val="115000"/>
                        </a:lnSpc>
                        <a:spcAft>
                          <a:spcPts val="0"/>
                        </a:spcAft>
                        <a:buFontTx/>
                        <a:buChar char="-"/>
                      </a:pPr>
                      <a:r>
                        <a:rPr lang="en-GB" sz="800" baseline="0">
                          <a:effectLst/>
                          <a:latin typeface="Tahoma" panose="020B0604030504040204" pitchFamily="34" charset="0"/>
                          <a:ea typeface="Tahoma" panose="020B0604030504040204" pitchFamily="34" charset="0"/>
                          <a:cs typeface="Tahoma" panose="020B0604030504040204" pitchFamily="34" charset="0"/>
                        </a:rPr>
                        <a:t>Identify and name a variety of plants and animals in their habitats, including microhabitats. </a:t>
                      </a:r>
                    </a:p>
                    <a:p>
                      <a:pPr marL="171450" indent="-171450" algn="l">
                        <a:lnSpc>
                          <a:spcPct val="115000"/>
                        </a:lnSpc>
                        <a:spcAft>
                          <a:spcPts val="0"/>
                        </a:spcAft>
                        <a:buFontTx/>
                        <a:buChar char="-"/>
                      </a:pPr>
                      <a:r>
                        <a:rPr lang="en-GB" sz="800" baseline="0">
                          <a:effectLst/>
                          <a:latin typeface="Tahoma" panose="020B0604030504040204" pitchFamily="34" charset="0"/>
                          <a:ea typeface="Tahoma" panose="020B0604030504040204" pitchFamily="34" charset="0"/>
                          <a:cs typeface="Tahoma" panose="020B0604030504040204" pitchFamily="34" charset="0"/>
                        </a:rPr>
                        <a:t>Describe how animals obtain their food from plants and other animals, using the idea of a simple food chain.</a:t>
                      </a:r>
                    </a:p>
                    <a:p>
                      <a:pPr marL="171450" indent="-171450" algn="l">
                        <a:lnSpc>
                          <a:spcPct val="115000"/>
                        </a:lnSpc>
                        <a:spcAft>
                          <a:spcPts val="0"/>
                        </a:spcAft>
                        <a:buFontTx/>
                        <a:buChar char="-"/>
                      </a:pPr>
                      <a:r>
                        <a:rPr lang="en-GB" sz="800" baseline="0">
                          <a:effectLst/>
                          <a:latin typeface="Tahoma" panose="020B0604030504040204" pitchFamily="34" charset="0"/>
                          <a:ea typeface="Tahoma" panose="020B0604030504040204" pitchFamily="34" charset="0"/>
                          <a:cs typeface="Tahoma" panose="020B0604030504040204" pitchFamily="34" charset="0"/>
                        </a:rPr>
                        <a:t>Identify and name different sources of food. </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extLst>
                  <a:ext uri="{0D108BD9-81ED-4DB2-BD59-A6C34878D82A}">
                    <a16:rowId xmlns:a16="http://schemas.microsoft.com/office/drawing/2014/main" val="1416511428"/>
                  </a:ext>
                </a:extLst>
              </a:tr>
              <a:tr h="703936">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baby, adult,</a:t>
                      </a:r>
                      <a:r>
                        <a:rPr lang="en-GB" sz="800" baseline="0">
                          <a:effectLst/>
                          <a:latin typeface="Tahoma" panose="020B0604030504040204" pitchFamily="34" charset="0"/>
                          <a:ea typeface="Tahoma" panose="020B0604030504040204" pitchFamily="34" charset="0"/>
                          <a:cs typeface="Tahoma" panose="020B0604030504040204" pitchFamily="34" charset="0"/>
                        </a:rPr>
                        <a:t> wild animals, farm, habitats, calf, cow, piglet, pig, duckling, duck, chick, chicken, tadpole, frog, puppy, dog, kitten, cat, lamb, sheet</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living things, move, grow, eat,</a:t>
                      </a:r>
                      <a:r>
                        <a:rPr lang="en-GB" sz="800" baseline="0">
                          <a:effectLst/>
                          <a:latin typeface="Tahoma" panose="020B0604030504040204" pitchFamily="34" charset="0"/>
                          <a:ea typeface="Tahoma" panose="020B0604030504040204" pitchFamily="34" charset="0"/>
                          <a:cs typeface="Tahoma" panose="020B0604030504040204" pitchFamily="34" charset="0"/>
                        </a:rPr>
                        <a:t> reproduce, dead, adapted, environment, desert, plant, shallow roots, absorb, habitats, woodland, rainforest, coast, grassland, energy, sun, food chain</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647472931"/>
                  </a:ext>
                </a:extLst>
              </a:tr>
            </a:tbl>
          </a:graphicData>
        </a:graphic>
      </p:graphicFrame>
    </p:spTree>
    <p:extLst>
      <p:ext uri="{BB962C8B-B14F-4D97-AF65-F5344CB8AC3E}">
        <p14:creationId xmlns:p14="http://schemas.microsoft.com/office/powerpoint/2010/main" val="395673145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6872" y="179567"/>
            <a:ext cx="676735" cy="671343"/>
          </a:xfrm>
          <a:prstGeom prst="rect">
            <a:avLst/>
          </a:prstGeom>
        </p:spPr>
      </p:pic>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1043607" y="786819"/>
            <a:ext cx="5352708" cy="338554"/>
          </a:xfrm>
          <a:prstGeom prst="rect">
            <a:avLst/>
          </a:prstGeom>
          <a:noFill/>
        </p:spPr>
        <p:txBody>
          <a:bodyPr wrap="square" rtlCol="0">
            <a:spAutoFit/>
          </a:bodyPr>
          <a:lstStyle/>
          <a:p>
            <a:r>
              <a:rPr lang="en-GB" sz="1600">
                <a:solidFill>
                  <a:srgbClr val="FF0000"/>
                </a:solidFill>
              </a:rPr>
              <a:t>		</a:t>
            </a:r>
            <a:r>
              <a:rPr lang="en-GB" sz="1600" b="1">
                <a:solidFill>
                  <a:srgbClr val="FFC000"/>
                </a:solidFill>
              </a:rPr>
              <a:t>Year 5 knowledge       </a:t>
            </a:r>
            <a:r>
              <a:rPr lang="en-GB" sz="1600" b="1">
                <a:solidFill>
                  <a:srgbClr val="7030A0"/>
                </a:solidFill>
              </a:rPr>
              <a:t>Year 6 knowledge</a:t>
            </a:r>
          </a:p>
        </p:txBody>
      </p:sp>
      <p:sp>
        <p:nvSpPr>
          <p:cNvPr id="8" name="TextBox 7"/>
          <p:cNvSpPr txBox="1"/>
          <p:nvPr/>
        </p:nvSpPr>
        <p:spPr>
          <a:xfrm>
            <a:off x="1288022" y="172389"/>
            <a:ext cx="5904656"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Science – </a:t>
            </a:r>
            <a:r>
              <a:rPr lang="en-GB" sz="2400" b="1">
                <a:solidFill>
                  <a:srgbClr val="002060"/>
                </a:solidFill>
                <a:latin typeface="Tahoma" panose="020B0604030504040204" pitchFamily="34" charset="0"/>
                <a:ea typeface="Tahoma" panose="020B0604030504040204" pitchFamily="34" charset="0"/>
                <a:cs typeface="Tahoma" panose="020B0604030504040204" pitchFamily="34" charset="0"/>
              </a:rPr>
              <a:t>Living Things</a:t>
            </a:r>
          </a:p>
        </p:txBody>
      </p:sp>
      <p:graphicFrame>
        <p:nvGraphicFramePr>
          <p:cNvPr id="2" name="Table 1"/>
          <p:cNvGraphicFramePr>
            <a:graphicFrameLocks noGrp="1"/>
          </p:cNvGraphicFramePr>
          <p:nvPr>
            <p:extLst>
              <p:ext uri="{D42A27DB-BD31-4B8C-83A1-F6EECF244321}">
                <p14:modId xmlns:p14="http://schemas.microsoft.com/office/powerpoint/2010/main" val="1412162398"/>
              </p:ext>
            </p:extLst>
          </p:nvPr>
        </p:nvGraphicFramePr>
        <p:xfrm>
          <a:off x="273169" y="1178943"/>
          <a:ext cx="8622898" cy="5438034"/>
        </p:xfrm>
        <a:graphic>
          <a:graphicData uri="http://schemas.openxmlformats.org/drawingml/2006/table">
            <a:tbl>
              <a:tblPr firstRow="1" firstCol="1" bandRow="1">
                <a:tableStyleId>{5C22544A-7EE6-4342-B048-85BDC9FD1C3A}</a:tableStyleId>
              </a:tblPr>
              <a:tblGrid>
                <a:gridCol w="771656">
                  <a:extLst>
                    <a:ext uri="{9D8B030D-6E8A-4147-A177-3AD203B41FA5}">
                      <a16:colId xmlns:a16="http://schemas.microsoft.com/office/drawing/2014/main" val="1674425061"/>
                    </a:ext>
                  </a:extLst>
                </a:gridCol>
                <a:gridCol w="2444261">
                  <a:extLst>
                    <a:ext uri="{9D8B030D-6E8A-4147-A177-3AD203B41FA5}">
                      <a16:colId xmlns:a16="http://schemas.microsoft.com/office/drawing/2014/main" val="3773448079"/>
                    </a:ext>
                  </a:extLst>
                </a:gridCol>
                <a:gridCol w="2620107">
                  <a:extLst>
                    <a:ext uri="{9D8B030D-6E8A-4147-A177-3AD203B41FA5}">
                      <a16:colId xmlns:a16="http://schemas.microsoft.com/office/drawing/2014/main" val="3551901556"/>
                    </a:ext>
                  </a:extLst>
                </a:gridCol>
                <a:gridCol w="2786874">
                  <a:extLst>
                    <a:ext uri="{9D8B030D-6E8A-4147-A177-3AD203B41FA5}">
                      <a16:colId xmlns:a16="http://schemas.microsoft.com/office/drawing/2014/main" val="3993248718"/>
                    </a:ext>
                  </a:extLst>
                </a:gridCol>
              </a:tblGrid>
              <a:tr h="394475">
                <a:tc>
                  <a:txBody>
                    <a:bodyPr/>
                    <a:lstStyle/>
                    <a:p>
                      <a:pPr>
                        <a:lnSpc>
                          <a:spcPct val="115000"/>
                        </a:lnSpc>
                        <a:spcAft>
                          <a:spcPts val="0"/>
                        </a:spcAft>
                      </a:pPr>
                      <a:endParaRPr lang="en-GB" sz="800">
                        <a:effectLst/>
                        <a:latin typeface="Tahoma"/>
                        <a:ea typeface="Tahoma"/>
                        <a:cs typeface="Tahoma"/>
                      </a:endParaRPr>
                    </a:p>
                  </a:txBody>
                  <a:tcPr marL="23581" marR="23581" marT="0" marB="0"/>
                </a:tc>
                <a:tc>
                  <a:txBody>
                    <a:bodyPr/>
                    <a:lstStyle/>
                    <a:p>
                      <a:pPr algn="ctr">
                        <a:lnSpc>
                          <a:spcPct val="115000"/>
                        </a:lnSpc>
                        <a:spcAft>
                          <a:spcPts val="0"/>
                        </a:spcAft>
                      </a:pPr>
                      <a:r>
                        <a:rPr lang="en-GB" sz="800">
                          <a:effectLst/>
                          <a:latin typeface="Tahoma"/>
                          <a:ea typeface="Tahoma"/>
                          <a:cs typeface="Tahoma"/>
                        </a:rPr>
                        <a:t>Year 3</a:t>
                      </a:r>
                    </a:p>
                  </a:txBody>
                  <a:tcPr marL="23581" marR="23581" marT="0" marB="0" anchor="ctr"/>
                </a:tc>
                <a:tc>
                  <a:txBody>
                    <a:bodyPr/>
                    <a:lstStyle/>
                    <a:p>
                      <a:pPr lvl="0" algn="ctr">
                        <a:lnSpc>
                          <a:spcPct val="114999"/>
                        </a:lnSpc>
                        <a:spcAft>
                          <a:spcPts val="0"/>
                        </a:spcAft>
                        <a:buNone/>
                      </a:pPr>
                      <a:r>
                        <a:rPr lang="en-GB" sz="800" b="1" i="0" u="none" strike="noStrike" noProof="0">
                          <a:solidFill>
                            <a:srgbClr val="FFFFFF"/>
                          </a:solidFill>
                          <a:effectLst/>
                          <a:latin typeface="Tahoma"/>
                        </a:rPr>
                        <a:t>Year 4/5</a:t>
                      </a:r>
                      <a:endParaRPr lang="en-US"/>
                    </a:p>
                  </a:txBody>
                  <a:tcPr marL="23581" marR="23581" marT="0" marB="0" anchor="ctr"/>
                </a:tc>
                <a:tc>
                  <a:txBody>
                    <a:bodyPr/>
                    <a:lstStyle/>
                    <a:p>
                      <a:pPr algn="ctr">
                        <a:lnSpc>
                          <a:spcPct val="115000"/>
                        </a:lnSpc>
                        <a:spcAft>
                          <a:spcPts val="0"/>
                        </a:spcAft>
                      </a:pPr>
                      <a:r>
                        <a:rPr lang="en-GB" sz="800">
                          <a:effectLst/>
                          <a:latin typeface="Tahoma"/>
                          <a:ea typeface="Tahoma"/>
                          <a:cs typeface="Tahoma"/>
                        </a:rPr>
                        <a:t>Year 5/6</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3377330948"/>
                  </a:ext>
                </a:extLst>
              </a:tr>
              <a:tr h="1147566">
                <a:tc>
                  <a:txBody>
                    <a:bodyPr/>
                    <a:lstStyle/>
                    <a:p>
                      <a:pPr algn="ctr">
                        <a:lnSpc>
                          <a:spcPct val="115000"/>
                        </a:lnSpc>
                        <a:spcAft>
                          <a:spcPts val="0"/>
                        </a:spcAft>
                      </a:pPr>
                      <a:r>
                        <a:rPr lang="en-GB" sz="800">
                          <a:effectLst/>
                          <a:latin typeface="Tahoma"/>
                          <a:ea typeface="Tahoma"/>
                          <a:cs typeface="Tahoma"/>
                        </a:rPr>
                        <a:t>Animals including humans.</a:t>
                      </a:r>
                      <a:r>
                        <a:rPr lang="en-GB" sz="800" baseline="0">
                          <a:effectLst/>
                          <a:latin typeface="Tahoma"/>
                          <a:ea typeface="Tahoma"/>
                          <a:cs typeface="Tahoma"/>
                        </a:rPr>
                        <a:t> </a:t>
                      </a:r>
                      <a:endParaRPr lang="en-GB" sz="800">
                        <a:effectLst/>
                        <a:latin typeface="Tahoma"/>
                        <a:ea typeface="Tahoma"/>
                        <a:cs typeface="Tahoma"/>
                      </a:endParaRPr>
                    </a:p>
                  </a:txBody>
                  <a:tcPr marL="23581" marR="23581" marT="0" marB="0" anchor="ctr"/>
                </a:tc>
                <a:tc>
                  <a:txBody>
                    <a:bodyPr/>
                    <a:lstStyle/>
                    <a:p>
                      <a:pPr marL="171450" marR="0" lvl="0" indent="-171450" algn="l">
                        <a:lnSpc>
                          <a:spcPct val="100000"/>
                        </a:lnSpc>
                        <a:spcBef>
                          <a:spcPts val="0"/>
                        </a:spcBef>
                        <a:spcAft>
                          <a:spcPts val="0"/>
                        </a:spcAft>
                        <a:buClr>
                          <a:srgbClr val="000000"/>
                        </a:buClr>
                        <a:buFont typeface="Arial"/>
                        <a:buChar char="•"/>
                      </a:pPr>
                      <a:r>
                        <a:rPr lang="en-US" sz="1000" b="0" i="0" u="none" strike="noStrike" noProof="0">
                          <a:solidFill>
                            <a:schemeClr val="tx1"/>
                          </a:solidFill>
                          <a:effectLst/>
                          <a:latin typeface="Tahoma"/>
                        </a:rPr>
                        <a:t>Identify that animals, including humans, need the right types and amounts of nutrition and that they cannot make their own food; they get nutrition from what they eat.</a:t>
                      </a:r>
                      <a:endParaRPr lang="en-US" sz="1000" b="0" i="0" u="none" strike="noStrike" noProof="0">
                        <a:solidFill>
                          <a:srgbClr val="000000"/>
                        </a:solidFill>
                        <a:effectLst/>
                        <a:latin typeface="Tahoma"/>
                      </a:endParaRPr>
                    </a:p>
                    <a:p>
                      <a:pPr marL="0" lvl="0" indent="0" algn="l">
                        <a:lnSpc>
                          <a:spcPct val="100000"/>
                        </a:lnSpc>
                        <a:spcBef>
                          <a:spcPts val="0"/>
                        </a:spcBef>
                        <a:spcAft>
                          <a:spcPts val="0"/>
                        </a:spcAft>
                        <a:buNone/>
                      </a:pPr>
                      <a:endParaRPr lang="en-GB" sz="1000" b="0" i="0" u="none" strike="noStrike" noProof="0">
                        <a:solidFill>
                          <a:srgbClr val="000000"/>
                        </a:solidFill>
                        <a:effectLst/>
                        <a:latin typeface="Tahoma"/>
                      </a:endParaRPr>
                    </a:p>
                    <a:p>
                      <a:pPr marL="171450" marR="0" lvl="0" indent="-171450" algn="l">
                        <a:lnSpc>
                          <a:spcPct val="100000"/>
                        </a:lnSpc>
                        <a:spcBef>
                          <a:spcPts val="0"/>
                        </a:spcBef>
                        <a:spcAft>
                          <a:spcPts val="0"/>
                        </a:spcAft>
                        <a:buClr>
                          <a:srgbClr val="000000"/>
                        </a:buClr>
                        <a:buFont typeface="Arial"/>
                        <a:buChar char="•"/>
                      </a:pPr>
                      <a:r>
                        <a:rPr lang="en-US" sz="1000" b="0" i="0" u="none" strike="noStrike" noProof="0">
                          <a:solidFill>
                            <a:schemeClr val="tx1"/>
                          </a:solidFill>
                          <a:effectLst/>
                          <a:latin typeface="Tahoma"/>
                        </a:rPr>
                        <a:t>Identify that humans and some other animals have skeletons and muscles for support, protection and movement. </a:t>
                      </a:r>
                      <a:endParaRPr lang="en-GB"/>
                    </a:p>
                    <a:p>
                      <a:pPr marL="0" lvl="0" indent="0" algn="l">
                        <a:lnSpc>
                          <a:spcPct val="114999"/>
                        </a:lnSpc>
                        <a:spcAft>
                          <a:spcPts val="0"/>
                        </a:spcAft>
                        <a:buFontTx/>
                        <a:buNone/>
                      </a:pPr>
                      <a:endParaRPr lang="en-GB" sz="1000">
                        <a:solidFill>
                          <a:srgbClr val="FFC000"/>
                        </a:solidFill>
                        <a:effectLst/>
                        <a:latin typeface="Tahoma"/>
                        <a:ea typeface="Tahoma"/>
                        <a:cs typeface="Tahoma"/>
                      </a:endParaRPr>
                    </a:p>
                  </a:txBody>
                  <a:tcPr marL="23581" marR="23581" marT="0" marB="0"/>
                </a:tc>
                <a:tc>
                  <a:txBody>
                    <a:bodyPr/>
                    <a:lstStyle/>
                    <a:p>
                      <a:pPr marL="0" lvl="0" indent="0" algn="l">
                        <a:lnSpc>
                          <a:spcPct val="114999"/>
                        </a:lnSpc>
                        <a:spcAft>
                          <a:spcPts val="0"/>
                        </a:spcAft>
                        <a:buNone/>
                      </a:pPr>
                      <a:endParaRPr lang="en-GB" sz="1000">
                        <a:solidFill>
                          <a:srgbClr val="FFC000"/>
                        </a:solidFill>
                        <a:effectLst/>
                        <a:latin typeface="Tahoma"/>
                        <a:ea typeface="Tahoma"/>
                        <a:cs typeface="Tahoma"/>
                      </a:endParaRPr>
                    </a:p>
                  </a:txBody>
                  <a:tcPr marL="23581" marR="23581" marT="0" marB="0"/>
                </a:tc>
                <a:tc>
                  <a:txBody>
                    <a:bodyPr/>
                    <a:lstStyle/>
                    <a:p>
                      <a:pPr marL="171450" indent="-171450" algn="l">
                        <a:spcAft>
                          <a:spcPts val="0"/>
                        </a:spcAft>
                        <a:buFontTx/>
                        <a:buChar char="-"/>
                      </a:pPr>
                      <a:r>
                        <a:rPr lang="en-GB" sz="1000" baseline="0">
                          <a:solidFill>
                            <a:srgbClr val="7030A0"/>
                          </a:solidFill>
                          <a:effectLst/>
                          <a:latin typeface="Tahoma"/>
                          <a:ea typeface="Tahoma"/>
                          <a:cs typeface="Tahoma"/>
                        </a:rPr>
                        <a:t>Identify and name the main parts of the human circulatory system, and describe the functions of the heart, blood vessels and blood.</a:t>
                      </a:r>
                    </a:p>
                    <a:p>
                      <a:pPr marL="171450" indent="-171450" algn="l">
                        <a:spcAft>
                          <a:spcPts val="0"/>
                        </a:spcAft>
                        <a:buFontTx/>
                        <a:buChar char="-"/>
                      </a:pPr>
                      <a:r>
                        <a:rPr lang="en-GB" sz="1000" baseline="0">
                          <a:solidFill>
                            <a:srgbClr val="7030A0"/>
                          </a:solidFill>
                          <a:effectLst/>
                          <a:latin typeface="Tahoma"/>
                          <a:ea typeface="Tahoma"/>
                          <a:cs typeface="Tahoma"/>
                        </a:rPr>
                        <a:t>Recognise the impact of diet, exercise, drugs and lifestyle on the way bodies function.</a:t>
                      </a:r>
                    </a:p>
                    <a:p>
                      <a:pPr marL="171450" indent="-171450" algn="l">
                        <a:spcAft>
                          <a:spcPts val="0"/>
                        </a:spcAft>
                        <a:buFontTx/>
                        <a:buChar char="-"/>
                      </a:pPr>
                      <a:r>
                        <a:rPr lang="en-GB" sz="1000" baseline="0">
                          <a:solidFill>
                            <a:srgbClr val="7030A0"/>
                          </a:solidFill>
                          <a:effectLst/>
                          <a:latin typeface="Tahoma"/>
                          <a:ea typeface="Tahoma"/>
                          <a:cs typeface="Tahoma"/>
                        </a:rPr>
                        <a:t>Describe the ways in which nutrients and water are transported within animals, including humans.</a:t>
                      </a:r>
                    </a:p>
                  </a:txBody>
                  <a:tcPr marL="114300" marR="114300" marT="0" marB="0"/>
                </a:tc>
                <a:extLst>
                  <a:ext uri="{0D108BD9-81ED-4DB2-BD59-A6C34878D82A}">
                    <a16:rowId xmlns:a16="http://schemas.microsoft.com/office/drawing/2014/main" val="3991020801"/>
                  </a:ext>
                </a:extLst>
              </a:tr>
              <a:tr h="699297">
                <a:tc>
                  <a:txBody>
                    <a:bodyPr/>
                    <a:lstStyle/>
                    <a:p>
                      <a:pPr algn="ctr">
                        <a:lnSpc>
                          <a:spcPct val="115000"/>
                        </a:lnSpc>
                        <a:spcAft>
                          <a:spcPts val="0"/>
                        </a:spcAft>
                      </a:pPr>
                      <a:r>
                        <a:rPr lang="en-GB" sz="800">
                          <a:effectLst/>
                          <a:latin typeface="Tahoma"/>
                          <a:ea typeface="Tahoma"/>
                          <a:cs typeface="Tahoma"/>
                        </a:rPr>
                        <a:t>Key Vocabulary</a:t>
                      </a:r>
                    </a:p>
                  </a:txBody>
                  <a:tcPr marL="23581" marR="23581" marT="0" marB="0" anchor="ctr"/>
                </a:tc>
                <a:tc>
                  <a:txBody>
                    <a:bodyPr/>
                    <a:lstStyle/>
                    <a:p>
                      <a:pPr lvl="0" algn="ctr">
                        <a:lnSpc>
                          <a:spcPct val="114999"/>
                        </a:lnSpc>
                        <a:spcAft>
                          <a:spcPts val="0"/>
                        </a:spcAft>
                        <a:buNone/>
                      </a:pPr>
                      <a:r>
                        <a:rPr lang="en-GB" sz="800" b="0" i="0" u="none" strike="noStrike" baseline="0" noProof="0">
                          <a:solidFill>
                            <a:schemeClr val="tx1"/>
                          </a:solidFill>
                          <a:effectLst/>
                          <a:latin typeface="Tahoma"/>
                        </a:rPr>
                        <a:t>growth, minerals, calcium, nutrient, tooth decay, skeleton, exoskeleton, muscles, organs</a:t>
                      </a:r>
                      <a:endParaRPr lang="en-US"/>
                    </a:p>
                  </a:txBody>
                  <a:tcPr marL="23581" marR="23581" marT="0" marB="0" anchor="ctr"/>
                </a:tc>
                <a:tc>
                  <a:txBody>
                    <a:bodyPr/>
                    <a:lstStyle/>
                    <a:p>
                      <a:pPr lvl="0" algn="ctr">
                        <a:lnSpc>
                          <a:spcPct val="114999"/>
                        </a:lnSpc>
                        <a:spcAft>
                          <a:spcPts val="0"/>
                        </a:spcAft>
                        <a:buNone/>
                      </a:pPr>
                      <a:endParaRPr lang="en-GB" sz="800" baseline="0">
                        <a:solidFill>
                          <a:srgbClr val="FFC000"/>
                        </a:solidFill>
                        <a:effectLst/>
                        <a:latin typeface="Tahoma"/>
                        <a:ea typeface="Tahoma"/>
                        <a:cs typeface="Tahoma"/>
                      </a:endParaRPr>
                    </a:p>
                  </a:txBody>
                  <a:tcPr marL="23581" marR="23581" marT="0" marB="0" anchor="ctr"/>
                </a:tc>
                <a:tc>
                  <a:txBody>
                    <a:bodyPr/>
                    <a:lstStyle/>
                    <a:p>
                      <a:pPr algn="ctr">
                        <a:lnSpc>
                          <a:spcPct val="115000"/>
                        </a:lnSpc>
                        <a:spcAft>
                          <a:spcPts val="0"/>
                        </a:spcAft>
                      </a:pPr>
                      <a:r>
                        <a:rPr lang="en-GB" sz="800">
                          <a:solidFill>
                            <a:srgbClr val="7030A0"/>
                          </a:solidFill>
                          <a:effectLst/>
                          <a:latin typeface="Tahoma"/>
                          <a:ea typeface="Tahoma"/>
                          <a:cs typeface="Tahoma"/>
                        </a:rPr>
                        <a:t>heart,</a:t>
                      </a:r>
                      <a:r>
                        <a:rPr lang="en-GB" sz="800" baseline="0">
                          <a:solidFill>
                            <a:srgbClr val="7030A0"/>
                          </a:solidFill>
                          <a:effectLst/>
                          <a:latin typeface="Tahoma"/>
                          <a:ea typeface="Tahoma"/>
                          <a:cs typeface="Tahoma"/>
                        </a:rPr>
                        <a:t> lungs, blood, absorbed, oxygen, respiration, blood, vessels, arteries, veins, capillaries, chambers, atria, ventricles, artery, resting heart rate, drugs, diet, illegal drugs,  alcohol, liver disease</a:t>
                      </a:r>
                      <a:r>
                        <a:rPr lang="en-GB" sz="800" baseline="0">
                          <a:effectLst/>
                          <a:latin typeface="Tahoma"/>
                          <a:ea typeface="Tahoma"/>
                          <a:cs typeface="Tahoma"/>
                        </a:rPr>
                        <a:t> </a:t>
                      </a:r>
                      <a:endParaRPr lang="en-GB" sz="800">
                        <a:effectLst/>
                        <a:latin typeface="Tahoma"/>
                        <a:ea typeface="Tahoma"/>
                        <a:cs typeface="Tahoma"/>
                      </a:endParaRPr>
                    </a:p>
                  </a:txBody>
                  <a:tcPr marL="23581" marR="23581" marT="0" marB="0" anchor="ctr"/>
                </a:tc>
                <a:extLst>
                  <a:ext uri="{0D108BD9-81ED-4DB2-BD59-A6C34878D82A}">
                    <a16:rowId xmlns:a16="http://schemas.microsoft.com/office/drawing/2014/main" val="2307870295"/>
                  </a:ext>
                </a:extLst>
              </a:tr>
              <a:tr h="2187543">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a:effectLst/>
                          <a:latin typeface="Tahoma"/>
                          <a:ea typeface="Tahoma"/>
                          <a:cs typeface="Tahoma"/>
                        </a:rPr>
                        <a:t>Living things and their habitats / Plants</a:t>
                      </a:r>
                      <a:r>
                        <a:rPr lang="en-GB" sz="800" baseline="0">
                          <a:effectLst/>
                          <a:latin typeface="Tahoma"/>
                          <a:ea typeface="Tahoma"/>
                          <a:cs typeface="Tahoma"/>
                        </a:rPr>
                        <a:t> </a:t>
                      </a:r>
                      <a:endParaRPr lang="en-GB" sz="800">
                        <a:effectLst/>
                        <a:latin typeface="Tahoma"/>
                        <a:ea typeface="Tahoma"/>
                        <a:cs typeface="Tahoma"/>
                      </a:endParaRP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marL="171450" lvl="0" indent="-171450" algn="l">
                        <a:lnSpc>
                          <a:spcPct val="115000"/>
                        </a:lnSpc>
                        <a:buFont typeface="Calibri"/>
                        <a:buChar char="-"/>
                      </a:pPr>
                      <a:r>
                        <a:rPr lang="en-GB" sz="1000" baseline="0">
                          <a:solidFill>
                            <a:schemeClr val="tx1"/>
                          </a:solidFill>
                          <a:effectLst/>
                          <a:latin typeface="Tahoma"/>
                          <a:ea typeface="Tahoma"/>
                          <a:cs typeface="Tahoma"/>
                        </a:rPr>
                        <a:t>Identify and describe the functions of different parts of flowering plant: roots, stem/trunk, leaves and flowers.</a:t>
                      </a:r>
                    </a:p>
                    <a:p>
                      <a:pPr marL="171450" lvl="0" indent="-171450" algn="l">
                        <a:lnSpc>
                          <a:spcPct val="114999"/>
                        </a:lnSpc>
                        <a:spcAft>
                          <a:spcPts val="0"/>
                        </a:spcAft>
                        <a:buFont typeface="Calibri"/>
                        <a:buChar char="-"/>
                      </a:pPr>
                      <a:r>
                        <a:rPr lang="en-GB" sz="1000" b="0" i="0" u="none" strike="noStrike" baseline="0" noProof="0">
                          <a:solidFill>
                            <a:schemeClr val="tx1"/>
                          </a:solidFill>
                          <a:effectLst/>
                          <a:latin typeface="Tahoma"/>
                        </a:rPr>
                        <a:t>Explore the requirements of plants for life and growth (air, light, water, nutrients from soil) and room to grow.</a:t>
                      </a:r>
                    </a:p>
                    <a:p>
                      <a:pPr marL="171450" lvl="0" indent="-171450" algn="l">
                        <a:lnSpc>
                          <a:spcPct val="114999"/>
                        </a:lnSpc>
                        <a:spcAft>
                          <a:spcPts val="0"/>
                        </a:spcAft>
                        <a:buFont typeface="Calibri"/>
                        <a:buChar char="-"/>
                      </a:pPr>
                      <a:r>
                        <a:rPr lang="en-GB" sz="1000" b="0" i="0" u="none" strike="noStrike" baseline="0" noProof="0">
                          <a:solidFill>
                            <a:schemeClr val="tx1"/>
                          </a:solidFill>
                          <a:effectLst/>
                          <a:latin typeface="Tahoma"/>
                        </a:rPr>
                        <a:t>Investigate the way in which water is transported within plants.</a:t>
                      </a:r>
                    </a:p>
                    <a:p>
                      <a:pPr marL="171450" lvl="0" indent="-171450" algn="l">
                        <a:lnSpc>
                          <a:spcPct val="114999"/>
                        </a:lnSpc>
                        <a:spcAft>
                          <a:spcPts val="0"/>
                        </a:spcAft>
                        <a:buFont typeface="Calibri"/>
                        <a:buChar char="-"/>
                      </a:pPr>
                      <a:r>
                        <a:rPr lang="en-GB" sz="1000" b="0" i="0" u="none" strike="noStrike" baseline="0" noProof="0">
                          <a:solidFill>
                            <a:schemeClr val="tx1"/>
                          </a:solidFill>
                          <a:effectLst/>
                          <a:latin typeface="Tahoma"/>
                        </a:rPr>
                        <a:t> Explore the part that flowers play in the life cycle of flowering plants, including pollination, seed formation and seed dispersal.</a:t>
                      </a:r>
                      <a:endParaRPr lang="en-GB">
                        <a:solidFill>
                          <a:schemeClr val="tx1"/>
                        </a:solidFill>
                      </a:endParaRPr>
                    </a:p>
                  </a:txBody>
                  <a:tcPr marL="23581" marR="23581" marT="0" marB="0"/>
                </a:tc>
                <a:tc>
                  <a:txBody>
                    <a:bodyPr/>
                    <a:lstStyle/>
                    <a:p>
                      <a:pPr marL="171450" lvl="0" indent="-171450" algn="l">
                        <a:lnSpc>
                          <a:spcPct val="100000"/>
                        </a:lnSpc>
                        <a:spcBef>
                          <a:spcPts val="0"/>
                        </a:spcBef>
                        <a:spcAft>
                          <a:spcPts val="0"/>
                        </a:spcAft>
                        <a:buFont typeface="Calibri"/>
                        <a:buChar char="-"/>
                      </a:pPr>
                      <a:r>
                        <a:rPr lang="en-GB" sz="1000" b="0" i="0" u="none" strike="noStrike" baseline="0" noProof="0">
                          <a:solidFill>
                            <a:srgbClr val="FFC000"/>
                          </a:solidFill>
                          <a:effectLst/>
                          <a:latin typeface="Tahoma"/>
                        </a:rPr>
                        <a:t> Describe the differences in the life-cycles of a mammal, an amphibian, and inset and a bird.</a:t>
                      </a:r>
                      <a:endParaRPr lang="en-GB" sz="1000" baseline="0">
                        <a:solidFill>
                          <a:srgbClr val="FFC000"/>
                        </a:solidFill>
                        <a:effectLst/>
                        <a:latin typeface="Tahoma"/>
                        <a:ea typeface="Tahoma"/>
                        <a:cs typeface="Tahoma"/>
                      </a:endParaRPr>
                    </a:p>
                    <a:p>
                      <a:pPr marL="171450" lvl="0" indent="-171450" algn="l">
                        <a:lnSpc>
                          <a:spcPct val="114999"/>
                        </a:lnSpc>
                        <a:spcAft>
                          <a:spcPts val="0"/>
                        </a:spcAft>
                        <a:buFont typeface="Calibri"/>
                        <a:buChar char="-"/>
                      </a:pPr>
                      <a:r>
                        <a:rPr lang="en-GB" sz="1000" b="0" i="0" u="none" strike="noStrike" baseline="0" noProof="0">
                          <a:solidFill>
                            <a:srgbClr val="FFC000"/>
                          </a:solidFill>
                          <a:effectLst/>
                          <a:latin typeface="Tahoma"/>
                        </a:rPr>
                        <a:t> Describe the life process of reproduction in some animals and plants</a:t>
                      </a:r>
                      <a:endParaRPr lang="en-GB"/>
                    </a:p>
                  </a:txBody>
                  <a:tcPr marL="23581" marR="23581" marT="0" marB="0"/>
                </a:tc>
                <a:tc>
                  <a:txBody>
                    <a:bodyPr/>
                    <a:lstStyle/>
                    <a:p>
                      <a:pPr marL="171450" indent="-171450" algn="l">
                        <a:lnSpc>
                          <a:spcPct val="115000"/>
                        </a:lnSpc>
                        <a:spcAft>
                          <a:spcPts val="0"/>
                        </a:spcAft>
                        <a:buFontTx/>
                        <a:buChar char="-"/>
                      </a:pPr>
                      <a:r>
                        <a:rPr lang="en-GB" sz="1000">
                          <a:solidFill>
                            <a:srgbClr val="7030A0"/>
                          </a:solidFill>
                          <a:effectLst/>
                          <a:latin typeface="Tahoma"/>
                          <a:ea typeface="Tahoma"/>
                          <a:cs typeface="Tahoma"/>
                        </a:rPr>
                        <a:t>Describe how living things are classified into broad groups according to common observable characteristics and based on similarities</a:t>
                      </a:r>
                      <a:r>
                        <a:rPr lang="en-GB" sz="1000" baseline="0">
                          <a:solidFill>
                            <a:srgbClr val="7030A0"/>
                          </a:solidFill>
                          <a:effectLst/>
                          <a:latin typeface="Tahoma"/>
                          <a:ea typeface="Tahoma"/>
                          <a:cs typeface="Tahoma"/>
                        </a:rPr>
                        <a:t> </a:t>
                      </a:r>
                      <a:r>
                        <a:rPr lang="en-GB" sz="1000">
                          <a:solidFill>
                            <a:srgbClr val="7030A0"/>
                          </a:solidFill>
                          <a:effectLst/>
                          <a:latin typeface="Tahoma"/>
                          <a:ea typeface="Tahoma"/>
                          <a:cs typeface="Tahoma"/>
                        </a:rPr>
                        <a:t>and differences including</a:t>
                      </a:r>
                      <a:r>
                        <a:rPr lang="en-GB" sz="1000" baseline="0">
                          <a:solidFill>
                            <a:srgbClr val="7030A0"/>
                          </a:solidFill>
                          <a:effectLst/>
                          <a:latin typeface="Tahoma"/>
                          <a:ea typeface="Tahoma"/>
                          <a:cs typeface="Tahoma"/>
                        </a:rPr>
                        <a:t> microorganisms, plants and animals.</a:t>
                      </a:r>
                    </a:p>
                    <a:p>
                      <a:pPr marL="171450" indent="-171450" algn="l">
                        <a:lnSpc>
                          <a:spcPct val="115000"/>
                        </a:lnSpc>
                        <a:spcAft>
                          <a:spcPts val="0"/>
                        </a:spcAft>
                        <a:buFontTx/>
                        <a:buChar char="-"/>
                      </a:pPr>
                      <a:r>
                        <a:rPr lang="en-GB" sz="1000" baseline="0">
                          <a:solidFill>
                            <a:srgbClr val="7030A0"/>
                          </a:solidFill>
                          <a:effectLst/>
                          <a:latin typeface="Tahoma"/>
                          <a:ea typeface="Tahoma"/>
                          <a:cs typeface="Tahoma"/>
                        </a:rPr>
                        <a:t>Give reasons for classifying animals and plants based on specific characteristics</a:t>
                      </a:r>
                      <a:r>
                        <a:rPr lang="en-GB" sz="800" baseline="0">
                          <a:solidFill>
                            <a:srgbClr val="7030A0"/>
                          </a:solidFill>
                          <a:effectLst/>
                          <a:latin typeface="Tahoma"/>
                          <a:ea typeface="Tahoma"/>
                          <a:cs typeface="Tahoma"/>
                        </a:rPr>
                        <a:t>.</a:t>
                      </a:r>
                      <a:endParaRPr lang="en-GB" sz="800">
                        <a:solidFill>
                          <a:srgbClr val="7030A0"/>
                        </a:solidFill>
                        <a:effectLst/>
                        <a:latin typeface="Tahoma"/>
                        <a:ea typeface="Tahoma"/>
                        <a:cs typeface="Tahoma"/>
                      </a:endParaRPr>
                    </a:p>
                  </a:txBody>
                  <a:tcPr marL="23581" marR="23581" marT="0" marB="0"/>
                </a:tc>
                <a:extLst>
                  <a:ext uri="{0D108BD9-81ED-4DB2-BD59-A6C34878D82A}">
                    <a16:rowId xmlns:a16="http://schemas.microsoft.com/office/drawing/2014/main" val="2597679536"/>
                  </a:ext>
                </a:extLst>
              </a:tr>
              <a:tr h="627575">
                <a:tc>
                  <a:txBody>
                    <a:bodyPr/>
                    <a:lstStyle/>
                    <a:p>
                      <a:pPr algn="ctr">
                        <a:lnSpc>
                          <a:spcPct val="115000"/>
                        </a:lnSpc>
                        <a:spcAft>
                          <a:spcPts val="0"/>
                        </a:spcAft>
                      </a:pPr>
                      <a:r>
                        <a:rPr lang="en-GB" sz="800">
                          <a:effectLst/>
                          <a:latin typeface="Tahoma"/>
                          <a:ea typeface="Tahoma"/>
                          <a:cs typeface="Tahoma"/>
                        </a:rPr>
                        <a:t>Key Vocabulary</a:t>
                      </a:r>
                    </a:p>
                  </a:txBody>
                  <a:tcPr marL="23581" marR="23581" marT="0" marB="0" anchor="ctr"/>
                </a:tc>
                <a:tc>
                  <a:txBody>
                    <a:bodyPr/>
                    <a:lstStyle/>
                    <a:p>
                      <a:pPr marL="0" marR="0" lvl="0" indent="0" algn="ctr">
                        <a:lnSpc>
                          <a:spcPct val="114999"/>
                        </a:lnSpc>
                        <a:spcBef>
                          <a:spcPts val="0"/>
                        </a:spcBef>
                        <a:spcAft>
                          <a:spcPts val="0"/>
                        </a:spcAft>
                        <a:buNone/>
                      </a:pPr>
                      <a:r>
                        <a:rPr lang="en-GB" sz="800" b="0" i="0" u="none" strike="noStrike" noProof="0">
                          <a:solidFill>
                            <a:schemeClr val="tx1"/>
                          </a:solidFill>
                          <a:effectLst/>
                          <a:latin typeface="Tahoma"/>
                        </a:rPr>
                        <a:t>function, minerals, pollen, disperse, transferred, wind, insects, carbon dioxide, photosynthesis</a:t>
                      </a:r>
                      <a:endParaRPr lang="en-US"/>
                    </a:p>
                  </a:txBody>
                  <a:tcPr marL="23581" marR="23581" marT="0" marB="0" anchor="ctr"/>
                </a:tc>
                <a:tc>
                  <a:txBody>
                    <a:bodyPr/>
                    <a:lstStyle/>
                    <a:p>
                      <a:pPr lvl="0" algn="ctr">
                        <a:lnSpc>
                          <a:spcPct val="100000"/>
                        </a:lnSpc>
                        <a:spcBef>
                          <a:spcPts val="0"/>
                        </a:spcBef>
                        <a:spcAft>
                          <a:spcPts val="0"/>
                        </a:spcAft>
                        <a:buNone/>
                      </a:pPr>
                      <a:r>
                        <a:rPr lang="en-GB" sz="800" b="0" i="0" u="none" strike="noStrike" noProof="0">
                          <a:solidFill>
                            <a:srgbClr val="FFC000"/>
                          </a:solidFill>
                          <a:effectLst/>
                          <a:latin typeface="Tahoma"/>
                        </a:rPr>
                        <a:t>life-cycle, fertilised, egg, womb, cycle, tadpole, adult, characteristics, metamorphoses, adult form, butterflies, wingless feeding form, larva, pupa, chrysalis, </a:t>
                      </a:r>
                      <a:endParaRPr lang="en-US"/>
                    </a:p>
                    <a:p>
                      <a:pPr lvl="0" algn="ctr">
                        <a:lnSpc>
                          <a:spcPct val="114999"/>
                        </a:lnSpc>
                        <a:spcAft>
                          <a:spcPts val="0"/>
                        </a:spcAft>
                        <a:buNone/>
                      </a:pPr>
                      <a:endParaRPr lang="en-GB" sz="800">
                        <a:solidFill>
                          <a:srgbClr val="FFC000"/>
                        </a:solidFill>
                        <a:effectLst/>
                        <a:latin typeface="Tahoma"/>
                        <a:ea typeface="Tahoma"/>
                        <a:cs typeface="Tahoma"/>
                      </a:endParaRPr>
                    </a:p>
                  </a:txBody>
                  <a:tcPr marL="23581" marR="23581" marT="0" marB="0" anchor="ctr"/>
                </a:tc>
                <a:tc>
                  <a:txBody>
                    <a:bodyPr/>
                    <a:lstStyle/>
                    <a:p>
                      <a:pPr algn="ctr">
                        <a:lnSpc>
                          <a:spcPct val="115000"/>
                        </a:lnSpc>
                        <a:spcAft>
                          <a:spcPts val="0"/>
                        </a:spcAft>
                      </a:pPr>
                      <a:r>
                        <a:rPr lang="en-GB" sz="800">
                          <a:solidFill>
                            <a:srgbClr val="7030A0"/>
                          </a:solidFill>
                          <a:effectLst/>
                          <a:latin typeface="Tahoma"/>
                          <a:ea typeface="Tahoma"/>
                          <a:cs typeface="Tahoma"/>
                        </a:rPr>
                        <a:t>micro-organism, viruses, bacteria,</a:t>
                      </a:r>
                      <a:r>
                        <a:rPr lang="en-GB" sz="800" baseline="0">
                          <a:solidFill>
                            <a:srgbClr val="7030A0"/>
                          </a:solidFill>
                          <a:effectLst/>
                          <a:latin typeface="Tahoma"/>
                          <a:ea typeface="Tahoma"/>
                          <a:cs typeface="Tahoma"/>
                        </a:rPr>
                        <a:t> germs, thorax, abdomen, wings, arachnid, spider, antennae, Carl Linnaeus, classification </a:t>
                      </a:r>
                      <a:endParaRPr lang="en-GB" sz="800">
                        <a:solidFill>
                          <a:srgbClr val="7030A0"/>
                        </a:solidFill>
                        <a:effectLst/>
                        <a:latin typeface="Tahoma"/>
                        <a:ea typeface="Tahoma"/>
                        <a:cs typeface="Tahoma"/>
                      </a:endParaRPr>
                    </a:p>
                  </a:txBody>
                  <a:tcPr marL="23581" marR="23581" marT="0" marB="0" anchor="ctr"/>
                </a:tc>
                <a:extLst>
                  <a:ext uri="{0D108BD9-81ED-4DB2-BD59-A6C34878D82A}">
                    <a16:rowId xmlns:a16="http://schemas.microsoft.com/office/drawing/2014/main" val="889987967"/>
                  </a:ext>
                </a:extLst>
              </a:tr>
            </a:tbl>
          </a:graphicData>
        </a:graphic>
      </p:graphicFrame>
    </p:spTree>
    <p:extLst>
      <p:ext uri="{BB962C8B-B14F-4D97-AF65-F5344CB8AC3E}">
        <p14:creationId xmlns:p14="http://schemas.microsoft.com/office/powerpoint/2010/main" val="267769731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6872" y="179567"/>
            <a:ext cx="676735" cy="671343"/>
          </a:xfrm>
          <a:prstGeom prst="rect">
            <a:avLst/>
          </a:prstGeom>
        </p:spPr>
      </p:pic>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7380312" y="620688"/>
            <a:ext cx="1656183" cy="338554"/>
          </a:xfrm>
          <a:prstGeom prst="rect">
            <a:avLst/>
          </a:prstGeom>
          <a:noFill/>
        </p:spPr>
        <p:txBody>
          <a:bodyPr wrap="square" rtlCol="0">
            <a:spAutoFit/>
          </a:bodyPr>
          <a:lstStyle/>
          <a:p>
            <a:endParaRPr lang="en-GB" sz="1600"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7" name="Table 6">
            <a:extLst>
              <a:ext uri="{FF2B5EF4-FFF2-40B4-BE49-F238E27FC236}">
                <a16:creationId xmlns:a16="http://schemas.microsoft.com/office/drawing/2014/main" id="{8064ACAE-4A41-44F7-ABD6-4F21AF4A769E}"/>
              </a:ext>
            </a:extLst>
          </p:cNvPr>
          <p:cNvGraphicFramePr>
            <a:graphicFrameLocks noGrp="1"/>
          </p:cNvGraphicFramePr>
          <p:nvPr>
            <p:extLst>
              <p:ext uri="{D42A27DB-BD31-4B8C-83A1-F6EECF244321}">
                <p14:modId xmlns:p14="http://schemas.microsoft.com/office/powerpoint/2010/main" val="1564183790"/>
              </p:ext>
            </p:extLst>
          </p:nvPr>
        </p:nvGraphicFramePr>
        <p:xfrm>
          <a:off x="110836" y="816273"/>
          <a:ext cx="8464452" cy="3722272"/>
        </p:xfrm>
        <a:graphic>
          <a:graphicData uri="http://schemas.openxmlformats.org/drawingml/2006/table">
            <a:tbl>
              <a:tblPr firstRow="1" firstCol="1" bandRow="1">
                <a:tableStyleId>{5C22544A-7EE6-4342-B048-85BDC9FD1C3A}</a:tableStyleId>
              </a:tblPr>
              <a:tblGrid>
                <a:gridCol w="801048">
                  <a:extLst>
                    <a:ext uri="{9D8B030D-6E8A-4147-A177-3AD203B41FA5}">
                      <a16:colId xmlns:a16="http://schemas.microsoft.com/office/drawing/2014/main" val="2863215087"/>
                    </a:ext>
                  </a:extLst>
                </a:gridCol>
                <a:gridCol w="1634836">
                  <a:extLst>
                    <a:ext uri="{9D8B030D-6E8A-4147-A177-3AD203B41FA5}">
                      <a16:colId xmlns:a16="http://schemas.microsoft.com/office/drawing/2014/main" val="122677382"/>
                    </a:ext>
                  </a:extLst>
                </a:gridCol>
                <a:gridCol w="3027938">
                  <a:extLst>
                    <a:ext uri="{9D8B030D-6E8A-4147-A177-3AD203B41FA5}">
                      <a16:colId xmlns:a16="http://schemas.microsoft.com/office/drawing/2014/main" val="375876866"/>
                    </a:ext>
                  </a:extLst>
                </a:gridCol>
                <a:gridCol w="3000630">
                  <a:extLst>
                    <a:ext uri="{9D8B030D-6E8A-4147-A177-3AD203B41FA5}">
                      <a16:colId xmlns:a16="http://schemas.microsoft.com/office/drawing/2014/main" val="3073927167"/>
                    </a:ext>
                  </a:extLst>
                </a:gridCol>
              </a:tblGrid>
              <a:tr h="336538">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EYFS</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1</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2 </a:t>
                      </a:r>
                    </a:p>
                  </a:txBody>
                  <a:tcPr marL="23581" marR="23581" marT="0" marB="0" anchor="ctr"/>
                </a:tc>
                <a:extLst>
                  <a:ext uri="{0D108BD9-81ED-4DB2-BD59-A6C34878D82A}">
                    <a16:rowId xmlns:a16="http://schemas.microsoft.com/office/drawing/2014/main" val="265378462"/>
                  </a:ext>
                </a:extLst>
              </a:tr>
              <a:tr h="2376120">
                <a:tc>
                  <a:txBody>
                    <a:bodyPr/>
                    <a:lstStyle/>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Plants</a:t>
                      </a: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1000">
                          <a:effectLst/>
                          <a:latin typeface="Calibri" panose="020F0502020204030204" pitchFamily="34" charset="0"/>
                          <a:ea typeface="Calibri" panose="020F0502020204030204" pitchFamily="34" charset="0"/>
                          <a:cs typeface="Times New Roman" panose="02020603050405020304" pitchFamily="18" charset="0"/>
                        </a:rPr>
                        <a:t>- Explore the natural world,</a:t>
                      </a:r>
                      <a:r>
                        <a:rPr lang="en-GB" sz="1000" baseline="0">
                          <a:effectLst/>
                          <a:latin typeface="Calibri" panose="020F0502020204030204" pitchFamily="34" charset="0"/>
                          <a:ea typeface="Calibri" panose="020F0502020204030204" pitchFamily="34" charset="0"/>
                          <a:cs typeface="Times New Roman" panose="02020603050405020304" pitchFamily="18" charset="0"/>
                        </a:rPr>
                        <a:t> making observations and drawing pictures of plants.</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23581" marR="23581" marT="0" marB="0"/>
                </a:tc>
                <a:tc>
                  <a:txBody>
                    <a:bodyPr/>
                    <a:lstStyle/>
                    <a:p>
                      <a:pPr marL="171450" indent="-171450" algn="l">
                        <a:lnSpc>
                          <a:spcPct val="115000"/>
                        </a:lnSpc>
                        <a:spcAft>
                          <a:spcPts val="0"/>
                        </a:spcAft>
                        <a:buFontTx/>
                        <a:buChar char="-"/>
                      </a:pPr>
                      <a:r>
                        <a:rPr lang="en-GB" sz="900" baseline="0">
                          <a:effectLst/>
                          <a:latin typeface="Tahoma" panose="020B0604030504040204" pitchFamily="34" charset="0"/>
                          <a:ea typeface="Tahoma" panose="020B0604030504040204" pitchFamily="34" charset="0"/>
                          <a:cs typeface="Tahoma" panose="020B0604030504040204" pitchFamily="34" charset="0"/>
                        </a:rPr>
                        <a:t>Identify and name a variety of common wild and garden plants, including deciduous and evergreen trees.</a:t>
                      </a:r>
                    </a:p>
                    <a:p>
                      <a:pPr marL="171450" indent="-171450" algn="l">
                        <a:lnSpc>
                          <a:spcPct val="115000"/>
                        </a:lnSpc>
                        <a:spcAft>
                          <a:spcPts val="0"/>
                        </a:spcAft>
                        <a:buFontTx/>
                        <a:buChar char="-"/>
                      </a:pPr>
                      <a:r>
                        <a:rPr lang="en-GB" sz="900" baseline="0">
                          <a:effectLst/>
                          <a:latin typeface="Tahoma" panose="020B0604030504040204" pitchFamily="34" charset="0"/>
                          <a:ea typeface="Tahoma" panose="020B0604030504040204" pitchFamily="34" charset="0"/>
                          <a:cs typeface="Tahoma" panose="020B0604030504040204" pitchFamily="34" charset="0"/>
                        </a:rPr>
                        <a:t>Identify and describe the basic structure of a variety of common flowering plants, including trees. </a:t>
                      </a:r>
                      <a:endParaRPr lang="en-GB" sz="9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lnSpc>
                          <a:spcPct val="115000"/>
                        </a:lnSpc>
                        <a:spcAft>
                          <a:spcPts val="0"/>
                        </a:spcAft>
                        <a:buFontTx/>
                        <a:buChar char="-"/>
                      </a:pPr>
                      <a:r>
                        <a:rPr lang="en-GB" sz="900">
                          <a:effectLst/>
                          <a:latin typeface="Tahoma" panose="020B0604030504040204" pitchFamily="34" charset="0"/>
                          <a:ea typeface="Tahoma" panose="020B0604030504040204" pitchFamily="34" charset="0"/>
                          <a:cs typeface="Tahoma" panose="020B0604030504040204" pitchFamily="34" charset="0"/>
                        </a:rPr>
                        <a:t>Observe and describe</a:t>
                      </a:r>
                      <a:r>
                        <a:rPr lang="en-GB" sz="900" baseline="0">
                          <a:effectLst/>
                          <a:latin typeface="Tahoma" panose="020B0604030504040204" pitchFamily="34" charset="0"/>
                          <a:ea typeface="Tahoma" panose="020B0604030504040204" pitchFamily="34" charset="0"/>
                          <a:cs typeface="Tahoma" panose="020B0604030504040204" pitchFamily="34" charset="0"/>
                        </a:rPr>
                        <a:t> how seeds and bulbs grow into mature plants.</a:t>
                      </a:r>
                    </a:p>
                    <a:p>
                      <a:pPr marL="171450" indent="-171450" algn="l">
                        <a:lnSpc>
                          <a:spcPct val="115000"/>
                        </a:lnSpc>
                        <a:spcAft>
                          <a:spcPts val="0"/>
                        </a:spcAft>
                        <a:buFontTx/>
                        <a:buChar char="-"/>
                      </a:pPr>
                      <a:r>
                        <a:rPr lang="en-GB" sz="900" baseline="0">
                          <a:effectLst/>
                          <a:latin typeface="Tahoma" panose="020B0604030504040204" pitchFamily="34" charset="0"/>
                          <a:ea typeface="Tahoma" panose="020B0604030504040204" pitchFamily="34" charset="0"/>
                          <a:cs typeface="Tahoma" panose="020B0604030504040204" pitchFamily="34" charset="0"/>
                        </a:rPr>
                        <a:t>Find out and describe how plants need water, light and a suitable temperature to grow and stay healthy.  </a:t>
                      </a:r>
                      <a:endParaRPr lang="en-GB" sz="9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extLst>
                  <a:ext uri="{0D108BD9-81ED-4DB2-BD59-A6C34878D82A}">
                    <a16:rowId xmlns:a16="http://schemas.microsoft.com/office/drawing/2014/main" val="91534222"/>
                  </a:ext>
                </a:extLst>
              </a:tr>
              <a:tr h="1009614">
                <a:tc>
                  <a:txBody>
                    <a:bodyPr/>
                    <a:lstStyle/>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vegetables,</a:t>
                      </a:r>
                      <a:r>
                        <a:rPr lang="en-GB" sz="800" baseline="0">
                          <a:effectLst/>
                          <a:latin typeface="Tahoma" panose="020B0604030504040204" pitchFamily="34" charset="0"/>
                          <a:ea typeface="Tahoma" panose="020B0604030504040204" pitchFamily="34" charset="0"/>
                          <a:cs typeface="Tahoma" panose="020B0604030504040204" pitchFamily="34" charset="0"/>
                        </a:rPr>
                        <a:t> tree, soil, plants, water</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roots,</a:t>
                      </a:r>
                      <a:r>
                        <a:rPr lang="en-GB" sz="800" baseline="0">
                          <a:effectLst/>
                          <a:latin typeface="Tahoma" panose="020B0604030504040204" pitchFamily="34" charset="0"/>
                          <a:ea typeface="Tahoma" panose="020B0604030504040204" pitchFamily="34" charset="0"/>
                          <a:cs typeface="Tahoma" panose="020B0604030504040204" pitchFamily="34" charset="0"/>
                        </a:rPr>
                        <a:t> stem, leaves, flowers, evergreen, deciduous, trunk, autumn</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seeds, bulbs, soil, grow, adult plants, warmth, light, reproduce</a:t>
                      </a:r>
                    </a:p>
                  </a:txBody>
                  <a:tcPr marL="23581" marR="23581" marT="0" marB="0" anchor="ctr"/>
                </a:tc>
                <a:extLst>
                  <a:ext uri="{0D108BD9-81ED-4DB2-BD59-A6C34878D82A}">
                    <a16:rowId xmlns:a16="http://schemas.microsoft.com/office/drawing/2014/main" val="2792791123"/>
                  </a:ext>
                </a:extLst>
              </a:tr>
            </a:tbl>
          </a:graphicData>
        </a:graphic>
      </p:graphicFrame>
      <p:sp>
        <p:nvSpPr>
          <p:cNvPr id="8" name="TextBox 7"/>
          <p:cNvSpPr txBox="1"/>
          <p:nvPr/>
        </p:nvSpPr>
        <p:spPr>
          <a:xfrm>
            <a:off x="1043607" y="143634"/>
            <a:ext cx="5904656"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Science – </a:t>
            </a:r>
            <a:r>
              <a:rPr lang="en-GB" sz="2400" b="1">
                <a:solidFill>
                  <a:srgbClr val="002060"/>
                </a:solidFill>
                <a:latin typeface="Tahoma" panose="020B0604030504040204" pitchFamily="34" charset="0"/>
                <a:ea typeface="Tahoma" panose="020B0604030504040204" pitchFamily="34" charset="0"/>
                <a:cs typeface="Tahoma" panose="020B0604030504040204" pitchFamily="34" charset="0"/>
              </a:rPr>
              <a:t>Living Things</a:t>
            </a:r>
          </a:p>
        </p:txBody>
      </p:sp>
    </p:spTree>
    <p:extLst>
      <p:ext uri="{BB962C8B-B14F-4D97-AF65-F5344CB8AC3E}">
        <p14:creationId xmlns:p14="http://schemas.microsoft.com/office/powerpoint/2010/main" val="347810645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7380312" y="620688"/>
            <a:ext cx="1656183" cy="338554"/>
          </a:xfrm>
          <a:prstGeom prst="rect">
            <a:avLst/>
          </a:prstGeom>
          <a:noFill/>
        </p:spPr>
        <p:txBody>
          <a:bodyPr wrap="square" rtlCol="0">
            <a:spAutoFit/>
          </a:bodyPr>
          <a:lstStyle/>
          <a:p>
            <a:endParaRPr lang="en-GB" sz="1600"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7" name="Table 6">
            <a:extLst>
              <a:ext uri="{FF2B5EF4-FFF2-40B4-BE49-F238E27FC236}">
                <a16:creationId xmlns:a16="http://schemas.microsoft.com/office/drawing/2014/main" id="{8064ACAE-4A41-44F7-ABD6-4F21AF4A769E}"/>
              </a:ext>
            </a:extLst>
          </p:cNvPr>
          <p:cNvGraphicFramePr>
            <a:graphicFrameLocks noGrp="1"/>
          </p:cNvGraphicFramePr>
          <p:nvPr>
            <p:extLst>
              <p:ext uri="{D42A27DB-BD31-4B8C-83A1-F6EECF244321}">
                <p14:modId xmlns:p14="http://schemas.microsoft.com/office/powerpoint/2010/main" val="1114897959"/>
              </p:ext>
            </p:extLst>
          </p:nvPr>
        </p:nvGraphicFramePr>
        <p:xfrm>
          <a:off x="229214" y="1019177"/>
          <a:ext cx="8663265" cy="4188442"/>
        </p:xfrm>
        <a:graphic>
          <a:graphicData uri="http://schemas.openxmlformats.org/drawingml/2006/table">
            <a:tbl>
              <a:tblPr firstRow="1" firstCol="1" bandRow="1">
                <a:tableStyleId>{5C22544A-7EE6-4342-B048-85BDC9FD1C3A}</a:tableStyleId>
              </a:tblPr>
              <a:tblGrid>
                <a:gridCol w="1063919">
                  <a:extLst>
                    <a:ext uri="{9D8B030D-6E8A-4147-A177-3AD203B41FA5}">
                      <a16:colId xmlns:a16="http://schemas.microsoft.com/office/drawing/2014/main" val="2863215087"/>
                    </a:ext>
                  </a:extLst>
                </a:gridCol>
                <a:gridCol w="2383078">
                  <a:extLst>
                    <a:ext uri="{9D8B030D-6E8A-4147-A177-3AD203B41FA5}">
                      <a16:colId xmlns:a16="http://schemas.microsoft.com/office/drawing/2014/main" val="122677382"/>
                    </a:ext>
                  </a:extLst>
                </a:gridCol>
                <a:gridCol w="2529220">
                  <a:extLst>
                    <a:ext uri="{9D8B030D-6E8A-4147-A177-3AD203B41FA5}">
                      <a16:colId xmlns:a16="http://schemas.microsoft.com/office/drawing/2014/main" val="375876866"/>
                    </a:ext>
                  </a:extLst>
                </a:gridCol>
                <a:gridCol w="2687048">
                  <a:extLst>
                    <a:ext uri="{9D8B030D-6E8A-4147-A177-3AD203B41FA5}">
                      <a16:colId xmlns:a16="http://schemas.microsoft.com/office/drawing/2014/main" val="3073927167"/>
                    </a:ext>
                  </a:extLst>
                </a:gridCol>
              </a:tblGrid>
              <a:tr h="531949">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a:effectLst/>
                          <a:latin typeface="Tahoma" panose="020B0604030504040204" pitchFamily="34" charset="0"/>
                          <a:ea typeface="Tahoma" panose="020B0604030504040204" pitchFamily="34" charset="0"/>
                          <a:cs typeface="Tahoma" panose="020B0604030504040204" pitchFamily="34" charset="0"/>
                        </a:rPr>
                        <a:t>EYFS</a:t>
                      </a: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1</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2</a:t>
                      </a:r>
                    </a:p>
                  </a:txBody>
                  <a:tcPr marL="23581" marR="23581" marT="0" marB="0" anchor="ctr"/>
                </a:tc>
                <a:extLst>
                  <a:ext uri="{0D108BD9-81ED-4DB2-BD59-A6C34878D82A}">
                    <a16:rowId xmlns:a16="http://schemas.microsoft.com/office/drawing/2014/main" val="265378462"/>
                  </a:ext>
                </a:extLst>
              </a:tr>
              <a:tr h="2715154">
                <a:tc>
                  <a:txBody>
                    <a:bodyPr/>
                    <a:lstStyle/>
                    <a:p>
                      <a:pPr algn="ctr">
                        <a:lnSpc>
                          <a:spcPct val="115000"/>
                        </a:lnSpc>
                        <a:spcAft>
                          <a:spcPts val="0"/>
                        </a:spcAft>
                      </a:pPr>
                      <a:r>
                        <a:rPr lang="en-GB" sz="1000" baseline="0">
                          <a:effectLst/>
                          <a:latin typeface="Tahoma" panose="020B0604030504040204" pitchFamily="34" charset="0"/>
                          <a:ea typeface="Tahoma" panose="020B0604030504040204" pitchFamily="34" charset="0"/>
                          <a:cs typeface="Tahoma" panose="020B0604030504040204" pitchFamily="34" charset="0"/>
                        </a:rPr>
                        <a:t>Materials </a:t>
                      </a:r>
                      <a:endParaRPr lang="en-GB" sz="10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marL="171450" indent="-171450" algn="l">
                        <a:spcAft>
                          <a:spcPts val="0"/>
                        </a:spcAft>
                        <a:buFontTx/>
                        <a:buChar char="-"/>
                      </a:pPr>
                      <a:r>
                        <a:rPr lang="en-GB" sz="1000">
                          <a:effectLst/>
                          <a:latin typeface="Tahoma" panose="020B0604030504040204" pitchFamily="34" charset="0"/>
                          <a:ea typeface="Tahoma" panose="020B0604030504040204" pitchFamily="34" charset="0"/>
                          <a:cs typeface="Tahoma" panose="020B0604030504040204" pitchFamily="34" charset="0"/>
                        </a:rPr>
                        <a:t>Observe and discuss some changes in matter.</a:t>
                      </a:r>
                    </a:p>
                  </a:txBody>
                  <a:tcPr marL="114300" marR="114300" marT="0" marB="0"/>
                </a:tc>
                <a:tc>
                  <a:txBody>
                    <a:bodyPr/>
                    <a:lstStyle/>
                    <a:p>
                      <a:pPr marL="171450" indent="-171450" algn="l">
                        <a:lnSpc>
                          <a:spcPct val="115000"/>
                        </a:lnSpc>
                        <a:spcAft>
                          <a:spcPts val="0"/>
                        </a:spcAft>
                        <a:buFontTx/>
                        <a:buChar char="-"/>
                      </a:pPr>
                      <a:r>
                        <a:rPr lang="en-GB" sz="1000">
                          <a:effectLst/>
                          <a:latin typeface="Tahoma" panose="020B0604030504040204" pitchFamily="34" charset="0"/>
                          <a:ea typeface="Tahoma" panose="020B0604030504040204" pitchFamily="34" charset="0"/>
                          <a:cs typeface="Tahoma" panose="020B0604030504040204" pitchFamily="34" charset="0"/>
                        </a:rPr>
                        <a:t>Distinguish between</a:t>
                      </a:r>
                      <a:r>
                        <a:rPr lang="en-GB" sz="1000" baseline="0">
                          <a:effectLst/>
                          <a:latin typeface="Tahoma" panose="020B0604030504040204" pitchFamily="34" charset="0"/>
                          <a:ea typeface="Tahoma" panose="020B0604030504040204" pitchFamily="34" charset="0"/>
                          <a:cs typeface="Tahoma" panose="020B0604030504040204" pitchFamily="34" charset="0"/>
                        </a:rPr>
                        <a:t> an object and the material from which it is made.</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Identify and name a variety of everyday materials, including wood, plastic, glass, metal, water and rock.</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Describe the simple physical properties of a variety of everyday materials.</a:t>
                      </a:r>
                    </a:p>
                    <a:p>
                      <a:pPr marL="171450" indent="-171450" algn="l">
                        <a:lnSpc>
                          <a:spcPct val="115000"/>
                        </a:lnSpc>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Compare and group together a variety of everyday materials on the basis of their simple physical properties. </a:t>
                      </a:r>
                      <a:endParaRPr lang="en-GB" sz="10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indent="-171450" algn="l">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Identify and compare the suitability of a variety of everyday materials, including wood, metal, plastic, glass, brick, rock, paper and cardboard for particular uses.  </a:t>
                      </a:r>
                    </a:p>
                    <a:p>
                      <a:pPr marL="171450" indent="-171450" algn="l">
                        <a:spcAft>
                          <a:spcPts val="0"/>
                        </a:spcAft>
                        <a:buFontTx/>
                        <a:buChar char="-"/>
                      </a:pPr>
                      <a:r>
                        <a:rPr lang="en-GB" sz="1000" baseline="0">
                          <a:effectLst/>
                          <a:latin typeface="Tahoma" panose="020B0604030504040204" pitchFamily="34" charset="0"/>
                          <a:ea typeface="Tahoma" panose="020B0604030504040204" pitchFamily="34" charset="0"/>
                          <a:cs typeface="Tahoma" panose="020B0604030504040204" pitchFamily="34" charset="0"/>
                        </a:rPr>
                        <a:t>Find out how the shapes of solid objects made from some materials can be changed by squashing, bending, twisting and stretching. </a:t>
                      </a:r>
                    </a:p>
                  </a:txBody>
                  <a:tcPr marL="114300" marR="114300" marT="0" marB="0"/>
                </a:tc>
                <a:extLst>
                  <a:ext uri="{0D108BD9-81ED-4DB2-BD59-A6C34878D82A}">
                    <a16:rowId xmlns:a16="http://schemas.microsoft.com/office/drawing/2014/main" val="1576507716"/>
                  </a:ext>
                </a:extLst>
              </a:tr>
              <a:tr h="941339">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stone, rock, glass,</a:t>
                      </a:r>
                      <a:r>
                        <a:rPr lang="en-GB" sz="800" baseline="0">
                          <a:effectLst/>
                          <a:latin typeface="Tahoma" panose="020B0604030504040204" pitchFamily="34" charset="0"/>
                          <a:ea typeface="Tahoma" panose="020B0604030504040204" pitchFamily="34" charset="0"/>
                          <a:cs typeface="Tahoma" panose="020B0604030504040204" pitchFamily="34" charset="0"/>
                        </a:rPr>
                        <a:t> paper, plastic, metal, similarities, differences, purposes</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materials, wood, plastic, glass, metal,</a:t>
                      </a:r>
                      <a:r>
                        <a:rPr lang="en-GB" sz="800" baseline="0">
                          <a:effectLst/>
                          <a:latin typeface="Tahoma" panose="020B0604030504040204" pitchFamily="34" charset="0"/>
                          <a:ea typeface="Tahoma" panose="020B0604030504040204" pitchFamily="34" charset="0"/>
                          <a:cs typeface="Tahoma" panose="020B0604030504040204" pitchFamily="34" charset="0"/>
                        </a:rPr>
                        <a:t> water, rock, hard, soft, strong, weak, absorbent, heavy, light, solid, runny, smooth, rough, properties, compare</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bending, twisting, stretching, rolling, squashing, waterproof, steel, cotton wool, flexible, rigid, polystyrene, </a:t>
                      </a:r>
                    </a:p>
                  </a:txBody>
                  <a:tcPr marL="23581" marR="23581" marT="0" marB="0" anchor="ctr"/>
                </a:tc>
                <a:extLst>
                  <a:ext uri="{0D108BD9-81ED-4DB2-BD59-A6C34878D82A}">
                    <a16:rowId xmlns:a16="http://schemas.microsoft.com/office/drawing/2014/main" val="3823981714"/>
                  </a:ext>
                </a:extLst>
              </a:tr>
            </a:tbl>
          </a:graphicData>
        </a:graphic>
      </p:graphicFrame>
      <p:sp>
        <p:nvSpPr>
          <p:cNvPr id="8" name="TextBox 7"/>
          <p:cNvSpPr txBox="1"/>
          <p:nvPr/>
        </p:nvSpPr>
        <p:spPr>
          <a:xfrm>
            <a:off x="1259631" y="219997"/>
            <a:ext cx="5904656"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Science - </a:t>
            </a:r>
            <a:r>
              <a:rPr lang="en-GB" sz="2400" b="1">
                <a:solidFill>
                  <a:srgbClr val="002060"/>
                </a:solidFill>
                <a:latin typeface="Tahoma" panose="020B0604030504040204" pitchFamily="34" charset="0"/>
                <a:ea typeface="Tahoma" panose="020B0604030504040204" pitchFamily="34" charset="0"/>
                <a:cs typeface="Tahoma" panose="020B0604030504040204" pitchFamily="34" charset="0"/>
              </a:rPr>
              <a:t>Materials</a:t>
            </a:r>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  </a:t>
            </a:r>
            <a:endParaRPr lang="en-GB" sz="2400" b="1">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25083726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7380312" y="620688"/>
            <a:ext cx="1656183" cy="338554"/>
          </a:xfrm>
          <a:prstGeom prst="rect">
            <a:avLst/>
          </a:prstGeom>
          <a:noFill/>
        </p:spPr>
        <p:txBody>
          <a:bodyPr wrap="square" rtlCol="0">
            <a:spAutoFit/>
          </a:bodyPr>
          <a:lstStyle/>
          <a:p>
            <a:endParaRPr lang="en-GB" sz="1600"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7" name="Table 6">
            <a:extLst>
              <a:ext uri="{FF2B5EF4-FFF2-40B4-BE49-F238E27FC236}">
                <a16:creationId xmlns:a16="http://schemas.microsoft.com/office/drawing/2014/main" id="{8064ACAE-4A41-44F7-ABD6-4F21AF4A769E}"/>
              </a:ext>
            </a:extLst>
          </p:cNvPr>
          <p:cNvGraphicFramePr>
            <a:graphicFrameLocks noGrp="1"/>
          </p:cNvGraphicFramePr>
          <p:nvPr>
            <p:extLst>
              <p:ext uri="{D42A27DB-BD31-4B8C-83A1-F6EECF244321}">
                <p14:modId xmlns:p14="http://schemas.microsoft.com/office/powerpoint/2010/main" val="946275560"/>
              </p:ext>
            </p:extLst>
          </p:nvPr>
        </p:nvGraphicFramePr>
        <p:xfrm>
          <a:off x="252075" y="1560727"/>
          <a:ext cx="8284164" cy="3423315"/>
        </p:xfrm>
        <a:graphic>
          <a:graphicData uri="http://schemas.openxmlformats.org/drawingml/2006/table">
            <a:tbl>
              <a:tblPr firstRow="1" firstCol="1" bandRow="1">
                <a:tableStyleId>{5C22544A-7EE6-4342-B048-85BDC9FD1C3A}</a:tableStyleId>
              </a:tblPr>
              <a:tblGrid>
                <a:gridCol w="1386707">
                  <a:extLst>
                    <a:ext uri="{9D8B030D-6E8A-4147-A177-3AD203B41FA5}">
                      <a16:colId xmlns:a16="http://schemas.microsoft.com/office/drawing/2014/main" val="2863215087"/>
                    </a:ext>
                  </a:extLst>
                </a:gridCol>
                <a:gridCol w="6897457">
                  <a:extLst>
                    <a:ext uri="{9D8B030D-6E8A-4147-A177-3AD203B41FA5}">
                      <a16:colId xmlns:a16="http://schemas.microsoft.com/office/drawing/2014/main" val="122677382"/>
                    </a:ext>
                  </a:extLst>
                </a:gridCol>
              </a:tblGrid>
              <a:tr h="334838">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4/Year</a:t>
                      </a:r>
                      <a:r>
                        <a:rPr lang="en-GB" sz="800" baseline="0">
                          <a:effectLst/>
                          <a:latin typeface="Tahoma" panose="020B0604030504040204" pitchFamily="34" charset="0"/>
                          <a:ea typeface="Tahoma" panose="020B0604030504040204" pitchFamily="34" charset="0"/>
                          <a:cs typeface="Tahoma" panose="020B0604030504040204" pitchFamily="34" charset="0"/>
                        </a:rPr>
                        <a:t> 5</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265378462"/>
                  </a:ext>
                </a:extLst>
              </a:tr>
              <a:tr h="2177191">
                <a:tc>
                  <a:txBody>
                    <a:bodyPr/>
                    <a:lstStyle/>
                    <a:p>
                      <a:pPr algn="ctr">
                        <a:lnSpc>
                          <a:spcPct val="115000"/>
                        </a:lnSpc>
                        <a:spcAft>
                          <a:spcPts val="0"/>
                        </a:spcAft>
                      </a:pPr>
                      <a:r>
                        <a:rPr lang="en-GB" sz="800" baseline="0">
                          <a:effectLst/>
                          <a:latin typeface="Tahoma"/>
                          <a:ea typeface="Tahoma"/>
                          <a:cs typeface="Tahoma"/>
                        </a:rPr>
                        <a:t>Properties and changes in materials </a:t>
                      </a:r>
                      <a:endParaRPr lang="en-GB" sz="800">
                        <a:effectLst/>
                        <a:latin typeface="Tahoma"/>
                        <a:ea typeface="Tahoma"/>
                        <a:cs typeface="Tahoma"/>
                      </a:endParaRPr>
                    </a:p>
                  </a:txBody>
                  <a:tcPr marL="23581" marR="23581" marT="0" marB="0" anchor="ctr"/>
                </a:tc>
                <a:tc>
                  <a:txBody>
                    <a:bodyPr/>
                    <a:lstStyle/>
                    <a:p>
                      <a:pPr marL="0" indent="0" algn="l">
                        <a:spcAft>
                          <a:spcPts val="0"/>
                        </a:spcAft>
                        <a:buFontTx/>
                        <a:buNone/>
                      </a:pPr>
                      <a:endParaRPr lang="en-US" sz="1000">
                        <a:solidFill>
                          <a:srgbClr val="FF0000"/>
                        </a:solidFill>
                        <a:effectLst/>
                        <a:latin typeface="Tahoma"/>
                        <a:ea typeface="Tahoma"/>
                        <a:cs typeface="Tahoma"/>
                      </a:endParaRPr>
                    </a:p>
                    <a:p>
                      <a:pPr marL="171450" indent="-171450" algn="l">
                        <a:lnSpc>
                          <a:spcPct val="115000"/>
                        </a:lnSpc>
                        <a:spcAft>
                          <a:spcPts val="0"/>
                        </a:spcAft>
                        <a:buFontTx/>
                        <a:buChar char="-"/>
                      </a:pPr>
                      <a:r>
                        <a:rPr lang="en-GB" sz="1000">
                          <a:solidFill>
                            <a:srgbClr val="FFC000"/>
                          </a:solidFill>
                          <a:effectLst/>
                          <a:latin typeface="Tahoma" panose="020B0604030504040204" pitchFamily="34" charset="0"/>
                          <a:ea typeface="Tahoma" panose="020B0604030504040204" pitchFamily="34" charset="0"/>
                          <a:cs typeface="Tahoma" panose="020B0604030504040204" pitchFamily="34" charset="0"/>
                        </a:rPr>
                        <a:t>Compare and group together everyday materials on the basis of their properties, including their</a:t>
                      </a:r>
                      <a:r>
                        <a:rPr lang="en-GB" sz="100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 hardness, solubility, transparency, conductivity and response to magnets.</a:t>
                      </a:r>
                    </a:p>
                    <a:p>
                      <a:pPr marL="171450" indent="-171450" algn="l">
                        <a:lnSpc>
                          <a:spcPct val="115000"/>
                        </a:lnSpc>
                        <a:spcAft>
                          <a:spcPts val="0"/>
                        </a:spcAft>
                        <a:buFontTx/>
                        <a:buChar char="-"/>
                      </a:pPr>
                      <a:r>
                        <a:rPr lang="en-GB" sz="100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Know that some materials will dissolve in liquid to form a solution, and describe how to recover a substance from a solution.</a:t>
                      </a:r>
                    </a:p>
                    <a:p>
                      <a:pPr marL="171450" indent="-171450" algn="l">
                        <a:lnSpc>
                          <a:spcPct val="115000"/>
                        </a:lnSpc>
                        <a:spcAft>
                          <a:spcPts val="0"/>
                        </a:spcAft>
                        <a:buFontTx/>
                        <a:buChar char="-"/>
                      </a:pPr>
                      <a:r>
                        <a:rPr lang="en-GB" sz="100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Use knowledge of solids, liquids and gases to decide how mixtures might be separated, including filtering, sieving and evaporating.</a:t>
                      </a:r>
                    </a:p>
                    <a:p>
                      <a:pPr marL="171450" indent="-171450" algn="l">
                        <a:lnSpc>
                          <a:spcPct val="115000"/>
                        </a:lnSpc>
                        <a:spcAft>
                          <a:spcPts val="0"/>
                        </a:spcAft>
                        <a:buFontTx/>
                        <a:buChar char="-"/>
                      </a:pPr>
                      <a:r>
                        <a:rPr lang="en-GB" sz="100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Give reasons, based on evidence from comparative and fair tests for uses of everyday materials including metals, wood and plastic.</a:t>
                      </a:r>
                    </a:p>
                    <a:p>
                      <a:pPr marL="171450" indent="-171450" algn="l">
                        <a:lnSpc>
                          <a:spcPct val="115000"/>
                        </a:lnSpc>
                        <a:spcAft>
                          <a:spcPts val="0"/>
                        </a:spcAft>
                        <a:buFontTx/>
                        <a:buChar char="-"/>
                      </a:pPr>
                      <a:r>
                        <a:rPr lang="en-GB" sz="100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Demonstrate that dissolving, mixing and changes of state are reversible changes.</a:t>
                      </a:r>
                    </a:p>
                    <a:p>
                      <a:pPr marL="171450" indent="-171450" algn="l">
                        <a:lnSpc>
                          <a:spcPct val="115000"/>
                        </a:lnSpc>
                        <a:spcAft>
                          <a:spcPts val="0"/>
                        </a:spcAft>
                        <a:buFontTx/>
                        <a:buChar char="-"/>
                      </a:pPr>
                      <a:r>
                        <a:rPr lang="en-GB" sz="100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Explain that some changes result in the formation of new materials and that this kind of change is not usually reversible, including the changes associated with burning and the action of acid on bicarbonate of soda. </a:t>
                      </a:r>
                    </a:p>
                    <a:p>
                      <a:pPr marL="171450" indent="-171450" algn="l">
                        <a:lnSpc>
                          <a:spcPct val="115000"/>
                        </a:lnSpc>
                        <a:spcAft>
                          <a:spcPts val="0"/>
                        </a:spcAft>
                        <a:buFontTx/>
                        <a:buChar char="-"/>
                      </a:pPr>
                      <a:endParaRPr lang="en-GB" sz="1000" baseline="0">
                        <a:effectLst/>
                        <a:latin typeface="Tahoma" panose="020B0604030504040204" pitchFamily="34" charset="0"/>
                        <a:ea typeface="Tahoma" panose="020B0604030504040204" pitchFamily="34" charset="0"/>
                        <a:cs typeface="Tahoma" panose="020B0604030504040204" pitchFamily="34" charset="0"/>
                      </a:endParaRPr>
                    </a:p>
                  </a:txBody>
                  <a:tcPr marL="114300" marR="114300" marT="0" marB="0"/>
                </a:tc>
                <a:extLst>
                  <a:ext uri="{0D108BD9-81ED-4DB2-BD59-A6C34878D82A}">
                    <a16:rowId xmlns:a16="http://schemas.microsoft.com/office/drawing/2014/main" val="1576507716"/>
                  </a:ext>
                </a:extLst>
              </a:tr>
              <a:tr h="850673">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algn="ctr">
                        <a:lnSpc>
                          <a:spcPct val="115000"/>
                        </a:lnSpc>
                        <a:spcAft>
                          <a:spcPts val="0"/>
                        </a:spcAft>
                      </a:pPr>
                      <a:endParaRPr lang="en-GB" sz="800" baseline="0">
                        <a:solidFill>
                          <a:srgbClr val="FF0000"/>
                        </a:solidFill>
                        <a:effectLst/>
                        <a:latin typeface="Tahoma"/>
                        <a:ea typeface="Tahoma"/>
                        <a:cs typeface="Tahoma"/>
                      </a:endParaRPr>
                    </a:p>
                    <a:p>
                      <a:pPr algn="ctr">
                        <a:lnSpc>
                          <a:spcPct val="115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solute, solvent,</a:t>
                      </a:r>
                      <a:r>
                        <a:rPr lang="en-GB" sz="80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 solution, dissolve, recover, reversible, irreversible, magnetic, thermally conductive, electrically conductive, function, sieving, separating, filtering, chemical change, changes of state, saturated, absorb, mixture</a:t>
                      </a:r>
                      <a:endPar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3823981714"/>
                  </a:ext>
                </a:extLst>
              </a:tr>
            </a:tbl>
          </a:graphicData>
        </a:graphic>
      </p:graphicFrame>
      <p:sp>
        <p:nvSpPr>
          <p:cNvPr id="8" name="TextBox 7"/>
          <p:cNvSpPr txBox="1"/>
          <p:nvPr/>
        </p:nvSpPr>
        <p:spPr>
          <a:xfrm>
            <a:off x="1259631" y="219997"/>
            <a:ext cx="5904656"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Science - </a:t>
            </a:r>
            <a:r>
              <a:rPr lang="en-GB" sz="2400" b="1">
                <a:solidFill>
                  <a:srgbClr val="002060"/>
                </a:solidFill>
                <a:latin typeface="Tahoma" panose="020B0604030504040204" pitchFamily="34" charset="0"/>
                <a:ea typeface="Tahoma" panose="020B0604030504040204" pitchFamily="34" charset="0"/>
                <a:cs typeface="Tahoma" panose="020B0604030504040204" pitchFamily="34" charset="0"/>
              </a:rPr>
              <a:t>Materials</a:t>
            </a:r>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  </a:t>
            </a:r>
            <a:endParaRPr lang="en-GB" sz="2400" b="1">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2" name="Rectangle 1"/>
          <p:cNvSpPr/>
          <p:nvPr/>
        </p:nvSpPr>
        <p:spPr>
          <a:xfrm>
            <a:off x="2103916" y="923563"/>
            <a:ext cx="5564087" cy="369332"/>
          </a:xfrm>
          <a:prstGeom prst="rect">
            <a:avLst/>
          </a:prstGeom>
        </p:spPr>
        <p:txBody>
          <a:bodyPr wrap="square" lIns="91440" tIns="45720" rIns="91440" bIns="45720" anchor="t">
            <a:spAutoFit/>
          </a:bodyPr>
          <a:lstStyle/>
          <a:p>
            <a:r>
              <a:rPr lang="en-GB">
                <a:solidFill>
                  <a:srgbClr val="FF0000"/>
                </a:solidFill>
              </a:rPr>
              <a:t>	</a:t>
            </a:r>
            <a:r>
              <a:rPr lang="en-GB" b="1">
                <a:solidFill>
                  <a:srgbClr val="FFC000"/>
                </a:solidFill>
              </a:rPr>
              <a:t>Year 5 knowledge</a:t>
            </a:r>
          </a:p>
        </p:txBody>
      </p:sp>
    </p:spTree>
    <p:extLst>
      <p:ext uri="{BB962C8B-B14F-4D97-AF65-F5344CB8AC3E}">
        <p14:creationId xmlns:p14="http://schemas.microsoft.com/office/powerpoint/2010/main" val="256672325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7380312" y="620688"/>
            <a:ext cx="1656183" cy="338554"/>
          </a:xfrm>
          <a:prstGeom prst="rect">
            <a:avLst/>
          </a:prstGeom>
          <a:noFill/>
        </p:spPr>
        <p:txBody>
          <a:bodyPr wrap="square" rtlCol="0">
            <a:spAutoFit/>
          </a:bodyPr>
          <a:lstStyle/>
          <a:p>
            <a:endParaRPr lang="en-GB" sz="1600"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7" name="Table 6">
            <a:extLst>
              <a:ext uri="{FF2B5EF4-FFF2-40B4-BE49-F238E27FC236}">
                <a16:creationId xmlns:a16="http://schemas.microsoft.com/office/drawing/2014/main" id="{8064ACAE-4A41-44F7-ABD6-4F21AF4A769E}"/>
              </a:ext>
            </a:extLst>
          </p:cNvPr>
          <p:cNvGraphicFramePr>
            <a:graphicFrameLocks noGrp="1"/>
          </p:cNvGraphicFramePr>
          <p:nvPr>
            <p:extLst>
              <p:ext uri="{D42A27DB-BD31-4B8C-83A1-F6EECF244321}">
                <p14:modId xmlns:p14="http://schemas.microsoft.com/office/powerpoint/2010/main" val="3013944306"/>
              </p:ext>
            </p:extLst>
          </p:nvPr>
        </p:nvGraphicFramePr>
        <p:xfrm>
          <a:off x="316301" y="1279584"/>
          <a:ext cx="7579982" cy="3768970"/>
        </p:xfrm>
        <a:graphic>
          <a:graphicData uri="http://schemas.openxmlformats.org/drawingml/2006/table">
            <a:tbl>
              <a:tblPr firstRow="1" firstCol="1" bandRow="1">
                <a:tableStyleId>{5C22544A-7EE6-4342-B048-85BDC9FD1C3A}</a:tableStyleId>
              </a:tblPr>
              <a:tblGrid>
                <a:gridCol w="1386706">
                  <a:extLst>
                    <a:ext uri="{9D8B030D-6E8A-4147-A177-3AD203B41FA5}">
                      <a16:colId xmlns:a16="http://schemas.microsoft.com/office/drawing/2014/main" val="2863215087"/>
                    </a:ext>
                  </a:extLst>
                </a:gridCol>
                <a:gridCol w="6193276">
                  <a:extLst>
                    <a:ext uri="{9D8B030D-6E8A-4147-A177-3AD203B41FA5}">
                      <a16:colId xmlns:a16="http://schemas.microsoft.com/office/drawing/2014/main" val="375876866"/>
                    </a:ext>
                  </a:extLst>
                </a:gridCol>
              </a:tblGrid>
              <a:tr h="453957">
                <a:tc>
                  <a:txBody>
                    <a:bodyPr/>
                    <a:lstStyle/>
                    <a:p>
                      <a:pP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algn="ctr">
                        <a:lnSpc>
                          <a:spcPct val="115000"/>
                        </a:lnSpc>
                        <a:spcAft>
                          <a:spcPts val="0"/>
                        </a:spcAft>
                      </a:pPr>
                      <a:r>
                        <a:rPr lang="en-GB" sz="800">
                          <a:effectLst/>
                          <a:latin typeface="Tahoma"/>
                          <a:ea typeface="Tahoma"/>
                          <a:cs typeface="Tahoma"/>
                        </a:rPr>
                        <a:t>Year 5/6</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265378462"/>
                  </a:ext>
                </a:extLst>
              </a:tr>
              <a:tr h="2464340">
                <a:tc>
                  <a:txBody>
                    <a:bodyPr/>
                    <a:lstStyle/>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marL="171450" indent="-171450" algn="l">
                        <a:spcAft>
                          <a:spcPts val="0"/>
                        </a:spcAft>
                        <a:buClr>
                          <a:srgbClr val="000000"/>
                        </a:buClr>
                        <a:buFont typeface="Arial"/>
                        <a:buChar char="•"/>
                      </a:pPr>
                      <a:r>
                        <a:rPr lang="en-GB" sz="1000" b="0" i="0" u="none" strike="noStrike" baseline="0" noProof="0">
                          <a:solidFill>
                            <a:srgbClr val="FF0000"/>
                          </a:solidFill>
                          <a:effectLst/>
                          <a:latin typeface="Tahoma"/>
                        </a:rPr>
                        <a:t>Identify common appliances that run on electricity. </a:t>
                      </a:r>
                      <a:endParaRPr lang="en-US" sz="1000" b="0" i="0" u="none" strike="noStrike" baseline="0" noProof="0">
                        <a:solidFill>
                          <a:srgbClr val="000000"/>
                        </a:solidFill>
                        <a:effectLst/>
                        <a:latin typeface="Tahoma"/>
                      </a:endParaRPr>
                    </a:p>
                    <a:p>
                      <a:pPr marL="171450" lvl="0" indent="-171450" algn="l">
                        <a:spcAft>
                          <a:spcPts val="0"/>
                        </a:spcAft>
                        <a:buClr>
                          <a:srgbClr val="000000"/>
                        </a:buClr>
                        <a:buFont typeface="Arial"/>
                        <a:buChar char="•"/>
                      </a:pPr>
                      <a:r>
                        <a:rPr lang="en-GB" sz="1000" b="0" i="0" u="none" strike="noStrike" baseline="0" noProof="0">
                          <a:solidFill>
                            <a:srgbClr val="FF0000"/>
                          </a:solidFill>
                          <a:effectLst/>
                          <a:latin typeface="Tahoma"/>
                        </a:rPr>
                        <a:t>Construct a simple series electrical circuit, identifying and naming its basic parts, including cells, wires, bulbs, switches and buzzers.</a:t>
                      </a:r>
                      <a:endParaRPr lang="en-US" sz="1000" b="0" i="0" u="none" strike="noStrike" baseline="0" noProof="0">
                        <a:solidFill>
                          <a:srgbClr val="000000"/>
                        </a:solidFill>
                        <a:effectLst/>
                        <a:latin typeface="Tahoma"/>
                      </a:endParaRPr>
                    </a:p>
                    <a:p>
                      <a:pPr marL="171450" lvl="0" indent="-171450" algn="l">
                        <a:spcAft>
                          <a:spcPts val="0"/>
                        </a:spcAft>
                        <a:buClr>
                          <a:srgbClr val="000000"/>
                        </a:buClr>
                        <a:buFont typeface="Arial"/>
                        <a:buChar char="•"/>
                      </a:pPr>
                      <a:r>
                        <a:rPr lang="en-GB" sz="1000" b="0" i="0" u="none" strike="noStrike" baseline="0" noProof="0">
                          <a:solidFill>
                            <a:srgbClr val="FF0000"/>
                          </a:solidFill>
                          <a:effectLst/>
                          <a:latin typeface="Tahoma"/>
                        </a:rPr>
                        <a:t>Identify whether or not a lamp will light in a simple series circuit, based on whether or not the lamp is part of a complete loop with a battery.</a:t>
                      </a:r>
                      <a:endParaRPr lang="en-US" sz="1000" b="0" i="0" u="none" strike="noStrike" baseline="0" noProof="0">
                        <a:solidFill>
                          <a:srgbClr val="000000"/>
                        </a:solidFill>
                        <a:effectLst/>
                        <a:latin typeface="Tahoma"/>
                      </a:endParaRPr>
                    </a:p>
                    <a:p>
                      <a:pPr marL="171450" lvl="0" indent="-171450" algn="l">
                        <a:spcAft>
                          <a:spcPts val="0"/>
                        </a:spcAft>
                        <a:buClr>
                          <a:srgbClr val="000000"/>
                        </a:buClr>
                        <a:buFont typeface="Arial"/>
                        <a:buChar char="•"/>
                      </a:pPr>
                      <a:r>
                        <a:rPr lang="en-GB" sz="1000" b="0" i="0" u="none" strike="noStrike" baseline="0" noProof="0">
                          <a:solidFill>
                            <a:srgbClr val="FF0000"/>
                          </a:solidFill>
                          <a:effectLst/>
                          <a:latin typeface="Tahoma"/>
                        </a:rPr>
                        <a:t>Recognise that a switch opens and closes a circuit and associate this with whether or not a lamp lights in a simple series circuit. </a:t>
                      </a:r>
                      <a:endParaRPr lang="en-US" sz="1000" b="0" i="0" u="none" strike="noStrike" baseline="0" noProof="0">
                        <a:solidFill>
                          <a:srgbClr val="000000"/>
                        </a:solidFill>
                        <a:effectLst/>
                        <a:latin typeface="Tahoma"/>
                      </a:endParaRPr>
                    </a:p>
                    <a:p>
                      <a:pPr marL="171450" lvl="0" indent="-171450" algn="l">
                        <a:spcAft>
                          <a:spcPts val="0"/>
                        </a:spcAft>
                        <a:buClr>
                          <a:srgbClr val="000000"/>
                        </a:buClr>
                        <a:buFont typeface="Arial"/>
                        <a:buChar char="•"/>
                      </a:pPr>
                      <a:r>
                        <a:rPr lang="en-GB" sz="1000" b="0" i="0" u="none" strike="noStrike" baseline="0" noProof="0">
                          <a:solidFill>
                            <a:srgbClr val="FF0000"/>
                          </a:solidFill>
                          <a:effectLst/>
                          <a:latin typeface="Tahoma"/>
                        </a:rPr>
                        <a:t>Recognise some common conductors and insulators, and associate metals with being good conductors. </a:t>
                      </a:r>
                      <a:endParaRPr lang="en-GB"/>
                    </a:p>
                    <a:p>
                      <a:pPr marL="171450" lvl="0" indent="-171450" algn="l">
                        <a:spcAft>
                          <a:spcPts val="0"/>
                        </a:spcAft>
                        <a:buClr>
                          <a:srgbClr val="000000"/>
                        </a:buClr>
                        <a:buFont typeface="Arial"/>
                        <a:buChar char="•"/>
                      </a:pPr>
                      <a:endParaRPr lang="en-GB" sz="1000" b="0" i="0" u="none" strike="noStrike" baseline="0" noProof="0">
                        <a:solidFill>
                          <a:srgbClr val="FF0000"/>
                        </a:solidFill>
                        <a:effectLst/>
                        <a:latin typeface="Tahoma"/>
                      </a:endParaRPr>
                    </a:p>
                    <a:p>
                      <a:pPr marL="171450" lvl="0" indent="-171450" algn="l">
                        <a:lnSpc>
                          <a:spcPct val="114999"/>
                        </a:lnSpc>
                        <a:spcAft>
                          <a:spcPts val="0"/>
                        </a:spcAft>
                        <a:buFontTx/>
                        <a:buChar char="-"/>
                      </a:pPr>
                      <a:r>
                        <a:rPr lang="en-GB" sz="1000" baseline="0">
                          <a:solidFill>
                            <a:srgbClr val="7030A0"/>
                          </a:solidFill>
                          <a:effectLst/>
                          <a:latin typeface="Tahoma"/>
                          <a:ea typeface="Tahoma"/>
                          <a:cs typeface="Tahoma"/>
                        </a:rPr>
                        <a:t>Associate the brightness of a lamp or the volume of a buzzer with the number and voltage of cells used in the circuit.</a:t>
                      </a:r>
                    </a:p>
                    <a:p>
                      <a:pPr marL="171450" indent="-171450" algn="l">
                        <a:lnSpc>
                          <a:spcPct val="115000"/>
                        </a:lnSpc>
                        <a:spcAft>
                          <a:spcPts val="0"/>
                        </a:spcAft>
                        <a:buFontTx/>
                        <a:buChar char="-"/>
                      </a:pPr>
                      <a:r>
                        <a:rPr lang="en-GB" sz="1000" baseline="0">
                          <a:solidFill>
                            <a:srgbClr val="7030A0"/>
                          </a:solidFill>
                          <a:effectLst/>
                          <a:latin typeface="Tahoma"/>
                          <a:ea typeface="Tahoma"/>
                          <a:cs typeface="Tahoma"/>
                        </a:rPr>
                        <a:t>Compare and give reasons form variations in how components function, including the brightness of bulbs, the loudness of buzzers and the on / off position of switches.</a:t>
                      </a:r>
                    </a:p>
                    <a:p>
                      <a:pPr marL="171450" indent="-171450" algn="l">
                        <a:lnSpc>
                          <a:spcPct val="115000"/>
                        </a:lnSpc>
                        <a:spcAft>
                          <a:spcPts val="0"/>
                        </a:spcAft>
                        <a:buFontTx/>
                        <a:buChar char="-"/>
                      </a:pPr>
                      <a:r>
                        <a:rPr lang="en-GB" sz="1000" baseline="0">
                          <a:solidFill>
                            <a:srgbClr val="7030A0"/>
                          </a:solidFill>
                          <a:effectLst/>
                          <a:latin typeface="Tahoma"/>
                          <a:ea typeface="Tahoma"/>
                          <a:cs typeface="Tahoma"/>
                        </a:rPr>
                        <a:t>Use and recognise symbols when representing a simple circuit in a diagram. </a:t>
                      </a:r>
                    </a:p>
                  </a:txBody>
                  <a:tcPr marL="23581" marR="23581" marT="0" marB="0"/>
                </a:tc>
                <a:extLst>
                  <a:ext uri="{0D108BD9-81ED-4DB2-BD59-A6C34878D82A}">
                    <a16:rowId xmlns:a16="http://schemas.microsoft.com/office/drawing/2014/main" val="1576507716"/>
                  </a:ext>
                </a:extLst>
              </a:tr>
              <a:tr h="850673">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algn="ctr">
                        <a:lnSpc>
                          <a:spcPct val="115000"/>
                        </a:lnSpc>
                        <a:spcAft>
                          <a:spcPts val="0"/>
                        </a:spcAft>
                      </a:pPr>
                      <a:r>
                        <a:rPr lang="en-GB" sz="800" b="0" i="0" u="none" strike="noStrike" noProof="0">
                          <a:solidFill>
                            <a:srgbClr val="FF0000"/>
                          </a:solidFill>
                          <a:effectLst/>
                          <a:latin typeface="Tahoma"/>
                        </a:rPr>
                        <a:t>energy, electrical, energy, conductors, insulators, water, metals materials, safety, buzzers, switches, components, electrical current,</a:t>
                      </a:r>
                      <a:endParaRPr lang="en-US" sz="800" b="0" i="0" u="none" strike="noStrike" noProof="0">
                        <a:solidFill>
                          <a:srgbClr val="000000"/>
                        </a:solidFill>
                        <a:effectLst/>
                        <a:latin typeface="Tahoma"/>
                      </a:endParaRPr>
                    </a:p>
                    <a:p>
                      <a:pPr lvl="0" algn="ctr">
                        <a:lnSpc>
                          <a:spcPct val="114999"/>
                        </a:lnSpc>
                        <a:spcAft>
                          <a:spcPts val="0"/>
                        </a:spcAft>
                        <a:buNone/>
                      </a:pPr>
                      <a:r>
                        <a:rPr lang="en-GB" sz="800" b="0" i="0" u="none" strike="noStrike" noProof="0">
                          <a:solidFill>
                            <a:srgbClr val="FF0000"/>
                          </a:solidFill>
                          <a:effectLst/>
                          <a:latin typeface="Tahoma"/>
                        </a:rPr>
                        <a:t>complete circuit, wires, dangerous </a:t>
                      </a:r>
                      <a:endParaRPr lang="en-GB" sz="800">
                        <a:solidFill>
                          <a:srgbClr val="7030A0"/>
                        </a:solidFill>
                        <a:effectLst/>
                        <a:latin typeface="Tahoma"/>
                        <a:ea typeface="Tahoma"/>
                        <a:cs typeface="Tahoma"/>
                      </a:endParaRPr>
                    </a:p>
                    <a:p>
                      <a:pPr lvl="0" algn="ctr">
                        <a:lnSpc>
                          <a:spcPct val="114999"/>
                        </a:lnSpc>
                        <a:spcAft>
                          <a:spcPts val="0"/>
                        </a:spcAft>
                        <a:buNone/>
                      </a:pPr>
                      <a:r>
                        <a:rPr lang="en-GB" sz="800">
                          <a:solidFill>
                            <a:srgbClr val="7030A0"/>
                          </a:solidFill>
                          <a:effectLst/>
                          <a:latin typeface="Tahoma"/>
                          <a:ea typeface="Tahoma"/>
                          <a:cs typeface="Tahoma"/>
                        </a:rPr>
                        <a:t>voltage, cell, measure, electric</a:t>
                      </a:r>
                      <a:r>
                        <a:rPr lang="en-GB" sz="800" baseline="0">
                          <a:solidFill>
                            <a:srgbClr val="7030A0"/>
                          </a:solidFill>
                          <a:effectLst/>
                          <a:latin typeface="Tahoma"/>
                          <a:ea typeface="Tahoma"/>
                          <a:cs typeface="Tahoma"/>
                        </a:rPr>
                        <a:t> current, brightness, circuit diagrams</a:t>
                      </a:r>
                      <a:endParaRPr lang="en-GB" sz="800">
                        <a:solidFill>
                          <a:srgbClr val="7030A0"/>
                        </a:solidFill>
                        <a:effectLst/>
                        <a:latin typeface="Tahoma"/>
                        <a:ea typeface="Tahoma"/>
                        <a:cs typeface="Tahoma"/>
                      </a:endParaRPr>
                    </a:p>
                  </a:txBody>
                  <a:tcPr marL="23581" marR="23581" marT="0" marB="0" anchor="ctr"/>
                </a:tc>
                <a:extLst>
                  <a:ext uri="{0D108BD9-81ED-4DB2-BD59-A6C34878D82A}">
                    <a16:rowId xmlns:a16="http://schemas.microsoft.com/office/drawing/2014/main" val="3823981714"/>
                  </a:ext>
                </a:extLst>
              </a:tr>
            </a:tbl>
          </a:graphicData>
        </a:graphic>
      </p:graphicFrame>
      <p:sp>
        <p:nvSpPr>
          <p:cNvPr id="8" name="TextBox 7"/>
          <p:cNvSpPr txBox="1"/>
          <p:nvPr/>
        </p:nvSpPr>
        <p:spPr>
          <a:xfrm>
            <a:off x="1259631" y="219997"/>
            <a:ext cx="5904656"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Science - </a:t>
            </a:r>
            <a:r>
              <a:rPr lang="en-GB" sz="2400" b="1">
                <a:solidFill>
                  <a:srgbClr val="002060"/>
                </a:solidFill>
                <a:latin typeface="Tahoma" panose="020B0604030504040204" pitchFamily="34" charset="0"/>
                <a:ea typeface="Tahoma" panose="020B0604030504040204" pitchFamily="34" charset="0"/>
                <a:cs typeface="Tahoma" panose="020B0604030504040204" pitchFamily="34" charset="0"/>
              </a:rPr>
              <a:t>Electricity</a:t>
            </a:r>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  </a:t>
            </a:r>
            <a:endParaRPr lang="en-GB" sz="2400" b="1">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2" name="Rectangle 1"/>
          <p:cNvSpPr/>
          <p:nvPr/>
        </p:nvSpPr>
        <p:spPr>
          <a:xfrm>
            <a:off x="1853433" y="813356"/>
            <a:ext cx="4012380" cy="369332"/>
          </a:xfrm>
          <a:prstGeom prst="rect">
            <a:avLst/>
          </a:prstGeom>
        </p:spPr>
        <p:txBody>
          <a:bodyPr wrap="none" lIns="91440" tIns="45720" rIns="91440" bIns="45720" anchor="t">
            <a:spAutoFit/>
          </a:bodyPr>
          <a:lstStyle/>
          <a:p>
            <a:r>
              <a:rPr lang="en-GB">
                <a:solidFill>
                  <a:srgbClr val="FF0000"/>
                </a:solidFill>
              </a:rPr>
              <a:t>Year 4 knowledge</a:t>
            </a:r>
            <a:r>
              <a:rPr lang="en-GB"/>
              <a:t>   </a:t>
            </a:r>
            <a:r>
              <a:rPr lang="en-GB">
                <a:solidFill>
                  <a:srgbClr val="000000"/>
                </a:solidFill>
              </a:rPr>
              <a:t>       </a:t>
            </a:r>
            <a:r>
              <a:rPr lang="en-GB">
                <a:solidFill>
                  <a:srgbClr val="7030A0"/>
                </a:solidFill>
              </a:rPr>
              <a:t>Year 6 knowledge</a:t>
            </a:r>
          </a:p>
        </p:txBody>
      </p:sp>
    </p:spTree>
    <p:extLst>
      <p:ext uri="{BB962C8B-B14F-4D97-AF65-F5344CB8AC3E}">
        <p14:creationId xmlns:p14="http://schemas.microsoft.com/office/powerpoint/2010/main" val="7529378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822D69-095C-FBAC-92E0-7B970A9F030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2380CD8-0507-EB70-5996-FBDFAE4C37E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4" name="Rectangle 1">
            <a:extLst>
              <a:ext uri="{FF2B5EF4-FFF2-40B4-BE49-F238E27FC236}">
                <a16:creationId xmlns:a16="http://schemas.microsoft.com/office/drawing/2014/main" id="{0FF4A051-F463-139C-42DE-63AD28892567}"/>
              </a:ext>
            </a:extLst>
          </p:cNvPr>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21" name="TextBox 20">
            <a:extLst>
              <a:ext uri="{FF2B5EF4-FFF2-40B4-BE49-F238E27FC236}">
                <a16:creationId xmlns:a16="http://schemas.microsoft.com/office/drawing/2014/main" id="{2AD61134-A9C4-804F-40DD-1E50B34AB665}"/>
              </a:ext>
            </a:extLst>
          </p:cNvPr>
          <p:cNvSpPr txBox="1"/>
          <p:nvPr/>
        </p:nvSpPr>
        <p:spPr>
          <a:xfrm>
            <a:off x="7668344" y="219997"/>
            <a:ext cx="1224136" cy="369332"/>
          </a:xfrm>
          <a:prstGeom prst="rect">
            <a:avLst/>
          </a:prstGeom>
          <a:noFill/>
        </p:spPr>
        <p:txBody>
          <a:bodyPr wrap="square" rtlCol="0">
            <a:spAutoFit/>
          </a:bodyPr>
          <a:lstStyle/>
          <a:p>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a:extLst>
              <a:ext uri="{FF2B5EF4-FFF2-40B4-BE49-F238E27FC236}">
                <a16:creationId xmlns:a16="http://schemas.microsoft.com/office/drawing/2014/main" id="{27B59CEF-7986-AF40-0436-D3DBB0C37116}"/>
              </a:ext>
            </a:extLst>
          </p:cNvPr>
          <p:cNvSpPr txBox="1"/>
          <p:nvPr/>
        </p:nvSpPr>
        <p:spPr>
          <a:xfrm>
            <a:off x="7380312" y="620688"/>
            <a:ext cx="1656183" cy="338554"/>
          </a:xfrm>
          <a:prstGeom prst="rect">
            <a:avLst/>
          </a:prstGeom>
          <a:noFill/>
        </p:spPr>
        <p:txBody>
          <a:bodyPr wrap="square" rtlCol="0">
            <a:spAutoFit/>
          </a:bodyPr>
          <a:lstStyle/>
          <a:p>
            <a:endParaRPr lang="en-GB" sz="1600"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7" name="Table 6">
            <a:extLst>
              <a:ext uri="{FF2B5EF4-FFF2-40B4-BE49-F238E27FC236}">
                <a16:creationId xmlns:a16="http://schemas.microsoft.com/office/drawing/2014/main" id="{AF303649-E8BF-8F11-82B7-6000D62E28FA}"/>
              </a:ext>
            </a:extLst>
          </p:cNvPr>
          <p:cNvGraphicFramePr>
            <a:graphicFrameLocks noGrp="1"/>
          </p:cNvGraphicFramePr>
          <p:nvPr>
            <p:extLst>
              <p:ext uri="{D42A27DB-BD31-4B8C-83A1-F6EECF244321}">
                <p14:modId xmlns:p14="http://schemas.microsoft.com/office/powerpoint/2010/main" val="1968249226"/>
              </p:ext>
            </p:extLst>
          </p:nvPr>
        </p:nvGraphicFramePr>
        <p:xfrm>
          <a:off x="316301" y="1279584"/>
          <a:ext cx="7950259" cy="3768970"/>
        </p:xfrm>
        <a:graphic>
          <a:graphicData uri="http://schemas.openxmlformats.org/drawingml/2006/table">
            <a:tbl>
              <a:tblPr firstRow="1" firstCol="1" bandRow="1">
                <a:tableStyleId>{5C22544A-7EE6-4342-B048-85BDC9FD1C3A}</a:tableStyleId>
              </a:tblPr>
              <a:tblGrid>
                <a:gridCol w="821028">
                  <a:extLst>
                    <a:ext uri="{9D8B030D-6E8A-4147-A177-3AD203B41FA5}">
                      <a16:colId xmlns:a16="http://schemas.microsoft.com/office/drawing/2014/main" val="2863215087"/>
                    </a:ext>
                  </a:extLst>
                </a:gridCol>
                <a:gridCol w="3554320">
                  <a:extLst>
                    <a:ext uri="{9D8B030D-6E8A-4147-A177-3AD203B41FA5}">
                      <a16:colId xmlns:a16="http://schemas.microsoft.com/office/drawing/2014/main" val="375876866"/>
                    </a:ext>
                  </a:extLst>
                </a:gridCol>
                <a:gridCol w="3574911">
                  <a:extLst>
                    <a:ext uri="{9D8B030D-6E8A-4147-A177-3AD203B41FA5}">
                      <a16:colId xmlns:a16="http://schemas.microsoft.com/office/drawing/2014/main" val="3164085276"/>
                    </a:ext>
                  </a:extLst>
                </a:gridCol>
              </a:tblGrid>
              <a:tr h="453957">
                <a:tc>
                  <a:txBody>
                    <a:bodyPr/>
                    <a:lstStyle/>
                    <a:p>
                      <a:pP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algn="ctr">
                        <a:lnSpc>
                          <a:spcPct val="115000"/>
                        </a:lnSpc>
                        <a:spcAft>
                          <a:spcPts val="0"/>
                        </a:spcAft>
                      </a:pPr>
                      <a:r>
                        <a:rPr lang="en-GB" sz="800">
                          <a:effectLst/>
                          <a:latin typeface="Tahoma"/>
                          <a:ea typeface="Tahoma"/>
                          <a:cs typeface="Tahoma"/>
                        </a:rPr>
                        <a:t>Year 3</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lvl="0" algn="ctr">
                        <a:lnSpc>
                          <a:spcPct val="114999"/>
                        </a:lnSpc>
                        <a:spcAft>
                          <a:spcPts val="0"/>
                        </a:spcAft>
                        <a:buNone/>
                      </a:pPr>
                      <a:r>
                        <a:rPr lang="en-GB" sz="800">
                          <a:effectLst/>
                          <a:latin typeface="Tahoma"/>
                          <a:ea typeface="Tahoma"/>
                          <a:cs typeface="Tahoma"/>
                        </a:rPr>
                        <a:t>Year 5/6</a:t>
                      </a:r>
                    </a:p>
                  </a:txBody>
                  <a:tcPr marL="23581" marR="23581" marT="0" marB="0" anchor="ctr"/>
                </a:tc>
                <a:extLst>
                  <a:ext uri="{0D108BD9-81ED-4DB2-BD59-A6C34878D82A}">
                    <a16:rowId xmlns:a16="http://schemas.microsoft.com/office/drawing/2014/main" val="265378462"/>
                  </a:ext>
                </a:extLst>
              </a:tr>
              <a:tr h="2464340">
                <a:tc>
                  <a:txBody>
                    <a:bodyPr/>
                    <a:lstStyle/>
                    <a:p>
                      <a:pPr algn="ctr">
                        <a:lnSpc>
                          <a:spcPct val="115000"/>
                        </a:lnSpc>
                        <a:spcAft>
                          <a:spcPts val="0"/>
                        </a:spcAft>
                      </a:pPr>
                      <a:r>
                        <a:rPr lang="en-GB" sz="800">
                          <a:effectLst/>
                          <a:latin typeface="Tahoma"/>
                          <a:ea typeface="Tahoma"/>
                          <a:cs typeface="Tahoma"/>
                        </a:rPr>
                        <a:t>Light</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marL="0" lvl="0" indent="0" algn="l">
                        <a:lnSpc>
                          <a:spcPct val="100000"/>
                        </a:lnSpc>
                        <a:spcBef>
                          <a:spcPts val="0"/>
                        </a:spcBef>
                        <a:spcAft>
                          <a:spcPts val="0"/>
                        </a:spcAft>
                        <a:buClr>
                          <a:srgbClr val="000000"/>
                        </a:buClr>
                        <a:buNone/>
                      </a:pPr>
                      <a:r>
                        <a:rPr lang="en-GB" sz="1000" b="0" i="0" u="none" strike="noStrike" baseline="0" noProof="0">
                          <a:solidFill>
                            <a:srgbClr val="000000"/>
                          </a:solidFill>
                          <a:effectLst/>
                          <a:latin typeface="Tahoma"/>
                        </a:rPr>
                        <a:t> </a:t>
                      </a:r>
                      <a:endParaRPr lang="en-GB" sz="1000" b="0" i="0" u="none" strike="noStrike" baseline="0" noProof="0">
                        <a:solidFill>
                          <a:srgbClr val="FF0000"/>
                        </a:solidFill>
                        <a:effectLst/>
                        <a:latin typeface="Tahoma"/>
                      </a:endParaRPr>
                    </a:p>
                    <a:p>
                      <a:pPr marL="0" lvl="0" indent="0" algn="l">
                        <a:lnSpc>
                          <a:spcPct val="100000"/>
                        </a:lnSpc>
                        <a:spcBef>
                          <a:spcPts val="0"/>
                        </a:spcBef>
                        <a:spcAft>
                          <a:spcPts val="0"/>
                        </a:spcAft>
                        <a:buClr>
                          <a:srgbClr val="000000"/>
                        </a:buClr>
                        <a:buFont typeface="Arial"/>
                        <a:buChar char="•"/>
                      </a:pPr>
                      <a:r>
                        <a:rPr lang="en-GB" sz="1000" b="0" i="0" u="none" strike="noStrike" baseline="0" noProof="0">
                          <a:solidFill>
                            <a:srgbClr val="000000"/>
                          </a:solidFill>
                          <a:effectLst/>
                          <a:latin typeface="Tahoma"/>
                        </a:rPr>
                        <a:t> Recognises that they need light in order to see things and that dark is the absence of light.</a:t>
                      </a:r>
                      <a:endParaRPr lang="en-GB" sz="1000" b="0" i="0" u="none" strike="noStrike" baseline="0" noProof="0">
                        <a:solidFill>
                          <a:srgbClr val="FF0000"/>
                        </a:solidFill>
                        <a:effectLst/>
                        <a:latin typeface="Tahoma"/>
                      </a:endParaRPr>
                    </a:p>
                    <a:p>
                      <a:pPr marL="0" lvl="0" indent="0" algn="l">
                        <a:lnSpc>
                          <a:spcPct val="100000"/>
                        </a:lnSpc>
                        <a:spcBef>
                          <a:spcPts val="0"/>
                        </a:spcBef>
                        <a:spcAft>
                          <a:spcPts val="0"/>
                        </a:spcAft>
                        <a:buClr>
                          <a:srgbClr val="000000"/>
                        </a:buClr>
                        <a:buFont typeface="Arial"/>
                        <a:buChar char="•"/>
                      </a:pPr>
                      <a:r>
                        <a:rPr lang="en-GB" sz="1000" b="0" i="0" u="none" strike="noStrike" baseline="0" noProof="0">
                          <a:solidFill>
                            <a:srgbClr val="000000"/>
                          </a:solidFill>
                          <a:effectLst/>
                          <a:latin typeface="Tahoma"/>
                        </a:rPr>
                        <a:t> Understand that light is reflected from surfaces.</a:t>
                      </a:r>
                      <a:endParaRPr lang="en-GB"/>
                    </a:p>
                    <a:p>
                      <a:pPr marL="0" lvl="0" indent="0" algn="l">
                        <a:lnSpc>
                          <a:spcPct val="100000"/>
                        </a:lnSpc>
                        <a:spcBef>
                          <a:spcPts val="0"/>
                        </a:spcBef>
                        <a:spcAft>
                          <a:spcPts val="0"/>
                        </a:spcAft>
                        <a:buClr>
                          <a:srgbClr val="000000"/>
                        </a:buClr>
                        <a:buFont typeface="Arial"/>
                        <a:buChar char="•"/>
                      </a:pPr>
                      <a:r>
                        <a:rPr lang="en-GB" sz="1000" b="0" i="0" u="none" strike="noStrike" baseline="0" noProof="0">
                          <a:solidFill>
                            <a:srgbClr val="000000"/>
                          </a:solidFill>
                          <a:effectLst/>
                          <a:latin typeface="Tahoma"/>
                        </a:rPr>
                        <a:t> Recognises that light from the sun can be dangerous and that there are ways to protect their eyes.</a:t>
                      </a:r>
                      <a:endParaRPr lang="en-GB"/>
                    </a:p>
                    <a:p>
                      <a:pPr marL="0" lvl="0" indent="0" algn="l">
                        <a:lnSpc>
                          <a:spcPct val="100000"/>
                        </a:lnSpc>
                        <a:spcBef>
                          <a:spcPts val="0"/>
                        </a:spcBef>
                        <a:spcAft>
                          <a:spcPts val="0"/>
                        </a:spcAft>
                        <a:buClr>
                          <a:srgbClr val="000000"/>
                        </a:buClr>
                        <a:buFont typeface="Arial"/>
                        <a:buChar char="•"/>
                      </a:pPr>
                      <a:r>
                        <a:rPr lang="en-GB" sz="1000" b="0" i="0" u="none" strike="noStrike" baseline="0" noProof="0">
                          <a:solidFill>
                            <a:srgbClr val="000000"/>
                          </a:solidFill>
                          <a:effectLst/>
                          <a:latin typeface="Tahoma"/>
                        </a:rPr>
                        <a:t> Recognise that shadows are formed when the light from a light source is blocked by a solid object.</a:t>
                      </a:r>
                      <a:endParaRPr lang="en-GB"/>
                    </a:p>
                    <a:p>
                      <a:pPr marL="0" lvl="0" indent="0" algn="l">
                        <a:lnSpc>
                          <a:spcPct val="100000"/>
                        </a:lnSpc>
                        <a:spcBef>
                          <a:spcPts val="0"/>
                        </a:spcBef>
                        <a:spcAft>
                          <a:spcPts val="0"/>
                        </a:spcAft>
                        <a:buClr>
                          <a:srgbClr val="000000"/>
                        </a:buClr>
                        <a:buFont typeface="Arial"/>
                        <a:buChar char="•"/>
                      </a:pPr>
                      <a:r>
                        <a:rPr lang="en-GB" sz="1000" b="0" i="0" u="none" strike="noStrike" baseline="0" noProof="0">
                          <a:solidFill>
                            <a:srgbClr val="000000"/>
                          </a:solidFill>
                          <a:effectLst/>
                          <a:latin typeface="Tahoma"/>
                        </a:rPr>
                        <a:t> Find patterns in the way that the size of shadows change.  </a:t>
                      </a:r>
                      <a:endParaRPr lang="en-GB"/>
                    </a:p>
                    <a:p>
                      <a:pPr marL="171450" lvl="0" indent="-171450" algn="l">
                        <a:spcAft>
                          <a:spcPts val="0"/>
                        </a:spcAft>
                        <a:buClr>
                          <a:srgbClr val="000000"/>
                        </a:buClr>
                        <a:buFont typeface="Arial"/>
                        <a:buChar char="•"/>
                      </a:pPr>
                      <a:endParaRPr lang="en-GB" sz="1000" b="0" i="0" u="none" strike="noStrike" baseline="0" noProof="0">
                        <a:solidFill>
                          <a:srgbClr val="FF0000"/>
                        </a:solidFill>
                        <a:effectLst/>
                        <a:latin typeface="Tahoma"/>
                      </a:endParaRPr>
                    </a:p>
                  </a:txBody>
                  <a:tcPr marL="23581" marR="23581" marT="0" marB="0"/>
                </a:tc>
                <a:tc>
                  <a:txBody>
                    <a:bodyPr/>
                    <a:lstStyle/>
                    <a:p>
                      <a:pPr marL="0" lvl="0" indent="0" algn="l">
                        <a:spcAft>
                          <a:spcPts val="0"/>
                        </a:spcAft>
                        <a:buNone/>
                      </a:pPr>
                      <a:endParaRPr lang="en-GB" sz="1000" b="0" i="0" u="none" strike="noStrike" baseline="0" noProof="0">
                        <a:solidFill>
                          <a:srgbClr val="FF0000"/>
                        </a:solidFill>
                        <a:effectLst/>
                        <a:latin typeface="Tahoma"/>
                      </a:endParaRPr>
                    </a:p>
                    <a:p>
                      <a:pPr marL="171450" lvl="0" indent="-171450" algn="l">
                        <a:lnSpc>
                          <a:spcPct val="100000"/>
                        </a:lnSpc>
                        <a:spcBef>
                          <a:spcPts val="0"/>
                        </a:spcBef>
                        <a:spcAft>
                          <a:spcPts val="0"/>
                        </a:spcAft>
                        <a:buFont typeface="Arial"/>
                        <a:buChar char="•"/>
                      </a:pPr>
                      <a:r>
                        <a:rPr lang="en-GB" sz="1000" b="0" i="0" u="none" strike="noStrike" baseline="0" noProof="0">
                          <a:solidFill>
                            <a:srgbClr val="7030A0"/>
                          </a:solidFill>
                          <a:effectLst/>
                          <a:latin typeface="Tahoma"/>
                        </a:rPr>
                        <a:t>Recognise that light appears to travel in straight lines.</a:t>
                      </a:r>
                      <a:endParaRPr lang="en-GB"/>
                    </a:p>
                    <a:p>
                      <a:pPr marL="171450" lvl="0" indent="-171450" algn="l">
                        <a:lnSpc>
                          <a:spcPct val="100000"/>
                        </a:lnSpc>
                        <a:spcBef>
                          <a:spcPts val="0"/>
                        </a:spcBef>
                        <a:spcAft>
                          <a:spcPts val="0"/>
                        </a:spcAft>
                        <a:buFont typeface="Arial"/>
                        <a:buChar char="•"/>
                      </a:pPr>
                      <a:r>
                        <a:rPr lang="en-GB" sz="1000" b="0" i="0" u="none" strike="noStrike" baseline="0" noProof="0">
                          <a:solidFill>
                            <a:srgbClr val="7030A0"/>
                          </a:solidFill>
                          <a:effectLst/>
                          <a:latin typeface="Tahoma"/>
                        </a:rPr>
                        <a:t>Use the idea that light travels in straight lines to explain that objects are seen because they give out or reflect light into the eye.</a:t>
                      </a:r>
                      <a:endParaRPr lang="en-GB"/>
                    </a:p>
                    <a:p>
                      <a:pPr marL="171450" lvl="0" indent="-171450" algn="l">
                        <a:lnSpc>
                          <a:spcPct val="100000"/>
                        </a:lnSpc>
                        <a:spcBef>
                          <a:spcPts val="0"/>
                        </a:spcBef>
                        <a:spcAft>
                          <a:spcPts val="0"/>
                        </a:spcAft>
                        <a:buFont typeface="Arial"/>
                        <a:buChar char="•"/>
                      </a:pPr>
                      <a:r>
                        <a:rPr lang="en-GB" sz="1000" b="0" i="0" u="none" strike="noStrike" baseline="0" noProof="0">
                          <a:solidFill>
                            <a:srgbClr val="7030A0"/>
                          </a:solidFill>
                          <a:effectLst/>
                          <a:latin typeface="Tahoma"/>
                        </a:rPr>
                        <a:t>Explain that we see things because light travels from light sources to our eyes or from light sources to objects and then to our eyes.</a:t>
                      </a:r>
                      <a:endParaRPr lang="en-GB"/>
                    </a:p>
                    <a:p>
                      <a:pPr marL="171450" lvl="0" indent="-171450" algn="l">
                        <a:lnSpc>
                          <a:spcPct val="100000"/>
                        </a:lnSpc>
                        <a:spcBef>
                          <a:spcPts val="0"/>
                        </a:spcBef>
                        <a:spcAft>
                          <a:spcPts val="0"/>
                        </a:spcAft>
                        <a:buFont typeface="Arial"/>
                        <a:buChar char="•"/>
                      </a:pPr>
                      <a:r>
                        <a:rPr lang="en-GB" sz="1000" b="0" i="0" u="none" strike="noStrike" baseline="0" noProof="0">
                          <a:solidFill>
                            <a:srgbClr val="7030A0"/>
                          </a:solidFill>
                          <a:effectLst/>
                          <a:latin typeface="Tahoma"/>
                        </a:rPr>
                        <a:t>Use the idea that light travels in straight lines to explain why shadows have the same shape as the objects that cast them. </a:t>
                      </a:r>
                      <a:endParaRPr lang="en-GB"/>
                    </a:p>
                    <a:p>
                      <a:pPr marL="0" lvl="0" indent="0" algn="l">
                        <a:spcAft>
                          <a:spcPts val="0"/>
                        </a:spcAft>
                        <a:buNone/>
                      </a:pPr>
                      <a:endParaRPr lang="en-GB" sz="1000" b="0" i="0" u="none" strike="noStrike" baseline="0" noProof="0">
                        <a:solidFill>
                          <a:srgbClr val="FF0000"/>
                        </a:solidFill>
                        <a:effectLst/>
                        <a:latin typeface="Tahoma"/>
                      </a:endParaRPr>
                    </a:p>
                  </a:txBody>
                  <a:tcPr marL="23581" marR="23581" marT="0" marB="0"/>
                </a:tc>
                <a:extLst>
                  <a:ext uri="{0D108BD9-81ED-4DB2-BD59-A6C34878D82A}">
                    <a16:rowId xmlns:a16="http://schemas.microsoft.com/office/drawing/2014/main" val="1576507716"/>
                  </a:ext>
                </a:extLst>
              </a:tr>
              <a:tr h="850673">
                <a:tc>
                  <a:txBody>
                    <a:bodyPr/>
                    <a:lstStyle/>
                    <a:p>
                      <a:pPr algn="ctr">
                        <a:lnSpc>
                          <a:spcPct val="115000"/>
                        </a:lnSpc>
                        <a:spcAft>
                          <a:spcPts val="0"/>
                        </a:spcAft>
                      </a:pPr>
                      <a:r>
                        <a:rPr lang="en-GB" sz="800">
                          <a:effectLst/>
                          <a:latin typeface="Tahoma"/>
                          <a:ea typeface="Tahoma"/>
                          <a:cs typeface="Tahoma"/>
                        </a:rPr>
                        <a:t>Key Vocabulary</a:t>
                      </a:r>
                    </a:p>
                  </a:txBody>
                  <a:tcPr marL="23581" marR="23581" marT="0" marB="0" anchor="ctr"/>
                </a:tc>
                <a:tc>
                  <a:txBody>
                    <a:bodyPr/>
                    <a:lstStyle/>
                    <a:p>
                      <a:pPr lvl="0" algn="ctr">
                        <a:lnSpc>
                          <a:spcPct val="100000"/>
                        </a:lnSpc>
                        <a:spcBef>
                          <a:spcPts val="0"/>
                        </a:spcBef>
                        <a:spcAft>
                          <a:spcPts val="0"/>
                        </a:spcAft>
                        <a:buNone/>
                      </a:pPr>
                      <a:r>
                        <a:rPr lang="en-GB" sz="800" b="0" i="0" u="none" strike="noStrike" noProof="0">
                          <a:solidFill>
                            <a:srgbClr val="000000"/>
                          </a:solidFill>
                          <a:effectLst/>
                          <a:latin typeface="Tahoma"/>
                        </a:rPr>
                        <a:t>light, energy, darkness, straight lines, reflected, light source, reflecting light, moonlight, sunlight, sunglasses, damage, opaque, shadows, translucent, transparent, opaque, </a:t>
                      </a:r>
                      <a:endParaRPr lang="en-US"/>
                    </a:p>
                    <a:p>
                      <a:pPr lvl="0" algn="ctr">
                        <a:lnSpc>
                          <a:spcPct val="114999"/>
                        </a:lnSpc>
                        <a:spcAft>
                          <a:spcPts val="0"/>
                        </a:spcAft>
                        <a:buNone/>
                      </a:pPr>
                      <a:endParaRPr lang="en-GB" sz="800" b="0" i="0" u="none" strike="noStrike" noProof="0">
                        <a:solidFill>
                          <a:srgbClr val="FF0000"/>
                        </a:solidFill>
                        <a:effectLst/>
                        <a:latin typeface="Tahoma"/>
                      </a:endParaRPr>
                    </a:p>
                  </a:txBody>
                  <a:tcPr marL="23581" marR="23581" marT="0" marB="0" anchor="ctr"/>
                </a:tc>
                <a:tc>
                  <a:txBody>
                    <a:bodyPr/>
                    <a:lstStyle/>
                    <a:p>
                      <a:pPr marL="0" lvl="0" indent="0" algn="ctr">
                        <a:lnSpc>
                          <a:spcPct val="114999"/>
                        </a:lnSpc>
                        <a:buNone/>
                      </a:pPr>
                      <a:r>
                        <a:rPr lang="en-GB" sz="800" b="0" i="0" u="none" strike="noStrike" baseline="0" noProof="0">
                          <a:solidFill>
                            <a:srgbClr val="7030A0"/>
                          </a:solidFill>
                          <a:effectLst/>
                          <a:latin typeface="Tahoma"/>
                        </a:rPr>
                        <a:t>direction, medium, spectrum, speed, white light, speed, prism, constituent colours, media, refraction</a:t>
                      </a:r>
                      <a:endParaRPr lang="en-US">
                        <a:solidFill>
                          <a:srgbClr val="7030A0"/>
                        </a:solidFill>
                      </a:endParaRPr>
                    </a:p>
                    <a:p>
                      <a:pPr lvl="0" algn="ctr">
                        <a:lnSpc>
                          <a:spcPct val="114999"/>
                        </a:lnSpc>
                        <a:spcAft>
                          <a:spcPts val="0"/>
                        </a:spcAft>
                        <a:buNone/>
                      </a:pPr>
                      <a:endParaRPr lang="en-GB" sz="800" b="0" i="0" u="none" strike="noStrike" noProof="0">
                        <a:solidFill>
                          <a:srgbClr val="FF0000"/>
                        </a:solidFill>
                        <a:effectLst/>
                        <a:latin typeface="Tahoma"/>
                      </a:endParaRPr>
                    </a:p>
                  </a:txBody>
                  <a:tcPr marL="23581" marR="23581" marT="0" marB="0" anchor="ctr"/>
                </a:tc>
                <a:extLst>
                  <a:ext uri="{0D108BD9-81ED-4DB2-BD59-A6C34878D82A}">
                    <a16:rowId xmlns:a16="http://schemas.microsoft.com/office/drawing/2014/main" val="3823981714"/>
                  </a:ext>
                </a:extLst>
              </a:tr>
            </a:tbl>
          </a:graphicData>
        </a:graphic>
      </p:graphicFrame>
      <p:sp>
        <p:nvSpPr>
          <p:cNvPr id="8" name="TextBox 7">
            <a:extLst>
              <a:ext uri="{FF2B5EF4-FFF2-40B4-BE49-F238E27FC236}">
                <a16:creationId xmlns:a16="http://schemas.microsoft.com/office/drawing/2014/main" id="{12A79329-70B6-5853-E4D6-4139D0F5A68F}"/>
              </a:ext>
            </a:extLst>
          </p:cNvPr>
          <p:cNvSpPr txBox="1"/>
          <p:nvPr/>
        </p:nvSpPr>
        <p:spPr>
          <a:xfrm>
            <a:off x="1259631" y="219997"/>
            <a:ext cx="5904656" cy="646331"/>
          </a:xfrm>
          <a:prstGeom prst="rect">
            <a:avLst/>
          </a:prstGeom>
          <a:noFill/>
        </p:spPr>
        <p:txBody>
          <a:bodyPr wrap="square" lIns="91440" tIns="45720" rIns="91440" bIns="45720" rtlCol="0" anchor="t">
            <a:spAutoFit/>
          </a:bodyPr>
          <a:lstStyle/>
          <a:p>
            <a:r>
              <a:rPr lang="en-GB" sz="3600" b="1">
                <a:solidFill>
                  <a:srgbClr val="002060"/>
                </a:solidFill>
                <a:latin typeface="Tahoma"/>
                <a:ea typeface="Tahoma"/>
                <a:cs typeface="Tahoma"/>
              </a:rPr>
              <a:t>Science - </a:t>
            </a:r>
            <a:r>
              <a:rPr lang="en-GB" sz="2400" b="1">
                <a:solidFill>
                  <a:srgbClr val="002060"/>
                </a:solidFill>
                <a:latin typeface="Tahoma"/>
                <a:ea typeface="Tahoma"/>
                <a:cs typeface="Tahoma"/>
              </a:rPr>
              <a:t>Light</a:t>
            </a:r>
          </a:p>
        </p:txBody>
      </p:sp>
      <p:sp>
        <p:nvSpPr>
          <p:cNvPr id="2" name="Rectangle 1">
            <a:extLst>
              <a:ext uri="{FF2B5EF4-FFF2-40B4-BE49-F238E27FC236}">
                <a16:creationId xmlns:a16="http://schemas.microsoft.com/office/drawing/2014/main" id="{F9E8EF51-CF5B-FC09-7A41-34227790E7BF}"/>
              </a:ext>
            </a:extLst>
          </p:cNvPr>
          <p:cNvSpPr/>
          <p:nvPr/>
        </p:nvSpPr>
        <p:spPr>
          <a:xfrm>
            <a:off x="2931735" y="870866"/>
            <a:ext cx="2363019" cy="369332"/>
          </a:xfrm>
          <a:prstGeom prst="rect">
            <a:avLst/>
          </a:prstGeom>
        </p:spPr>
        <p:txBody>
          <a:bodyPr wrap="none" lIns="91440" tIns="45720" rIns="91440" bIns="45720" anchor="t">
            <a:spAutoFit/>
          </a:bodyPr>
          <a:lstStyle/>
          <a:p>
            <a:r>
              <a:rPr lang="en-GB"/>
              <a:t>   </a:t>
            </a:r>
            <a:r>
              <a:rPr lang="en-GB">
                <a:solidFill>
                  <a:srgbClr val="000000"/>
                </a:solidFill>
              </a:rPr>
              <a:t>       </a:t>
            </a:r>
            <a:r>
              <a:rPr lang="en-GB">
                <a:solidFill>
                  <a:srgbClr val="7030A0"/>
                </a:solidFill>
              </a:rPr>
              <a:t>Year 6 knowledge</a:t>
            </a:r>
          </a:p>
        </p:txBody>
      </p:sp>
    </p:spTree>
    <p:extLst>
      <p:ext uri="{BB962C8B-B14F-4D97-AF65-F5344CB8AC3E}">
        <p14:creationId xmlns:p14="http://schemas.microsoft.com/office/powerpoint/2010/main" val="308427131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7380312" y="620688"/>
            <a:ext cx="1656183" cy="338554"/>
          </a:xfrm>
          <a:prstGeom prst="rect">
            <a:avLst/>
          </a:prstGeom>
          <a:noFill/>
        </p:spPr>
        <p:txBody>
          <a:bodyPr wrap="square" rtlCol="0">
            <a:spAutoFit/>
          </a:bodyPr>
          <a:lstStyle/>
          <a:p>
            <a:endParaRPr lang="en-GB" sz="1600"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7" name="Table 6">
            <a:extLst>
              <a:ext uri="{FF2B5EF4-FFF2-40B4-BE49-F238E27FC236}">
                <a16:creationId xmlns:a16="http://schemas.microsoft.com/office/drawing/2014/main" id="{8064ACAE-4A41-44F7-ABD6-4F21AF4A769E}"/>
              </a:ext>
            </a:extLst>
          </p:cNvPr>
          <p:cNvGraphicFramePr>
            <a:graphicFrameLocks noGrp="1"/>
          </p:cNvGraphicFramePr>
          <p:nvPr>
            <p:extLst>
              <p:ext uri="{D42A27DB-BD31-4B8C-83A1-F6EECF244321}">
                <p14:modId xmlns:p14="http://schemas.microsoft.com/office/powerpoint/2010/main" val="2494662012"/>
              </p:ext>
            </p:extLst>
          </p:nvPr>
        </p:nvGraphicFramePr>
        <p:xfrm>
          <a:off x="327781" y="1515007"/>
          <a:ext cx="7052531" cy="4155037"/>
        </p:xfrm>
        <a:graphic>
          <a:graphicData uri="http://schemas.openxmlformats.org/drawingml/2006/table">
            <a:tbl>
              <a:tblPr firstRow="1" firstCol="1" bandRow="1">
                <a:tableStyleId>{5C22544A-7EE6-4342-B048-85BDC9FD1C3A}</a:tableStyleId>
              </a:tblPr>
              <a:tblGrid>
                <a:gridCol w="1309653">
                  <a:extLst>
                    <a:ext uri="{9D8B030D-6E8A-4147-A177-3AD203B41FA5}">
                      <a16:colId xmlns:a16="http://schemas.microsoft.com/office/drawing/2014/main" val="2863215087"/>
                    </a:ext>
                  </a:extLst>
                </a:gridCol>
                <a:gridCol w="5742878">
                  <a:extLst>
                    <a:ext uri="{9D8B030D-6E8A-4147-A177-3AD203B41FA5}">
                      <a16:colId xmlns:a16="http://schemas.microsoft.com/office/drawing/2014/main" val="375876866"/>
                    </a:ext>
                  </a:extLst>
                </a:gridCol>
              </a:tblGrid>
              <a:tr h="518808">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4/5</a:t>
                      </a:r>
                    </a:p>
                  </a:txBody>
                  <a:tcPr marL="23581" marR="23581" marT="0" marB="0" anchor="ctr"/>
                </a:tc>
                <a:extLst>
                  <a:ext uri="{0D108BD9-81ED-4DB2-BD59-A6C34878D82A}">
                    <a16:rowId xmlns:a16="http://schemas.microsoft.com/office/drawing/2014/main" val="265378462"/>
                  </a:ext>
                </a:extLst>
              </a:tr>
              <a:tr h="2174918">
                <a:tc>
                  <a:txBody>
                    <a:bodyPr/>
                    <a:lstStyle/>
                    <a:p>
                      <a:pPr algn="ctr">
                        <a:lnSpc>
                          <a:spcPct val="115000"/>
                        </a:lnSpc>
                        <a:spcAft>
                          <a:spcPts val="0"/>
                        </a:spcAft>
                      </a:pPr>
                      <a:r>
                        <a:rPr lang="en-GB" sz="800" baseline="0">
                          <a:effectLst/>
                          <a:latin typeface="Tahoma"/>
                          <a:ea typeface="Tahoma"/>
                          <a:cs typeface="Tahoma"/>
                        </a:rPr>
                        <a:t>Forces</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marL="171450" indent="-171450" algn="l">
                        <a:lnSpc>
                          <a:spcPct val="115000"/>
                        </a:lnSpc>
                        <a:spcAft>
                          <a:spcPts val="0"/>
                        </a:spcAft>
                        <a:buFont typeface="Arial"/>
                        <a:buChar char="•"/>
                      </a:pPr>
                      <a:r>
                        <a:rPr lang="en-GB" sz="1000" b="0" i="0" u="none" strike="noStrike" baseline="0" noProof="0">
                          <a:solidFill>
                            <a:srgbClr val="00B050"/>
                          </a:solidFill>
                          <a:effectLst/>
                          <a:latin typeface="Tahoma"/>
                        </a:rPr>
                        <a:t>Compare how things move on different surfaces. </a:t>
                      </a:r>
                      <a:endParaRPr lang="en-GB" sz="1000" b="1" baseline="0">
                        <a:solidFill>
                          <a:srgbClr val="00B050"/>
                        </a:solidFill>
                        <a:effectLst/>
                        <a:latin typeface="Tahoma"/>
                        <a:ea typeface="Tahoma"/>
                        <a:cs typeface="Tahoma"/>
                      </a:endParaRPr>
                    </a:p>
                    <a:p>
                      <a:pPr marL="171450" lvl="0" indent="-171450" algn="l">
                        <a:lnSpc>
                          <a:spcPct val="114999"/>
                        </a:lnSpc>
                        <a:spcAft>
                          <a:spcPts val="0"/>
                        </a:spcAft>
                        <a:buFont typeface="Arial"/>
                        <a:buChar char="•"/>
                      </a:pPr>
                      <a:r>
                        <a:rPr lang="en-GB" sz="1000" b="0" i="0" u="none" strike="noStrike" baseline="0" noProof="0">
                          <a:solidFill>
                            <a:srgbClr val="00B050"/>
                          </a:solidFill>
                          <a:effectLst/>
                          <a:latin typeface="Tahoma"/>
                        </a:rPr>
                        <a:t> Notice that some forces need contact between two objects, but magnetic forces can act at a distance. </a:t>
                      </a:r>
                      <a:endParaRPr lang="en-GB" sz="1000" b="1" baseline="0">
                        <a:solidFill>
                          <a:srgbClr val="00B050"/>
                        </a:solidFill>
                        <a:effectLst/>
                        <a:latin typeface="Tahoma"/>
                        <a:ea typeface="Tahoma"/>
                        <a:cs typeface="Tahoma"/>
                      </a:endParaRPr>
                    </a:p>
                    <a:p>
                      <a:pPr marL="171450" lvl="0" indent="-171450" algn="l">
                        <a:lnSpc>
                          <a:spcPct val="114999"/>
                        </a:lnSpc>
                        <a:spcAft>
                          <a:spcPts val="0"/>
                        </a:spcAft>
                        <a:buFont typeface="Arial"/>
                        <a:buChar char="•"/>
                      </a:pPr>
                      <a:r>
                        <a:rPr lang="en-GB" sz="1000" b="0" i="0" u="none" strike="noStrike" baseline="0" noProof="0">
                          <a:solidFill>
                            <a:srgbClr val="00B050"/>
                          </a:solidFill>
                          <a:effectLst/>
                          <a:latin typeface="Tahoma"/>
                        </a:rPr>
                        <a:t> Observe how magnets attract or repel each other and attract some materials and not others. </a:t>
                      </a:r>
                      <a:endParaRPr lang="en-GB" sz="1000" b="1" baseline="0">
                        <a:solidFill>
                          <a:srgbClr val="00B050"/>
                        </a:solidFill>
                        <a:effectLst/>
                        <a:latin typeface="Tahoma"/>
                        <a:ea typeface="Tahoma"/>
                        <a:cs typeface="Tahoma"/>
                      </a:endParaRPr>
                    </a:p>
                    <a:p>
                      <a:pPr marL="171450" lvl="0" indent="-171450" algn="l">
                        <a:lnSpc>
                          <a:spcPct val="114999"/>
                        </a:lnSpc>
                        <a:spcAft>
                          <a:spcPts val="0"/>
                        </a:spcAft>
                        <a:buFont typeface="Arial"/>
                        <a:buChar char="•"/>
                      </a:pPr>
                      <a:r>
                        <a:rPr lang="en-GB" sz="1000" b="0" i="0" u="none" strike="noStrike" baseline="0" noProof="0">
                          <a:solidFill>
                            <a:srgbClr val="00B050"/>
                          </a:solidFill>
                          <a:effectLst/>
                          <a:latin typeface="Tahoma"/>
                        </a:rPr>
                        <a:t> Compare and group together a variety of everyday materials on the basis of whether they are attracted to a magnet, and identify some magnetic materials .</a:t>
                      </a:r>
                      <a:endParaRPr lang="en-GB" sz="1000" b="1" baseline="0">
                        <a:solidFill>
                          <a:srgbClr val="00B050"/>
                        </a:solidFill>
                        <a:effectLst/>
                        <a:latin typeface="Tahoma"/>
                        <a:ea typeface="Tahoma"/>
                        <a:cs typeface="Tahoma"/>
                      </a:endParaRPr>
                    </a:p>
                    <a:p>
                      <a:pPr marL="171450" lvl="0" indent="-171450" algn="l">
                        <a:lnSpc>
                          <a:spcPct val="114999"/>
                        </a:lnSpc>
                        <a:spcAft>
                          <a:spcPts val="0"/>
                        </a:spcAft>
                        <a:buFont typeface="Arial"/>
                        <a:buChar char="•"/>
                      </a:pPr>
                      <a:r>
                        <a:rPr lang="en-GB" sz="1000" b="0" i="0" u="none" strike="noStrike" baseline="0" noProof="0">
                          <a:solidFill>
                            <a:srgbClr val="00B050"/>
                          </a:solidFill>
                          <a:effectLst/>
                          <a:latin typeface="Tahoma"/>
                        </a:rPr>
                        <a:t>Describe magnets as having two poles. </a:t>
                      </a:r>
                      <a:endParaRPr lang="en-GB" sz="1000" b="1" baseline="0">
                        <a:solidFill>
                          <a:srgbClr val="00B050"/>
                        </a:solidFill>
                        <a:effectLst/>
                        <a:latin typeface="Tahoma"/>
                        <a:ea typeface="Tahoma"/>
                        <a:cs typeface="Tahoma"/>
                      </a:endParaRPr>
                    </a:p>
                    <a:p>
                      <a:pPr marL="171450" lvl="0" indent="-171450" algn="l">
                        <a:lnSpc>
                          <a:spcPct val="114999"/>
                        </a:lnSpc>
                        <a:spcAft>
                          <a:spcPts val="0"/>
                        </a:spcAft>
                        <a:buFont typeface="Arial"/>
                        <a:buChar char="•"/>
                      </a:pPr>
                      <a:r>
                        <a:rPr lang="en-GB" sz="1000" b="0" i="0" u="none" strike="noStrike" baseline="0" noProof="0">
                          <a:solidFill>
                            <a:srgbClr val="00B050"/>
                          </a:solidFill>
                          <a:effectLst/>
                          <a:latin typeface="Tahoma"/>
                        </a:rPr>
                        <a:t>Predict whether two magnets will attract or repel each other, depending on which poles are facing</a:t>
                      </a:r>
                      <a:r>
                        <a:rPr lang="en-GB" sz="1000" b="0" i="0" u="none" strike="noStrike" baseline="0" noProof="0">
                          <a:solidFill>
                            <a:srgbClr val="00B050"/>
                          </a:solidFill>
                          <a:effectLst/>
                        </a:rPr>
                        <a:t>.</a:t>
                      </a:r>
                      <a:endParaRPr lang="en-GB" sz="1000" b="1" baseline="0">
                        <a:solidFill>
                          <a:srgbClr val="00B050"/>
                        </a:solidFill>
                        <a:effectLst/>
                        <a:latin typeface="Tahoma"/>
                        <a:ea typeface="Tahoma"/>
                        <a:cs typeface="Tahoma"/>
                      </a:endParaRPr>
                    </a:p>
                    <a:p>
                      <a:pPr marL="171450" lvl="0" indent="-171450" algn="l">
                        <a:lnSpc>
                          <a:spcPct val="114999"/>
                        </a:lnSpc>
                        <a:spcAft>
                          <a:spcPts val="0"/>
                        </a:spcAft>
                        <a:buFontTx/>
                        <a:buChar char="-"/>
                      </a:pPr>
                      <a:endParaRPr lang="en-GB" sz="1000" b="1" baseline="0">
                        <a:solidFill>
                          <a:srgbClr val="FFC000"/>
                        </a:solidFill>
                        <a:effectLst/>
                        <a:latin typeface="Tahoma"/>
                        <a:ea typeface="Tahoma"/>
                        <a:cs typeface="Tahoma"/>
                      </a:endParaRPr>
                    </a:p>
                    <a:p>
                      <a:pPr marL="171450" lvl="0" indent="-171450" algn="l">
                        <a:lnSpc>
                          <a:spcPct val="114999"/>
                        </a:lnSpc>
                        <a:spcAft>
                          <a:spcPts val="0"/>
                        </a:spcAft>
                        <a:buFontTx/>
                        <a:buChar char="-"/>
                      </a:pPr>
                      <a:r>
                        <a:rPr lang="en-GB" sz="1000" b="1" baseline="0">
                          <a:solidFill>
                            <a:srgbClr val="FFC000"/>
                          </a:solidFill>
                          <a:effectLst/>
                          <a:latin typeface="Tahoma"/>
                          <a:ea typeface="Tahoma"/>
                          <a:cs typeface="Tahoma"/>
                        </a:rPr>
                        <a:t>Explain that unsupported objects fall towards the Earth because of the force of gravity acting between the Earth and the falling object.</a:t>
                      </a:r>
                      <a:endParaRPr lang="en-GB"/>
                    </a:p>
                    <a:p>
                      <a:pPr marL="171450" indent="-171450" algn="l">
                        <a:lnSpc>
                          <a:spcPct val="115000"/>
                        </a:lnSpc>
                        <a:spcAft>
                          <a:spcPts val="0"/>
                        </a:spcAft>
                        <a:buFontTx/>
                        <a:buChar char="-"/>
                      </a:pPr>
                      <a:r>
                        <a:rPr lang="en-GB" sz="1000" b="1"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Identify the effects of air resistance, water resistance and friction that act between moving surfaces.</a:t>
                      </a:r>
                    </a:p>
                    <a:p>
                      <a:pPr marL="171450" indent="-171450" algn="l">
                        <a:lnSpc>
                          <a:spcPct val="115000"/>
                        </a:lnSpc>
                        <a:spcAft>
                          <a:spcPts val="0"/>
                        </a:spcAft>
                        <a:buFontTx/>
                        <a:buChar char="-"/>
                      </a:pPr>
                      <a:r>
                        <a:rPr lang="en-GB" sz="1000" b="1"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Recognise that some mechanisms, including levers, pulleys and gears, allow a smaller force to have a greater impact.</a:t>
                      </a:r>
                    </a:p>
                  </a:txBody>
                  <a:tcPr marL="23581" marR="23581" marT="0" marB="0"/>
                </a:tc>
                <a:extLst>
                  <a:ext uri="{0D108BD9-81ED-4DB2-BD59-A6C34878D82A}">
                    <a16:rowId xmlns:a16="http://schemas.microsoft.com/office/drawing/2014/main" val="1576507716"/>
                  </a:ext>
                </a:extLst>
              </a:tr>
              <a:tr h="849785">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algn="ctr">
                        <a:lnSpc>
                          <a:spcPct val="115000"/>
                        </a:lnSpc>
                        <a:spcAft>
                          <a:spcPts val="0"/>
                        </a:spcAft>
                      </a:pPr>
                      <a:r>
                        <a:rPr lang="en-GB" sz="800" b="1">
                          <a:solidFill>
                            <a:srgbClr val="FFC000"/>
                          </a:solidFill>
                          <a:effectLst/>
                          <a:latin typeface="Tahoma"/>
                          <a:ea typeface="Tahoma"/>
                          <a:cs typeface="Tahoma"/>
                        </a:rPr>
                        <a:t>newtons,</a:t>
                      </a:r>
                      <a:r>
                        <a:rPr lang="en-GB" sz="800" b="1" baseline="0">
                          <a:solidFill>
                            <a:srgbClr val="FFC000"/>
                          </a:solidFill>
                          <a:effectLst/>
                          <a:latin typeface="Tahoma"/>
                          <a:ea typeface="Tahoma"/>
                          <a:cs typeface="Tahoma"/>
                        </a:rPr>
                        <a:t> Sir Isaac Newton, gravity, planets, pull forces, force meter, matter, mass, air resistance, water resistance, frictional force, up thrust, buoyancy, levers, pulleys, gears, </a:t>
                      </a:r>
                      <a:endParaRPr lang="en-GB" sz="800" b="1">
                        <a:solidFill>
                          <a:srgbClr val="FFC000"/>
                        </a:solidFill>
                        <a:effectLst/>
                        <a:latin typeface="Tahoma"/>
                        <a:ea typeface="Tahoma"/>
                        <a:cs typeface="Tahoma"/>
                      </a:endParaRPr>
                    </a:p>
                  </a:txBody>
                  <a:tcPr marL="23581" marR="23581" marT="0" marB="0" anchor="ctr"/>
                </a:tc>
                <a:extLst>
                  <a:ext uri="{0D108BD9-81ED-4DB2-BD59-A6C34878D82A}">
                    <a16:rowId xmlns:a16="http://schemas.microsoft.com/office/drawing/2014/main" val="3823981714"/>
                  </a:ext>
                </a:extLst>
              </a:tr>
            </a:tbl>
          </a:graphicData>
        </a:graphic>
      </p:graphicFrame>
      <p:sp>
        <p:nvSpPr>
          <p:cNvPr id="8" name="TextBox 7"/>
          <p:cNvSpPr txBox="1"/>
          <p:nvPr/>
        </p:nvSpPr>
        <p:spPr>
          <a:xfrm>
            <a:off x="1259631" y="219997"/>
            <a:ext cx="5904656"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Science - </a:t>
            </a:r>
            <a:r>
              <a:rPr lang="en-GB" sz="2400" b="1">
                <a:solidFill>
                  <a:srgbClr val="002060"/>
                </a:solidFill>
                <a:latin typeface="Tahoma" panose="020B0604030504040204" pitchFamily="34" charset="0"/>
                <a:ea typeface="Tahoma" panose="020B0604030504040204" pitchFamily="34" charset="0"/>
                <a:cs typeface="Tahoma" panose="020B0604030504040204" pitchFamily="34" charset="0"/>
              </a:rPr>
              <a:t>Forces</a:t>
            </a:r>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  </a:t>
            </a:r>
            <a:endParaRPr lang="en-GB" sz="2400" b="1">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2" name="Rectangle 1"/>
          <p:cNvSpPr/>
          <p:nvPr/>
        </p:nvSpPr>
        <p:spPr>
          <a:xfrm>
            <a:off x="705239" y="1006001"/>
            <a:ext cx="6686550" cy="369332"/>
          </a:xfrm>
          <a:prstGeom prst="rect">
            <a:avLst/>
          </a:prstGeom>
        </p:spPr>
        <p:txBody>
          <a:bodyPr wrap="square">
            <a:spAutoFit/>
          </a:bodyPr>
          <a:lstStyle/>
          <a:p>
            <a:r>
              <a:rPr lang="en-GB">
                <a:solidFill>
                  <a:srgbClr val="FF0000"/>
                </a:solidFill>
              </a:rPr>
              <a:t>		</a:t>
            </a:r>
            <a:r>
              <a:rPr lang="en-GB">
                <a:solidFill>
                  <a:srgbClr val="00B050"/>
                </a:solidFill>
              </a:rPr>
              <a:t>Year 3 knowledge     </a:t>
            </a:r>
            <a:r>
              <a:rPr lang="en-GB" b="1">
                <a:solidFill>
                  <a:srgbClr val="FFC000"/>
                </a:solidFill>
              </a:rPr>
              <a:t>Year 5 knowledge</a:t>
            </a:r>
          </a:p>
        </p:txBody>
      </p:sp>
    </p:spTree>
    <p:extLst>
      <p:ext uri="{BB962C8B-B14F-4D97-AF65-F5344CB8AC3E}">
        <p14:creationId xmlns:p14="http://schemas.microsoft.com/office/powerpoint/2010/main" val="336270286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16FDC4-1676-A047-6A81-BC5C0384A6A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512A402-1ADC-ECEB-E3FC-D7BF7C423EF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4" name="Rectangle 1">
            <a:extLst>
              <a:ext uri="{FF2B5EF4-FFF2-40B4-BE49-F238E27FC236}">
                <a16:creationId xmlns:a16="http://schemas.microsoft.com/office/drawing/2014/main" id="{422280AE-CAF5-B08F-5AD0-21902424A986}"/>
              </a:ext>
            </a:extLst>
          </p:cNvPr>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21" name="TextBox 20">
            <a:extLst>
              <a:ext uri="{FF2B5EF4-FFF2-40B4-BE49-F238E27FC236}">
                <a16:creationId xmlns:a16="http://schemas.microsoft.com/office/drawing/2014/main" id="{5DD1B665-6560-D71F-69BA-DA51AEF94F60}"/>
              </a:ext>
            </a:extLst>
          </p:cNvPr>
          <p:cNvSpPr txBox="1"/>
          <p:nvPr/>
        </p:nvSpPr>
        <p:spPr>
          <a:xfrm>
            <a:off x="7668344" y="219997"/>
            <a:ext cx="1224136" cy="369332"/>
          </a:xfrm>
          <a:prstGeom prst="rect">
            <a:avLst/>
          </a:prstGeom>
          <a:noFill/>
        </p:spPr>
        <p:txBody>
          <a:bodyPr wrap="square" rtlCol="0">
            <a:spAutoFit/>
          </a:bodyPr>
          <a:lstStyle/>
          <a:p>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a:extLst>
              <a:ext uri="{FF2B5EF4-FFF2-40B4-BE49-F238E27FC236}">
                <a16:creationId xmlns:a16="http://schemas.microsoft.com/office/drawing/2014/main" id="{42BB650D-8834-BA04-A58B-06F1EA23DD2E}"/>
              </a:ext>
            </a:extLst>
          </p:cNvPr>
          <p:cNvSpPr txBox="1"/>
          <p:nvPr/>
        </p:nvSpPr>
        <p:spPr>
          <a:xfrm>
            <a:off x="7380312" y="620688"/>
            <a:ext cx="1656183" cy="338554"/>
          </a:xfrm>
          <a:prstGeom prst="rect">
            <a:avLst/>
          </a:prstGeom>
          <a:noFill/>
        </p:spPr>
        <p:txBody>
          <a:bodyPr wrap="square" rtlCol="0">
            <a:spAutoFit/>
          </a:bodyPr>
          <a:lstStyle/>
          <a:p>
            <a:endParaRPr lang="en-GB" sz="1600"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7" name="Table 6">
            <a:extLst>
              <a:ext uri="{FF2B5EF4-FFF2-40B4-BE49-F238E27FC236}">
                <a16:creationId xmlns:a16="http://schemas.microsoft.com/office/drawing/2014/main" id="{C8B84EDE-3CB1-9867-E350-84C99F0D26E9}"/>
              </a:ext>
            </a:extLst>
          </p:cNvPr>
          <p:cNvGraphicFramePr>
            <a:graphicFrameLocks noGrp="1"/>
          </p:cNvGraphicFramePr>
          <p:nvPr/>
        </p:nvGraphicFramePr>
        <p:xfrm>
          <a:off x="229215" y="1012087"/>
          <a:ext cx="7789370" cy="3362702"/>
        </p:xfrm>
        <a:graphic>
          <a:graphicData uri="http://schemas.openxmlformats.org/drawingml/2006/table">
            <a:tbl>
              <a:tblPr firstRow="1" firstCol="1" bandRow="1">
                <a:tableStyleId>{5C22544A-7EE6-4342-B048-85BDC9FD1C3A}</a:tableStyleId>
              </a:tblPr>
              <a:tblGrid>
                <a:gridCol w="1386707">
                  <a:extLst>
                    <a:ext uri="{9D8B030D-6E8A-4147-A177-3AD203B41FA5}">
                      <a16:colId xmlns:a16="http://schemas.microsoft.com/office/drawing/2014/main" val="2863215087"/>
                    </a:ext>
                  </a:extLst>
                </a:gridCol>
                <a:gridCol w="3106091">
                  <a:extLst>
                    <a:ext uri="{9D8B030D-6E8A-4147-A177-3AD203B41FA5}">
                      <a16:colId xmlns:a16="http://schemas.microsoft.com/office/drawing/2014/main" val="122677382"/>
                    </a:ext>
                  </a:extLst>
                </a:gridCol>
                <a:gridCol w="3296572">
                  <a:extLst>
                    <a:ext uri="{9D8B030D-6E8A-4147-A177-3AD203B41FA5}">
                      <a16:colId xmlns:a16="http://schemas.microsoft.com/office/drawing/2014/main" val="375876866"/>
                    </a:ext>
                  </a:extLst>
                </a:gridCol>
              </a:tblGrid>
              <a:tr h="334838">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EYFS</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a:t>
                      </a:r>
                      <a:r>
                        <a:rPr lang="en-GB" sz="800" baseline="0">
                          <a:effectLst/>
                          <a:latin typeface="Tahoma" panose="020B0604030504040204" pitchFamily="34" charset="0"/>
                          <a:ea typeface="Tahoma" panose="020B0604030504040204" pitchFamily="34" charset="0"/>
                          <a:cs typeface="Tahoma" panose="020B0604030504040204" pitchFamily="34" charset="0"/>
                        </a:rPr>
                        <a:t> 1</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265378462"/>
                  </a:ext>
                </a:extLst>
              </a:tr>
              <a:tr h="2177191">
                <a:tc>
                  <a:txBody>
                    <a:bodyPr/>
                    <a:lstStyle/>
                    <a:p>
                      <a:pPr algn="ctr">
                        <a:lnSpc>
                          <a:spcPct val="115000"/>
                        </a:lnSpc>
                        <a:spcAft>
                          <a:spcPts val="0"/>
                        </a:spcAft>
                      </a:pPr>
                      <a:r>
                        <a:rPr lang="en-GB" sz="800" baseline="0">
                          <a:effectLst/>
                          <a:latin typeface="Tahoma" panose="020B0604030504040204" pitchFamily="34" charset="0"/>
                          <a:ea typeface="Tahoma" panose="020B0604030504040204" pitchFamily="34" charset="0"/>
                          <a:cs typeface="Tahoma" panose="020B0604030504040204" pitchFamily="34" charset="0"/>
                        </a:rPr>
                        <a:t>Seasonal Changes</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marL="171450" indent="-171450" algn="l">
                        <a:spcAft>
                          <a:spcPts val="0"/>
                        </a:spcAft>
                        <a:buFontTx/>
                        <a:buChar char="-"/>
                      </a:pPr>
                      <a:r>
                        <a:rPr lang="en-GB" sz="1000">
                          <a:effectLst/>
                          <a:latin typeface="Tahoma" panose="020B0604030504040204" pitchFamily="34" charset="0"/>
                          <a:ea typeface="Tahoma" panose="020B0604030504040204" pitchFamily="34" charset="0"/>
                          <a:cs typeface="Tahoma" panose="020B0604030504040204" pitchFamily="34" charset="0"/>
                        </a:rPr>
                        <a:t>Understand</a:t>
                      </a:r>
                      <a:r>
                        <a:rPr lang="en-GB" sz="1000" baseline="0">
                          <a:effectLst/>
                          <a:latin typeface="Tahoma" panose="020B0604030504040204" pitchFamily="34" charset="0"/>
                          <a:ea typeface="Tahoma" panose="020B0604030504040204" pitchFamily="34" charset="0"/>
                          <a:cs typeface="Tahoma" panose="020B0604030504040204" pitchFamily="34" charset="0"/>
                        </a:rPr>
                        <a:t> some important processes and changes in the natural world around them, including the seasons and changing states of matter. </a:t>
                      </a:r>
                      <a:endParaRPr lang="en-GB" sz="1000">
                        <a:effectLst/>
                        <a:latin typeface="Tahoma" panose="020B0604030504040204" pitchFamily="34" charset="0"/>
                        <a:ea typeface="Tahoma" panose="020B0604030504040204" pitchFamily="34" charset="0"/>
                        <a:cs typeface="Tahoma" panose="020B0604030504040204" pitchFamily="34" charset="0"/>
                      </a:endParaRPr>
                    </a:p>
                  </a:txBody>
                  <a:tcPr marL="114300" marR="114300" marT="0" marB="0"/>
                </a:tc>
                <a:tc>
                  <a:txBody>
                    <a:bodyPr/>
                    <a:lstStyle/>
                    <a:p>
                      <a:pPr marL="171450" indent="-171450" algn="l">
                        <a:spcAft>
                          <a:spcPts val="0"/>
                        </a:spcAft>
                        <a:buFontTx/>
                        <a:buChar char="-"/>
                      </a:pPr>
                      <a:r>
                        <a:rPr lang="en-GB" sz="1000">
                          <a:effectLst/>
                          <a:latin typeface="Tahoma" panose="020B0604030504040204" pitchFamily="34" charset="0"/>
                          <a:ea typeface="Tahoma" panose="020B0604030504040204" pitchFamily="34" charset="0"/>
                          <a:cs typeface="Tahoma" panose="020B0604030504040204" pitchFamily="34" charset="0"/>
                        </a:rPr>
                        <a:t>Observe changes across the four seasons.</a:t>
                      </a:r>
                    </a:p>
                    <a:p>
                      <a:pPr marL="171450" indent="-171450" algn="l">
                        <a:spcAft>
                          <a:spcPts val="0"/>
                        </a:spcAft>
                        <a:buFontTx/>
                        <a:buChar char="-"/>
                      </a:pPr>
                      <a:r>
                        <a:rPr lang="en-GB" sz="1000">
                          <a:effectLst/>
                          <a:latin typeface="Tahoma" panose="020B0604030504040204" pitchFamily="34" charset="0"/>
                          <a:ea typeface="Tahoma" panose="020B0604030504040204" pitchFamily="34" charset="0"/>
                          <a:cs typeface="Tahoma" panose="020B0604030504040204" pitchFamily="34" charset="0"/>
                        </a:rPr>
                        <a:t>Observe</a:t>
                      </a:r>
                      <a:r>
                        <a:rPr lang="en-GB" sz="1000" baseline="0">
                          <a:effectLst/>
                          <a:latin typeface="Tahoma" panose="020B0604030504040204" pitchFamily="34" charset="0"/>
                          <a:ea typeface="Tahoma" panose="020B0604030504040204" pitchFamily="34" charset="0"/>
                          <a:cs typeface="Tahoma" panose="020B0604030504040204" pitchFamily="34" charset="0"/>
                        </a:rPr>
                        <a:t> and describe weather associated with the seasons and how day length varies.</a:t>
                      </a:r>
                      <a:endParaRPr lang="en-GB" sz="1000">
                        <a:effectLst/>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Tx/>
                        <a:buChar char="-"/>
                      </a:pPr>
                      <a:endParaRPr lang="en-GB" sz="1000" baseline="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extLst>
                  <a:ext uri="{0D108BD9-81ED-4DB2-BD59-A6C34878D82A}">
                    <a16:rowId xmlns:a16="http://schemas.microsoft.com/office/drawing/2014/main" val="1576507716"/>
                  </a:ext>
                </a:extLst>
              </a:tr>
              <a:tr h="850673">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seasons, autumn, winter, spring, summer, weather, snow, rain, sun, hail, thunder, lightning, wind,</a:t>
                      </a:r>
                      <a:r>
                        <a:rPr lang="en-GB" sz="800" baseline="0">
                          <a:effectLst/>
                          <a:latin typeface="Tahoma" panose="020B0604030504040204" pitchFamily="34" charset="0"/>
                          <a:ea typeface="Tahoma" panose="020B0604030504040204" pitchFamily="34" charset="0"/>
                          <a:cs typeface="Tahoma" panose="020B0604030504040204" pitchFamily="34" charset="0"/>
                        </a:rPr>
                        <a:t> fog</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a:solidFill>
                            <a:schemeClr val="tx1"/>
                          </a:solidFill>
                          <a:effectLst/>
                          <a:latin typeface="Tahoma" panose="020B0604030504040204" pitchFamily="34" charset="0"/>
                          <a:ea typeface="Tahoma" panose="020B0604030504040204" pitchFamily="34" charset="0"/>
                          <a:cs typeface="Tahoma" panose="020B0604030504040204" pitchFamily="34" charset="0"/>
                        </a:rPr>
                        <a:t>days, longer, summer, shorter, winter, weather,</a:t>
                      </a:r>
                      <a:r>
                        <a:rPr lang="en-GB" sz="8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 year, hotter, colder, spring, autumn, day, length, seasons, observe, describe, freezes, ice</a:t>
                      </a:r>
                      <a:endParaRPr lang="en-GB" sz="800">
                        <a:solidFill>
                          <a:schemeClr val="tx1"/>
                        </a:solidFill>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3823981714"/>
                  </a:ext>
                </a:extLst>
              </a:tr>
            </a:tbl>
          </a:graphicData>
        </a:graphic>
      </p:graphicFrame>
      <p:sp>
        <p:nvSpPr>
          <p:cNvPr id="8" name="TextBox 7">
            <a:extLst>
              <a:ext uri="{FF2B5EF4-FFF2-40B4-BE49-F238E27FC236}">
                <a16:creationId xmlns:a16="http://schemas.microsoft.com/office/drawing/2014/main" id="{BD49AD03-8994-59F7-CBE9-A85CE17DDEEA}"/>
              </a:ext>
            </a:extLst>
          </p:cNvPr>
          <p:cNvSpPr txBox="1"/>
          <p:nvPr/>
        </p:nvSpPr>
        <p:spPr>
          <a:xfrm>
            <a:off x="1228100" y="219997"/>
            <a:ext cx="5904656"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Science </a:t>
            </a:r>
            <a:r>
              <a:rPr lang="en-GB" sz="2400" b="1">
                <a:solidFill>
                  <a:srgbClr val="002060"/>
                </a:solidFill>
                <a:latin typeface="Tahoma" panose="020B0604030504040204" pitchFamily="34" charset="0"/>
                <a:ea typeface="Tahoma" panose="020B0604030504040204" pitchFamily="34" charset="0"/>
                <a:cs typeface="Tahoma" panose="020B0604030504040204" pitchFamily="34" charset="0"/>
              </a:rPr>
              <a:t>– Seasonal Changes  </a:t>
            </a:r>
          </a:p>
        </p:txBody>
      </p:sp>
    </p:spTree>
    <p:extLst>
      <p:ext uri="{BB962C8B-B14F-4D97-AF65-F5344CB8AC3E}">
        <p14:creationId xmlns:p14="http://schemas.microsoft.com/office/powerpoint/2010/main" val="207171593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7380312" y="620688"/>
            <a:ext cx="1656183" cy="338554"/>
          </a:xfrm>
          <a:prstGeom prst="rect">
            <a:avLst/>
          </a:prstGeom>
          <a:noFill/>
        </p:spPr>
        <p:txBody>
          <a:bodyPr wrap="square" rtlCol="0">
            <a:spAutoFit/>
          </a:bodyPr>
          <a:lstStyle/>
          <a:p>
            <a:endParaRPr lang="en-GB" sz="1600"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7" name="Table 6">
            <a:extLst>
              <a:ext uri="{FF2B5EF4-FFF2-40B4-BE49-F238E27FC236}">
                <a16:creationId xmlns:a16="http://schemas.microsoft.com/office/drawing/2014/main" id="{8064ACAE-4A41-44F7-ABD6-4F21AF4A769E}"/>
              </a:ext>
            </a:extLst>
          </p:cNvPr>
          <p:cNvGraphicFramePr>
            <a:graphicFrameLocks noGrp="1"/>
          </p:cNvGraphicFramePr>
          <p:nvPr>
            <p:extLst>
              <p:ext uri="{D42A27DB-BD31-4B8C-83A1-F6EECF244321}">
                <p14:modId xmlns:p14="http://schemas.microsoft.com/office/powerpoint/2010/main" val="1049763058"/>
              </p:ext>
            </p:extLst>
          </p:nvPr>
        </p:nvGraphicFramePr>
        <p:xfrm>
          <a:off x="712842" y="1423567"/>
          <a:ext cx="6561876" cy="4028265"/>
        </p:xfrm>
        <a:graphic>
          <a:graphicData uri="http://schemas.openxmlformats.org/drawingml/2006/table">
            <a:tbl>
              <a:tblPr firstRow="1" firstCol="1" bandRow="1">
                <a:tableStyleId>{5C22544A-7EE6-4342-B048-85BDC9FD1C3A}</a:tableStyleId>
              </a:tblPr>
              <a:tblGrid>
                <a:gridCol w="703868">
                  <a:extLst>
                    <a:ext uri="{9D8B030D-6E8A-4147-A177-3AD203B41FA5}">
                      <a16:colId xmlns:a16="http://schemas.microsoft.com/office/drawing/2014/main" val="2863215087"/>
                    </a:ext>
                  </a:extLst>
                </a:gridCol>
                <a:gridCol w="2672861">
                  <a:extLst>
                    <a:ext uri="{9D8B030D-6E8A-4147-A177-3AD203B41FA5}">
                      <a16:colId xmlns:a16="http://schemas.microsoft.com/office/drawing/2014/main" val="1134547884"/>
                    </a:ext>
                  </a:extLst>
                </a:gridCol>
                <a:gridCol w="3185147">
                  <a:extLst>
                    <a:ext uri="{9D8B030D-6E8A-4147-A177-3AD203B41FA5}">
                      <a16:colId xmlns:a16="http://schemas.microsoft.com/office/drawing/2014/main" val="2863923329"/>
                    </a:ext>
                  </a:extLst>
                </a:gridCol>
              </a:tblGrid>
              <a:tr h="344604">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4/5 –Space</a:t>
                      </a:r>
                    </a:p>
                  </a:txBody>
                  <a:tcPr marL="23581" marR="23581" marT="0" marB="0" anchor="ctr"/>
                </a:tc>
                <a:tc>
                  <a:txBody>
                    <a:bodyPr/>
                    <a:lstStyle/>
                    <a:p>
                      <a:pPr algn="ctr">
                        <a:lnSpc>
                          <a:spcPct val="115000"/>
                        </a:lnSpc>
                        <a:spcAft>
                          <a:spcPts val="0"/>
                        </a:spcAft>
                      </a:pPr>
                      <a:r>
                        <a:rPr lang="en-GB" sz="800">
                          <a:effectLst/>
                          <a:latin typeface="Tahoma"/>
                          <a:ea typeface="Tahoma"/>
                          <a:cs typeface="Tahoma"/>
                        </a:rPr>
                        <a:t>Year 5/6 Evolution and Inheritance </a:t>
                      </a:r>
                    </a:p>
                  </a:txBody>
                  <a:tcPr marL="23581" marR="23581" marT="0" marB="0" anchor="ctr"/>
                </a:tc>
                <a:extLst>
                  <a:ext uri="{0D108BD9-81ED-4DB2-BD59-A6C34878D82A}">
                    <a16:rowId xmlns:a16="http://schemas.microsoft.com/office/drawing/2014/main" val="265378462"/>
                  </a:ext>
                </a:extLst>
              </a:tr>
              <a:tr h="2240689">
                <a:tc>
                  <a:txBody>
                    <a:bodyPr/>
                    <a:lstStyle/>
                    <a:p>
                      <a:pPr algn="ctr">
                        <a:lnSpc>
                          <a:spcPct val="115000"/>
                        </a:lnSpc>
                        <a:spcAft>
                          <a:spcPts val="0"/>
                        </a:spcAft>
                      </a:pPr>
                      <a:r>
                        <a:rPr lang="en-GB" sz="800" baseline="0">
                          <a:effectLst/>
                          <a:latin typeface="Tahoma" panose="020B0604030504040204" pitchFamily="34" charset="0"/>
                          <a:ea typeface="Tahoma" panose="020B0604030504040204" pitchFamily="34" charset="0"/>
                          <a:cs typeface="Tahoma" panose="020B0604030504040204" pitchFamily="34" charset="0"/>
                        </a:rPr>
                        <a:t>Year Group </a:t>
                      </a:r>
                    </a:p>
                    <a:p>
                      <a:pPr algn="ctr">
                        <a:lnSpc>
                          <a:spcPct val="115000"/>
                        </a:lnSpc>
                        <a:spcAft>
                          <a:spcPts val="0"/>
                        </a:spcAft>
                      </a:pPr>
                      <a:r>
                        <a:rPr lang="en-GB" sz="800" baseline="0">
                          <a:effectLst/>
                          <a:latin typeface="Tahoma" panose="020B0604030504040204" pitchFamily="34" charset="0"/>
                          <a:ea typeface="Tahoma" panose="020B0604030504040204" pitchFamily="34" charset="0"/>
                          <a:cs typeface="Tahoma" panose="020B0604030504040204" pitchFamily="34" charset="0"/>
                        </a:rPr>
                        <a:t>Specific Units</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marL="171450" indent="-171450" algn="l">
                        <a:lnSpc>
                          <a:spcPct val="115000"/>
                        </a:lnSpc>
                        <a:spcAft>
                          <a:spcPts val="0"/>
                        </a:spcAft>
                        <a:buFontTx/>
                        <a:buChar char="-"/>
                      </a:pPr>
                      <a:r>
                        <a:rPr lang="en-GB" sz="100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Describe the movement of the Earth, and other planets, relative to the Sun in the solar system. </a:t>
                      </a:r>
                    </a:p>
                    <a:p>
                      <a:pPr marL="171450" indent="-171450" algn="l">
                        <a:lnSpc>
                          <a:spcPct val="115000"/>
                        </a:lnSpc>
                        <a:spcAft>
                          <a:spcPts val="0"/>
                        </a:spcAft>
                        <a:buFontTx/>
                        <a:buChar char="-"/>
                      </a:pPr>
                      <a:r>
                        <a:rPr lang="en-GB" sz="100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Describe the movement of the Moon relative to the Earth.</a:t>
                      </a:r>
                    </a:p>
                    <a:p>
                      <a:pPr marL="171450" indent="-171450" algn="l">
                        <a:lnSpc>
                          <a:spcPct val="115000"/>
                        </a:lnSpc>
                        <a:spcAft>
                          <a:spcPts val="0"/>
                        </a:spcAft>
                        <a:buFontTx/>
                        <a:buChar char="-"/>
                      </a:pPr>
                      <a:r>
                        <a:rPr lang="en-GB" sz="100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Describe the Sun, Earth and Moon as approximately spherical bodies.</a:t>
                      </a:r>
                    </a:p>
                    <a:p>
                      <a:pPr marL="171450" indent="-171450" algn="l">
                        <a:lnSpc>
                          <a:spcPct val="115000"/>
                        </a:lnSpc>
                        <a:spcAft>
                          <a:spcPts val="0"/>
                        </a:spcAft>
                        <a:buFontTx/>
                        <a:buChar char="-"/>
                      </a:pPr>
                      <a:r>
                        <a:rPr lang="en-GB" sz="100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Use the idea of the Earth’s rotation to explain day and night and the apparent movement of the Sun across the sky. </a:t>
                      </a:r>
                    </a:p>
                  </a:txBody>
                  <a:tcPr marL="23581" marR="23581" marT="0" marB="0"/>
                </a:tc>
                <a:tc>
                  <a:txBody>
                    <a:bodyPr/>
                    <a:lstStyle/>
                    <a:p>
                      <a:pPr marL="171450" indent="-171450" algn="l">
                        <a:lnSpc>
                          <a:spcPct val="115000"/>
                        </a:lnSpc>
                        <a:spcAft>
                          <a:spcPts val="0"/>
                        </a:spcAft>
                        <a:buFontTx/>
                        <a:buChar char="-"/>
                      </a:pPr>
                      <a:r>
                        <a:rPr lang="en-GB" sz="1000" baseline="0">
                          <a:solidFill>
                            <a:srgbClr val="7030A0"/>
                          </a:solidFill>
                          <a:effectLst/>
                          <a:latin typeface="Tahoma"/>
                          <a:ea typeface="Tahoma"/>
                          <a:cs typeface="Tahoma"/>
                        </a:rPr>
                        <a:t>Recognise that living things have changed over time and that fossils provide information about living things that inhabited the Earth millions of years ago.</a:t>
                      </a:r>
                    </a:p>
                    <a:p>
                      <a:pPr marL="171450" indent="-171450" algn="l">
                        <a:lnSpc>
                          <a:spcPct val="115000"/>
                        </a:lnSpc>
                        <a:spcAft>
                          <a:spcPts val="0"/>
                        </a:spcAft>
                        <a:buFontTx/>
                        <a:buChar char="-"/>
                      </a:pPr>
                      <a:r>
                        <a:rPr lang="en-GB" sz="1000" baseline="0">
                          <a:solidFill>
                            <a:srgbClr val="7030A0"/>
                          </a:solidFill>
                          <a:effectLst/>
                          <a:latin typeface="Tahoma"/>
                          <a:ea typeface="Tahoma"/>
                          <a:cs typeface="Tahoma"/>
                        </a:rPr>
                        <a:t>Recognise that living things produce offspring of the same kind, but normally offspring vary and are not identical to their parents.</a:t>
                      </a:r>
                    </a:p>
                    <a:p>
                      <a:pPr marL="171450" indent="-171450" algn="l">
                        <a:lnSpc>
                          <a:spcPct val="115000"/>
                        </a:lnSpc>
                        <a:spcAft>
                          <a:spcPts val="0"/>
                        </a:spcAft>
                        <a:buFontTx/>
                        <a:buChar char="-"/>
                      </a:pPr>
                      <a:r>
                        <a:rPr lang="en-GB" sz="1000" baseline="0">
                          <a:solidFill>
                            <a:srgbClr val="7030A0"/>
                          </a:solidFill>
                          <a:effectLst/>
                          <a:latin typeface="Tahoma"/>
                          <a:ea typeface="Tahoma"/>
                          <a:cs typeface="Tahoma"/>
                        </a:rPr>
                        <a:t>Identify how animals and plants are adapted to suit their environment in different ways and that adaption may lead to evolution.  </a:t>
                      </a:r>
                    </a:p>
                  </a:txBody>
                  <a:tcPr marL="23581" marR="23581" marT="0" marB="0"/>
                </a:tc>
                <a:extLst>
                  <a:ext uri="{0D108BD9-81ED-4DB2-BD59-A6C34878D82A}">
                    <a16:rowId xmlns:a16="http://schemas.microsoft.com/office/drawing/2014/main" val="1576507716"/>
                  </a:ext>
                </a:extLst>
              </a:tr>
              <a:tr h="1442972">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algn="ctr">
                        <a:lnSpc>
                          <a:spcPct val="115000"/>
                        </a:lnSpc>
                        <a:spcAft>
                          <a:spcPts val="0"/>
                        </a:spcAft>
                      </a:pPr>
                      <a:r>
                        <a:rPr lang="en-GB" sz="1000">
                          <a:solidFill>
                            <a:srgbClr val="FFC000"/>
                          </a:solidFill>
                          <a:effectLst/>
                          <a:latin typeface="Tahoma" panose="020B0604030504040204" pitchFamily="34" charset="0"/>
                          <a:ea typeface="Tahoma" panose="020B0604030504040204" pitchFamily="34" charset="0"/>
                          <a:cs typeface="Tahoma" panose="020B0604030504040204" pitchFamily="34" charset="0"/>
                        </a:rPr>
                        <a:t>star, gas, hydrogen, helium, Sun,</a:t>
                      </a:r>
                      <a:r>
                        <a:rPr lang="en-GB" sz="100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 Earth, Copernicus, Galileo, telescopes, Mercury, Venus, Earth, Mars, Jupiter, Saturn, Uranus, Neptune, moon, orbits, lunar cycle, telecommunication, night, day, shadow, solar eclipse, lunar eclipse, spin, rotate, axis </a:t>
                      </a:r>
                      <a:endParaRPr lang="en-GB" sz="100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1000">
                          <a:solidFill>
                            <a:srgbClr val="7030A0"/>
                          </a:solidFill>
                          <a:effectLst/>
                          <a:latin typeface="Tahoma"/>
                          <a:ea typeface="Tahoma"/>
                          <a:cs typeface="Tahoma"/>
                        </a:rPr>
                        <a:t>Earth, evolution, natural selection, species, competition, survive,</a:t>
                      </a:r>
                      <a:r>
                        <a:rPr lang="en-GB" sz="1000" baseline="0">
                          <a:solidFill>
                            <a:srgbClr val="7030A0"/>
                          </a:solidFill>
                          <a:effectLst/>
                          <a:latin typeface="Tahoma"/>
                          <a:ea typeface="Tahoma"/>
                          <a:cs typeface="Tahoma"/>
                        </a:rPr>
                        <a:t> inherited characteristics, Charles Darwin, Alfred Wallace, Theory of Evolution, fossils, reproduce, offspring, advantageous</a:t>
                      </a:r>
                    </a:p>
                    <a:p>
                      <a:pPr algn="ctr">
                        <a:lnSpc>
                          <a:spcPct val="115000"/>
                        </a:lnSpc>
                        <a:spcAft>
                          <a:spcPts val="0"/>
                        </a:spcAft>
                      </a:pPr>
                      <a:r>
                        <a:rPr lang="en-GB" sz="10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 </a:t>
                      </a:r>
                      <a:endParaRPr lang="en-GB" sz="100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3823981714"/>
                  </a:ext>
                </a:extLst>
              </a:tr>
            </a:tbl>
          </a:graphicData>
        </a:graphic>
      </p:graphicFrame>
      <p:sp>
        <p:nvSpPr>
          <p:cNvPr id="8" name="TextBox 7"/>
          <p:cNvSpPr txBox="1"/>
          <p:nvPr/>
        </p:nvSpPr>
        <p:spPr>
          <a:xfrm>
            <a:off x="1259631" y="219997"/>
            <a:ext cx="6758954"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Science – </a:t>
            </a:r>
            <a:r>
              <a:rPr lang="en-GB" sz="2400" b="1">
                <a:solidFill>
                  <a:srgbClr val="002060"/>
                </a:solidFill>
                <a:latin typeface="Tahoma" panose="020B0604030504040204" pitchFamily="34" charset="0"/>
                <a:ea typeface="Tahoma" panose="020B0604030504040204" pitchFamily="34" charset="0"/>
                <a:cs typeface="Tahoma" panose="020B0604030504040204" pitchFamily="34" charset="0"/>
              </a:rPr>
              <a:t>Year Group Specific Units</a:t>
            </a:r>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  </a:t>
            </a:r>
            <a:endParaRPr lang="en-GB" sz="2400" b="1">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2" name="Rectangle 1"/>
          <p:cNvSpPr/>
          <p:nvPr/>
        </p:nvSpPr>
        <p:spPr>
          <a:xfrm>
            <a:off x="2468669" y="866328"/>
            <a:ext cx="3811108" cy="369332"/>
          </a:xfrm>
          <a:prstGeom prst="rect">
            <a:avLst/>
          </a:prstGeom>
        </p:spPr>
        <p:txBody>
          <a:bodyPr wrap="none">
            <a:spAutoFit/>
          </a:bodyPr>
          <a:lstStyle/>
          <a:p>
            <a:r>
              <a:rPr lang="en-GB" b="1">
                <a:solidFill>
                  <a:srgbClr val="FFC000"/>
                </a:solidFill>
              </a:rPr>
              <a:t>Year 5 knowledge    </a:t>
            </a:r>
            <a:r>
              <a:rPr lang="en-GB" b="1">
                <a:solidFill>
                  <a:srgbClr val="7030A0"/>
                </a:solidFill>
              </a:rPr>
              <a:t>Year 6 knowledge </a:t>
            </a:r>
          </a:p>
        </p:txBody>
      </p:sp>
    </p:spTree>
    <p:extLst>
      <p:ext uri="{BB962C8B-B14F-4D97-AF65-F5344CB8AC3E}">
        <p14:creationId xmlns:p14="http://schemas.microsoft.com/office/powerpoint/2010/main" val="103665272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66873" y="404663"/>
            <a:ext cx="950912" cy="943335"/>
          </a:xfrm>
          <a:prstGeom prst="rect">
            <a:avLst/>
          </a:prstGeom>
        </p:spPr>
      </p:pic>
      <p:sp>
        <p:nvSpPr>
          <p:cNvPr id="6" name="TextBox 5"/>
          <p:cNvSpPr txBox="1"/>
          <p:nvPr/>
        </p:nvSpPr>
        <p:spPr>
          <a:xfrm>
            <a:off x="1317785" y="476672"/>
            <a:ext cx="5904656"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Computing</a:t>
            </a:r>
          </a:p>
        </p:txBody>
      </p:sp>
      <p:sp>
        <p:nvSpPr>
          <p:cNvPr id="7" name="TextBox 6"/>
          <p:cNvSpPr txBox="1"/>
          <p:nvPr/>
        </p:nvSpPr>
        <p:spPr>
          <a:xfrm>
            <a:off x="236712" y="1744731"/>
            <a:ext cx="2751112" cy="4778488"/>
          </a:xfrm>
          <a:prstGeom prst="rect">
            <a:avLst/>
          </a:prstGeom>
          <a:noFill/>
        </p:spPr>
        <p:txBody>
          <a:bodyPr wrap="square" rtlCol="0">
            <a:spAutoFit/>
          </a:bodyPr>
          <a:lstStyle/>
          <a:p>
            <a:pPr lvl="0">
              <a:lnSpc>
                <a:spcPct val="115000"/>
              </a:lnSpc>
              <a:defRPr/>
            </a:pPr>
            <a:r>
              <a:rPr lang="en-GB" sz="2400">
                <a:solidFill>
                  <a:schemeClr val="lt1"/>
                </a:solidFill>
                <a:hlinkClick r:id="rId4" action="ppaction://hlinksldjump"/>
              </a:rPr>
              <a:t>Computing Systems and Networks</a:t>
            </a:r>
            <a:endParaRPr lang="en-GB" sz="2400">
              <a:solidFill>
                <a:schemeClr val="lt1"/>
              </a:solidFill>
            </a:endParaRPr>
          </a:p>
          <a:p>
            <a:pPr lvl="0">
              <a:lnSpc>
                <a:spcPct val="115000"/>
              </a:lnSpc>
              <a:defRPr/>
            </a:pPr>
            <a:r>
              <a:rPr lang="en-GB" sz="2400">
                <a:solidFill>
                  <a:schemeClr val="lt1"/>
                </a:solidFill>
                <a:hlinkClick r:id="rId4" action="ppaction://hlinksldjump"/>
              </a:rPr>
              <a:t>Creating media</a:t>
            </a:r>
            <a:endParaRPr lang="en-GB" sz="2400">
              <a:solidFill>
                <a:schemeClr val="lt1"/>
              </a:solidFill>
            </a:endParaRPr>
          </a:p>
          <a:p>
            <a:pPr>
              <a:lnSpc>
                <a:spcPct val="115000"/>
              </a:lnSpc>
              <a:defRPr/>
            </a:pPr>
            <a:r>
              <a:rPr lang="en-GB" sz="2400">
                <a:solidFill>
                  <a:schemeClr val="lt1"/>
                </a:solidFill>
                <a:hlinkClick r:id="rId5" action="ppaction://hlinksldjump"/>
              </a:rPr>
              <a:t>Programming A</a:t>
            </a:r>
          </a:p>
          <a:p>
            <a:pPr>
              <a:lnSpc>
                <a:spcPct val="115000"/>
              </a:lnSpc>
              <a:defRPr/>
            </a:pPr>
            <a:r>
              <a:rPr lang="en-GB" sz="2400">
                <a:solidFill>
                  <a:schemeClr val="lt1"/>
                </a:solidFill>
                <a:hlinkClick r:id="rId5" action="ppaction://hlinksldjump"/>
              </a:rPr>
              <a:t>Data and Information</a:t>
            </a:r>
            <a:endParaRPr lang="en-GB" sz="2400">
              <a:solidFill>
                <a:schemeClr val="lt1"/>
              </a:solidFill>
            </a:endParaRPr>
          </a:p>
          <a:p>
            <a:pPr>
              <a:lnSpc>
                <a:spcPct val="115000"/>
              </a:lnSpc>
              <a:defRPr/>
            </a:pPr>
            <a:r>
              <a:rPr lang="en-GB" sz="2400">
                <a:solidFill>
                  <a:schemeClr val="lt1"/>
                </a:solidFill>
                <a:hlinkClick r:id="rId5" action="ppaction://hlinksldjump"/>
              </a:rPr>
              <a:t>Programming B</a:t>
            </a:r>
            <a:endParaRPr lang="en-GB" sz="2400">
              <a:solidFill>
                <a:schemeClr val="lt1"/>
              </a:solidFill>
            </a:endParaRPr>
          </a:p>
          <a:p>
            <a:pPr>
              <a:lnSpc>
                <a:spcPct val="115000"/>
              </a:lnSpc>
              <a:defRPr/>
            </a:pPr>
            <a:r>
              <a:rPr lang="en-GB" sz="2400">
                <a:solidFill>
                  <a:schemeClr val="lt1"/>
                </a:solidFill>
                <a:hlinkClick r:id="rId6" action="ppaction://hlinksldjump"/>
              </a:rPr>
              <a:t>Basic Computing Skills </a:t>
            </a:r>
            <a:endParaRPr lang="en-GB" sz="2400">
              <a:solidFill>
                <a:schemeClr val="lt1"/>
              </a:solidFill>
            </a:endParaRPr>
          </a:p>
          <a:p>
            <a:pPr lvl="0" algn="ctr">
              <a:lnSpc>
                <a:spcPct val="115000"/>
              </a:lnSpc>
              <a:defRPr/>
            </a:pPr>
            <a:endParaRPr lang="en-GB" sz="2400"/>
          </a:p>
          <a:p>
            <a:pPr>
              <a:lnSpc>
                <a:spcPct val="150000"/>
              </a:lnSpc>
            </a:pPr>
            <a:endParaRPr lang="en-GB" sz="2200">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10" name="TextBox 9"/>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7"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pic>
        <p:nvPicPr>
          <p:cNvPr id="1026" name="imageSelected0" descr="523ef98d-7550-4d46-a729-b3c7d15e888c"/>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561806" y="1395334"/>
            <a:ext cx="4853778" cy="48537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2269241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8" y="321890"/>
            <a:ext cx="5904656" cy="646331"/>
          </a:xfrm>
          <a:prstGeom prst="rect">
            <a:avLst/>
          </a:prstGeom>
          <a:noFill/>
        </p:spPr>
        <p:txBody>
          <a:bodyPr wrap="square" lIns="91440" tIns="45720" rIns="91440" bIns="45720" rtlCol="0" anchor="t">
            <a:spAutoFit/>
          </a:bodyPr>
          <a:lstStyle/>
          <a:p>
            <a:r>
              <a:rPr lang="en-GB" sz="3600" b="1">
                <a:solidFill>
                  <a:srgbClr val="002060"/>
                </a:solidFill>
                <a:latin typeface="Tahoma"/>
                <a:ea typeface="Tahoma"/>
                <a:cs typeface="Tahoma"/>
              </a:rPr>
              <a:t>Computing - EYFS</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4"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6948264" y="620688"/>
            <a:ext cx="2088232" cy="338554"/>
          </a:xfrm>
          <a:prstGeom prst="rect">
            <a:avLst/>
          </a:prstGeom>
          <a:noFill/>
        </p:spPr>
        <p:txBody>
          <a:bodyPr wrap="square" lIns="91440" tIns="45720" rIns="91440" bIns="45720" rtlCol="0" anchor="t">
            <a:spAutoFit/>
          </a:bodyPr>
          <a:lstStyle/>
          <a:p>
            <a:r>
              <a:rPr lang="en-GB" sz="1600" b="1">
                <a:solidFill>
                  <a:schemeClr val="tx2"/>
                </a:solidFill>
                <a:latin typeface="Tahoma"/>
                <a:ea typeface="Tahoma"/>
                <a:cs typeface="Tahoma"/>
                <a:hlinkClick r:id="" action="ppaction://noaction">
                  <a:extLst>
                    <a:ext uri="{A12FA001-AC4F-418D-AE19-62706E023703}">
                      <ahyp:hlinkClr xmlns:ahyp="http://schemas.microsoft.com/office/drawing/2018/hyperlinkcolor" val="tx"/>
                    </a:ext>
                  </a:extLst>
                </a:hlinkClick>
              </a:rPr>
              <a:t>Computing Home</a:t>
            </a:r>
            <a:endParaRPr lang="en-GB" sz="1600"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3274042640"/>
              </p:ext>
            </p:extLst>
          </p:nvPr>
        </p:nvGraphicFramePr>
        <p:xfrm>
          <a:off x="457200" y="1258041"/>
          <a:ext cx="7981390" cy="2518830"/>
        </p:xfrm>
        <a:graphic>
          <a:graphicData uri="http://schemas.openxmlformats.org/drawingml/2006/table">
            <a:tbl>
              <a:tblPr firstRow="1" firstCol="1" bandRow="1">
                <a:tableStyleId>{5C22544A-7EE6-4342-B048-85BDC9FD1C3A}</a:tableStyleId>
              </a:tblPr>
              <a:tblGrid>
                <a:gridCol w="7981390">
                  <a:extLst>
                    <a:ext uri="{9D8B030D-6E8A-4147-A177-3AD203B41FA5}">
                      <a16:colId xmlns:a16="http://schemas.microsoft.com/office/drawing/2014/main" val="20001"/>
                    </a:ext>
                  </a:extLst>
                </a:gridCol>
              </a:tblGrid>
              <a:tr h="455560">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EYFS</a:t>
                      </a:r>
                    </a:p>
                  </a:txBody>
                  <a:tcPr marL="23581" marR="23581" marT="0" marB="0" anchor="ctr"/>
                </a:tc>
                <a:extLst>
                  <a:ext uri="{0D108BD9-81ED-4DB2-BD59-A6C34878D82A}">
                    <a16:rowId xmlns:a16="http://schemas.microsoft.com/office/drawing/2014/main" val="10000"/>
                  </a:ext>
                </a:extLst>
              </a:tr>
              <a:tr h="2063270">
                <a:tc>
                  <a:txBody>
                    <a:bodyPr/>
                    <a:lstStyle/>
                    <a:p>
                      <a:pPr marL="0" indent="0" algn="l">
                        <a:lnSpc>
                          <a:spcPct val="115000"/>
                        </a:lnSpc>
                        <a:spcAft>
                          <a:spcPts val="0"/>
                        </a:spcAft>
                        <a:buFont typeface="Arial" panose="020B0604020202020204" pitchFamily="34" charset="0"/>
                        <a:buNone/>
                      </a:pPr>
                      <a:endParaRPr lang="en-GB" sz="800" b="0" i="0" kern="1200">
                        <a:solidFill>
                          <a:schemeClr val="tx1"/>
                        </a:solidFill>
                        <a:effectLst/>
                        <a:latin typeface="Tahoma" panose="020B0604030504040204" pitchFamily="34" charset="0"/>
                        <a:ea typeface="Tahoma" panose="020B0604030504040204" pitchFamily="34" charset="0"/>
                        <a:cs typeface="Tahoma" panose="020B0604030504040204" pitchFamily="34" charset="0"/>
                      </a:endParaRPr>
                    </a:p>
                    <a:p>
                      <a:pPr marL="0" indent="0" algn="l">
                        <a:lnSpc>
                          <a:spcPct val="115000"/>
                        </a:lnSpc>
                        <a:spcAft>
                          <a:spcPts val="0"/>
                        </a:spcAft>
                        <a:buFont typeface="Arial" panose="020B0604020202020204" pitchFamily="34" charset="0"/>
                        <a:buNone/>
                      </a:pPr>
                      <a:r>
                        <a:rPr lang="en-GB" sz="800" b="0" i="0" kern="1200">
                          <a:solidFill>
                            <a:schemeClr val="tx1"/>
                          </a:solidFill>
                          <a:effectLst/>
                          <a:latin typeface="Tahoma" panose="020B0604030504040204" pitchFamily="34" charset="0"/>
                          <a:ea typeface="Tahoma" panose="020B0604030504040204" pitchFamily="34" charset="0"/>
                          <a:cs typeface="Tahoma" panose="020B0604030504040204" pitchFamily="34" charset="0"/>
                        </a:rPr>
                        <a:t>Computing is planned across the continuous curriculum and during adult-led activities.  Foundation Stage children experience Computing in its widest sense, exploring the use of technology for different purposes using a wide range of technologies including: electronic toys, programmable and remote controlled toys; digital cameras and computers. They are able to explore games and apps on an interactive digital screen and learn how to navigate their way around them.</a:t>
                      </a:r>
                    </a:p>
                    <a:p>
                      <a:pPr marL="0" indent="0" algn="l">
                        <a:lnSpc>
                          <a:spcPct val="115000"/>
                        </a:lnSpc>
                        <a:spcAft>
                          <a:spcPts val="0"/>
                        </a:spcAft>
                        <a:buFont typeface="Arial" panose="020B0604020202020204" pitchFamily="34" charset="0"/>
                        <a:buNone/>
                      </a:pPr>
                      <a:endParaRPr lang="en-GB" sz="800" b="0" i="0" kern="1200" baseline="0">
                        <a:solidFill>
                          <a:schemeClr val="tx1"/>
                        </a:solidFill>
                        <a:effectLst/>
                        <a:latin typeface="Tahoma" panose="020B0604030504040204" pitchFamily="34" charset="0"/>
                        <a:ea typeface="Tahoma" panose="020B0604030504040204" pitchFamily="34" charset="0"/>
                        <a:cs typeface="Tahoma" panose="020B0604030504040204" pitchFamily="34" charset="0"/>
                      </a:endParaRPr>
                    </a:p>
                    <a:p>
                      <a:pPr marL="0" indent="0" algn="l">
                        <a:lnSpc>
                          <a:spcPct val="115000"/>
                        </a:lnSpc>
                        <a:spcAft>
                          <a:spcPts val="0"/>
                        </a:spcAft>
                        <a:buFont typeface="Arial" panose="020B0604020202020204" pitchFamily="34" charset="0"/>
                        <a:buNone/>
                      </a:pPr>
                      <a:r>
                        <a:rPr lang="en-GB" sz="800" b="0" i="0" kern="12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Children are able to s</a:t>
                      </a:r>
                      <a:r>
                        <a:rPr lang="en-GB" sz="800" b="0">
                          <a:solidFill>
                            <a:schemeClr val="tx1"/>
                          </a:solidFill>
                          <a:latin typeface="Tahoma" panose="020B0604030504040204" pitchFamily="34" charset="0"/>
                          <a:ea typeface="Tahoma" panose="020B0604030504040204" pitchFamily="34" charset="0"/>
                          <a:cs typeface="Tahoma" panose="020B0604030504040204" pitchFamily="34" charset="0"/>
                        </a:rPr>
                        <a:t>how an understanding of the need for safety when using new programmes, and consider and manage some risks.</a:t>
                      </a:r>
                    </a:p>
                    <a:p>
                      <a:pPr marL="0" indent="0" algn="l">
                        <a:lnSpc>
                          <a:spcPct val="115000"/>
                        </a:lnSpc>
                        <a:spcAft>
                          <a:spcPts val="0"/>
                        </a:spcAft>
                        <a:buFont typeface="Arial" panose="020B0604020202020204" pitchFamily="34" charset="0"/>
                        <a:buNone/>
                      </a:pPr>
                      <a:endParaRPr lang="en-GB" sz="800" b="0" baseline="0">
                        <a:solidFill>
                          <a:schemeClr val="tx1"/>
                        </a:solidFill>
                        <a:effectLst/>
                        <a:latin typeface="Tahoma" panose="020B0604030504040204" pitchFamily="34" charset="0"/>
                        <a:ea typeface="Tahoma" panose="020B0604030504040204" pitchFamily="34" charset="0"/>
                        <a:cs typeface="Tahoma" panose="020B0604030504040204" pitchFamily="34" charset="0"/>
                      </a:endParaRPr>
                    </a:p>
                    <a:p>
                      <a:pPr marL="0" indent="0" algn="l">
                        <a:lnSpc>
                          <a:spcPct val="115000"/>
                        </a:lnSpc>
                        <a:spcAft>
                          <a:spcPts val="0"/>
                        </a:spcAft>
                        <a:buFont typeface="Arial" panose="020B0604020202020204" pitchFamily="34" charset="0"/>
                        <a:buNone/>
                      </a:pPr>
                      <a:endParaRPr lang="en-GB" sz="800" b="0" baseline="0">
                        <a:solidFill>
                          <a:schemeClr val="tx1"/>
                        </a:solidFill>
                        <a:effectLst/>
                        <a:latin typeface="Tahoma" panose="020B0604030504040204" pitchFamily="34" charset="0"/>
                        <a:ea typeface="Tahoma" panose="020B0604030504040204" pitchFamily="34" charset="0"/>
                        <a:cs typeface="Tahoma" panose="020B0604030504040204" pitchFamily="34" charset="0"/>
                      </a:endParaRPr>
                    </a:p>
                    <a:p>
                      <a:pPr marL="0" indent="0" algn="l">
                        <a:lnSpc>
                          <a:spcPct val="115000"/>
                        </a:lnSpc>
                        <a:spcAft>
                          <a:spcPts val="0"/>
                        </a:spcAft>
                        <a:buFont typeface="Arial" panose="020B0604020202020204" pitchFamily="34" charset="0"/>
                        <a:buNone/>
                      </a:pPr>
                      <a:endParaRPr lang="en-GB" sz="800" baseline="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solidFill>
                      <a:schemeClr val="accent1">
                        <a:lumMod val="40000"/>
                        <a:lumOff val="60000"/>
                      </a:schemeClr>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74365893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5904656" cy="646331"/>
          </a:xfrm>
          <a:prstGeom prst="rect">
            <a:avLst/>
          </a:prstGeom>
          <a:noFill/>
        </p:spPr>
        <p:txBody>
          <a:bodyPr wrap="square" lIns="91440" tIns="45720" rIns="91440" bIns="45720" rtlCol="0" anchor="t">
            <a:spAutoFit/>
          </a:bodyPr>
          <a:lstStyle/>
          <a:p>
            <a:r>
              <a:rPr lang="en-GB" sz="3600" b="1">
                <a:solidFill>
                  <a:srgbClr val="002060"/>
                </a:solidFill>
                <a:latin typeface="Tahoma"/>
                <a:ea typeface="Tahoma"/>
                <a:cs typeface="Tahoma"/>
              </a:rPr>
              <a:t>Computing Years 1-2</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4"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6948264" y="620688"/>
            <a:ext cx="2088232" cy="338554"/>
          </a:xfrm>
          <a:prstGeom prst="rect">
            <a:avLst/>
          </a:prstGeom>
          <a:noFill/>
        </p:spPr>
        <p:txBody>
          <a:bodyPr wrap="square" lIns="91440" tIns="45720" rIns="91440" bIns="45720" rtlCol="0" anchor="t">
            <a:spAutoFit/>
          </a:bodyPr>
          <a:lstStyle/>
          <a:p>
            <a:r>
              <a:rPr lang="en-GB" sz="1600" b="1">
                <a:solidFill>
                  <a:schemeClr val="tx2"/>
                </a:solidFill>
                <a:latin typeface="Tahoma"/>
                <a:ea typeface="Tahoma"/>
                <a:cs typeface="Tahoma"/>
                <a:hlinkClick r:id="rId5" action="ppaction://hlinksldjump">
                  <a:extLst>
                    <a:ext uri="{A12FA001-AC4F-418D-AE19-62706E023703}">
                      <ahyp:hlinkClr xmlns:ahyp="http://schemas.microsoft.com/office/drawing/2018/hyperlinkcolor" val="tx"/>
                    </a:ext>
                  </a:extLst>
                </a:hlinkClick>
              </a:rPr>
              <a:t>Computing Home</a:t>
            </a:r>
            <a:endParaRPr lang="en-GB" sz="1600"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451535696"/>
              </p:ext>
            </p:extLst>
          </p:nvPr>
        </p:nvGraphicFramePr>
        <p:xfrm>
          <a:off x="366872" y="1164194"/>
          <a:ext cx="8319928" cy="4942667"/>
        </p:xfrm>
        <a:graphic>
          <a:graphicData uri="http://schemas.openxmlformats.org/drawingml/2006/table">
            <a:tbl>
              <a:tblPr firstRow="1" firstCol="1" bandRow="1">
                <a:tableStyleId>{5C22544A-7EE6-4342-B048-85BDC9FD1C3A}</a:tableStyleId>
              </a:tblPr>
              <a:tblGrid>
                <a:gridCol w="1359318">
                  <a:extLst>
                    <a:ext uri="{9D8B030D-6E8A-4147-A177-3AD203B41FA5}">
                      <a16:colId xmlns:a16="http://schemas.microsoft.com/office/drawing/2014/main" val="20000"/>
                    </a:ext>
                  </a:extLst>
                </a:gridCol>
                <a:gridCol w="3479814">
                  <a:extLst>
                    <a:ext uri="{9D8B030D-6E8A-4147-A177-3AD203B41FA5}">
                      <a16:colId xmlns:a16="http://schemas.microsoft.com/office/drawing/2014/main" val="20001"/>
                    </a:ext>
                  </a:extLst>
                </a:gridCol>
                <a:gridCol w="3480796">
                  <a:extLst>
                    <a:ext uri="{9D8B030D-6E8A-4147-A177-3AD203B41FA5}">
                      <a16:colId xmlns:a16="http://schemas.microsoft.com/office/drawing/2014/main" val="20002"/>
                    </a:ext>
                  </a:extLst>
                </a:gridCol>
              </a:tblGrid>
              <a:tr h="355189">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1</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2</a:t>
                      </a:r>
                    </a:p>
                  </a:txBody>
                  <a:tcPr marL="23581" marR="23581" marT="0" marB="0" anchor="ctr"/>
                </a:tc>
                <a:extLst>
                  <a:ext uri="{0D108BD9-81ED-4DB2-BD59-A6C34878D82A}">
                    <a16:rowId xmlns:a16="http://schemas.microsoft.com/office/drawing/2014/main" val="10000"/>
                  </a:ext>
                </a:extLst>
              </a:tr>
              <a:tr h="1608679">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b="0" kern="1200">
                          <a:solidFill>
                            <a:schemeClr val="lt1"/>
                          </a:solidFill>
                          <a:effectLst/>
                          <a:latin typeface="+mn-lt"/>
                          <a:ea typeface="+mn-ea"/>
                          <a:cs typeface="+mn-cs"/>
                        </a:rPr>
                        <a:t>Computing Systems and Networks</a:t>
                      </a:r>
                      <a:endParaRPr lang="en-GB" sz="800" b="0"/>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Identify a computer and its main parts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Use a mouse in different ways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Use a keyboard to type on a computer</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Use the keyboard to edit text</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Create rules for using technology responsibly</a:t>
                      </a:r>
                    </a:p>
                    <a:p>
                      <a:pPr algn="ctr">
                        <a:lnSpc>
                          <a:spcPct val="115000"/>
                        </a:lnSpc>
                        <a:spcAft>
                          <a:spcPts val="0"/>
                        </a:spcAft>
                      </a:pPr>
                      <a:r>
                        <a:rPr lang="en-GB" sz="800" baseline="0">
                          <a:effectLst/>
                          <a:latin typeface="Tahoma" panose="020B0604030504040204" pitchFamily="34" charset="0"/>
                          <a:ea typeface="Tahoma" panose="020B0604030504040204" pitchFamily="34" charset="0"/>
                          <a:cs typeface="Tahoma" panose="020B0604030504040204" pitchFamily="34" charset="0"/>
                        </a:rPr>
                        <a:t>.   </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Recognise the uses and features of information technology</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Identify the uses of information technology in the school</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Identify information technology beyond school</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Explain how information technology helps us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Explain how to use information technology safely</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Recognise that choices are made when using information technology</a:t>
                      </a: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extLst>
                  <a:ext uri="{0D108BD9-81ED-4DB2-BD59-A6C34878D82A}">
                    <a16:rowId xmlns:a16="http://schemas.microsoft.com/office/drawing/2014/main" val="10001"/>
                  </a:ext>
                </a:extLst>
              </a:tr>
              <a:tr h="713225">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kern="1200">
                          <a:solidFill>
                            <a:schemeClr val="dk1"/>
                          </a:solidFill>
                          <a:effectLst/>
                          <a:latin typeface="+mn-lt"/>
                          <a:ea typeface="+mn-ea"/>
                          <a:cs typeface="+mn-cs"/>
                        </a:rPr>
                        <a:t>Technology, computer, mouse, trackpad, keyboard, screen</a:t>
                      </a:r>
                    </a:p>
                    <a:p>
                      <a:pPr marL="0" marR="0" lvl="0" indent="0" algn="ctr" defTabSz="914400" rtl="0" eaLnBrk="1" fontAlgn="auto" latinLnBrk="0" hangingPunct="1">
                        <a:lnSpc>
                          <a:spcPct val="115000"/>
                        </a:lnSpc>
                        <a:spcBef>
                          <a:spcPts val="0"/>
                        </a:spcBef>
                        <a:spcAft>
                          <a:spcPts val="0"/>
                        </a:spcAft>
                        <a:buClrTx/>
                        <a:buSzTx/>
                        <a:buFontTx/>
                        <a:buNone/>
                        <a:tabLst/>
                        <a:defRPr/>
                      </a:pPr>
                      <a:r>
                        <a:rPr lang="en-GB" sz="800" kern="1200">
                          <a:solidFill>
                            <a:schemeClr val="dk1"/>
                          </a:solidFill>
                          <a:effectLst/>
                          <a:latin typeface="+mn-lt"/>
                          <a:ea typeface="+mn-ea"/>
                          <a:cs typeface="+mn-cs"/>
                        </a:rPr>
                        <a:t>double-click,</a:t>
                      </a:r>
                      <a:r>
                        <a:rPr lang="en-GB" sz="800" kern="1200" baseline="0">
                          <a:solidFill>
                            <a:schemeClr val="dk1"/>
                          </a:solidFill>
                          <a:effectLst/>
                          <a:latin typeface="+mn-lt"/>
                          <a:ea typeface="+mn-ea"/>
                          <a:cs typeface="+mn-cs"/>
                        </a:rPr>
                        <a:t> </a:t>
                      </a:r>
                      <a:r>
                        <a:rPr lang="en-GB" sz="800" kern="1200">
                          <a:solidFill>
                            <a:schemeClr val="dk1"/>
                          </a:solidFill>
                          <a:effectLst/>
                          <a:latin typeface="+mn-lt"/>
                          <a:ea typeface="+mn-ea"/>
                          <a:cs typeface="+mn-cs"/>
                        </a:rPr>
                        <a:t>typing</a:t>
                      </a:r>
                    </a:p>
                    <a:p>
                      <a:pPr marL="0" marR="0" lvl="0" indent="0" algn="ctr" defTabSz="914400" rtl="0" eaLnBrk="1" fontAlgn="auto" latinLnBrk="0" hangingPunct="1">
                        <a:lnSpc>
                          <a:spcPct val="115000"/>
                        </a:lnSpc>
                        <a:spcBef>
                          <a:spcPts val="0"/>
                        </a:spcBef>
                        <a:spcAft>
                          <a:spcPts val="0"/>
                        </a:spcAft>
                        <a:buClrTx/>
                        <a:buSzTx/>
                        <a:buFontTx/>
                        <a:buNone/>
                        <a:tabLst/>
                        <a:defRPr/>
                      </a:pPr>
                      <a:endParaRPr lang="en-GB" sz="1800" kern="1200">
                        <a:solidFill>
                          <a:schemeClr val="dk1"/>
                        </a:solidFill>
                        <a:effectLst/>
                        <a:latin typeface="+mn-lt"/>
                        <a:ea typeface="+mn-ea"/>
                        <a:cs typeface="+mn-cs"/>
                      </a:endParaRP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kern="1200">
                          <a:solidFill>
                            <a:schemeClr val="dk1"/>
                          </a:solidFill>
                          <a:effectLst/>
                          <a:latin typeface="+mn-lt"/>
                          <a:ea typeface="+mn-ea"/>
                          <a:cs typeface="+mn-cs"/>
                        </a:rPr>
                        <a:t>Information technology (IT), computer</a:t>
                      </a:r>
                    </a:p>
                    <a:p>
                      <a:pPr algn="ctr">
                        <a:lnSpc>
                          <a:spcPct val="115000"/>
                        </a:lnSpc>
                        <a:spcAft>
                          <a:spcPts val="0"/>
                        </a:spcAft>
                      </a:pPr>
                      <a:r>
                        <a:rPr lang="en-GB" sz="800" kern="1200">
                          <a:solidFill>
                            <a:schemeClr val="dk1"/>
                          </a:solidFill>
                          <a:effectLst/>
                          <a:latin typeface="+mn-lt"/>
                          <a:ea typeface="+mn-ea"/>
                          <a:cs typeface="+mn-cs"/>
                        </a:rPr>
                        <a:t>barcode, scanner/scan</a:t>
                      </a:r>
                      <a:endParaRPr lang="en-GB" sz="80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extLst>
                  <a:ext uri="{0D108BD9-81ED-4DB2-BD59-A6C34878D82A}">
                    <a16:rowId xmlns:a16="http://schemas.microsoft.com/office/drawing/2014/main" val="476958427"/>
                  </a:ext>
                </a:extLst>
              </a:tr>
              <a:tr h="1114439">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b="1" kern="1200">
                          <a:solidFill>
                            <a:schemeClr val="lt1"/>
                          </a:solidFill>
                          <a:effectLst/>
                          <a:latin typeface="+mn-lt"/>
                          <a:ea typeface="+mn-ea"/>
                          <a:cs typeface="+mn-cs"/>
                        </a:rPr>
                        <a:t>Creating Media</a:t>
                      </a: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Describe what different freehand tools do</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Use the shape tool and the line tools</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Make careful choices when painting a digital picture</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Explain why I chose the tools I used</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Use a computer on my own to paint a picture</a:t>
                      </a: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Use a digital device to take a photograph</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Make choices when taking a photograph</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Describe what makes a good photograph</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Decide how photographs can be improved</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Use tools to change an image</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Recognise that photos can be changed</a:t>
                      </a: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extLst>
                  <a:ext uri="{0D108BD9-81ED-4DB2-BD59-A6C34878D82A}">
                    <a16:rowId xmlns:a16="http://schemas.microsoft.com/office/drawing/2014/main" val="10002"/>
                  </a:ext>
                </a:extLst>
              </a:tr>
              <a:tr h="1065567">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kern="1200">
                          <a:solidFill>
                            <a:schemeClr val="dk1"/>
                          </a:solidFill>
                          <a:effectLst/>
                          <a:latin typeface="+mn-lt"/>
                          <a:ea typeface="+mn-ea"/>
                          <a:cs typeface="+mn-cs"/>
                        </a:rPr>
                        <a:t>paint program, tool, paintbrush, erase, fill, undo</a:t>
                      </a:r>
                    </a:p>
                    <a:p>
                      <a:pPr marL="0" marR="0" lvl="0" indent="0" algn="ctr" defTabSz="914400" rtl="0" eaLnBrk="1" fontAlgn="auto" latinLnBrk="0" hangingPunct="1">
                        <a:lnSpc>
                          <a:spcPct val="115000"/>
                        </a:lnSpc>
                        <a:spcBef>
                          <a:spcPts val="0"/>
                        </a:spcBef>
                        <a:spcAft>
                          <a:spcPts val="0"/>
                        </a:spcAft>
                        <a:buClrTx/>
                        <a:buSzTx/>
                        <a:buFontTx/>
                        <a:buNone/>
                        <a:tabLst/>
                        <a:defRPr/>
                      </a:pPr>
                      <a:r>
                        <a:rPr lang="en-GB" sz="800" kern="1200">
                          <a:solidFill>
                            <a:schemeClr val="dk1"/>
                          </a:solidFill>
                          <a:effectLst/>
                          <a:latin typeface="+mn-lt"/>
                          <a:ea typeface="+mn-ea"/>
                          <a:cs typeface="+mn-cs"/>
                        </a:rPr>
                        <a:t>Piet Mondrian, primary colours, shape tools, line tool, fill tool, undo tool,</a:t>
                      </a:r>
                      <a:r>
                        <a:rPr lang="en-GB" sz="800" kern="1200" baseline="0">
                          <a:solidFill>
                            <a:schemeClr val="dk1"/>
                          </a:solidFill>
                          <a:effectLst/>
                          <a:latin typeface="+mn-lt"/>
                          <a:ea typeface="+mn-ea"/>
                          <a:cs typeface="+mn-cs"/>
                        </a:rPr>
                        <a:t> </a:t>
                      </a:r>
                      <a:r>
                        <a:rPr lang="en-GB" sz="800" kern="1200">
                          <a:solidFill>
                            <a:schemeClr val="dk1"/>
                          </a:solidFill>
                          <a:effectLst/>
                          <a:latin typeface="+mn-lt"/>
                          <a:ea typeface="+mn-ea"/>
                          <a:cs typeface="+mn-cs"/>
                        </a:rPr>
                        <a:t>Henri Matisse, shape tool, </a:t>
                      </a:r>
                      <a:r>
                        <a:rPr lang="en-GB" sz="800" kern="1200" err="1">
                          <a:solidFill>
                            <a:schemeClr val="dk1"/>
                          </a:solidFill>
                          <a:effectLst/>
                          <a:latin typeface="+mn-lt"/>
                          <a:ea typeface="+mn-ea"/>
                          <a:cs typeface="+mn-cs"/>
                        </a:rPr>
                        <a:t>Wassily</a:t>
                      </a:r>
                      <a:r>
                        <a:rPr lang="en-GB" sz="800" kern="1200">
                          <a:solidFill>
                            <a:schemeClr val="dk1"/>
                          </a:solidFill>
                          <a:effectLst/>
                          <a:latin typeface="+mn-lt"/>
                          <a:ea typeface="+mn-ea"/>
                          <a:cs typeface="+mn-cs"/>
                        </a:rPr>
                        <a:t> Kandinsky, feelings, colour, brush style, Georges Seurat, pointillism, brush size, pictures, painting, computers, like, prefer, dislike</a:t>
                      </a:r>
                    </a:p>
                    <a:p>
                      <a:pPr marL="0" marR="0" lvl="0" indent="0" algn="ctr" defTabSz="914400" rtl="0" eaLnBrk="1" fontAlgn="auto" latinLnBrk="0" hangingPunct="1">
                        <a:lnSpc>
                          <a:spcPct val="115000"/>
                        </a:lnSpc>
                        <a:spcBef>
                          <a:spcPts val="0"/>
                        </a:spcBef>
                        <a:spcAft>
                          <a:spcPts val="0"/>
                        </a:spcAft>
                        <a:buClrTx/>
                        <a:buSzTx/>
                        <a:buFontTx/>
                        <a:buNone/>
                        <a:tabLst/>
                        <a:defRPr/>
                      </a:pPr>
                      <a:endParaRPr lang="en-GB" sz="1800" kern="1200">
                        <a:solidFill>
                          <a:schemeClr val="dk1"/>
                        </a:solidFill>
                        <a:effectLst/>
                        <a:latin typeface="+mn-lt"/>
                        <a:ea typeface="+mn-ea"/>
                        <a:cs typeface="+mn-cs"/>
                      </a:endParaRPr>
                    </a:p>
                    <a:p>
                      <a:pPr marL="0" marR="0" lvl="0" indent="0" algn="ctr" defTabSz="914400" rtl="0" eaLnBrk="1" fontAlgn="auto" latinLnBrk="0" hangingPunct="1">
                        <a:lnSpc>
                          <a:spcPct val="115000"/>
                        </a:lnSpc>
                        <a:spcBef>
                          <a:spcPts val="0"/>
                        </a:spcBef>
                        <a:spcAft>
                          <a:spcPts val="0"/>
                        </a:spcAft>
                        <a:buClrTx/>
                        <a:buSzTx/>
                        <a:buFontTx/>
                        <a:buNone/>
                        <a:tabLst/>
                        <a:defRPr/>
                      </a:pPr>
                      <a:endParaRPr lang="en-GB" sz="800" kern="1200">
                        <a:solidFill>
                          <a:schemeClr val="dk1"/>
                        </a:solidFill>
                        <a:effectLst/>
                        <a:latin typeface="+mn-lt"/>
                        <a:ea typeface="+mn-ea"/>
                        <a:cs typeface="+mn-cs"/>
                      </a:endParaRPr>
                    </a:p>
                    <a:p>
                      <a:pPr marL="0" marR="0" lvl="0" indent="0" algn="ctr" defTabSz="914400" rtl="0" eaLnBrk="1" fontAlgn="auto" latinLnBrk="0" hangingPunct="1">
                        <a:lnSpc>
                          <a:spcPct val="115000"/>
                        </a:lnSpc>
                        <a:spcBef>
                          <a:spcPts val="0"/>
                        </a:spcBef>
                        <a:spcAft>
                          <a:spcPts val="0"/>
                        </a:spcAft>
                        <a:buClrTx/>
                        <a:buSzTx/>
                        <a:buFontTx/>
                        <a:buNone/>
                        <a:tabLst/>
                        <a:defRPr/>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kern="1200">
                          <a:solidFill>
                            <a:schemeClr val="dk1"/>
                          </a:solidFill>
                          <a:effectLst/>
                          <a:latin typeface="+mn-lt"/>
                          <a:ea typeface="+mn-ea"/>
                          <a:cs typeface="+mn-cs"/>
                        </a:rPr>
                        <a:t>device, camera, photograph, capture, image, digital, landscape, portrait,</a:t>
                      </a:r>
                      <a:r>
                        <a:rPr lang="en-GB" sz="800" kern="1200" baseline="0">
                          <a:solidFill>
                            <a:schemeClr val="dk1"/>
                          </a:solidFill>
                          <a:effectLst/>
                          <a:latin typeface="+mn-lt"/>
                          <a:ea typeface="+mn-ea"/>
                          <a:cs typeface="+mn-cs"/>
                        </a:rPr>
                        <a:t> f</a:t>
                      </a:r>
                      <a:r>
                        <a:rPr lang="en-GB" sz="800" kern="1200">
                          <a:solidFill>
                            <a:schemeClr val="dk1"/>
                          </a:solidFill>
                          <a:effectLst/>
                          <a:latin typeface="+mn-lt"/>
                          <a:ea typeface="+mn-ea"/>
                          <a:cs typeface="+mn-cs"/>
                        </a:rPr>
                        <a:t>raming, subject, compose, light sources, flash, focus, background</a:t>
                      </a:r>
                    </a:p>
                    <a:p>
                      <a:pPr marL="0" marR="0" lvl="0" indent="0" algn="ctr" defTabSz="914400" rtl="0" eaLnBrk="1" fontAlgn="auto" latinLnBrk="0" hangingPunct="1">
                        <a:lnSpc>
                          <a:spcPct val="115000"/>
                        </a:lnSpc>
                        <a:spcBef>
                          <a:spcPts val="0"/>
                        </a:spcBef>
                        <a:spcAft>
                          <a:spcPts val="0"/>
                        </a:spcAft>
                        <a:buClrTx/>
                        <a:buSzTx/>
                        <a:buFontTx/>
                        <a:buNone/>
                        <a:tabLst/>
                        <a:defRPr/>
                      </a:pPr>
                      <a:r>
                        <a:rPr lang="en-GB" sz="800" kern="1200">
                          <a:solidFill>
                            <a:schemeClr val="dk1"/>
                          </a:solidFill>
                          <a:effectLst/>
                          <a:latin typeface="+mn-lt"/>
                          <a:ea typeface="+mn-ea"/>
                          <a:cs typeface="+mn-cs"/>
                        </a:rPr>
                        <a:t>editing, filter</a:t>
                      </a: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28429020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78046"/>
            <a:ext cx="5904656" cy="646331"/>
          </a:xfrm>
          <a:prstGeom prst="rect">
            <a:avLst/>
          </a:prstGeom>
          <a:noFill/>
        </p:spPr>
        <p:txBody>
          <a:bodyPr wrap="square" lIns="91440" tIns="45720" rIns="91440" bIns="45720" rtlCol="0" anchor="t">
            <a:spAutoFit/>
          </a:bodyPr>
          <a:lstStyle/>
          <a:p>
            <a:r>
              <a:rPr lang="en-GB" sz="3600" b="1">
                <a:solidFill>
                  <a:srgbClr val="002060"/>
                </a:solidFill>
                <a:latin typeface="Tahoma"/>
                <a:ea typeface="Tahoma"/>
                <a:cs typeface="Tahoma"/>
              </a:rPr>
              <a:t>Computing Years 3-6</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3"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6804838" y="620688"/>
            <a:ext cx="2231658" cy="338554"/>
          </a:xfrm>
          <a:prstGeom prst="rect">
            <a:avLst/>
          </a:prstGeom>
          <a:noFill/>
        </p:spPr>
        <p:txBody>
          <a:bodyPr wrap="square" lIns="91440" tIns="45720" rIns="91440" bIns="45720" rtlCol="0" anchor="t">
            <a:spAutoFit/>
          </a:bodyPr>
          <a:lstStyle/>
          <a:p>
            <a:r>
              <a:rPr lang="en-GB" sz="1600" b="1">
                <a:solidFill>
                  <a:schemeClr val="tx2"/>
                </a:solidFill>
                <a:latin typeface="Tahoma"/>
                <a:ea typeface="Tahoma"/>
                <a:cs typeface="Tahoma"/>
                <a:hlinkClick r:id="rId4" action="ppaction://hlinksldjump">
                  <a:extLst>
                    <a:ext uri="{A12FA001-AC4F-418D-AE19-62706E023703}">
                      <ahyp:hlinkClr xmlns:ahyp="http://schemas.microsoft.com/office/drawing/2018/hyperlinkcolor" val="tx"/>
                    </a:ext>
                  </a:extLst>
                </a:hlinkClick>
              </a:rPr>
              <a:t>Computing Home</a:t>
            </a:r>
            <a:endParaRPr lang="en-GB" sz="1600"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433020087"/>
              </p:ext>
            </p:extLst>
          </p:nvPr>
        </p:nvGraphicFramePr>
        <p:xfrm>
          <a:off x="248210" y="959242"/>
          <a:ext cx="8644270" cy="5618290"/>
        </p:xfrm>
        <a:graphic>
          <a:graphicData uri="http://schemas.openxmlformats.org/drawingml/2006/table">
            <a:tbl>
              <a:tblPr firstRow="1" firstCol="1" bandRow="1">
                <a:tableStyleId>{5C22544A-7EE6-4342-B048-85BDC9FD1C3A}</a:tableStyleId>
              </a:tblPr>
              <a:tblGrid>
                <a:gridCol w="995728">
                  <a:extLst>
                    <a:ext uri="{9D8B030D-6E8A-4147-A177-3AD203B41FA5}">
                      <a16:colId xmlns:a16="http://schemas.microsoft.com/office/drawing/2014/main" val="20000"/>
                    </a:ext>
                  </a:extLst>
                </a:gridCol>
                <a:gridCol w="2549034">
                  <a:extLst>
                    <a:ext uri="{9D8B030D-6E8A-4147-A177-3AD203B41FA5}">
                      <a16:colId xmlns:a16="http://schemas.microsoft.com/office/drawing/2014/main" val="20001"/>
                    </a:ext>
                  </a:extLst>
                </a:gridCol>
                <a:gridCol w="2549754">
                  <a:extLst>
                    <a:ext uri="{9D8B030D-6E8A-4147-A177-3AD203B41FA5}">
                      <a16:colId xmlns:a16="http://schemas.microsoft.com/office/drawing/2014/main" val="20002"/>
                    </a:ext>
                  </a:extLst>
                </a:gridCol>
                <a:gridCol w="2549754">
                  <a:extLst>
                    <a:ext uri="{9D8B030D-6E8A-4147-A177-3AD203B41FA5}">
                      <a16:colId xmlns:a16="http://schemas.microsoft.com/office/drawing/2014/main" val="20003"/>
                    </a:ext>
                  </a:extLst>
                </a:gridCol>
              </a:tblGrid>
              <a:tr h="310963">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3</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4/5</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6</a:t>
                      </a:r>
                    </a:p>
                  </a:txBody>
                  <a:tcPr marL="23581" marR="23581" marT="0" marB="0" anchor="ctr"/>
                </a:tc>
                <a:extLst>
                  <a:ext uri="{0D108BD9-81ED-4DB2-BD59-A6C34878D82A}">
                    <a16:rowId xmlns:a16="http://schemas.microsoft.com/office/drawing/2014/main" val="10000"/>
                  </a:ext>
                </a:extLst>
              </a:tr>
              <a:tr h="1517600">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b="0" kern="1200">
                          <a:solidFill>
                            <a:schemeClr val="lt1"/>
                          </a:solidFill>
                          <a:effectLst/>
                          <a:latin typeface="+mn-lt"/>
                          <a:ea typeface="+mn-ea"/>
                          <a:cs typeface="+mn-cs"/>
                        </a:rPr>
                        <a:t>Computing Systems and Networks</a:t>
                      </a:r>
                      <a:endParaRPr lang="en-GB" sz="800" b="0"/>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marL="171450" indent="-171450" algn="ctr">
                        <a:buFont typeface="Arial" panose="020B0604020202020204" pitchFamily="34" charset="0"/>
                        <a:buChar char="•"/>
                      </a:pPr>
                      <a:r>
                        <a:rPr lang="en-GB" sz="800" b="0" kern="1200">
                          <a:solidFill>
                            <a:schemeClr val="dk1"/>
                          </a:solidFill>
                          <a:effectLst/>
                          <a:latin typeface="+mn-lt"/>
                          <a:ea typeface="+mn-ea"/>
                          <a:cs typeface="+mn-cs"/>
                        </a:rPr>
                        <a:t>Explain how digital devices function</a:t>
                      </a:r>
                    </a:p>
                    <a:p>
                      <a:pPr marL="171450" indent="-171450" algn="ctr">
                        <a:buFont typeface="Arial" panose="020B0604020202020204" pitchFamily="34" charset="0"/>
                        <a:buChar char="•"/>
                      </a:pPr>
                      <a:r>
                        <a:rPr lang="en-GB" sz="800" b="0" kern="1200">
                          <a:solidFill>
                            <a:schemeClr val="dk1"/>
                          </a:solidFill>
                          <a:effectLst/>
                          <a:latin typeface="+mn-lt"/>
                          <a:ea typeface="+mn-ea"/>
                          <a:cs typeface="+mn-cs"/>
                        </a:rPr>
                        <a:t>Identify input and output devices</a:t>
                      </a:r>
                    </a:p>
                    <a:p>
                      <a:pPr marL="171450" indent="-171450" algn="ctr">
                        <a:buFont typeface="Arial" panose="020B0604020202020204" pitchFamily="34" charset="0"/>
                        <a:buChar char="•"/>
                      </a:pPr>
                      <a:r>
                        <a:rPr lang="en-GB" sz="800" b="0" kern="1200">
                          <a:solidFill>
                            <a:schemeClr val="dk1"/>
                          </a:solidFill>
                          <a:effectLst/>
                          <a:latin typeface="+mn-lt"/>
                          <a:ea typeface="+mn-ea"/>
                          <a:cs typeface="+mn-cs"/>
                        </a:rPr>
                        <a:t>Recognise how digital devices can change the way that we work</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Explain how a computer network can be used to share information</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Explore how digital devices can be connected</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Recognise the physical components of a network</a:t>
                      </a:r>
                    </a:p>
                  </a:txBody>
                  <a:tcPr marL="23581" marR="23581" marT="0" marB="0"/>
                </a:tc>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1" kern="1200">
                          <a:solidFill>
                            <a:srgbClr val="FFC000"/>
                          </a:solidFill>
                          <a:effectLst/>
                          <a:latin typeface="+mn-lt"/>
                          <a:ea typeface="+mn-ea"/>
                          <a:cs typeface="+mn-cs"/>
                        </a:rPr>
                        <a:t>To explain that computers can be connected together to form systems</a:t>
                      </a:r>
                      <a:endParaRPr lang="en-GB" sz="800" b="1">
                        <a:solidFill>
                          <a:srgbClr val="FFC000"/>
                        </a:solidFill>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1" kern="1200">
                          <a:solidFill>
                            <a:srgbClr val="FFC000"/>
                          </a:solidFill>
                          <a:effectLst/>
                          <a:latin typeface="+mn-lt"/>
                          <a:ea typeface="+mn-ea"/>
                          <a:cs typeface="+mn-cs"/>
                        </a:rPr>
                        <a:t>To recognise the role of computer systems in our lives</a:t>
                      </a:r>
                      <a:endParaRPr lang="en-GB" sz="800" b="1">
                        <a:solidFill>
                          <a:srgbClr val="FFC000"/>
                        </a:solidFill>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1" kern="1200">
                          <a:solidFill>
                            <a:srgbClr val="FFC000"/>
                          </a:solidFill>
                          <a:effectLst/>
                          <a:latin typeface="+mn-lt"/>
                          <a:ea typeface="+mn-ea"/>
                          <a:cs typeface="+mn-cs"/>
                        </a:rPr>
                        <a:t>To identify how to use a search engine</a:t>
                      </a:r>
                      <a:endParaRPr lang="en-GB" sz="800" b="1">
                        <a:solidFill>
                          <a:srgbClr val="FFC000"/>
                        </a:solidFill>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1" kern="1200">
                          <a:solidFill>
                            <a:srgbClr val="FFC000"/>
                          </a:solidFill>
                          <a:effectLst/>
                          <a:latin typeface="+mn-lt"/>
                          <a:ea typeface="+mn-ea"/>
                          <a:cs typeface="+mn-cs"/>
                        </a:rPr>
                        <a:t>To describe how search engines select results</a:t>
                      </a:r>
                      <a:endParaRPr lang="en-GB" sz="800" b="1">
                        <a:solidFill>
                          <a:srgbClr val="FFC000"/>
                        </a:solidFill>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1" kern="1200">
                          <a:solidFill>
                            <a:srgbClr val="FFC000"/>
                          </a:solidFill>
                          <a:effectLst/>
                          <a:latin typeface="+mn-lt"/>
                          <a:ea typeface="+mn-ea"/>
                          <a:cs typeface="+mn-cs"/>
                        </a:rPr>
                        <a:t>To explain how search results are ranked</a:t>
                      </a:r>
                      <a:endParaRPr lang="en-GB" sz="800" b="1">
                        <a:solidFill>
                          <a:srgbClr val="FFC000"/>
                        </a:solidFill>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1" kern="1200">
                          <a:solidFill>
                            <a:srgbClr val="FFC000"/>
                          </a:solidFill>
                          <a:effectLst/>
                          <a:latin typeface="+mn-lt"/>
                          <a:ea typeface="+mn-ea"/>
                          <a:cs typeface="+mn-cs"/>
                        </a:rPr>
                        <a:t>To recognise why the order of results is important, and to whom</a:t>
                      </a:r>
                    </a:p>
                  </a:txBody>
                  <a:tcPr marL="23581" marR="23581" marT="0" marB="0"/>
                </a:tc>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a:solidFill>
                            <a:srgbClr val="7030A0"/>
                          </a:solidFill>
                          <a:effectLst/>
                          <a:latin typeface="+mn-lt"/>
                          <a:ea typeface="+mn-ea"/>
                          <a:cs typeface="+mn-cs"/>
                        </a:rPr>
                        <a:t>To explain the importance</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a:solidFill>
                            <a:srgbClr val="7030A0"/>
                          </a:solidFill>
                          <a:effectLst/>
                          <a:latin typeface="+mn-lt"/>
                          <a:ea typeface="+mn-ea"/>
                          <a:cs typeface="+mn-cs"/>
                        </a:rPr>
                        <a:t>of internet addresses</a:t>
                      </a:r>
                      <a:r>
                        <a:rPr lang="en-GB" sz="800" b="0" u="sng" kern="1200">
                          <a:solidFill>
                            <a:srgbClr val="7030A0"/>
                          </a:solidFill>
                          <a:effectLst/>
                          <a:latin typeface="+mn-lt"/>
                          <a:ea typeface="+mn-ea"/>
                          <a:cs typeface="+mn-cs"/>
                        </a:rPr>
                        <a:t>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a:solidFill>
                            <a:srgbClr val="7030A0"/>
                          </a:solidFill>
                          <a:effectLst/>
                          <a:latin typeface="+mn-lt"/>
                          <a:ea typeface="+mn-ea"/>
                          <a:cs typeface="+mn-cs"/>
                        </a:rPr>
                        <a:t>To recognise how data is transferred across the internet</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a:solidFill>
                            <a:srgbClr val="7030A0"/>
                          </a:solidFill>
                          <a:effectLst/>
                          <a:latin typeface="+mn-lt"/>
                          <a:ea typeface="+mn-ea"/>
                          <a:cs typeface="+mn-cs"/>
                        </a:rPr>
                        <a:t>To explain how sharing information online can help people to work together</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a:solidFill>
                            <a:srgbClr val="7030A0"/>
                          </a:solidFill>
                          <a:effectLst/>
                          <a:latin typeface="+mn-lt"/>
                          <a:ea typeface="+mn-ea"/>
                          <a:cs typeface="+mn-cs"/>
                        </a:rPr>
                        <a:t>To evaluate different ways of working together online</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a:solidFill>
                            <a:srgbClr val="7030A0"/>
                          </a:solidFill>
                          <a:effectLst/>
                          <a:latin typeface="+mn-lt"/>
                          <a:ea typeface="+mn-ea"/>
                          <a:cs typeface="+mn-cs"/>
                        </a:rPr>
                        <a:t>To recognise how we communicate using technology</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a:solidFill>
                            <a:srgbClr val="7030A0"/>
                          </a:solidFill>
                          <a:effectLst/>
                          <a:latin typeface="+mn-lt"/>
                          <a:ea typeface="+mn-ea"/>
                          <a:cs typeface="+mn-cs"/>
                        </a:rPr>
                        <a:t>To evaluate different methods of online communication</a:t>
                      </a:r>
                    </a:p>
                  </a:txBody>
                  <a:tcPr marL="23581" marR="23581" marT="0" marB="0"/>
                </a:tc>
                <a:extLst>
                  <a:ext uri="{0D108BD9-81ED-4DB2-BD59-A6C34878D82A}">
                    <a16:rowId xmlns:a16="http://schemas.microsoft.com/office/drawing/2014/main" val="10001"/>
                  </a:ext>
                </a:extLst>
              </a:tr>
              <a:tr h="1393237">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kern="1200">
                          <a:solidFill>
                            <a:schemeClr val="dk1"/>
                          </a:solidFill>
                          <a:effectLst/>
                          <a:latin typeface="+mn-lt"/>
                          <a:ea typeface="+mn-ea"/>
                          <a:cs typeface="+mn-cs"/>
                        </a:rPr>
                        <a:t>digital device, input, process, output</a:t>
                      </a:r>
                    </a:p>
                    <a:p>
                      <a:pPr marL="0" marR="0" lvl="0" indent="0" algn="ctr" defTabSz="914400" rtl="0" eaLnBrk="1" fontAlgn="auto" latinLnBrk="0" hangingPunct="1">
                        <a:lnSpc>
                          <a:spcPct val="115000"/>
                        </a:lnSpc>
                        <a:spcBef>
                          <a:spcPts val="0"/>
                        </a:spcBef>
                        <a:spcAft>
                          <a:spcPts val="0"/>
                        </a:spcAft>
                        <a:buClrTx/>
                        <a:buSzTx/>
                        <a:buFontTx/>
                        <a:buNone/>
                        <a:tabLst/>
                        <a:defRPr/>
                      </a:pPr>
                      <a:r>
                        <a:rPr lang="en-GB" sz="800" kern="1200">
                          <a:solidFill>
                            <a:schemeClr val="dk1"/>
                          </a:solidFill>
                          <a:effectLst/>
                          <a:latin typeface="+mn-lt"/>
                          <a:ea typeface="+mn-ea"/>
                          <a:cs typeface="+mn-cs"/>
                        </a:rPr>
                        <a:t>program, digital, non-digital</a:t>
                      </a:r>
                    </a:p>
                    <a:p>
                      <a:pPr marL="0" marR="0" lvl="0" indent="0" algn="ctr" defTabSz="914400" rtl="0" eaLnBrk="1" fontAlgn="auto" latinLnBrk="0" hangingPunct="1">
                        <a:lnSpc>
                          <a:spcPct val="115000"/>
                        </a:lnSpc>
                        <a:spcBef>
                          <a:spcPts val="0"/>
                        </a:spcBef>
                        <a:spcAft>
                          <a:spcPts val="0"/>
                        </a:spcAft>
                        <a:buClrTx/>
                        <a:buSzTx/>
                        <a:buFontTx/>
                        <a:buNone/>
                        <a:tabLst/>
                        <a:defRPr/>
                      </a:pPr>
                      <a:r>
                        <a:rPr lang="en-GB" sz="800" kern="1200">
                          <a:solidFill>
                            <a:schemeClr val="dk1"/>
                          </a:solidFill>
                          <a:effectLst/>
                          <a:latin typeface="+mn-lt"/>
                          <a:ea typeface="+mn-ea"/>
                          <a:cs typeface="+mn-cs"/>
                        </a:rPr>
                        <a:t>connection, network, network switch, network cables, network sockets</a:t>
                      </a:r>
                    </a:p>
                    <a:p>
                      <a:pPr marL="0" marR="0" lvl="0" indent="0" algn="ctr" defTabSz="914400" rtl="0" eaLnBrk="1" fontAlgn="auto" latinLnBrk="0" hangingPunct="1">
                        <a:lnSpc>
                          <a:spcPct val="115000"/>
                        </a:lnSpc>
                        <a:spcBef>
                          <a:spcPts val="0"/>
                        </a:spcBef>
                        <a:spcAft>
                          <a:spcPts val="0"/>
                        </a:spcAft>
                        <a:buClrTx/>
                        <a:buSzTx/>
                        <a:buFontTx/>
                        <a:buNone/>
                        <a:tabLst/>
                        <a:defRPr/>
                      </a:pPr>
                      <a:endParaRPr lang="en-GB" sz="1800" kern="1200">
                        <a:solidFill>
                          <a:schemeClr val="dk1"/>
                        </a:solidFill>
                        <a:effectLst/>
                        <a:latin typeface="+mn-lt"/>
                        <a:ea typeface="+mn-ea"/>
                        <a:cs typeface="+mn-cs"/>
                      </a:endParaRPr>
                    </a:p>
                  </a:txBody>
                  <a:tcPr marL="23581" marR="23581" marT="0" marB="0"/>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b="1" kern="1200">
                          <a:solidFill>
                            <a:srgbClr val="FFC000"/>
                          </a:solidFill>
                          <a:effectLst/>
                          <a:latin typeface="+mn-lt"/>
                          <a:ea typeface="+mn-ea"/>
                          <a:cs typeface="+mn-cs"/>
                        </a:rPr>
                        <a:t>system, connection, digital, input, process, output </a:t>
                      </a:r>
                      <a:r>
                        <a:rPr lang="en-GB" sz="800" b="1" kern="1200">
                          <a:solidFill>
                            <a:srgbClr val="FFC000"/>
                          </a:solidFill>
                          <a:effectLst/>
                          <a:latin typeface="Tahoma" panose="020B0604030504040204" pitchFamily="34" charset="0"/>
                          <a:ea typeface="Tahoma" panose="020B0604030504040204" pitchFamily="34" charset="0"/>
                          <a:cs typeface="Tahoma" panose="020B0604030504040204" pitchFamily="34" charset="0"/>
                        </a:rPr>
                        <a:t>,</a:t>
                      </a:r>
                      <a:r>
                        <a:rPr lang="en-GB" sz="800" b="1" kern="120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 </a:t>
                      </a:r>
                      <a:r>
                        <a:rPr lang="en-GB" sz="800" b="1" kern="1200" baseline="0">
                          <a:solidFill>
                            <a:srgbClr val="FFC000"/>
                          </a:solidFill>
                          <a:effectLst/>
                          <a:latin typeface="+mn-lt"/>
                          <a:ea typeface="+mn-ea"/>
                          <a:cs typeface="+mn-cs"/>
                        </a:rPr>
                        <a:t>s</a:t>
                      </a:r>
                      <a:r>
                        <a:rPr lang="en-GB" sz="800" b="1" kern="1200">
                          <a:solidFill>
                            <a:srgbClr val="FFC000"/>
                          </a:solidFill>
                          <a:effectLst/>
                          <a:latin typeface="+mn-lt"/>
                          <a:ea typeface="+mn-ea"/>
                          <a:cs typeface="+mn-cs"/>
                        </a:rPr>
                        <a:t>earch, search engine, refine ,</a:t>
                      </a:r>
                      <a:r>
                        <a:rPr lang="en-GB" sz="800" b="1" kern="1200" baseline="0">
                          <a:solidFill>
                            <a:srgbClr val="FFC000"/>
                          </a:solidFill>
                          <a:effectLst/>
                          <a:latin typeface="+mn-lt"/>
                          <a:ea typeface="+mn-ea"/>
                          <a:cs typeface="+mn-cs"/>
                        </a:rPr>
                        <a:t> i</a:t>
                      </a:r>
                      <a:r>
                        <a:rPr lang="en-GB" sz="800" b="1" kern="1200">
                          <a:solidFill>
                            <a:srgbClr val="FFC000"/>
                          </a:solidFill>
                          <a:effectLst/>
                          <a:latin typeface="+mn-lt"/>
                          <a:ea typeface="+mn-ea"/>
                          <a:cs typeface="+mn-cs"/>
                        </a:rPr>
                        <a:t>ndex, crawler, bot,</a:t>
                      </a:r>
                      <a:r>
                        <a:rPr lang="en-GB" sz="800" b="1" kern="1200" baseline="0">
                          <a:solidFill>
                            <a:srgbClr val="FFC000"/>
                          </a:solidFill>
                          <a:effectLst/>
                          <a:latin typeface="+mn-lt"/>
                          <a:ea typeface="+mn-ea"/>
                          <a:cs typeface="+mn-cs"/>
                        </a:rPr>
                        <a:t> o</a:t>
                      </a:r>
                      <a:r>
                        <a:rPr lang="en-GB" sz="800" b="1" kern="1200">
                          <a:solidFill>
                            <a:srgbClr val="FFC000"/>
                          </a:solidFill>
                          <a:effectLst/>
                          <a:latin typeface="+mn-lt"/>
                          <a:ea typeface="+mn-ea"/>
                          <a:cs typeface="+mn-cs"/>
                        </a:rPr>
                        <a:t>rdering, ranking, links, algorithm, optimisation (SEO)</a:t>
                      </a:r>
                    </a:p>
                  </a:txBody>
                  <a:tcPr marL="23581" marR="23581" marT="0" marB="0"/>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kern="1200">
                          <a:solidFill>
                            <a:srgbClr val="7030A0"/>
                          </a:solidFill>
                          <a:effectLst/>
                          <a:latin typeface="+mn-lt"/>
                          <a:ea typeface="+mn-ea"/>
                          <a:cs typeface="+mn-cs"/>
                        </a:rPr>
                        <a:t>communication, protocol, data, address, Internet Protocol (IP) address, Domain Name Server (DNS)</a:t>
                      </a:r>
                      <a:r>
                        <a:rPr lang="en-GB" sz="800" kern="1200">
                          <a:solidFill>
                            <a:srgbClr val="7030A0"/>
                          </a:solidFill>
                          <a:effectLst/>
                          <a:latin typeface="Tahoma" panose="020B0604030504040204" pitchFamily="34" charset="0"/>
                          <a:ea typeface="Tahoma" panose="020B0604030504040204" pitchFamily="34" charset="0"/>
                          <a:cs typeface="Tahoma" panose="020B0604030504040204" pitchFamily="34" charset="0"/>
                        </a:rPr>
                        <a:t>,</a:t>
                      </a:r>
                      <a:r>
                        <a:rPr lang="en-GB" sz="800" kern="1200" baseline="0">
                          <a:solidFill>
                            <a:srgbClr val="7030A0"/>
                          </a:solidFill>
                          <a:effectLst/>
                          <a:latin typeface="Tahoma" panose="020B0604030504040204" pitchFamily="34" charset="0"/>
                          <a:ea typeface="Tahoma" panose="020B0604030504040204" pitchFamily="34" charset="0"/>
                          <a:cs typeface="Tahoma" panose="020B0604030504040204" pitchFamily="34" charset="0"/>
                        </a:rPr>
                        <a:t> </a:t>
                      </a:r>
                      <a:r>
                        <a:rPr lang="en-GB" sz="800" kern="1200" baseline="0">
                          <a:solidFill>
                            <a:srgbClr val="7030A0"/>
                          </a:solidFill>
                          <a:effectLst/>
                          <a:latin typeface="+mn-lt"/>
                          <a:ea typeface="+mn-ea"/>
                          <a:cs typeface="+mn-cs"/>
                        </a:rPr>
                        <a:t>p</a:t>
                      </a:r>
                      <a:r>
                        <a:rPr lang="en-GB" sz="800" kern="1200">
                          <a:solidFill>
                            <a:srgbClr val="7030A0"/>
                          </a:solidFill>
                          <a:effectLst/>
                          <a:latin typeface="+mn-lt"/>
                          <a:ea typeface="+mn-ea"/>
                          <a:cs typeface="+mn-cs"/>
                        </a:rPr>
                        <a:t>acket, header, data payload,</a:t>
                      </a:r>
                      <a:r>
                        <a:rPr lang="en-GB" sz="800" kern="1200" baseline="0">
                          <a:solidFill>
                            <a:srgbClr val="7030A0"/>
                          </a:solidFill>
                          <a:effectLst/>
                          <a:latin typeface="+mn-lt"/>
                          <a:ea typeface="+mn-ea"/>
                          <a:cs typeface="+mn-cs"/>
                        </a:rPr>
                        <a:t> c</a:t>
                      </a:r>
                      <a:r>
                        <a:rPr lang="en-GB" sz="800" kern="1200">
                          <a:solidFill>
                            <a:srgbClr val="7030A0"/>
                          </a:solidFill>
                          <a:effectLst/>
                          <a:latin typeface="+mn-lt"/>
                          <a:ea typeface="+mn-ea"/>
                          <a:cs typeface="+mn-cs"/>
                        </a:rPr>
                        <a:t>hat, explore, slide deck,</a:t>
                      </a:r>
                      <a:r>
                        <a:rPr lang="en-GB" sz="800" kern="1200" baseline="0">
                          <a:solidFill>
                            <a:srgbClr val="7030A0"/>
                          </a:solidFill>
                          <a:effectLst/>
                          <a:latin typeface="+mn-lt"/>
                          <a:ea typeface="+mn-ea"/>
                          <a:cs typeface="+mn-cs"/>
                        </a:rPr>
                        <a:t> r</a:t>
                      </a:r>
                      <a:r>
                        <a:rPr lang="en-GB" sz="800" kern="1200">
                          <a:solidFill>
                            <a:srgbClr val="7030A0"/>
                          </a:solidFill>
                          <a:effectLst/>
                          <a:latin typeface="+mn-lt"/>
                          <a:ea typeface="+mn-ea"/>
                          <a:cs typeface="+mn-cs"/>
                        </a:rPr>
                        <a:t>euse, remix, collaboration,</a:t>
                      </a:r>
                      <a:r>
                        <a:rPr lang="en-GB" sz="800" kern="1200" baseline="0">
                          <a:solidFill>
                            <a:srgbClr val="7030A0"/>
                          </a:solidFill>
                          <a:effectLst/>
                          <a:latin typeface="+mn-lt"/>
                          <a:ea typeface="+mn-ea"/>
                          <a:cs typeface="+mn-cs"/>
                        </a:rPr>
                        <a:t> </a:t>
                      </a:r>
                      <a:r>
                        <a:rPr lang="en-GB" sz="800" kern="1200">
                          <a:solidFill>
                            <a:srgbClr val="7030A0"/>
                          </a:solidFill>
                          <a:effectLst/>
                          <a:latin typeface="+mn-lt"/>
                          <a:ea typeface="+mn-ea"/>
                          <a:cs typeface="+mn-cs"/>
                        </a:rPr>
                        <a:t>public, private, one-way, two-way, one-to-one, one-to-many</a:t>
                      </a:r>
                    </a:p>
                  </a:txBody>
                  <a:tcPr marL="23581" marR="23581" marT="0" marB="0"/>
                </a:tc>
                <a:extLst>
                  <a:ext uri="{0D108BD9-81ED-4DB2-BD59-A6C34878D82A}">
                    <a16:rowId xmlns:a16="http://schemas.microsoft.com/office/drawing/2014/main" val="476958427"/>
                  </a:ext>
                </a:extLst>
              </a:tr>
              <a:tr h="1055578">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b="1" kern="1200">
                          <a:solidFill>
                            <a:schemeClr val="lt1"/>
                          </a:solidFill>
                          <a:effectLst/>
                          <a:latin typeface="+mn-lt"/>
                          <a:ea typeface="+mn-ea"/>
                          <a:cs typeface="+mn-cs"/>
                        </a:rPr>
                        <a:t>Creating Media</a:t>
                      </a: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To explain that animation is a sequence of drawings or photographs</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To relate animated movement with a sequence of images</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To plan an animation</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To identify the need to work consistently and carefully</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To review and improve an animation</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To evaluate the impact of adding other media to an animation</a:t>
                      </a:r>
                    </a:p>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a:t>
                      </a:r>
                    </a:p>
                  </a:txBody>
                  <a:tcPr marL="23581" marR="23581" marT="0" marB="0"/>
                </a:tc>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1" kern="1200">
                          <a:solidFill>
                            <a:srgbClr val="FFC000"/>
                          </a:solidFill>
                          <a:effectLst/>
                          <a:latin typeface="+mn-lt"/>
                          <a:ea typeface="+mn-ea"/>
                          <a:cs typeface="+mn-cs"/>
                        </a:rPr>
                        <a:t>To explain what makes a video effective</a:t>
                      </a:r>
                      <a:endParaRPr lang="en-GB" sz="800" b="1">
                        <a:solidFill>
                          <a:srgbClr val="FFC000"/>
                        </a:solidFill>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1" kern="1200">
                          <a:solidFill>
                            <a:srgbClr val="FFC000"/>
                          </a:solidFill>
                          <a:effectLst/>
                          <a:latin typeface="+mn-lt"/>
                          <a:ea typeface="+mn-ea"/>
                          <a:cs typeface="+mn-cs"/>
                        </a:rPr>
                        <a:t>To use a digital device to record video</a:t>
                      </a:r>
                      <a:endParaRPr lang="en-GB" sz="800" b="1">
                        <a:solidFill>
                          <a:srgbClr val="FFC000"/>
                        </a:solidFill>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1" kern="1200">
                          <a:solidFill>
                            <a:srgbClr val="FFC000"/>
                          </a:solidFill>
                          <a:effectLst/>
                          <a:latin typeface="+mn-lt"/>
                          <a:ea typeface="+mn-ea"/>
                          <a:cs typeface="+mn-cs"/>
                        </a:rPr>
                        <a:t>To capture video using a range of techniques</a:t>
                      </a:r>
                      <a:endParaRPr lang="en-GB" sz="800" b="1">
                        <a:solidFill>
                          <a:srgbClr val="FFC000"/>
                        </a:solidFill>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1" kern="1200">
                          <a:solidFill>
                            <a:srgbClr val="FFC000"/>
                          </a:solidFill>
                          <a:effectLst/>
                          <a:latin typeface="+mn-lt"/>
                          <a:ea typeface="+mn-ea"/>
                          <a:cs typeface="+mn-cs"/>
                        </a:rPr>
                        <a:t>To create a storyboard</a:t>
                      </a:r>
                      <a:endParaRPr lang="en-GB" sz="800" b="1">
                        <a:solidFill>
                          <a:srgbClr val="FFC000"/>
                        </a:solidFill>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1" kern="1200">
                          <a:solidFill>
                            <a:srgbClr val="FFC000"/>
                          </a:solidFill>
                          <a:effectLst/>
                          <a:latin typeface="+mn-lt"/>
                          <a:ea typeface="+mn-ea"/>
                          <a:cs typeface="+mn-cs"/>
                        </a:rPr>
                        <a:t>To identify that video can be improved through reshooting and editing</a:t>
                      </a:r>
                      <a:endParaRPr lang="en-GB" sz="800" b="1">
                        <a:solidFill>
                          <a:srgbClr val="FFC000"/>
                        </a:solidFill>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1" kern="1200">
                          <a:solidFill>
                            <a:srgbClr val="FFC000"/>
                          </a:solidFill>
                          <a:effectLst/>
                          <a:latin typeface="+mn-lt"/>
                          <a:ea typeface="+mn-ea"/>
                          <a:cs typeface="+mn-cs"/>
                        </a:rPr>
                        <a:t>To consider the impact of the choices made when making and sharing a video</a:t>
                      </a:r>
                    </a:p>
                  </a:txBody>
                  <a:tcPr marL="23581" marR="23581" marT="0" marB="0"/>
                </a:tc>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a:solidFill>
                            <a:srgbClr val="7030A0"/>
                          </a:solidFill>
                          <a:effectLst/>
                          <a:latin typeface="+mn-lt"/>
                          <a:ea typeface="+mn-ea"/>
                          <a:cs typeface="+mn-cs"/>
                        </a:rPr>
                        <a:t>To review an existing website and consider its structure</a:t>
                      </a:r>
                      <a:endParaRPr lang="en-GB" sz="800" b="0" kern="1200">
                        <a:solidFill>
                          <a:srgbClr val="7030A0"/>
                        </a:solidFill>
                        <a:effectLst/>
                        <a:latin typeface="+mn-lt"/>
                        <a:ea typeface="+mn-ea"/>
                        <a:cs typeface="+mn-cs"/>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a:solidFill>
                            <a:srgbClr val="7030A0"/>
                          </a:solidFill>
                          <a:effectLst/>
                          <a:latin typeface="+mn-lt"/>
                          <a:ea typeface="+mn-ea"/>
                          <a:cs typeface="+mn-cs"/>
                        </a:rPr>
                        <a:t>To plan the features of a web page</a:t>
                      </a:r>
                      <a:endParaRPr lang="en-GB" sz="800" b="0" kern="1200">
                        <a:solidFill>
                          <a:srgbClr val="7030A0"/>
                        </a:solidFill>
                        <a:effectLst/>
                        <a:latin typeface="+mn-lt"/>
                        <a:ea typeface="+mn-ea"/>
                        <a:cs typeface="+mn-cs"/>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a:solidFill>
                            <a:srgbClr val="7030A0"/>
                          </a:solidFill>
                          <a:effectLst/>
                          <a:latin typeface="+mn-lt"/>
                          <a:ea typeface="+mn-ea"/>
                          <a:cs typeface="+mn-cs"/>
                        </a:rPr>
                        <a:t>To consider the ownership and use of images (copyright)</a:t>
                      </a:r>
                      <a:endParaRPr lang="en-GB" sz="800" b="0" kern="1200">
                        <a:solidFill>
                          <a:srgbClr val="7030A0"/>
                        </a:solidFill>
                        <a:effectLst/>
                        <a:latin typeface="+mn-lt"/>
                        <a:ea typeface="+mn-ea"/>
                        <a:cs typeface="+mn-cs"/>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a:solidFill>
                            <a:srgbClr val="7030A0"/>
                          </a:solidFill>
                          <a:effectLst/>
                          <a:latin typeface="+mn-lt"/>
                          <a:ea typeface="+mn-ea"/>
                          <a:cs typeface="+mn-cs"/>
                        </a:rPr>
                        <a:t>To recognise the need to preview pages</a:t>
                      </a:r>
                      <a:endParaRPr lang="en-GB" sz="800" b="0" kern="1200">
                        <a:solidFill>
                          <a:srgbClr val="7030A0"/>
                        </a:solidFill>
                        <a:effectLst/>
                        <a:latin typeface="+mn-lt"/>
                        <a:ea typeface="+mn-ea"/>
                        <a:cs typeface="+mn-cs"/>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a:solidFill>
                            <a:srgbClr val="7030A0"/>
                          </a:solidFill>
                          <a:effectLst/>
                          <a:latin typeface="+mn-lt"/>
                          <a:ea typeface="+mn-ea"/>
                          <a:cs typeface="+mn-cs"/>
                        </a:rPr>
                        <a:t>To outline the need for a navigation path</a:t>
                      </a:r>
                      <a:endParaRPr lang="en-GB" sz="800" b="0" kern="1200">
                        <a:solidFill>
                          <a:srgbClr val="7030A0"/>
                        </a:solidFill>
                        <a:effectLst/>
                        <a:latin typeface="+mn-lt"/>
                        <a:ea typeface="+mn-ea"/>
                        <a:cs typeface="+mn-cs"/>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a:solidFill>
                            <a:srgbClr val="7030A0"/>
                          </a:solidFill>
                          <a:effectLst/>
                          <a:latin typeface="+mn-lt"/>
                          <a:ea typeface="+mn-ea"/>
                          <a:cs typeface="+mn-cs"/>
                        </a:rPr>
                        <a:t>To recognise the implications of linking to content owned by other people</a:t>
                      </a:r>
                    </a:p>
                    <a:p>
                      <a:pPr marL="171450" indent="-171450" algn="ctr">
                        <a:lnSpc>
                          <a:spcPct val="115000"/>
                        </a:lnSpc>
                        <a:spcAft>
                          <a:spcPts val="0"/>
                        </a:spcAft>
                        <a:buFont typeface="Arial" panose="020B0604020202020204" pitchFamily="34" charset="0"/>
                        <a:buChar char="•"/>
                      </a:pPr>
                      <a:r>
                        <a:rPr lang="en-GB" sz="800">
                          <a:solidFill>
                            <a:srgbClr val="7030A0"/>
                          </a:solidFill>
                          <a:effectLst/>
                          <a:latin typeface="Tahoma" panose="020B0604030504040204" pitchFamily="34" charset="0"/>
                          <a:ea typeface="Tahoma" panose="020B0604030504040204" pitchFamily="34" charset="0"/>
                          <a:cs typeface="Tahoma" panose="020B0604030504040204" pitchFamily="34" charset="0"/>
                        </a:rPr>
                        <a:t>-</a:t>
                      </a:r>
                    </a:p>
                  </a:txBody>
                  <a:tcPr marL="23581" marR="23581" marT="0" marB="0"/>
                </a:tc>
                <a:extLst>
                  <a:ext uri="{0D108BD9-81ED-4DB2-BD59-A6C34878D82A}">
                    <a16:rowId xmlns:a16="http://schemas.microsoft.com/office/drawing/2014/main" val="10002"/>
                  </a:ext>
                </a:extLst>
              </a:tr>
              <a:tr h="1031218">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kern="1200">
                          <a:solidFill>
                            <a:schemeClr val="dk1"/>
                          </a:solidFill>
                          <a:effectLst/>
                          <a:latin typeface="+mn-lt"/>
                          <a:ea typeface="+mn-ea"/>
                          <a:cs typeface="+mn-cs"/>
                        </a:rPr>
                        <a:t>animation, flip book</a:t>
                      </a:r>
                    </a:p>
                    <a:p>
                      <a:pPr marL="0" marR="0" lvl="0" indent="0" algn="ctr" defTabSz="914400" rtl="0" eaLnBrk="1" fontAlgn="auto" latinLnBrk="0" hangingPunct="1">
                        <a:lnSpc>
                          <a:spcPct val="115000"/>
                        </a:lnSpc>
                        <a:spcBef>
                          <a:spcPts val="0"/>
                        </a:spcBef>
                        <a:spcAft>
                          <a:spcPts val="0"/>
                        </a:spcAft>
                        <a:buClrTx/>
                        <a:buSzTx/>
                        <a:buFontTx/>
                        <a:buNone/>
                        <a:tabLst/>
                        <a:defRPr/>
                      </a:pPr>
                      <a:r>
                        <a:rPr lang="en-GB" sz="800" kern="1200">
                          <a:solidFill>
                            <a:schemeClr val="dk1"/>
                          </a:solidFill>
                          <a:effectLst/>
                          <a:latin typeface="+mn-lt"/>
                          <a:ea typeface="+mn-ea"/>
                          <a:cs typeface="+mn-cs"/>
                        </a:rPr>
                        <a:t>stop-frame animation, frame, sequence, image, photograph, setting, character, events, onion skinning,</a:t>
                      </a:r>
                      <a:r>
                        <a:rPr lang="en-GB" sz="800" kern="1200" baseline="0">
                          <a:solidFill>
                            <a:schemeClr val="dk1"/>
                          </a:solidFill>
                          <a:effectLst/>
                          <a:latin typeface="+mn-lt"/>
                          <a:ea typeface="+mn-ea"/>
                          <a:cs typeface="+mn-cs"/>
                        </a:rPr>
                        <a:t> </a:t>
                      </a:r>
                      <a:r>
                        <a:rPr lang="en-GB" sz="800" kern="1200">
                          <a:solidFill>
                            <a:schemeClr val="dk1"/>
                          </a:solidFill>
                          <a:effectLst/>
                          <a:latin typeface="+mn-lt"/>
                          <a:ea typeface="+mn-ea"/>
                          <a:cs typeface="+mn-cs"/>
                        </a:rPr>
                        <a:t>consistency</a:t>
                      </a:r>
                    </a:p>
                    <a:p>
                      <a:pPr marL="0" marR="0" lvl="0" indent="0" algn="ctr" defTabSz="914400" rtl="0" eaLnBrk="1" fontAlgn="auto" latinLnBrk="0" hangingPunct="1">
                        <a:lnSpc>
                          <a:spcPct val="115000"/>
                        </a:lnSpc>
                        <a:spcBef>
                          <a:spcPts val="0"/>
                        </a:spcBef>
                        <a:spcAft>
                          <a:spcPts val="0"/>
                        </a:spcAft>
                        <a:buClrTx/>
                        <a:buSzTx/>
                        <a:buFontTx/>
                        <a:buNone/>
                        <a:tabLst/>
                        <a:defRPr/>
                      </a:pPr>
                      <a:endParaRPr lang="en-GB" sz="1800" kern="1200">
                        <a:solidFill>
                          <a:schemeClr val="dk1"/>
                        </a:solidFill>
                        <a:effectLst/>
                        <a:latin typeface="+mn-lt"/>
                        <a:ea typeface="+mn-ea"/>
                        <a:cs typeface="+mn-cs"/>
                      </a:endParaRPr>
                    </a:p>
                    <a:p>
                      <a:pPr marL="0" marR="0" lvl="0" indent="0" algn="ctr" defTabSz="914400" rtl="0" eaLnBrk="1" fontAlgn="auto" latinLnBrk="0" hangingPunct="1">
                        <a:lnSpc>
                          <a:spcPct val="115000"/>
                        </a:lnSpc>
                        <a:spcBef>
                          <a:spcPts val="0"/>
                        </a:spcBef>
                        <a:spcAft>
                          <a:spcPts val="0"/>
                        </a:spcAft>
                        <a:buClrTx/>
                        <a:buSzTx/>
                        <a:buFontTx/>
                        <a:buNone/>
                        <a:tabLst/>
                        <a:defRPr/>
                      </a:pPr>
                      <a:endParaRPr lang="en-GB" sz="1800" kern="1200">
                        <a:solidFill>
                          <a:schemeClr val="dk1"/>
                        </a:solidFill>
                        <a:effectLst/>
                        <a:latin typeface="+mn-lt"/>
                        <a:ea typeface="+mn-ea"/>
                        <a:cs typeface="+mn-cs"/>
                      </a:endParaRPr>
                    </a:p>
                  </a:txBody>
                  <a:tcPr marL="23581" marR="23581" marT="0" marB="0"/>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b="1" kern="1200">
                          <a:solidFill>
                            <a:srgbClr val="FFC000"/>
                          </a:solidFill>
                          <a:effectLst/>
                          <a:latin typeface="+mn-lt"/>
                          <a:ea typeface="+mn-ea"/>
                          <a:cs typeface="+mn-cs"/>
                        </a:rPr>
                        <a:t>video, audio, camera, talking head, panning, close up, video camera, microphone, lens, close up, mid range, long shot, moving subject, side by side, high angle, low angle, normal angle, static camera, zoom, pan, tilt, storyboard</a:t>
                      </a:r>
                    </a:p>
                    <a:p>
                      <a:pPr marL="0" marR="0" lvl="0" indent="0" algn="ctr" defTabSz="914400" rtl="0" eaLnBrk="1" fontAlgn="auto" latinLnBrk="0" hangingPunct="1">
                        <a:lnSpc>
                          <a:spcPct val="115000"/>
                        </a:lnSpc>
                        <a:spcBef>
                          <a:spcPts val="0"/>
                        </a:spcBef>
                        <a:spcAft>
                          <a:spcPts val="0"/>
                        </a:spcAft>
                        <a:buClrTx/>
                        <a:buSzTx/>
                        <a:buFontTx/>
                        <a:buNone/>
                        <a:tabLst/>
                        <a:defRPr/>
                      </a:pPr>
                      <a:r>
                        <a:rPr lang="en-GB" sz="800" b="1" kern="1200">
                          <a:solidFill>
                            <a:srgbClr val="FFC000"/>
                          </a:solidFill>
                          <a:effectLst/>
                          <a:latin typeface="+mn-lt"/>
                          <a:ea typeface="+mn-ea"/>
                          <a:cs typeface="+mn-cs"/>
                        </a:rPr>
                        <a:t>import, split, trim, clip, edit, reshoot, delete, reorder, export, evaluate, share</a:t>
                      </a:r>
                    </a:p>
                  </a:txBody>
                  <a:tcPr marL="23581" marR="23581" marT="0" marB="0"/>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kern="1200">
                          <a:solidFill>
                            <a:srgbClr val="7030A0"/>
                          </a:solidFill>
                          <a:effectLst/>
                          <a:latin typeface="+mn-lt"/>
                          <a:ea typeface="+mn-ea"/>
                          <a:cs typeface="+mn-cs"/>
                        </a:rPr>
                        <a:t>website, web page, browser, media, Hypertext </a:t>
                      </a:r>
                      <a:r>
                        <a:rPr lang="en-GB" sz="800" kern="1200" err="1">
                          <a:solidFill>
                            <a:srgbClr val="7030A0"/>
                          </a:solidFill>
                          <a:effectLst/>
                          <a:latin typeface="+mn-lt"/>
                          <a:ea typeface="+mn-ea"/>
                          <a:cs typeface="+mn-cs"/>
                        </a:rPr>
                        <a:t>Markup</a:t>
                      </a:r>
                      <a:r>
                        <a:rPr lang="en-GB" sz="800" kern="1200">
                          <a:solidFill>
                            <a:srgbClr val="7030A0"/>
                          </a:solidFill>
                          <a:effectLst/>
                          <a:latin typeface="+mn-lt"/>
                          <a:ea typeface="+mn-ea"/>
                          <a:cs typeface="+mn-cs"/>
                        </a:rPr>
                        <a:t> Language (HTML)</a:t>
                      </a:r>
                    </a:p>
                    <a:p>
                      <a:pPr marL="0" marR="0" lvl="0" indent="0" algn="ctr" defTabSz="914400" rtl="0" eaLnBrk="1" fontAlgn="auto" latinLnBrk="0" hangingPunct="1">
                        <a:lnSpc>
                          <a:spcPct val="115000"/>
                        </a:lnSpc>
                        <a:spcBef>
                          <a:spcPts val="0"/>
                        </a:spcBef>
                        <a:spcAft>
                          <a:spcPts val="0"/>
                        </a:spcAft>
                        <a:buClrTx/>
                        <a:buSzTx/>
                        <a:buFontTx/>
                        <a:buNone/>
                        <a:tabLst/>
                        <a:defRPr/>
                      </a:pPr>
                      <a:r>
                        <a:rPr lang="en-GB" sz="800" kern="1200">
                          <a:solidFill>
                            <a:srgbClr val="7030A0"/>
                          </a:solidFill>
                          <a:effectLst/>
                          <a:latin typeface="+mn-lt"/>
                          <a:ea typeface="+mn-ea"/>
                          <a:cs typeface="+mn-cs"/>
                        </a:rPr>
                        <a:t>logo, layout, header, media, purpose, Copyright, fair use, home page, preview, evaluate, device, Google Sites, breadcrumb trail, navigation, hyperlink, subpage, evaluate, implication, external link, embed</a:t>
                      </a:r>
                      <a:endParaRPr lang="en-GB" sz="1800" kern="1200">
                        <a:solidFill>
                          <a:srgbClr val="7030A0"/>
                        </a:solidFill>
                        <a:effectLst/>
                        <a:latin typeface="+mn-lt"/>
                        <a:ea typeface="+mn-ea"/>
                        <a:cs typeface="+mn-cs"/>
                      </a:endParaRPr>
                    </a:p>
                  </a:txBody>
                  <a:tcPr marL="23581" marR="23581" marT="0" marB="0"/>
                </a:tc>
                <a:extLst>
                  <a:ext uri="{0D108BD9-81ED-4DB2-BD59-A6C34878D82A}">
                    <a16:rowId xmlns:a16="http://schemas.microsoft.com/office/drawing/2014/main" val="10003"/>
                  </a:ext>
                </a:extLst>
              </a:tr>
            </a:tbl>
          </a:graphicData>
        </a:graphic>
      </p:graphicFrame>
      <p:sp>
        <p:nvSpPr>
          <p:cNvPr id="8" name="TextBox 7">
            <a:extLst>
              <a:ext uri="{FF2B5EF4-FFF2-40B4-BE49-F238E27FC236}">
                <a16:creationId xmlns:a16="http://schemas.microsoft.com/office/drawing/2014/main" id="{2D6CBF3B-A7FE-4E33-95FA-5D8B029982BF}"/>
              </a:ext>
            </a:extLst>
          </p:cNvPr>
          <p:cNvSpPr txBox="1"/>
          <p:nvPr/>
        </p:nvSpPr>
        <p:spPr>
          <a:xfrm>
            <a:off x="1178941" y="504977"/>
            <a:ext cx="5769322" cy="369332"/>
          </a:xfrm>
          <a:prstGeom prst="rect">
            <a:avLst/>
          </a:prstGeom>
          <a:noFill/>
        </p:spPr>
        <p:txBody>
          <a:bodyPr wrap="square" rtlCol="0">
            <a:spAutoFit/>
          </a:bodyPr>
          <a:lstStyle/>
          <a:p>
            <a:r>
              <a:rPr lang="en-GB">
                <a:solidFill>
                  <a:srgbClr val="FF0000"/>
                </a:solidFill>
              </a:rPr>
              <a:t>Year 4 knowledge      </a:t>
            </a:r>
            <a:r>
              <a:rPr lang="en-GB" b="1">
                <a:solidFill>
                  <a:srgbClr val="FFC000"/>
                </a:solidFill>
              </a:rPr>
              <a:t>Year 5 knowledge	     </a:t>
            </a:r>
            <a:r>
              <a:rPr lang="en-GB" b="1">
                <a:solidFill>
                  <a:srgbClr val="7030A0"/>
                </a:solidFill>
              </a:rPr>
              <a:t>Year 6 knowledge</a:t>
            </a:r>
            <a:endParaRPr lang="en-GB">
              <a:solidFill>
                <a:srgbClr val="7030A0"/>
              </a:solidFill>
            </a:endParaRPr>
          </a:p>
        </p:txBody>
      </p:sp>
    </p:spTree>
    <p:extLst>
      <p:ext uri="{BB962C8B-B14F-4D97-AF65-F5344CB8AC3E}">
        <p14:creationId xmlns:p14="http://schemas.microsoft.com/office/powerpoint/2010/main" val="3154199926"/>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5904656" cy="646331"/>
          </a:xfrm>
          <a:prstGeom prst="rect">
            <a:avLst/>
          </a:prstGeom>
          <a:noFill/>
        </p:spPr>
        <p:txBody>
          <a:bodyPr wrap="square" lIns="91440" tIns="45720" rIns="91440" bIns="45720" rtlCol="0" anchor="t">
            <a:spAutoFit/>
          </a:bodyPr>
          <a:lstStyle/>
          <a:p>
            <a:r>
              <a:rPr lang="en-GB" sz="3600" b="1">
                <a:solidFill>
                  <a:srgbClr val="002060"/>
                </a:solidFill>
                <a:latin typeface="Tahoma"/>
                <a:ea typeface="Tahoma"/>
                <a:cs typeface="Tahoma"/>
              </a:rPr>
              <a:t>Computing Years 1-2</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3"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7038754" y="620688"/>
            <a:ext cx="1997742" cy="338554"/>
          </a:xfrm>
          <a:prstGeom prst="rect">
            <a:avLst/>
          </a:prstGeom>
          <a:noFill/>
        </p:spPr>
        <p:txBody>
          <a:bodyPr wrap="square" lIns="91440" tIns="45720" rIns="91440" bIns="45720" rtlCol="0" anchor="t">
            <a:spAutoFit/>
          </a:bodyPr>
          <a:lstStyle/>
          <a:p>
            <a:r>
              <a:rPr lang="en-GB" sz="1600" b="1">
                <a:solidFill>
                  <a:schemeClr val="tx2"/>
                </a:solidFill>
                <a:latin typeface="Tahoma"/>
                <a:ea typeface="Tahoma"/>
                <a:cs typeface="Tahoma"/>
                <a:hlinkClick r:id="rId4" action="ppaction://hlinksldjump">
                  <a:extLst>
                    <a:ext uri="{A12FA001-AC4F-418D-AE19-62706E023703}">
                      <ahyp:hlinkClr xmlns:ahyp="http://schemas.microsoft.com/office/drawing/2018/hyperlinkcolor" val="tx"/>
                    </a:ext>
                  </a:extLst>
                </a:hlinkClick>
              </a:rPr>
              <a:t>Computing Home</a:t>
            </a:r>
            <a:endParaRPr lang="en-GB" sz="1600"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3615852674"/>
              </p:ext>
            </p:extLst>
          </p:nvPr>
        </p:nvGraphicFramePr>
        <p:xfrm>
          <a:off x="366872" y="1233314"/>
          <a:ext cx="8328241" cy="4526728"/>
        </p:xfrm>
        <a:graphic>
          <a:graphicData uri="http://schemas.openxmlformats.org/drawingml/2006/table">
            <a:tbl>
              <a:tblPr firstRow="1" firstCol="1" bandRow="1">
                <a:tableStyleId>{5C22544A-7EE6-4342-B048-85BDC9FD1C3A}</a:tableStyleId>
              </a:tblPr>
              <a:tblGrid>
                <a:gridCol w="1003573">
                  <a:extLst>
                    <a:ext uri="{9D8B030D-6E8A-4147-A177-3AD203B41FA5}">
                      <a16:colId xmlns:a16="http://schemas.microsoft.com/office/drawing/2014/main" val="20000"/>
                    </a:ext>
                  </a:extLst>
                </a:gridCol>
                <a:gridCol w="2569116">
                  <a:extLst>
                    <a:ext uri="{9D8B030D-6E8A-4147-A177-3AD203B41FA5}">
                      <a16:colId xmlns:a16="http://schemas.microsoft.com/office/drawing/2014/main" val="20001"/>
                    </a:ext>
                  </a:extLst>
                </a:gridCol>
                <a:gridCol w="4755552">
                  <a:extLst>
                    <a:ext uri="{9D8B030D-6E8A-4147-A177-3AD203B41FA5}">
                      <a16:colId xmlns:a16="http://schemas.microsoft.com/office/drawing/2014/main" val="20002"/>
                    </a:ext>
                  </a:extLst>
                </a:gridCol>
              </a:tblGrid>
              <a:tr h="144368">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1</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2</a:t>
                      </a:r>
                    </a:p>
                  </a:txBody>
                  <a:tcPr marL="23581" marR="23581" marT="0" marB="0" anchor="ctr"/>
                </a:tc>
                <a:extLst>
                  <a:ext uri="{0D108BD9-81ED-4DB2-BD59-A6C34878D82A}">
                    <a16:rowId xmlns:a16="http://schemas.microsoft.com/office/drawing/2014/main" val="10000"/>
                  </a:ext>
                </a:extLst>
              </a:tr>
              <a:tr h="1033896">
                <a:tc>
                  <a:txBody>
                    <a:bodyPr/>
                    <a:lstStyle/>
                    <a:p>
                      <a:pPr algn="ctr"/>
                      <a:r>
                        <a:rPr lang="en-GB" sz="800" b="1" kern="1200">
                          <a:solidFill>
                            <a:schemeClr val="lt1"/>
                          </a:solidFill>
                          <a:effectLst/>
                          <a:latin typeface="+mn-lt"/>
                          <a:ea typeface="+mn-ea"/>
                          <a:cs typeface="+mn-cs"/>
                        </a:rPr>
                        <a:t>Programming A</a:t>
                      </a: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aseline="0">
                          <a:effectLst/>
                          <a:latin typeface="Tahoma" panose="020B0604030504040204" pitchFamily="34" charset="0"/>
                          <a:ea typeface="Tahoma" panose="020B0604030504040204" pitchFamily="34" charset="0"/>
                          <a:cs typeface="Tahoma" panose="020B0604030504040204" pitchFamily="34" charset="0"/>
                        </a:rPr>
                        <a:t> </a:t>
                      </a:r>
                      <a:r>
                        <a:rPr lang="en-GB" sz="800" b="0" kern="1200" baseline="0">
                          <a:solidFill>
                            <a:schemeClr val="dk1"/>
                          </a:solidFill>
                          <a:effectLst/>
                          <a:latin typeface="+mn-lt"/>
                          <a:ea typeface="+mn-ea"/>
                          <a:cs typeface="+mn-cs"/>
                        </a:rPr>
                        <a:t>E</a:t>
                      </a:r>
                      <a:r>
                        <a:rPr lang="en-GB" sz="800" b="0" kern="1200">
                          <a:solidFill>
                            <a:schemeClr val="dk1"/>
                          </a:solidFill>
                          <a:effectLst/>
                          <a:latin typeface="+mn-lt"/>
                          <a:ea typeface="+mn-ea"/>
                          <a:cs typeface="+mn-cs"/>
                        </a:rPr>
                        <a:t>xplain what a given command will do</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Act out a given word</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Combine ‘forwards’ and ‘backwards’ commands to make a sequence</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Combine four direction commands to make sequences</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Plan a simple program</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Find more than one solution to a problem</a:t>
                      </a:r>
                    </a:p>
                    <a:p>
                      <a:pPr marL="171450" indent="-171450" algn="ctr">
                        <a:lnSpc>
                          <a:spcPct val="115000"/>
                        </a:lnSpc>
                        <a:spcAft>
                          <a:spcPts val="0"/>
                        </a:spcAft>
                        <a:buFont typeface="Arial" panose="020B0604020202020204" pitchFamily="34" charset="0"/>
                        <a:buChar char="•"/>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Describe a series of instructions as a sequence</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Explain what happens when we change the order of instructions</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Use logical reasoning to predict the outcome of a program</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Explain that programming projects can have code and artwork</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Design an algorithm</a:t>
                      </a:r>
                    </a:p>
                    <a:p>
                      <a:pPr marL="171450" indent="-171450" algn="ctr">
                        <a:buFont typeface="Arial" panose="020B0604020202020204" pitchFamily="34" charset="0"/>
                        <a:buChar char="•"/>
                      </a:pPr>
                      <a:r>
                        <a:rPr lang="en-GB" sz="800" b="0" kern="1200">
                          <a:solidFill>
                            <a:schemeClr val="dk1"/>
                          </a:solidFill>
                          <a:effectLst/>
                          <a:latin typeface="+mn-lt"/>
                          <a:ea typeface="+mn-ea"/>
                          <a:cs typeface="+mn-cs"/>
                        </a:rPr>
                        <a:t>Create and debug a program </a:t>
                      </a:r>
                    </a:p>
                    <a:p>
                      <a:pPr marL="171450" indent="-171450" algn="ctr">
                        <a:lnSpc>
                          <a:spcPct val="115000"/>
                        </a:lnSpc>
                        <a:spcAft>
                          <a:spcPts val="0"/>
                        </a:spcAft>
                        <a:buFont typeface="Arial" panose="020B0604020202020204" pitchFamily="34" charset="0"/>
                        <a:buChar char="•"/>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extLst>
                  <a:ext uri="{0D108BD9-81ED-4DB2-BD59-A6C34878D82A}">
                    <a16:rowId xmlns:a16="http://schemas.microsoft.com/office/drawing/2014/main" val="10001"/>
                  </a:ext>
                </a:extLst>
              </a:tr>
              <a:tr h="961978">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kern="1200">
                          <a:solidFill>
                            <a:schemeClr val="dk1"/>
                          </a:solidFill>
                          <a:effectLst/>
                          <a:latin typeface="+mn-lt"/>
                          <a:ea typeface="+mn-ea"/>
                          <a:cs typeface="+mn-cs"/>
                        </a:rPr>
                        <a:t>forwards, backwards, turn, clear, go, commands</a:t>
                      </a:r>
                    </a:p>
                    <a:p>
                      <a:pPr marL="0" marR="0" lvl="0" indent="0" algn="ctr" defTabSz="914400" rtl="0" eaLnBrk="1" fontAlgn="auto" latinLnBrk="0" hangingPunct="1">
                        <a:lnSpc>
                          <a:spcPct val="115000"/>
                        </a:lnSpc>
                        <a:spcBef>
                          <a:spcPts val="0"/>
                        </a:spcBef>
                        <a:spcAft>
                          <a:spcPts val="0"/>
                        </a:spcAft>
                        <a:buClrTx/>
                        <a:buSzTx/>
                        <a:buFontTx/>
                        <a:buNone/>
                        <a:tabLst/>
                        <a:defRPr/>
                      </a:pPr>
                      <a:r>
                        <a:rPr lang="en-GB" sz="800" kern="1200">
                          <a:solidFill>
                            <a:schemeClr val="dk1"/>
                          </a:solidFill>
                          <a:effectLst/>
                          <a:latin typeface="+mn-lt"/>
                          <a:ea typeface="+mn-ea"/>
                          <a:cs typeface="+mn-cs"/>
                        </a:rPr>
                        <a:t>instructions, directions, left, right, plan, algorithm, program, route</a:t>
                      </a:r>
                    </a:p>
                    <a:p>
                      <a:pPr marL="0" marR="0" lvl="0" indent="0" algn="ctr" defTabSz="914400" rtl="0" eaLnBrk="1" fontAlgn="auto" latinLnBrk="0" hangingPunct="1">
                        <a:lnSpc>
                          <a:spcPct val="115000"/>
                        </a:lnSpc>
                        <a:spcBef>
                          <a:spcPts val="0"/>
                        </a:spcBef>
                        <a:spcAft>
                          <a:spcPts val="0"/>
                        </a:spcAft>
                        <a:buClrTx/>
                        <a:buSzTx/>
                        <a:buFontTx/>
                        <a:buNone/>
                        <a:tabLst/>
                        <a:defRPr/>
                      </a:pPr>
                      <a:endParaRPr lang="en-GB" sz="1800" kern="1200">
                        <a:solidFill>
                          <a:schemeClr val="dk1"/>
                        </a:solidFill>
                        <a:effectLst/>
                        <a:latin typeface="+mn-lt"/>
                        <a:ea typeface="+mn-ea"/>
                        <a:cs typeface="+mn-cs"/>
                      </a:endParaRP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kern="1200">
                          <a:solidFill>
                            <a:schemeClr val="tx1"/>
                          </a:solidFill>
                          <a:effectLst/>
                          <a:latin typeface="+mn-lt"/>
                          <a:ea typeface="+mn-ea"/>
                          <a:cs typeface="+mn-cs"/>
                        </a:rPr>
                        <a:t>instruction, sequence, clear, unambiguous, algorithm, program, </a:t>
                      </a:r>
                      <a:r>
                        <a:rPr lang="en-GB" sz="800" kern="1200">
                          <a:solidFill>
                            <a:schemeClr val="dk1"/>
                          </a:solidFill>
                          <a:effectLst/>
                          <a:latin typeface="+mn-lt"/>
                          <a:ea typeface="+mn-ea"/>
                          <a:cs typeface="+mn-cs"/>
                        </a:rPr>
                        <a:t>order, prediction, artwork, design, route, mat, debugging, decomposition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kern="1200">
                        <a:solidFill>
                          <a:schemeClr val="dk1"/>
                        </a:solidFill>
                        <a:effectLst/>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kern="1200">
                        <a:solidFill>
                          <a:schemeClr val="dk1"/>
                        </a:solidFill>
                        <a:effectLst/>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kern="1200">
                        <a:solidFill>
                          <a:schemeClr val="tx1"/>
                        </a:solidFill>
                        <a:effectLst/>
                        <a:latin typeface="+mn-lt"/>
                        <a:ea typeface="+mn-ea"/>
                        <a:cs typeface="+mn-cs"/>
                      </a:endParaRPr>
                    </a:p>
                  </a:txBody>
                  <a:tcPr marL="23581" marR="23581" marT="0" marB="0"/>
                </a:tc>
                <a:extLst>
                  <a:ext uri="{0D108BD9-81ED-4DB2-BD59-A6C34878D82A}">
                    <a16:rowId xmlns:a16="http://schemas.microsoft.com/office/drawing/2014/main" val="476958427"/>
                  </a:ext>
                </a:extLst>
              </a:tr>
              <a:tr h="930850">
                <a:tc>
                  <a:txBody>
                    <a:bodyPr/>
                    <a:lstStyle/>
                    <a:p>
                      <a:pPr algn="ctr"/>
                      <a:r>
                        <a:rPr lang="en-GB" sz="800" b="1" kern="1200">
                          <a:solidFill>
                            <a:schemeClr val="lt1"/>
                          </a:solidFill>
                          <a:effectLst/>
                          <a:latin typeface="+mn-lt"/>
                          <a:ea typeface="+mn-ea"/>
                          <a:cs typeface="+mn-cs"/>
                        </a:rPr>
                        <a:t>Data and Information</a:t>
                      </a: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Label objects</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Identify that objects can be counted</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Describe objects in different ways</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Count objects with the same properties</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Compare groups of objects</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Answer questions about groups of objects</a:t>
                      </a:r>
                    </a:p>
                    <a:p>
                      <a:pPr marL="171450" indent="-171450" algn="ctr">
                        <a:lnSpc>
                          <a:spcPct val="115000"/>
                        </a:lnSpc>
                        <a:spcAft>
                          <a:spcPts val="0"/>
                        </a:spcAft>
                        <a:buFont typeface="Arial" panose="020B0604020202020204" pitchFamily="34" charset="0"/>
                        <a:buChar char="•"/>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Recognise that we can count and compare objects using tally charts</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Recognise that objects can be represented as pictures</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Create a pictogram</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Select objects by attribute and make comparisons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Recognise that people can be described by attributes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Explain that we can present information using a computer</a:t>
                      </a:r>
                    </a:p>
                    <a:p>
                      <a:pPr marL="171450" indent="-171450" algn="ctr">
                        <a:lnSpc>
                          <a:spcPct val="115000"/>
                        </a:lnSpc>
                        <a:spcAft>
                          <a:spcPts val="0"/>
                        </a:spcAft>
                        <a:buFont typeface="Arial" panose="020B0604020202020204" pitchFamily="34" charset="0"/>
                        <a:buChar char="•"/>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extLst>
                  <a:ext uri="{0D108BD9-81ED-4DB2-BD59-A6C34878D82A}">
                    <a16:rowId xmlns:a16="http://schemas.microsoft.com/office/drawing/2014/main" val="10002"/>
                  </a:ext>
                </a:extLst>
              </a:tr>
              <a:tr h="1455636">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kern="1200">
                          <a:solidFill>
                            <a:schemeClr val="dk1"/>
                          </a:solidFill>
                          <a:effectLst/>
                          <a:latin typeface="+mn-lt"/>
                          <a:ea typeface="+mn-ea"/>
                          <a:cs typeface="+mn-cs"/>
                        </a:rPr>
                        <a:t>object, label, group, search, image, property, label, colour, size, shape, property, value, colour, data set, more, less, most, fewest, least, the same</a:t>
                      </a:r>
                    </a:p>
                    <a:p>
                      <a:pPr marL="0" marR="0" lvl="0" indent="0" algn="ctr" defTabSz="914400" rtl="0" eaLnBrk="1" fontAlgn="auto" latinLnBrk="0" hangingPunct="1">
                        <a:lnSpc>
                          <a:spcPct val="115000"/>
                        </a:lnSpc>
                        <a:spcBef>
                          <a:spcPts val="0"/>
                        </a:spcBef>
                        <a:spcAft>
                          <a:spcPts val="0"/>
                        </a:spcAft>
                        <a:buClrTx/>
                        <a:buSzTx/>
                        <a:buFontTx/>
                        <a:buNone/>
                        <a:tabLst/>
                        <a:defRPr/>
                      </a:pPr>
                      <a:endParaRPr lang="en-GB" sz="1800" kern="1200">
                        <a:solidFill>
                          <a:schemeClr val="dk1"/>
                        </a:solidFill>
                        <a:effectLst/>
                        <a:latin typeface="+mn-lt"/>
                        <a:ea typeface="+mn-ea"/>
                        <a:cs typeface="+mn-cs"/>
                      </a:endParaRP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kern="1200">
                          <a:solidFill>
                            <a:schemeClr val="dk1"/>
                          </a:solidFill>
                          <a:effectLst/>
                          <a:latin typeface="+mn-lt"/>
                          <a:ea typeface="+mn-ea"/>
                          <a:cs typeface="+mn-cs"/>
                        </a:rPr>
                        <a:t>more than, less than, most, least, organise, data, object, tally chart, votes, total,</a:t>
                      </a:r>
                      <a:r>
                        <a:rPr lang="en-GB" sz="800" kern="1200" baseline="0">
                          <a:solidFill>
                            <a:schemeClr val="dk1"/>
                          </a:solidFill>
                          <a:effectLst/>
                          <a:latin typeface="+mn-lt"/>
                          <a:ea typeface="+mn-ea"/>
                          <a:cs typeface="+mn-cs"/>
                        </a:rPr>
                        <a:t> t</a:t>
                      </a:r>
                      <a:r>
                        <a:rPr lang="en-GB" sz="800" kern="1200">
                          <a:solidFill>
                            <a:schemeClr val="dk1"/>
                          </a:solidFill>
                          <a:effectLst/>
                          <a:latin typeface="+mn-lt"/>
                          <a:ea typeface="+mn-ea"/>
                          <a:cs typeface="+mn-cs"/>
                        </a:rPr>
                        <a:t>ally chart, data, pictogram, explain, more, less, more common, least common</a:t>
                      </a:r>
                    </a:p>
                    <a:p>
                      <a:pPr marL="0" marR="0" lvl="0" indent="0" algn="ctr" defTabSz="914400" rtl="0" eaLnBrk="1" fontAlgn="auto" latinLnBrk="0" hangingPunct="1">
                        <a:lnSpc>
                          <a:spcPct val="115000"/>
                        </a:lnSpc>
                        <a:spcBef>
                          <a:spcPts val="0"/>
                        </a:spcBef>
                        <a:spcAft>
                          <a:spcPts val="0"/>
                        </a:spcAft>
                        <a:buClrTx/>
                        <a:buSzTx/>
                        <a:buFontTx/>
                        <a:buNone/>
                        <a:tabLst/>
                        <a:defRPr/>
                      </a:pPr>
                      <a:r>
                        <a:rPr lang="en-GB" sz="800" kern="1200">
                          <a:solidFill>
                            <a:schemeClr val="dk1"/>
                          </a:solidFill>
                          <a:effectLst/>
                          <a:latin typeface="+mn-lt"/>
                          <a:ea typeface="+mn-ea"/>
                          <a:cs typeface="+mn-cs"/>
                        </a:rPr>
                        <a:t>attribute, group, same, different, object, more than/less than, most/least,</a:t>
                      </a:r>
                      <a:r>
                        <a:rPr lang="en-GB" sz="800" kern="1200" baseline="0">
                          <a:solidFill>
                            <a:schemeClr val="dk1"/>
                          </a:solidFill>
                          <a:effectLst/>
                          <a:latin typeface="+mn-lt"/>
                          <a:ea typeface="+mn-ea"/>
                          <a:cs typeface="+mn-cs"/>
                        </a:rPr>
                        <a:t> </a:t>
                      </a:r>
                      <a:r>
                        <a:rPr lang="en-GB" sz="800" kern="1200">
                          <a:solidFill>
                            <a:schemeClr val="dk1"/>
                          </a:solidFill>
                          <a:effectLst/>
                          <a:latin typeface="+mn-lt"/>
                          <a:ea typeface="+mn-ea"/>
                          <a:cs typeface="+mn-cs"/>
                        </a:rPr>
                        <a:t> compare, pictogram, most popular, least popular, conclusion,</a:t>
                      </a:r>
                      <a:r>
                        <a:rPr lang="en-GB" sz="800" kern="1200" baseline="0">
                          <a:solidFill>
                            <a:schemeClr val="dk1"/>
                          </a:solidFill>
                          <a:effectLst/>
                          <a:latin typeface="+mn-lt"/>
                          <a:ea typeface="+mn-ea"/>
                          <a:cs typeface="+mn-cs"/>
                        </a:rPr>
                        <a:t> </a:t>
                      </a:r>
                      <a:r>
                        <a:rPr lang="en-GB" sz="800" kern="1200">
                          <a:solidFill>
                            <a:schemeClr val="dk1"/>
                          </a:solidFill>
                          <a:effectLst/>
                          <a:latin typeface="+mn-lt"/>
                          <a:ea typeface="+mn-ea"/>
                          <a:cs typeface="+mn-cs"/>
                        </a:rPr>
                        <a:t>block diagram, common, sharing, data</a:t>
                      </a:r>
                    </a:p>
                    <a:p>
                      <a:pPr marL="0" marR="0" lvl="0" indent="0" algn="ctr" defTabSz="914400" rtl="0" eaLnBrk="1" fontAlgn="auto" latinLnBrk="0" hangingPunct="1">
                        <a:lnSpc>
                          <a:spcPct val="115000"/>
                        </a:lnSpc>
                        <a:spcBef>
                          <a:spcPts val="0"/>
                        </a:spcBef>
                        <a:spcAft>
                          <a:spcPts val="0"/>
                        </a:spcAft>
                        <a:buClrTx/>
                        <a:buSzTx/>
                        <a:buFontTx/>
                        <a:buNone/>
                        <a:tabLst/>
                        <a:defRPr/>
                      </a:pPr>
                      <a:endParaRPr lang="en-GB" sz="1800" kern="1200">
                        <a:solidFill>
                          <a:schemeClr val="dk1"/>
                        </a:solidFill>
                        <a:effectLst/>
                        <a:latin typeface="+mn-lt"/>
                        <a:ea typeface="+mn-ea"/>
                        <a:cs typeface="+mn-cs"/>
                      </a:endParaRPr>
                    </a:p>
                    <a:p>
                      <a:pPr marL="0" marR="0" lvl="0" indent="0" algn="ctr" defTabSz="914400" rtl="0" eaLnBrk="1" fontAlgn="auto" latinLnBrk="0" hangingPunct="1">
                        <a:lnSpc>
                          <a:spcPct val="115000"/>
                        </a:lnSpc>
                        <a:spcBef>
                          <a:spcPts val="0"/>
                        </a:spcBef>
                        <a:spcAft>
                          <a:spcPts val="0"/>
                        </a:spcAft>
                        <a:buClrTx/>
                        <a:buSzTx/>
                        <a:buFontTx/>
                        <a:buNone/>
                        <a:tabLst/>
                        <a:defRPr/>
                      </a:pPr>
                      <a:endParaRPr lang="en-GB" sz="1800" kern="1200">
                        <a:solidFill>
                          <a:schemeClr val="dk1"/>
                        </a:solidFill>
                        <a:effectLst/>
                        <a:latin typeface="+mn-lt"/>
                        <a:ea typeface="+mn-ea"/>
                        <a:cs typeface="+mn-cs"/>
                      </a:endParaRP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65176937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41323"/>
            <a:ext cx="5904656" cy="646331"/>
          </a:xfrm>
          <a:prstGeom prst="rect">
            <a:avLst/>
          </a:prstGeom>
          <a:noFill/>
        </p:spPr>
        <p:txBody>
          <a:bodyPr wrap="square" lIns="91440" tIns="45720" rIns="91440" bIns="45720" rtlCol="0" anchor="t">
            <a:spAutoFit/>
          </a:bodyPr>
          <a:lstStyle/>
          <a:p>
            <a:r>
              <a:rPr lang="en-GB" sz="3600" b="1">
                <a:solidFill>
                  <a:srgbClr val="002060"/>
                </a:solidFill>
                <a:latin typeface="Tahoma"/>
                <a:ea typeface="Tahoma"/>
                <a:cs typeface="Tahoma"/>
              </a:rPr>
              <a:t>Computing Years 3-6</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3"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6836736" y="620688"/>
            <a:ext cx="2199760" cy="338554"/>
          </a:xfrm>
          <a:prstGeom prst="rect">
            <a:avLst/>
          </a:prstGeom>
          <a:noFill/>
        </p:spPr>
        <p:txBody>
          <a:bodyPr wrap="square" lIns="91440" tIns="45720" rIns="91440" bIns="45720" rtlCol="0" anchor="t">
            <a:spAutoFit/>
          </a:bodyPr>
          <a:lstStyle/>
          <a:p>
            <a:r>
              <a:rPr lang="en-GB" sz="1600" b="1">
                <a:solidFill>
                  <a:schemeClr val="tx2"/>
                </a:solidFill>
                <a:latin typeface="Tahoma"/>
                <a:ea typeface="Tahoma"/>
                <a:cs typeface="Tahoma"/>
                <a:hlinkClick r:id="rId4" action="ppaction://hlinksldjump">
                  <a:extLst>
                    <a:ext uri="{A12FA001-AC4F-418D-AE19-62706E023703}">
                      <ahyp:hlinkClr xmlns:ahyp="http://schemas.microsoft.com/office/drawing/2018/hyperlinkcolor" val="tx"/>
                    </a:ext>
                  </a:extLst>
                </a:hlinkClick>
              </a:rPr>
              <a:t>Computing Home</a:t>
            </a:r>
            <a:endParaRPr lang="en-GB" sz="1600"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2407983643"/>
              </p:ext>
            </p:extLst>
          </p:nvPr>
        </p:nvGraphicFramePr>
        <p:xfrm>
          <a:off x="248210" y="959242"/>
          <a:ext cx="8644270" cy="4939685"/>
        </p:xfrm>
        <a:graphic>
          <a:graphicData uri="http://schemas.openxmlformats.org/drawingml/2006/table">
            <a:tbl>
              <a:tblPr firstRow="1" firstCol="1" bandRow="1">
                <a:tableStyleId>{5C22544A-7EE6-4342-B048-85BDC9FD1C3A}</a:tableStyleId>
              </a:tblPr>
              <a:tblGrid>
                <a:gridCol w="995728">
                  <a:extLst>
                    <a:ext uri="{9D8B030D-6E8A-4147-A177-3AD203B41FA5}">
                      <a16:colId xmlns:a16="http://schemas.microsoft.com/office/drawing/2014/main" val="20000"/>
                    </a:ext>
                  </a:extLst>
                </a:gridCol>
                <a:gridCol w="2549034">
                  <a:extLst>
                    <a:ext uri="{9D8B030D-6E8A-4147-A177-3AD203B41FA5}">
                      <a16:colId xmlns:a16="http://schemas.microsoft.com/office/drawing/2014/main" val="20001"/>
                    </a:ext>
                  </a:extLst>
                </a:gridCol>
                <a:gridCol w="2549754">
                  <a:extLst>
                    <a:ext uri="{9D8B030D-6E8A-4147-A177-3AD203B41FA5}">
                      <a16:colId xmlns:a16="http://schemas.microsoft.com/office/drawing/2014/main" val="20002"/>
                    </a:ext>
                  </a:extLst>
                </a:gridCol>
                <a:gridCol w="2549754">
                  <a:extLst>
                    <a:ext uri="{9D8B030D-6E8A-4147-A177-3AD203B41FA5}">
                      <a16:colId xmlns:a16="http://schemas.microsoft.com/office/drawing/2014/main" val="20003"/>
                    </a:ext>
                  </a:extLst>
                </a:gridCol>
              </a:tblGrid>
              <a:tr h="355189">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3</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4/5</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5/6</a:t>
                      </a:r>
                    </a:p>
                  </a:txBody>
                  <a:tcPr marL="23581" marR="23581" marT="0" marB="0" anchor="ctr"/>
                </a:tc>
                <a:extLst>
                  <a:ext uri="{0D108BD9-81ED-4DB2-BD59-A6C34878D82A}">
                    <a16:rowId xmlns:a16="http://schemas.microsoft.com/office/drawing/2014/main" val="10000"/>
                  </a:ext>
                </a:extLst>
              </a:tr>
              <a:tr h="1194853">
                <a:tc>
                  <a:txBody>
                    <a:bodyPr/>
                    <a:lstStyle/>
                    <a:p>
                      <a:pPr algn="ctr"/>
                      <a:r>
                        <a:rPr lang="en-GB" sz="800" b="1" kern="1200">
                          <a:solidFill>
                            <a:schemeClr val="lt1"/>
                          </a:solidFill>
                          <a:effectLst/>
                          <a:latin typeface="+mn-lt"/>
                          <a:ea typeface="+mn-ea"/>
                          <a:cs typeface="+mn-cs"/>
                        </a:rPr>
                        <a:t>Programming A</a:t>
                      </a: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a:solidFill>
                            <a:schemeClr val="dk1"/>
                          </a:solidFill>
                          <a:effectLst/>
                          <a:latin typeface="+mn-lt"/>
                          <a:ea typeface="+mn-ea"/>
                          <a:cs typeface="+mn-cs"/>
                        </a:rPr>
                        <a:t>To explore a new programming environment</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a:solidFill>
                            <a:schemeClr val="dk1"/>
                          </a:solidFill>
                          <a:effectLst/>
                          <a:latin typeface="+mn-lt"/>
                          <a:ea typeface="+mn-ea"/>
                          <a:cs typeface="+mn-cs"/>
                        </a:rPr>
                        <a:t>To identify that commands have an outcome</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a:solidFill>
                            <a:schemeClr val="dk1"/>
                          </a:solidFill>
                          <a:effectLst/>
                          <a:latin typeface="+mn-lt"/>
                          <a:ea typeface="+mn-ea"/>
                          <a:cs typeface="+mn-cs"/>
                        </a:rPr>
                        <a:t>To explain that a program has a start</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a:solidFill>
                            <a:schemeClr val="dk1"/>
                          </a:solidFill>
                          <a:effectLst/>
                          <a:latin typeface="+mn-lt"/>
                          <a:ea typeface="+mn-ea"/>
                          <a:cs typeface="+mn-cs"/>
                        </a:rPr>
                        <a:t>To recognise that a sequence of commands can have an order</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a:solidFill>
                            <a:schemeClr val="dk1"/>
                          </a:solidFill>
                          <a:effectLst/>
                          <a:latin typeface="+mn-lt"/>
                          <a:ea typeface="+mn-ea"/>
                          <a:cs typeface="+mn-cs"/>
                        </a:rPr>
                        <a:t>To change the appearance of my project</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a:solidFill>
                            <a:schemeClr val="dk1"/>
                          </a:solidFill>
                          <a:effectLst/>
                          <a:latin typeface="+mn-lt"/>
                          <a:ea typeface="+mn-ea"/>
                          <a:cs typeface="+mn-cs"/>
                        </a:rPr>
                        <a:t>To create a project from a task description</a:t>
                      </a:r>
                    </a:p>
                  </a:txBody>
                  <a:tcPr marL="23581" marR="23581" marT="0" marB="0"/>
                </a:tc>
                <a:tc>
                  <a:txBody>
                    <a:bodyPr/>
                    <a:lstStyle/>
                    <a:p>
                      <a:pPr marL="171450" indent="-171450" algn="ctr">
                        <a:lnSpc>
                          <a:spcPct val="115000"/>
                        </a:lnSpc>
                        <a:spcAft>
                          <a:spcPts val="0"/>
                        </a:spcAft>
                        <a:buFont typeface="Arial" panose="020B0604020202020204" pitchFamily="34" charset="0"/>
                        <a:buChar char="•"/>
                      </a:pPr>
                      <a:endParaRPr lang="en-GB" sz="800" b="1">
                        <a:solidFill>
                          <a:srgbClr val="FFC000"/>
                        </a:solidFill>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1" kern="1200">
                          <a:solidFill>
                            <a:srgbClr val="FFC000"/>
                          </a:solidFill>
                          <a:effectLst/>
                          <a:latin typeface="+mn-lt"/>
                          <a:ea typeface="+mn-ea"/>
                          <a:cs typeface="+mn-cs"/>
                        </a:rPr>
                        <a:t>To control a simple circuit connected to a computer </a:t>
                      </a:r>
                      <a:endParaRPr lang="en-GB" sz="800" b="1">
                        <a:solidFill>
                          <a:srgbClr val="FFC000"/>
                        </a:solidFill>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1" kern="1200">
                          <a:solidFill>
                            <a:srgbClr val="FFC000"/>
                          </a:solidFill>
                          <a:effectLst/>
                          <a:latin typeface="+mn-lt"/>
                          <a:ea typeface="+mn-ea"/>
                          <a:cs typeface="+mn-cs"/>
                        </a:rPr>
                        <a:t>To write a program that includes count-controlled loops</a:t>
                      </a:r>
                      <a:endParaRPr lang="en-GB" sz="800" b="1">
                        <a:solidFill>
                          <a:srgbClr val="FFC000"/>
                        </a:solidFill>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1" kern="1200">
                          <a:solidFill>
                            <a:srgbClr val="FFC000"/>
                          </a:solidFill>
                          <a:effectLst/>
                          <a:latin typeface="+mn-lt"/>
                          <a:ea typeface="+mn-ea"/>
                          <a:cs typeface="+mn-cs"/>
                        </a:rPr>
                        <a:t>To explain that a loop can stop when a condition is met</a:t>
                      </a:r>
                      <a:endParaRPr lang="en-GB" sz="800" b="1">
                        <a:solidFill>
                          <a:srgbClr val="FFC000"/>
                        </a:solidFill>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1" kern="1200">
                          <a:solidFill>
                            <a:srgbClr val="FFC000"/>
                          </a:solidFill>
                          <a:effectLst/>
                          <a:latin typeface="+mn-lt"/>
                          <a:ea typeface="+mn-ea"/>
                          <a:cs typeface="+mn-cs"/>
                        </a:rPr>
                        <a:t>To explain that a loop can be used to repeatedly check whether a condition has been met</a:t>
                      </a:r>
                      <a:endParaRPr lang="en-GB" sz="800" b="1">
                        <a:solidFill>
                          <a:srgbClr val="FFC000"/>
                        </a:solidFill>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1" kern="1200">
                          <a:solidFill>
                            <a:srgbClr val="FFC000"/>
                          </a:solidFill>
                          <a:effectLst/>
                          <a:latin typeface="+mn-lt"/>
                          <a:ea typeface="+mn-ea"/>
                          <a:cs typeface="+mn-cs"/>
                        </a:rPr>
                        <a:t>To design a physical project that includes selection</a:t>
                      </a:r>
                      <a:endParaRPr lang="en-GB" sz="800" b="1">
                        <a:solidFill>
                          <a:srgbClr val="FFC000"/>
                        </a:solidFill>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1" kern="1200">
                          <a:solidFill>
                            <a:srgbClr val="FFC000"/>
                          </a:solidFill>
                          <a:effectLst/>
                          <a:latin typeface="+mn-lt"/>
                          <a:ea typeface="+mn-ea"/>
                          <a:cs typeface="+mn-cs"/>
                        </a:rPr>
                        <a:t>To create a program that controls a physical computing project</a:t>
                      </a:r>
                    </a:p>
                  </a:txBody>
                  <a:tcPr marL="23581" marR="23581" marT="0" marB="0"/>
                </a:tc>
                <a:extLst>
                  <a:ext uri="{0D108BD9-81ED-4DB2-BD59-A6C34878D82A}">
                    <a16:rowId xmlns:a16="http://schemas.microsoft.com/office/drawing/2014/main" val="10001"/>
                  </a:ext>
                </a:extLst>
              </a:tr>
              <a:tr h="978195">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kern="1200">
                          <a:solidFill>
                            <a:schemeClr val="dk1"/>
                          </a:solidFill>
                          <a:effectLst/>
                          <a:latin typeface="+mn-lt"/>
                          <a:ea typeface="+mn-ea"/>
                          <a:cs typeface="+mn-cs"/>
                        </a:rPr>
                        <a:t>Scratch, programming, blocks, commands, code, sprite, costume, stage, backdrop</a:t>
                      </a:r>
                      <a:r>
                        <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a:t>
                      </a:r>
                      <a:r>
                        <a:rPr lang="en-GB" sz="800" kern="1200" baseline="0">
                          <a:solidFill>
                            <a:schemeClr val="dk1"/>
                          </a:solidFill>
                          <a:effectLst/>
                          <a:latin typeface="Tahoma" panose="020B0604030504040204" pitchFamily="34" charset="0"/>
                          <a:ea typeface="Tahoma" panose="020B0604030504040204" pitchFamily="34" charset="0"/>
                          <a:cs typeface="Tahoma" panose="020B0604030504040204" pitchFamily="34" charset="0"/>
                        </a:rPr>
                        <a:t> </a:t>
                      </a:r>
                      <a:r>
                        <a:rPr lang="en-GB" sz="800" kern="1200" baseline="0">
                          <a:solidFill>
                            <a:schemeClr val="dk1"/>
                          </a:solidFill>
                          <a:effectLst/>
                          <a:latin typeface="+mn-lt"/>
                          <a:ea typeface="+mn-ea"/>
                          <a:cs typeface="+mn-cs"/>
                        </a:rPr>
                        <a:t>s</a:t>
                      </a:r>
                      <a:r>
                        <a:rPr lang="en-GB" sz="800" kern="1200">
                          <a:solidFill>
                            <a:schemeClr val="dk1"/>
                          </a:solidFill>
                          <a:effectLst/>
                          <a:latin typeface="+mn-lt"/>
                          <a:ea typeface="+mn-ea"/>
                          <a:cs typeface="+mn-cs"/>
                        </a:rPr>
                        <a:t>prites, motion, turn, point in direction, go to, glide</a:t>
                      </a:r>
                    </a:p>
                    <a:p>
                      <a:pPr marL="0" marR="0" lvl="0" indent="0" algn="ctr" defTabSz="914400" rtl="0" eaLnBrk="1" fontAlgn="auto" latinLnBrk="0" hangingPunct="1">
                        <a:lnSpc>
                          <a:spcPct val="115000"/>
                        </a:lnSpc>
                        <a:spcBef>
                          <a:spcPts val="0"/>
                        </a:spcBef>
                        <a:spcAft>
                          <a:spcPts val="0"/>
                        </a:spcAft>
                        <a:buClrTx/>
                        <a:buSzTx/>
                        <a:buFontTx/>
                        <a:buNone/>
                        <a:tabLst/>
                        <a:defRPr/>
                      </a:pPr>
                      <a:r>
                        <a:rPr lang="en-GB" sz="800" kern="1200">
                          <a:solidFill>
                            <a:schemeClr val="dk1"/>
                          </a:solidFill>
                          <a:effectLst/>
                          <a:latin typeface="+mn-lt"/>
                          <a:ea typeface="+mn-ea"/>
                          <a:cs typeface="+mn-cs"/>
                        </a:rPr>
                        <a:t>sequence, event, task, design, code, run the code</a:t>
                      </a:r>
                    </a:p>
                    <a:p>
                      <a:pPr marL="0" marR="0" lvl="0" indent="0" algn="ctr" defTabSz="914400" rtl="0" eaLnBrk="1" fontAlgn="auto" latinLnBrk="0" hangingPunct="1">
                        <a:lnSpc>
                          <a:spcPct val="115000"/>
                        </a:lnSpc>
                        <a:spcBef>
                          <a:spcPts val="0"/>
                        </a:spcBef>
                        <a:spcAft>
                          <a:spcPts val="0"/>
                        </a:spcAft>
                        <a:buClrTx/>
                        <a:buSzTx/>
                        <a:buFontTx/>
                        <a:buNone/>
                        <a:tabLst/>
                        <a:defRPr/>
                      </a:pPr>
                      <a:r>
                        <a:rPr lang="en-GB" sz="800" kern="1200">
                          <a:solidFill>
                            <a:schemeClr val="dk1"/>
                          </a:solidFill>
                          <a:effectLst/>
                          <a:latin typeface="+mn-lt"/>
                          <a:ea typeface="+mn-ea"/>
                          <a:cs typeface="+mn-cs"/>
                        </a:rPr>
                        <a:t>stage, costume, backdrop,</a:t>
                      </a:r>
                      <a:r>
                        <a:rPr lang="en-GB" sz="800" kern="1200" baseline="0">
                          <a:solidFill>
                            <a:schemeClr val="dk1"/>
                          </a:solidFill>
                          <a:effectLst/>
                          <a:latin typeface="+mn-lt"/>
                          <a:ea typeface="+mn-ea"/>
                          <a:cs typeface="+mn-cs"/>
                        </a:rPr>
                        <a:t> </a:t>
                      </a:r>
                      <a:r>
                        <a:rPr lang="en-GB" sz="800" kern="1200">
                          <a:solidFill>
                            <a:schemeClr val="dk1"/>
                          </a:solidFill>
                          <a:effectLst/>
                          <a:latin typeface="+mn-lt"/>
                          <a:ea typeface="+mn-ea"/>
                          <a:cs typeface="+mn-cs"/>
                        </a:rPr>
                        <a:t>algorithm, bug, debug</a:t>
                      </a:r>
                    </a:p>
                  </a:txBody>
                  <a:tcPr marL="23581" marR="23581" marT="0" marB="0"/>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endParaRPr lang="en-GB" sz="1800" b="1" kern="1200">
                        <a:solidFill>
                          <a:srgbClr val="FFC000"/>
                        </a:solidFill>
                        <a:effectLst/>
                        <a:latin typeface="+mn-lt"/>
                        <a:ea typeface="+mn-ea"/>
                        <a:cs typeface="+mn-cs"/>
                      </a:endParaRPr>
                    </a:p>
                  </a:txBody>
                  <a:tcPr marL="23581" marR="23581" marT="0" marB="0"/>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b="1" kern="1200">
                          <a:solidFill>
                            <a:srgbClr val="FFC000"/>
                          </a:solidFill>
                          <a:effectLst/>
                          <a:latin typeface="+mn-lt"/>
                          <a:ea typeface="+mn-ea"/>
                          <a:cs typeface="+mn-cs"/>
                        </a:rPr>
                        <a:t>microcontroller, components, connection, infinite loop</a:t>
                      </a:r>
                      <a:r>
                        <a:rPr lang="en-GB" sz="800" b="1" kern="1200">
                          <a:solidFill>
                            <a:srgbClr val="FFC000"/>
                          </a:solidFill>
                          <a:effectLst/>
                          <a:latin typeface="Tahoma" panose="020B0604030504040204" pitchFamily="34" charset="0"/>
                          <a:ea typeface="Tahoma" panose="020B0604030504040204" pitchFamily="34" charset="0"/>
                          <a:cs typeface="Tahoma" panose="020B0604030504040204" pitchFamily="34" charset="0"/>
                        </a:rPr>
                        <a:t>,</a:t>
                      </a:r>
                      <a:r>
                        <a:rPr lang="en-GB" sz="800" b="1" kern="120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 </a:t>
                      </a:r>
                      <a:r>
                        <a:rPr lang="en-GB" sz="800" b="1" kern="1200">
                          <a:solidFill>
                            <a:srgbClr val="FFC000"/>
                          </a:solidFill>
                          <a:effectLst/>
                          <a:latin typeface="+mn-lt"/>
                          <a:ea typeface="+mn-ea"/>
                          <a:cs typeface="+mn-cs"/>
                        </a:rPr>
                        <a:t>output component, motor, repetition, count-controlled loop,</a:t>
                      </a:r>
                      <a:r>
                        <a:rPr lang="en-GB" sz="800" b="1" kern="1200" baseline="0">
                          <a:solidFill>
                            <a:srgbClr val="FFC000"/>
                          </a:solidFill>
                          <a:effectLst/>
                          <a:latin typeface="+mn-lt"/>
                          <a:ea typeface="+mn-ea"/>
                          <a:cs typeface="+mn-cs"/>
                        </a:rPr>
                        <a:t> c</a:t>
                      </a:r>
                      <a:r>
                        <a:rPr lang="en-GB" sz="800" b="1" kern="1200">
                          <a:solidFill>
                            <a:srgbClr val="FFC000"/>
                          </a:solidFill>
                          <a:effectLst/>
                          <a:latin typeface="+mn-lt"/>
                          <a:ea typeface="+mn-ea"/>
                          <a:cs typeface="+mn-cs"/>
                        </a:rPr>
                        <a:t>rumble controller, switch, motor, LED, sparkle, crocodile clips, connect, battery box, program, condition, input, output, selection, action</a:t>
                      </a:r>
                    </a:p>
                  </a:txBody>
                  <a:tcPr marL="23581" marR="23581" marT="0" marB="0"/>
                </a:tc>
                <a:extLst>
                  <a:ext uri="{0D108BD9-81ED-4DB2-BD59-A6C34878D82A}">
                    <a16:rowId xmlns:a16="http://schemas.microsoft.com/office/drawing/2014/main" val="476958427"/>
                  </a:ext>
                </a:extLst>
              </a:tr>
              <a:tr h="1345881">
                <a:tc>
                  <a:txBody>
                    <a:bodyPr/>
                    <a:lstStyle/>
                    <a:p>
                      <a:pPr algn="ctr"/>
                      <a:r>
                        <a:rPr lang="en-GB" sz="800" b="1" kern="1200">
                          <a:solidFill>
                            <a:schemeClr val="bg1"/>
                          </a:solidFill>
                          <a:effectLst/>
                          <a:latin typeface="+mn-lt"/>
                          <a:ea typeface="+mn-ea"/>
                          <a:cs typeface="+mn-cs"/>
                        </a:rPr>
                        <a:t>Data and Information</a:t>
                      </a: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a:effectLst/>
                          <a:latin typeface="Tahoma" panose="020B0604030504040204" pitchFamily="34" charset="0"/>
                          <a:ea typeface="Tahoma" panose="020B0604030504040204" pitchFamily="34" charset="0"/>
                          <a:cs typeface="Tahoma" panose="020B0604030504040204" pitchFamily="34" charset="0"/>
                        </a:rPr>
                        <a:t>-</a:t>
                      </a:r>
                      <a:r>
                        <a:rPr lang="en-GB" sz="800" kern="1200">
                          <a:solidFill>
                            <a:schemeClr val="dk1"/>
                          </a:solidFill>
                          <a:effectLst/>
                          <a:latin typeface="+mn-lt"/>
                          <a:ea typeface="+mn-ea"/>
                          <a:cs typeface="+mn-cs"/>
                        </a:rPr>
                        <a:t>To create questions with yes/no answers</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a:solidFill>
                            <a:schemeClr val="dk1"/>
                          </a:solidFill>
                          <a:effectLst/>
                          <a:latin typeface="+mn-lt"/>
                          <a:ea typeface="+mn-ea"/>
                          <a:cs typeface="+mn-cs"/>
                        </a:rPr>
                        <a:t>To identify the attributes needed to collect data about an object</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a:solidFill>
                            <a:schemeClr val="dk1"/>
                          </a:solidFill>
                          <a:effectLst/>
                          <a:latin typeface="+mn-lt"/>
                          <a:ea typeface="+mn-ea"/>
                          <a:cs typeface="+mn-cs"/>
                        </a:rPr>
                        <a:t>To create a branching database</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a:solidFill>
                            <a:schemeClr val="dk1"/>
                          </a:solidFill>
                          <a:effectLst/>
                          <a:latin typeface="+mn-lt"/>
                          <a:ea typeface="+mn-ea"/>
                          <a:cs typeface="+mn-cs"/>
                        </a:rPr>
                        <a:t>To explain why it is helpful for a database to be well structured</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a:solidFill>
                            <a:schemeClr val="dk1"/>
                          </a:solidFill>
                          <a:effectLst/>
                          <a:latin typeface="+mn-lt"/>
                          <a:ea typeface="+mn-ea"/>
                          <a:cs typeface="+mn-cs"/>
                        </a:rPr>
                        <a:t>To plan the structure of a branching database</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a:solidFill>
                            <a:schemeClr val="dk1"/>
                          </a:solidFill>
                          <a:effectLst/>
                          <a:latin typeface="+mn-lt"/>
                          <a:ea typeface="+mn-ea"/>
                          <a:cs typeface="+mn-cs"/>
                        </a:rPr>
                        <a:t>To independently create an identification tool</a:t>
                      </a:r>
                    </a:p>
                  </a:txBody>
                  <a:tcPr marL="23581" marR="23581" marT="0" marB="0"/>
                </a:tc>
                <a:tc>
                  <a:txBody>
                    <a:bodyPr/>
                    <a:lstStyle/>
                    <a:p>
                      <a:pPr marL="171450" indent="-171450" algn="ctr">
                        <a:lnSpc>
                          <a:spcPct val="115000"/>
                        </a:lnSpc>
                        <a:spcAft>
                          <a:spcPts val="0"/>
                        </a:spcAft>
                        <a:buFont typeface="Arial" panose="020B0604020202020204" pitchFamily="34" charset="0"/>
                        <a:buChar char="•"/>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1" kern="1200">
                          <a:solidFill>
                            <a:srgbClr val="FFC000"/>
                          </a:solidFill>
                          <a:effectLst/>
                          <a:latin typeface="+mn-lt"/>
                          <a:ea typeface="+mn-ea"/>
                          <a:cs typeface="+mn-cs"/>
                        </a:rPr>
                        <a:t>To use a form to record information</a:t>
                      </a:r>
                      <a:endParaRPr lang="en-GB" sz="800" b="1">
                        <a:solidFill>
                          <a:srgbClr val="FFC000"/>
                        </a:solidFill>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1" kern="1200">
                          <a:solidFill>
                            <a:srgbClr val="FFC000"/>
                          </a:solidFill>
                          <a:effectLst/>
                          <a:latin typeface="+mn-lt"/>
                          <a:ea typeface="+mn-ea"/>
                          <a:cs typeface="+mn-cs"/>
                        </a:rPr>
                        <a:t>To compare paper and computer-based databases</a:t>
                      </a:r>
                      <a:endParaRPr lang="en-GB" sz="800" b="1">
                        <a:solidFill>
                          <a:srgbClr val="FFC000"/>
                        </a:solidFill>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1" kern="1200">
                          <a:solidFill>
                            <a:srgbClr val="FFC000"/>
                          </a:solidFill>
                          <a:effectLst/>
                          <a:latin typeface="+mn-lt"/>
                          <a:ea typeface="+mn-ea"/>
                          <a:cs typeface="+mn-cs"/>
                        </a:rPr>
                        <a:t>To outline how you can answer questions by grouping and then sorting data</a:t>
                      </a:r>
                      <a:endParaRPr lang="en-GB" sz="800" b="1">
                        <a:solidFill>
                          <a:srgbClr val="FFC000"/>
                        </a:solidFill>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1" kern="1200">
                          <a:solidFill>
                            <a:srgbClr val="FFC000"/>
                          </a:solidFill>
                          <a:effectLst/>
                          <a:latin typeface="+mn-lt"/>
                          <a:ea typeface="+mn-ea"/>
                          <a:cs typeface="+mn-cs"/>
                        </a:rPr>
                        <a:t>To explain that tools can be used to select specific data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1" kern="1200">
                          <a:solidFill>
                            <a:srgbClr val="FFC000"/>
                          </a:solidFill>
                          <a:effectLst/>
                          <a:latin typeface="+mn-lt"/>
                          <a:ea typeface="+mn-ea"/>
                          <a:cs typeface="+mn-cs"/>
                        </a:rPr>
                        <a:t>To explain that computer programs can be used to compare data visually</a:t>
                      </a:r>
                    </a:p>
                  </a:txBody>
                  <a:tcPr marL="23581" marR="23581" marT="0" marB="0"/>
                </a:tc>
                <a:extLst>
                  <a:ext uri="{0D108BD9-81ED-4DB2-BD59-A6C34878D82A}">
                    <a16:rowId xmlns:a16="http://schemas.microsoft.com/office/drawing/2014/main" val="10002"/>
                  </a:ext>
                </a:extLst>
              </a:tr>
              <a:tr h="1065567">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kern="1200">
                          <a:solidFill>
                            <a:schemeClr val="dk1"/>
                          </a:solidFill>
                          <a:effectLst/>
                          <a:latin typeface="+mn-lt"/>
                          <a:ea typeface="+mn-ea"/>
                          <a:cs typeface="+mn-cs"/>
                        </a:rPr>
                        <a:t>attribute, value, questions, table, objects</a:t>
                      </a:r>
                      <a:r>
                        <a:rPr lang="en-GB" sz="800" kern="1200" baseline="0">
                          <a:solidFill>
                            <a:schemeClr val="dk1"/>
                          </a:solidFill>
                          <a:effectLst/>
                          <a:latin typeface="+mn-lt"/>
                          <a:ea typeface="+mn-ea"/>
                          <a:cs typeface="+mn-cs"/>
                        </a:rPr>
                        <a:t> </a:t>
                      </a:r>
                      <a:r>
                        <a:rPr lang="en-GB" sz="800" kern="1200">
                          <a:solidFill>
                            <a:schemeClr val="dk1"/>
                          </a:solidFill>
                          <a:effectLst/>
                          <a:latin typeface="+mn-lt"/>
                          <a:ea typeface="+mn-ea"/>
                          <a:cs typeface="+mn-cs"/>
                        </a:rPr>
                        <a:t>branching database, database, objects, equal, even, separate</a:t>
                      </a:r>
                    </a:p>
                    <a:p>
                      <a:pPr marL="0" marR="0" lvl="0" indent="0" algn="ctr" defTabSz="914400" rtl="0" eaLnBrk="1" fontAlgn="auto" latinLnBrk="0" hangingPunct="1">
                        <a:lnSpc>
                          <a:spcPct val="115000"/>
                        </a:lnSpc>
                        <a:spcBef>
                          <a:spcPts val="0"/>
                        </a:spcBef>
                        <a:spcAft>
                          <a:spcPts val="0"/>
                        </a:spcAft>
                        <a:buClrTx/>
                        <a:buSzTx/>
                        <a:buFontTx/>
                        <a:buNone/>
                        <a:tabLst/>
                        <a:defRPr/>
                      </a:pPr>
                      <a:r>
                        <a:rPr lang="en-GB" sz="800" kern="1200">
                          <a:solidFill>
                            <a:schemeClr val="dk1"/>
                          </a:solidFill>
                          <a:effectLst/>
                          <a:latin typeface="+mn-lt"/>
                          <a:ea typeface="+mn-ea"/>
                          <a:cs typeface="+mn-cs"/>
                        </a:rPr>
                        <a:t>structure, compare, order, organise,</a:t>
                      </a:r>
                      <a:r>
                        <a:rPr lang="en-GB" sz="800" kern="1200" baseline="0">
                          <a:solidFill>
                            <a:schemeClr val="dk1"/>
                          </a:solidFill>
                          <a:effectLst/>
                          <a:latin typeface="+mn-lt"/>
                          <a:ea typeface="+mn-ea"/>
                          <a:cs typeface="+mn-cs"/>
                        </a:rPr>
                        <a:t> </a:t>
                      </a:r>
                      <a:r>
                        <a:rPr lang="en-GB" sz="800" kern="1200">
                          <a:solidFill>
                            <a:schemeClr val="dk1"/>
                          </a:solidFill>
                          <a:effectLst/>
                          <a:latin typeface="+mn-lt"/>
                          <a:ea typeface="+mn-ea"/>
                          <a:cs typeface="+mn-cs"/>
                        </a:rPr>
                        <a:t>selecting,</a:t>
                      </a:r>
                      <a:r>
                        <a:rPr lang="en-GB" sz="800" kern="1200" baseline="0">
                          <a:solidFill>
                            <a:schemeClr val="dk1"/>
                          </a:solidFill>
                          <a:effectLst/>
                          <a:latin typeface="+mn-lt"/>
                          <a:ea typeface="+mn-ea"/>
                          <a:cs typeface="+mn-cs"/>
                        </a:rPr>
                        <a:t> </a:t>
                      </a:r>
                      <a:r>
                        <a:rPr lang="en-GB" sz="800" kern="1200">
                          <a:solidFill>
                            <a:schemeClr val="dk1"/>
                          </a:solidFill>
                          <a:effectLst/>
                          <a:latin typeface="+mn-lt"/>
                          <a:ea typeface="+mn-ea"/>
                          <a:cs typeface="+mn-cs"/>
                        </a:rPr>
                        <a:t>information, decision tree</a:t>
                      </a:r>
                    </a:p>
                    <a:p>
                      <a:pPr marL="0" marR="0" lvl="0" indent="0" algn="ctr" defTabSz="914400" rtl="0" eaLnBrk="1" fontAlgn="auto" latinLnBrk="0" hangingPunct="1">
                        <a:lnSpc>
                          <a:spcPct val="115000"/>
                        </a:lnSpc>
                        <a:spcBef>
                          <a:spcPts val="0"/>
                        </a:spcBef>
                        <a:spcAft>
                          <a:spcPts val="0"/>
                        </a:spcAft>
                        <a:buClrTx/>
                        <a:buSzTx/>
                        <a:buFontTx/>
                        <a:buNone/>
                        <a:tabLst/>
                        <a:defRPr/>
                      </a:pPr>
                      <a:endParaRPr lang="en-GB" sz="1800" kern="1200">
                        <a:solidFill>
                          <a:schemeClr val="dk1"/>
                        </a:solidFill>
                        <a:effectLst/>
                        <a:latin typeface="+mn-lt"/>
                        <a:ea typeface="+mn-ea"/>
                        <a:cs typeface="+mn-cs"/>
                      </a:endParaRPr>
                    </a:p>
                  </a:txBody>
                  <a:tcPr marL="23581" marR="23581" marT="0" marB="0"/>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endParaRPr lang="en-GB" sz="800" b="1">
                        <a:solidFill>
                          <a:srgbClr val="FFC000"/>
                        </a:solidFill>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b="1" kern="1200">
                          <a:solidFill>
                            <a:srgbClr val="FFC000"/>
                          </a:solidFill>
                          <a:effectLst/>
                          <a:latin typeface="+mn-lt"/>
                          <a:ea typeface="+mn-ea"/>
                          <a:cs typeface="+mn-cs"/>
                        </a:rPr>
                        <a:t>database, data, information, record, field, sort, order, group, search, value,</a:t>
                      </a:r>
                      <a:r>
                        <a:rPr lang="en-GB" sz="800" b="1" kern="1200" baseline="0">
                          <a:solidFill>
                            <a:srgbClr val="FFC000"/>
                          </a:solidFill>
                          <a:effectLst/>
                          <a:latin typeface="+mn-lt"/>
                          <a:ea typeface="+mn-ea"/>
                          <a:cs typeface="+mn-cs"/>
                        </a:rPr>
                        <a:t> criteria, </a:t>
                      </a:r>
                      <a:r>
                        <a:rPr lang="en-GB" sz="800" b="1" kern="1200">
                          <a:solidFill>
                            <a:srgbClr val="FFC000"/>
                          </a:solidFill>
                          <a:effectLst/>
                          <a:latin typeface="+mn-lt"/>
                          <a:ea typeface="+mn-ea"/>
                          <a:cs typeface="+mn-cs"/>
                        </a:rPr>
                        <a:t>graph, chart, axis, compare, filter, presentation</a:t>
                      </a:r>
                      <a:endParaRPr lang="en-GB" sz="800" b="1">
                        <a:solidFill>
                          <a:srgbClr val="FFC000"/>
                        </a:solidFill>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extLst>
                  <a:ext uri="{0D108BD9-81ED-4DB2-BD59-A6C34878D82A}">
                    <a16:rowId xmlns:a16="http://schemas.microsoft.com/office/drawing/2014/main" val="10003"/>
                  </a:ext>
                </a:extLst>
              </a:tr>
            </a:tbl>
          </a:graphicData>
        </a:graphic>
      </p:graphicFrame>
      <p:sp>
        <p:nvSpPr>
          <p:cNvPr id="8" name="TextBox 7">
            <a:extLst>
              <a:ext uri="{FF2B5EF4-FFF2-40B4-BE49-F238E27FC236}">
                <a16:creationId xmlns:a16="http://schemas.microsoft.com/office/drawing/2014/main" id="{5DDD5F72-0CAA-420A-B3B7-43761BD2F65B}"/>
              </a:ext>
            </a:extLst>
          </p:cNvPr>
          <p:cNvSpPr txBox="1"/>
          <p:nvPr/>
        </p:nvSpPr>
        <p:spPr>
          <a:xfrm>
            <a:off x="1178941" y="504977"/>
            <a:ext cx="5769322" cy="369332"/>
          </a:xfrm>
          <a:prstGeom prst="rect">
            <a:avLst/>
          </a:prstGeom>
          <a:noFill/>
        </p:spPr>
        <p:txBody>
          <a:bodyPr wrap="square" rtlCol="0">
            <a:spAutoFit/>
          </a:bodyPr>
          <a:lstStyle/>
          <a:p>
            <a:r>
              <a:rPr lang="en-GB">
                <a:solidFill>
                  <a:srgbClr val="FF0000"/>
                </a:solidFill>
              </a:rPr>
              <a:t>Year 4 knowledge      </a:t>
            </a:r>
            <a:r>
              <a:rPr lang="en-GB" b="1">
                <a:solidFill>
                  <a:srgbClr val="FFC000"/>
                </a:solidFill>
              </a:rPr>
              <a:t>Year 5 knowledge     </a:t>
            </a:r>
            <a:r>
              <a:rPr lang="en-GB">
                <a:solidFill>
                  <a:srgbClr val="7030A0"/>
                </a:solidFill>
              </a:rPr>
              <a:t>Year 6 knowledge</a:t>
            </a:r>
          </a:p>
        </p:txBody>
      </p:sp>
    </p:spTree>
    <p:extLst>
      <p:ext uri="{BB962C8B-B14F-4D97-AF65-F5344CB8AC3E}">
        <p14:creationId xmlns:p14="http://schemas.microsoft.com/office/powerpoint/2010/main" val="96917527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5904656" cy="646331"/>
          </a:xfrm>
          <a:prstGeom prst="rect">
            <a:avLst/>
          </a:prstGeom>
          <a:noFill/>
        </p:spPr>
        <p:txBody>
          <a:bodyPr wrap="square" lIns="91440" tIns="45720" rIns="91440" bIns="45720" rtlCol="0" anchor="t">
            <a:spAutoFit/>
          </a:bodyPr>
          <a:lstStyle/>
          <a:p>
            <a:r>
              <a:rPr lang="en-GB" sz="3600" b="1">
                <a:solidFill>
                  <a:srgbClr val="002060"/>
                </a:solidFill>
                <a:latin typeface="Tahoma"/>
                <a:ea typeface="Tahoma"/>
                <a:cs typeface="Tahoma"/>
              </a:rPr>
              <a:t>Computing Years 1-2</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3"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6948264" y="620688"/>
            <a:ext cx="2088232" cy="338554"/>
          </a:xfrm>
          <a:prstGeom prst="rect">
            <a:avLst/>
          </a:prstGeom>
          <a:noFill/>
        </p:spPr>
        <p:txBody>
          <a:bodyPr wrap="square" lIns="91440" tIns="45720" rIns="91440" bIns="45720" rtlCol="0" anchor="t">
            <a:spAutoFit/>
          </a:bodyPr>
          <a:lstStyle/>
          <a:p>
            <a:r>
              <a:rPr lang="en-GB" sz="1600" b="1">
                <a:solidFill>
                  <a:schemeClr val="tx2"/>
                </a:solidFill>
                <a:latin typeface="Tahoma"/>
                <a:ea typeface="Tahoma"/>
                <a:cs typeface="Tahoma"/>
                <a:hlinkClick r:id="rId4" action="ppaction://hlinksldjump">
                  <a:extLst>
                    <a:ext uri="{A12FA001-AC4F-418D-AE19-62706E023703}">
                      <ahyp:hlinkClr xmlns:ahyp="http://schemas.microsoft.com/office/drawing/2018/hyperlinkcolor" val="tx"/>
                    </a:ext>
                  </a:extLst>
                </a:hlinkClick>
              </a:rPr>
              <a:t>Computing Home</a:t>
            </a:r>
            <a:endParaRPr lang="en-GB" sz="1600"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1091690155"/>
              </p:ext>
            </p:extLst>
          </p:nvPr>
        </p:nvGraphicFramePr>
        <p:xfrm>
          <a:off x="197055" y="1100961"/>
          <a:ext cx="8568122" cy="5422284"/>
        </p:xfrm>
        <a:graphic>
          <a:graphicData uri="http://schemas.openxmlformats.org/drawingml/2006/table">
            <a:tbl>
              <a:tblPr firstRow="1" firstCol="1" bandRow="1">
                <a:tableStyleId>{5C22544A-7EE6-4342-B048-85BDC9FD1C3A}</a:tableStyleId>
              </a:tblPr>
              <a:tblGrid>
                <a:gridCol w="995728">
                  <a:extLst>
                    <a:ext uri="{9D8B030D-6E8A-4147-A177-3AD203B41FA5}">
                      <a16:colId xmlns:a16="http://schemas.microsoft.com/office/drawing/2014/main" val="20000"/>
                    </a:ext>
                  </a:extLst>
                </a:gridCol>
                <a:gridCol w="3786197">
                  <a:extLst>
                    <a:ext uri="{9D8B030D-6E8A-4147-A177-3AD203B41FA5}">
                      <a16:colId xmlns:a16="http://schemas.microsoft.com/office/drawing/2014/main" val="20001"/>
                    </a:ext>
                  </a:extLst>
                </a:gridCol>
                <a:gridCol w="3786197">
                  <a:extLst>
                    <a:ext uri="{9D8B030D-6E8A-4147-A177-3AD203B41FA5}">
                      <a16:colId xmlns:a16="http://schemas.microsoft.com/office/drawing/2014/main" val="20002"/>
                    </a:ext>
                  </a:extLst>
                </a:gridCol>
              </a:tblGrid>
              <a:tr h="355189">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1</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2</a:t>
                      </a:r>
                    </a:p>
                  </a:txBody>
                  <a:tcPr marL="23581" marR="23581" marT="0" marB="0" anchor="ctr"/>
                </a:tc>
                <a:extLst>
                  <a:ext uri="{0D108BD9-81ED-4DB2-BD59-A6C34878D82A}">
                    <a16:rowId xmlns:a16="http://schemas.microsoft.com/office/drawing/2014/main" val="10000"/>
                  </a:ext>
                </a:extLst>
              </a:tr>
              <a:tr h="1237383">
                <a:tc>
                  <a:txBody>
                    <a:bodyPr/>
                    <a:lstStyle/>
                    <a:p>
                      <a:pPr algn="ctr"/>
                      <a:r>
                        <a:rPr lang="en-GB" sz="800" b="1" kern="1200">
                          <a:solidFill>
                            <a:schemeClr val="lt1"/>
                          </a:solidFill>
                          <a:effectLst/>
                          <a:latin typeface="+mn-lt"/>
                          <a:ea typeface="+mn-ea"/>
                          <a:cs typeface="+mn-cs"/>
                        </a:rPr>
                        <a:t>Creating Media</a:t>
                      </a: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Use a computer to write</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Add and remove text on a computer</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Identify that the look of text can be changed on a computer</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Make careful choices when changing text</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Explain why I used the tools that I chose</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Compare typing on a computer to writing on paper</a:t>
                      </a:r>
                    </a:p>
                    <a:p>
                      <a:pPr marL="0" indent="0" algn="ctr">
                        <a:lnSpc>
                          <a:spcPct val="115000"/>
                        </a:lnSpc>
                        <a:spcAft>
                          <a:spcPts val="0"/>
                        </a:spcAft>
                        <a:buFont typeface="Arial" panose="020B0604020202020204" pitchFamily="34" charset="0"/>
                        <a:buNone/>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Say how music can make us feel</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Identify that there are patterns in music</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Experiment with sound using a computer</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Experiment with sound using a computer</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Create music for a purpose</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Review and refine our computer work</a:t>
                      </a:r>
                    </a:p>
                    <a:p>
                      <a:pPr marL="171450" indent="-171450" algn="ctr">
                        <a:lnSpc>
                          <a:spcPct val="115000"/>
                        </a:lnSpc>
                        <a:spcAft>
                          <a:spcPts val="0"/>
                        </a:spcAft>
                        <a:buFont typeface="Arial" panose="020B0604020202020204" pitchFamily="34" charset="0"/>
                        <a:buChar char="•"/>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extLst>
                  <a:ext uri="{0D108BD9-81ED-4DB2-BD59-A6C34878D82A}">
                    <a16:rowId xmlns:a16="http://schemas.microsoft.com/office/drawing/2014/main" val="10001"/>
                  </a:ext>
                </a:extLst>
              </a:tr>
              <a:tr h="1053467">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kern="1200">
                          <a:solidFill>
                            <a:schemeClr val="dk1"/>
                          </a:solidFill>
                          <a:effectLst/>
                          <a:latin typeface="+mn-lt"/>
                          <a:ea typeface="+mn-ea"/>
                          <a:cs typeface="+mn-cs"/>
                        </a:rPr>
                        <a:t>word processor, keyboard, keys, letters, type</a:t>
                      </a:r>
                      <a:r>
                        <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a:t>
                      </a:r>
                      <a:r>
                        <a:rPr lang="en-GB" sz="800" kern="1200" baseline="0">
                          <a:solidFill>
                            <a:schemeClr val="dk1"/>
                          </a:solidFill>
                          <a:effectLst/>
                          <a:latin typeface="Tahoma" panose="020B0604030504040204" pitchFamily="34" charset="0"/>
                          <a:ea typeface="Tahoma" panose="020B0604030504040204" pitchFamily="34" charset="0"/>
                          <a:cs typeface="Tahoma" panose="020B0604030504040204" pitchFamily="34" charset="0"/>
                        </a:rPr>
                        <a:t> </a:t>
                      </a:r>
                      <a:r>
                        <a:rPr lang="en-GB" sz="800" kern="1200">
                          <a:solidFill>
                            <a:schemeClr val="dk1"/>
                          </a:solidFill>
                          <a:effectLst/>
                          <a:latin typeface="+mn-lt"/>
                          <a:ea typeface="+mn-ea"/>
                          <a:cs typeface="+mn-cs"/>
                        </a:rPr>
                        <a:t>backspace, text cursor, capital letters, toolbar, bold, italic, underline, mouse, select, font, undo, redo,  format, compare, typing, writing</a:t>
                      </a:r>
                      <a:r>
                        <a:rPr lang="en-GB" sz="800" kern="1200" baseline="0">
                          <a:solidFill>
                            <a:schemeClr val="dk1"/>
                          </a:solidFill>
                          <a:effectLst/>
                          <a:latin typeface="+mn-lt"/>
                          <a:ea typeface="+mn-ea"/>
                          <a:cs typeface="+mn-cs"/>
                        </a:rPr>
                        <a:t>, n</a:t>
                      </a:r>
                      <a:r>
                        <a:rPr lang="en-GB" sz="800" kern="1200">
                          <a:solidFill>
                            <a:schemeClr val="dk1"/>
                          </a:solidFill>
                          <a:effectLst/>
                          <a:latin typeface="+mn-lt"/>
                          <a:ea typeface="+mn-ea"/>
                          <a:cs typeface="+mn-cs"/>
                        </a:rPr>
                        <a:t>umbers, space</a:t>
                      </a:r>
                    </a:p>
                    <a:p>
                      <a:pPr marL="0" marR="0" lvl="0" indent="0" algn="ctr" defTabSz="914400" rtl="0" eaLnBrk="1" fontAlgn="auto" latinLnBrk="0" hangingPunct="1">
                        <a:lnSpc>
                          <a:spcPct val="115000"/>
                        </a:lnSpc>
                        <a:spcBef>
                          <a:spcPts val="0"/>
                        </a:spcBef>
                        <a:spcAft>
                          <a:spcPts val="0"/>
                        </a:spcAft>
                        <a:buClrTx/>
                        <a:buSzTx/>
                        <a:buFontTx/>
                        <a:buNone/>
                        <a:tabLst/>
                        <a:defRPr/>
                      </a:pPr>
                      <a:endParaRPr lang="en-GB" sz="1800" kern="1200">
                        <a:solidFill>
                          <a:schemeClr val="dk1"/>
                        </a:solidFill>
                        <a:effectLst/>
                        <a:latin typeface="+mn-lt"/>
                        <a:ea typeface="+mn-ea"/>
                        <a:cs typeface="+mn-cs"/>
                      </a:endParaRPr>
                    </a:p>
                    <a:p>
                      <a:pPr marL="0" marR="0" lvl="0" indent="0" algn="ctr" defTabSz="914400" rtl="0" eaLnBrk="1" fontAlgn="auto" latinLnBrk="0" hangingPunct="1">
                        <a:lnSpc>
                          <a:spcPct val="115000"/>
                        </a:lnSpc>
                        <a:spcBef>
                          <a:spcPts val="0"/>
                        </a:spcBef>
                        <a:spcAft>
                          <a:spcPts val="0"/>
                        </a:spcAft>
                        <a:buClrTx/>
                        <a:buSzTx/>
                        <a:buFontTx/>
                        <a:buNone/>
                        <a:tabLst/>
                        <a:defRPr/>
                      </a:pPr>
                      <a:r>
                        <a:rPr lang="en-GB" sz="1800" kern="1200">
                          <a:solidFill>
                            <a:schemeClr val="dk1"/>
                          </a:solidFill>
                          <a:effectLst/>
                          <a:latin typeface="+mn-lt"/>
                          <a:ea typeface="+mn-ea"/>
                          <a:cs typeface="+mn-cs"/>
                        </a:rPr>
                        <a:t> </a:t>
                      </a:r>
                    </a:p>
                    <a:p>
                      <a:pPr marL="0" marR="0" lvl="0" indent="0" algn="ctr" defTabSz="914400" rtl="0" eaLnBrk="1" fontAlgn="auto" latinLnBrk="0" hangingPunct="1">
                        <a:lnSpc>
                          <a:spcPct val="115000"/>
                        </a:lnSpc>
                        <a:spcBef>
                          <a:spcPts val="0"/>
                        </a:spcBef>
                        <a:spcAft>
                          <a:spcPts val="0"/>
                        </a:spcAft>
                        <a:buClrTx/>
                        <a:buSzTx/>
                        <a:buFontTx/>
                        <a:buNone/>
                        <a:tabLst/>
                        <a:defRPr/>
                      </a:pPr>
                      <a:endParaRPr lang="en-GB" sz="1800" kern="1200">
                        <a:solidFill>
                          <a:schemeClr val="dk1"/>
                        </a:solidFill>
                        <a:effectLst/>
                        <a:latin typeface="+mn-lt"/>
                        <a:ea typeface="+mn-ea"/>
                        <a:cs typeface="+mn-cs"/>
                      </a:endParaRPr>
                    </a:p>
                    <a:p>
                      <a:pPr marL="0" marR="0" lvl="0" indent="0" algn="ctr" defTabSz="914400" rtl="0" eaLnBrk="1" fontAlgn="auto" latinLnBrk="0" hangingPunct="1">
                        <a:lnSpc>
                          <a:spcPct val="115000"/>
                        </a:lnSpc>
                        <a:spcBef>
                          <a:spcPts val="0"/>
                        </a:spcBef>
                        <a:spcAft>
                          <a:spcPts val="0"/>
                        </a:spcAft>
                        <a:buClrTx/>
                        <a:buSzTx/>
                        <a:buFontTx/>
                        <a:buNone/>
                        <a:tabLst/>
                        <a:defRPr/>
                      </a:pPr>
                      <a:endParaRPr lang="en-GB" sz="1800" kern="1200">
                        <a:solidFill>
                          <a:schemeClr val="dk1"/>
                        </a:solidFill>
                        <a:effectLst/>
                        <a:latin typeface="+mn-lt"/>
                        <a:ea typeface="+mn-ea"/>
                        <a:cs typeface="+mn-cs"/>
                      </a:endParaRPr>
                    </a:p>
                  </a:txBody>
                  <a:tcPr marL="23581" marR="23581" marT="0" marB="0"/>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kern="1200">
                          <a:solidFill>
                            <a:schemeClr val="dk1"/>
                          </a:solidFill>
                          <a:effectLst/>
                          <a:latin typeface="+mn-lt"/>
                          <a:ea typeface="+mn-ea"/>
                          <a:cs typeface="+mn-cs"/>
                        </a:rPr>
                        <a:t>music, planets, Mars, Venus, war, peace, quiet, loud, feelings, emotions,</a:t>
                      </a:r>
                      <a:r>
                        <a:rPr lang="en-GB" sz="800" kern="1200" baseline="0">
                          <a:solidFill>
                            <a:schemeClr val="dk1"/>
                          </a:solidFill>
                          <a:effectLst/>
                          <a:latin typeface="+mn-lt"/>
                          <a:ea typeface="+mn-ea"/>
                          <a:cs typeface="+mn-cs"/>
                        </a:rPr>
                        <a:t> </a:t>
                      </a:r>
                      <a:r>
                        <a:rPr lang="en-GB" sz="800" kern="1200">
                          <a:solidFill>
                            <a:schemeClr val="dk1"/>
                          </a:solidFill>
                          <a:effectLst/>
                          <a:latin typeface="+mn-lt"/>
                          <a:ea typeface="+mn-ea"/>
                          <a:cs typeface="+mn-cs"/>
                        </a:rPr>
                        <a:t>pattern, rhythm, pulse, Neptune, pitch, tempo, notes,</a:t>
                      </a:r>
                      <a:r>
                        <a:rPr lang="en-GB" sz="800" kern="1200" baseline="0">
                          <a:solidFill>
                            <a:schemeClr val="dk1"/>
                          </a:solidFill>
                          <a:effectLst/>
                          <a:latin typeface="+mn-lt"/>
                          <a:ea typeface="+mn-ea"/>
                          <a:cs typeface="+mn-cs"/>
                        </a:rPr>
                        <a:t> </a:t>
                      </a:r>
                      <a:r>
                        <a:rPr lang="en-GB" sz="800" kern="1200">
                          <a:solidFill>
                            <a:schemeClr val="dk1"/>
                          </a:solidFill>
                          <a:effectLst/>
                          <a:latin typeface="+mn-lt"/>
                          <a:ea typeface="+mn-ea"/>
                          <a:cs typeface="+mn-cs"/>
                        </a:rPr>
                        <a:t>instrument, create, beat, open, edit</a:t>
                      </a:r>
                    </a:p>
                    <a:p>
                      <a:pPr algn="ctr">
                        <a:lnSpc>
                          <a:spcPct val="115000"/>
                        </a:lnSpc>
                        <a:spcAft>
                          <a:spcPts val="0"/>
                        </a:spcAft>
                      </a:pPr>
                      <a:r>
                        <a:rPr lang="en-GB" sz="1800" kern="1200">
                          <a:solidFill>
                            <a:schemeClr val="dk1"/>
                          </a:solidFill>
                          <a:effectLst/>
                          <a:latin typeface="+mn-lt"/>
                          <a:ea typeface="+mn-ea"/>
                          <a:cs typeface="+mn-cs"/>
                        </a:rPr>
                        <a:t>	</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extLst>
                  <a:ext uri="{0D108BD9-81ED-4DB2-BD59-A6C34878D82A}">
                    <a16:rowId xmlns:a16="http://schemas.microsoft.com/office/drawing/2014/main" val="476958427"/>
                  </a:ext>
                </a:extLst>
              </a:tr>
              <a:tr h="1100191">
                <a:tc>
                  <a:txBody>
                    <a:bodyPr/>
                    <a:lstStyle/>
                    <a:p>
                      <a:pPr algn="ctr"/>
                      <a:r>
                        <a:rPr lang="en-GB" sz="800" b="1" kern="1200">
                          <a:solidFill>
                            <a:schemeClr val="lt1"/>
                          </a:solidFill>
                          <a:effectLst/>
                          <a:latin typeface="+mn-lt"/>
                          <a:ea typeface="+mn-ea"/>
                          <a:cs typeface="+mn-cs"/>
                        </a:rPr>
                        <a:t>Programming B</a:t>
                      </a: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Choose a command for a given purpose</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Show that a series of commands can be joined together</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Identify the effect of changing a value</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Explain that each sprite has its own instructions</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Design the parts of a project</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Use my algorithm to create a program</a:t>
                      </a:r>
                    </a:p>
                    <a:p>
                      <a:pPr marL="171450" indent="-171450" algn="ctr">
                        <a:lnSpc>
                          <a:spcPct val="115000"/>
                        </a:lnSpc>
                        <a:spcAft>
                          <a:spcPts val="0"/>
                        </a:spcAft>
                        <a:buFont typeface="Arial" panose="020B0604020202020204" pitchFamily="34" charset="0"/>
                        <a:buChar char="•"/>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Explain that a sequence of commands has a start</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Explain that a sequence of commands has an outcome</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800" b="0" kern="1200">
                          <a:solidFill>
                            <a:schemeClr val="dk1"/>
                          </a:solidFill>
                          <a:effectLst/>
                          <a:latin typeface="+mn-lt"/>
                          <a:ea typeface="+mn-ea"/>
                          <a:cs typeface="+mn-cs"/>
                        </a:rPr>
                        <a:t>Create a program using a given design</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Change a given design</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Create a program using my own design</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kern="1200">
                          <a:solidFill>
                            <a:schemeClr val="dk1"/>
                          </a:solidFill>
                          <a:effectLst/>
                          <a:latin typeface="+mn-lt"/>
                          <a:ea typeface="+mn-ea"/>
                          <a:cs typeface="+mn-cs"/>
                        </a:rPr>
                        <a:t>Decide how my project can be improved</a:t>
                      </a:r>
                    </a:p>
                    <a:p>
                      <a:pPr marL="171450" indent="-171450" algn="ctr">
                        <a:lnSpc>
                          <a:spcPct val="115000"/>
                        </a:lnSpc>
                        <a:spcAft>
                          <a:spcPts val="0"/>
                        </a:spcAft>
                        <a:buFont typeface="Arial" panose="020B0604020202020204" pitchFamily="34" charset="0"/>
                        <a:buChar char="•"/>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extLst>
                  <a:ext uri="{0D108BD9-81ED-4DB2-BD59-A6C34878D82A}">
                    <a16:rowId xmlns:a16="http://schemas.microsoft.com/office/drawing/2014/main" val="10002"/>
                  </a:ext>
                </a:extLst>
              </a:tr>
              <a:tr h="1065567">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b="0" kern="1200" err="1">
                          <a:solidFill>
                            <a:schemeClr val="dk1"/>
                          </a:solidFill>
                          <a:effectLst/>
                          <a:latin typeface="+mn-lt"/>
                          <a:ea typeface="+mn-ea"/>
                          <a:cs typeface="+mn-cs"/>
                        </a:rPr>
                        <a:t>ScratchJr</a:t>
                      </a:r>
                      <a:r>
                        <a:rPr lang="en-GB" sz="800" b="0" kern="1200">
                          <a:solidFill>
                            <a:schemeClr val="dk1"/>
                          </a:solidFill>
                          <a:effectLst/>
                          <a:latin typeface="+mn-lt"/>
                          <a:ea typeface="+mn-ea"/>
                          <a:cs typeface="+mn-cs"/>
                        </a:rPr>
                        <a:t>, Bee-Bot, command, sprite, compare, programming, programming area, block, joining, start, block, run, program, programming area, background, delete, reset, algorithm, predict, effect, change, value, instructions, delete</a:t>
                      </a:r>
                      <a:endParaRPr lang="en-GB" sz="800" b="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kern="1200">
                          <a:solidFill>
                            <a:schemeClr val="dk1"/>
                          </a:solidFill>
                          <a:effectLst/>
                          <a:latin typeface="+mn-lt"/>
                          <a:ea typeface="+mn-ea"/>
                          <a:cs typeface="+mn-cs"/>
                        </a:rPr>
                        <a:t>sequence, command, program, run, start</a:t>
                      </a:r>
                    </a:p>
                    <a:p>
                      <a:pPr marL="0" marR="0" lvl="0" indent="0" algn="ctr" defTabSz="914400" rtl="0" eaLnBrk="1" fontAlgn="auto" latinLnBrk="0" hangingPunct="1">
                        <a:lnSpc>
                          <a:spcPct val="115000"/>
                        </a:lnSpc>
                        <a:spcBef>
                          <a:spcPts val="0"/>
                        </a:spcBef>
                        <a:spcAft>
                          <a:spcPts val="0"/>
                        </a:spcAft>
                        <a:buClrTx/>
                        <a:buSzTx/>
                        <a:buFontTx/>
                        <a:buNone/>
                        <a:tabLst/>
                        <a:defRPr/>
                      </a:pPr>
                      <a:r>
                        <a:rPr lang="en-GB" sz="800" kern="1200">
                          <a:solidFill>
                            <a:schemeClr val="dk1"/>
                          </a:solidFill>
                          <a:effectLst/>
                          <a:latin typeface="+mn-lt"/>
                          <a:ea typeface="+mn-ea"/>
                          <a:cs typeface="+mn-cs"/>
                        </a:rPr>
                        <a:t>outcome, predict, blocks, Sprite, algorithm, design, predict, match, compare, debug, features, evaluate</a:t>
                      </a: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560377254"/>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18461"/>
            <a:ext cx="5904656" cy="646331"/>
          </a:xfrm>
          <a:prstGeom prst="rect">
            <a:avLst/>
          </a:prstGeom>
          <a:noFill/>
        </p:spPr>
        <p:txBody>
          <a:bodyPr wrap="square" lIns="91440" tIns="45720" rIns="91440" bIns="45720" rtlCol="0" anchor="t">
            <a:spAutoFit/>
          </a:bodyPr>
          <a:lstStyle/>
          <a:p>
            <a:r>
              <a:rPr lang="en-GB" sz="3600" b="1">
                <a:solidFill>
                  <a:srgbClr val="002060"/>
                </a:solidFill>
                <a:latin typeface="Tahoma"/>
                <a:ea typeface="Tahoma"/>
                <a:cs typeface="Tahoma"/>
              </a:rPr>
              <a:t>Computing Years 3-6</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3"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6948264" y="620688"/>
            <a:ext cx="2088232" cy="338554"/>
          </a:xfrm>
          <a:prstGeom prst="rect">
            <a:avLst/>
          </a:prstGeom>
          <a:noFill/>
        </p:spPr>
        <p:txBody>
          <a:bodyPr wrap="square" lIns="91440" tIns="45720" rIns="91440" bIns="45720" rtlCol="0" anchor="t">
            <a:spAutoFit/>
          </a:bodyPr>
          <a:lstStyle/>
          <a:p>
            <a:r>
              <a:rPr lang="en-GB" sz="1600" b="1">
                <a:solidFill>
                  <a:schemeClr val="tx2"/>
                </a:solidFill>
                <a:latin typeface="Tahoma"/>
                <a:ea typeface="Tahoma"/>
                <a:cs typeface="Tahoma"/>
                <a:hlinkClick r:id="rId4" action="ppaction://hlinksldjump">
                  <a:extLst>
                    <a:ext uri="{A12FA001-AC4F-418D-AE19-62706E023703}">
                      <ahyp:hlinkClr xmlns:ahyp="http://schemas.microsoft.com/office/drawing/2018/hyperlinkcolor" val="tx"/>
                    </a:ext>
                  </a:extLst>
                </a:hlinkClick>
              </a:rPr>
              <a:t>Computing Home</a:t>
            </a:r>
            <a:endParaRPr lang="en-GB" sz="1600"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1836885391"/>
              </p:ext>
            </p:extLst>
          </p:nvPr>
        </p:nvGraphicFramePr>
        <p:xfrm>
          <a:off x="248210" y="1005742"/>
          <a:ext cx="8644270" cy="5447187"/>
        </p:xfrm>
        <a:graphic>
          <a:graphicData uri="http://schemas.openxmlformats.org/drawingml/2006/table">
            <a:tbl>
              <a:tblPr firstRow="1" firstCol="1" bandRow="1">
                <a:tableStyleId>{5C22544A-7EE6-4342-B048-85BDC9FD1C3A}</a:tableStyleId>
              </a:tblPr>
              <a:tblGrid>
                <a:gridCol w="915572">
                  <a:extLst>
                    <a:ext uri="{9D8B030D-6E8A-4147-A177-3AD203B41FA5}">
                      <a16:colId xmlns:a16="http://schemas.microsoft.com/office/drawing/2014/main" val="20000"/>
                    </a:ext>
                  </a:extLst>
                </a:gridCol>
                <a:gridCol w="2629190">
                  <a:extLst>
                    <a:ext uri="{9D8B030D-6E8A-4147-A177-3AD203B41FA5}">
                      <a16:colId xmlns:a16="http://schemas.microsoft.com/office/drawing/2014/main" val="20001"/>
                    </a:ext>
                  </a:extLst>
                </a:gridCol>
                <a:gridCol w="2549754">
                  <a:extLst>
                    <a:ext uri="{9D8B030D-6E8A-4147-A177-3AD203B41FA5}">
                      <a16:colId xmlns:a16="http://schemas.microsoft.com/office/drawing/2014/main" val="20002"/>
                    </a:ext>
                  </a:extLst>
                </a:gridCol>
                <a:gridCol w="2549754">
                  <a:extLst>
                    <a:ext uri="{9D8B030D-6E8A-4147-A177-3AD203B41FA5}">
                      <a16:colId xmlns:a16="http://schemas.microsoft.com/office/drawing/2014/main" val="20003"/>
                    </a:ext>
                  </a:extLst>
                </a:gridCol>
              </a:tblGrid>
              <a:tr h="226954">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3</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4/5</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5/6</a:t>
                      </a:r>
                    </a:p>
                  </a:txBody>
                  <a:tcPr marL="23581" marR="23581" marT="0" marB="0" anchor="ctr"/>
                </a:tc>
                <a:extLst>
                  <a:ext uri="{0D108BD9-81ED-4DB2-BD59-A6C34878D82A}">
                    <a16:rowId xmlns:a16="http://schemas.microsoft.com/office/drawing/2014/main" val="10000"/>
                  </a:ext>
                </a:extLst>
              </a:tr>
              <a:tr h="1320864">
                <a:tc>
                  <a:txBody>
                    <a:bodyPr/>
                    <a:lstStyle/>
                    <a:p>
                      <a:pPr algn="ctr"/>
                      <a:r>
                        <a:rPr lang="en-GB" sz="800" b="1" kern="1200">
                          <a:solidFill>
                            <a:schemeClr val="lt1"/>
                          </a:solidFill>
                          <a:effectLst/>
                          <a:latin typeface="+mn-lt"/>
                          <a:ea typeface="+mn-ea"/>
                          <a:cs typeface="+mn-cs"/>
                        </a:rPr>
                        <a:t>Creating Media</a:t>
                      </a: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a:solidFill>
                            <a:schemeClr val="dk1"/>
                          </a:solidFill>
                          <a:effectLst/>
                          <a:latin typeface="+mn-lt"/>
                          <a:ea typeface="+mn-ea"/>
                          <a:cs typeface="+mn-cs"/>
                        </a:rPr>
                        <a:t>To recognise how text and images convey information</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a:solidFill>
                            <a:schemeClr val="dk1"/>
                          </a:solidFill>
                          <a:effectLst/>
                          <a:latin typeface="+mn-lt"/>
                          <a:ea typeface="+mn-ea"/>
                          <a:cs typeface="+mn-cs"/>
                        </a:rPr>
                        <a:t>To recognise that text and layout can be edited</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a:solidFill>
                            <a:schemeClr val="dk1"/>
                          </a:solidFill>
                          <a:effectLst/>
                          <a:latin typeface="+mn-lt"/>
                          <a:ea typeface="+mn-ea"/>
                          <a:cs typeface="+mn-cs"/>
                        </a:rPr>
                        <a:t>To choose appropriate page settings</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a:solidFill>
                            <a:schemeClr val="dk1"/>
                          </a:solidFill>
                          <a:effectLst/>
                          <a:latin typeface="+mn-lt"/>
                          <a:ea typeface="+mn-ea"/>
                          <a:cs typeface="+mn-cs"/>
                        </a:rPr>
                        <a:t>To add content to a desktop publishing publication</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a:solidFill>
                            <a:schemeClr val="dk1"/>
                          </a:solidFill>
                          <a:effectLst/>
                          <a:latin typeface="+mn-lt"/>
                          <a:ea typeface="+mn-ea"/>
                          <a:cs typeface="+mn-cs"/>
                        </a:rPr>
                        <a:t>To consider how different layouts can suit different purposes</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a:solidFill>
                            <a:schemeClr val="dk1"/>
                          </a:solidFill>
                          <a:effectLst/>
                          <a:latin typeface="+mn-lt"/>
                          <a:ea typeface="+mn-ea"/>
                          <a:cs typeface="+mn-cs"/>
                        </a:rPr>
                        <a:t>To consider the benefits of desktop publishing</a:t>
                      </a:r>
                    </a:p>
                  </a:txBody>
                  <a:tcPr marL="23581" marR="23581" marT="0" marB="0"/>
                </a:tc>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1" kern="1200">
                          <a:solidFill>
                            <a:srgbClr val="FFC000"/>
                          </a:solidFill>
                          <a:effectLst/>
                          <a:latin typeface="+mn-lt"/>
                          <a:ea typeface="+mn-ea"/>
                          <a:cs typeface="+mn-cs"/>
                        </a:rPr>
                        <a:t>To identify that drawing tools can be used to produce different outcomes </a:t>
                      </a:r>
                      <a:endParaRPr lang="en-GB" sz="800" b="1">
                        <a:solidFill>
                          <a:srgbClr val="FFC000"/>
                        </a:solidFill>
                      </a:endParaRPr>
                    </a:p>
                    <a:p>
                      <a:pPr marL="171450" indent="-171450" algn="ctr">
                        <a:buFont typeface="Arial" panose="020B0604020202020204" pitchFamily="34" charset="0"/>
                        <a:buChar char="•"/>
                      </a:pPr>
                      <a:r>
                        <a:rPr lang="en-GB" sz="800" b="1" kern="1200">
                          <a:solidFill>
                            <a:srgbClr val="FFC000"/>
                          </a:solidFill>
                          <a:effectLst/>
                          <a:latin typeface="+mn-lt"/>
                          <a:ea typeface="+mn-ea"/>
                          <a:cs typeface="+mn-cs"/>
                        </a:rPr>
                        <a:t>To create a vector drawing by combining shapes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1" kern="1200">
                          <a:solidFill>
                            <a:srgbClr val="FFC000"/>
                          </a:solidFill>
                          <a:effectLst/>
                          <a:latin typeface="+mn-lt"/>
                          <a:ea typeface="+mn-ea"/>
                          <a:cs typeface="+mn-cs"/>
                        </a:rPr>
                        <a:t>To use tools to achieve a desired effect</a:t>
                      </a:r>
                      <a:endParaRPr lang="en-GB" sz="800" b="1" u="none" strike="noStrike" kern="1200">
                        <a:solidFill>
                          <a:srgbClr val="FFC000"/>
                        </a:solidFill>
                        <a:effectLst/>
                        <a:latin typeface="+mn-lt"/>
                        <a:ea typeface="+mn-ea"/>
                        <a:cs typeface="+mn-cs"/>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1" kern="1200">
                          <a:solidFill>
                            <a:srgbClr val="FFC000"/>
                          </a:solidFill>
                          <a:effectLst/>
                          <a:latin typeface="+mn-lt"/>
                          <a:ea typeface="+mn-ea"/>
                          <a:cs typeface="+mn-cs"/>
                        </a:rPr>
                        <a:t>To recognise that vector drawings consist of layers </a:t>
                      </a:r>
                      <a:endParaRPr lang="en-GB" sz="800" b="1" u="none" strike="noStrike" kern="1200">
                        <a:solidFill>
                          <a:srgbClr val="FFC000"/>
                        </a:solidFill>
                        <a:effectLst/>
                        <a:latin typeface="+mn-lt"/>
                        <a:ea typeface="+mn-ea"/>
                        <a:cs typeface="+mn-cs"/>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1" kern="1200">
                          <a:solidFill>
                            <a:srgbClr val="FFC000"/>
                          </a:solidFill>
                          <a:effectLst/>
                          <a:latin typeface="+mn-lt"/>
                          <a:ea typeface="+mn-ea"/>
                          <a:cs typeface="+mn-cs"/>
                        </a:rPr>
                        <a:t>To group objects to make them easier to work with</a:t>
                      </a:r>
                      <a:endParaRPr lang="en-GB" sz="800" b="1" u="none" strike="noStrike" kern="1200">
                        <a:solidFill>
                          <a:srgbClr val="FFC000"/>
                        </a:solidFill>
                        <a:effectLst/>
                        <a:latin typeface="+mn-lt"/>
                        <a:ea typeface="+mn-ea"/>
                        <a:cs typeface="+mn-cs"/>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1" kern="1200">
                          <a:solidFill>
                            <a:srgbClr val="FFC000"/>
                          </a:solidFill>
                          <a:effectLst/>
                          <a:latin typeface="+mn-lt"/>
                          <a:ea typeface="+mn-ea"/>
                          <a:cs typeface="+mn-cs"/>
                        </a:rPr>
                        <a:t>To apply what I have learned about vector drawings</a:t>
                      </a:r>
                    </a:p>
                  </a:txBody>
                  <a:tcPr marL="23581" marR="23581" marT="0" marB="0"/>
                </a:tc>
                <a:tc>
                  <a:txBody>
                    <a:bodyPr/>
                    <a:lstStyle/>
                    <a:p>
                      <a:pPr marL="171450" indent="-171450" algn="ctr">
                        <a:lnSpc>
                          <a:spcPct val="115000"/>
                        </a:lnSpc>
                        <a:spcAft>
                          <a:spcPts val="0"/>
                        </a:spcAft>
                        <a:buFont typeface="Arial" panose="020B0604020202020204" pitchFamily="34" charset="0"/>
                        <a:buChar char="•"/>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extLst>
                  <a:ext uri="{0D108BD9-81ED-4DB2-BD59-A6C34878D82A}">
                    <a16:rowId xmlns:a16="http://schemas.microsoft.com/office/drawing/2014/main" val="10001"/>
                  </a:ext>
                </a:extLst>
              </a:tr>
              <a:tr h="1307540">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kern="1200">
                          <a:solidFill>
                            <a:schemeClr val="dk1"/>
                          </a:solidFill>
                          <a:effectLst/>
                          <a:latin typeface="+mn-lt"/>
                          <a:ea typeface="+mn-ea"/>
                          <a:cs typeface="+mn-cs"/>
                        </a:rPr>
                        <a:t>text, images, advantages, disadvantages, communicate</a:t>
                      </a:r>
                    </a:p>
                    <a:p>
                      <a:pPr marL="0" marR="0" lvl="0" indent="0" algn="ctr" defTabSz="914400" rtl="0" eaLnBrk="1" fontAlgn="auto" latinLnBrk="0" hangingPunct="1">
                        <a:lnSpc>
                          <a:spcPct val="115000"/>
                        </a:lnSpc>
                        <a:spcBef>
                          <a:spcPts val="0"/>
                        </a:spcBef>
                        <a:spcAft>
                          <a:spcPts val="0"/>
                        </a:spcAft>
                        <a:buClrTx/>
                        <a:buSzTx/>
                        <a:buFontTx/>
                        <a:buNone/>
                        <a:tabLst/>
                        <a:defRPr/>
                      </a:pPr>
                      <a:r>
                        <a:rPr lang="en-GB" sz="800" kern="1200">
                          <a:solidFill>
                            <a:schemeClr val="dk1"/>
                          </a:solidFill>
                          <a:effectLst/>
                          <a:latin typeface="+mn-lt"/>
                          <a:ea typeface="+mn-ea"/>
                          <a:cs typeface="+mn-cs"/>
                        </a:rPr>
                        <a:t>font, font style, template, landscape, portrait, orientation, placeholder, layout, content, desktop publishing, copy, paste,</a:t>
                      </a:r>
                      <a:r>
                        <a:rPr lang="en-GB" sz="800" kern="1200" baseline="0">
                          <a:solidFill>
                            <a:schemeClr val="dk1"/>
                          </a:solidFill>
                          <a:effectLst/>
                          <a:latin typeface="+mn-lt"/>
                          <a:ea typeface="+mn-ea"/>
                          <a:cs typeface="+mn-cs"/>
                        </a:rPr>
                        <a:t> </a:t>
                      </a:r>
                      <a:r>
                        <a:rPr lang="en-GB" sz="800" kern="1200">
                          <a:solidFill>
                            <a:schemeClr val="dk1"/>
                          </a:solidFill>
                          <a:effectLst/>
                          <a:latin typeface="+mn-lt"/>
                          <a:ea typeface="+mn-ea"/>
                          <a:cs typeface="+mn-cs"/>
                        </a:rPr>
                        <a:t>purpose, benefits</a:t>
                      </a:r>
                    </a:p>
                    <a:p>
                      <a:pPr marL="0" marR="0" lvl="0" indent="0" algn="ctr" defTabSz="914400" rtl="0" eaLnBrk="1" fontAlgn="auto" latinLnBrk="0" hangingPunct="1">
                        <a:lnSpc>
                          <a:spcPct val="115000"/>
                        </a:lnSpc>
                        <a:spcBef>
                          <a:spcPts val="0"/>
                        </a:spcBef>
                        <a:spcAft>
                          <a:spcPts val="0"/>
                        </a:spcAft>
                        <a:buClrTx/>
                        <a:buSzTx/>
                        <a:buFontTx/>
                        <a:buNone/>
                        <a:tabLst/>
                        <a:defRPr/>
                      </a:pPr>
                      <a:endParaRPr lang="en-GB" sz="1800" kern="1200">
                        <a:solidFill>
                          <a:schemeClr val="dk1"/>
                        </a:solidFill>
                        <a:effectLst/>
                        <a:latin typeface="+mn-lt"/>
                        <a:ea typeface="+mn-ea"/>
                        <a:cs typeface="+mn-cs"/>
                      </a:endParaRPr>
                    </a:p>
                    <a:p>
                      <a:pPr marL="0" marR="0" lvl="0" indent="0" algn="ctr" defTabSz="914400" rtl="0" eaLnBrk="1" fontAlgn="auto" latinLnBrk="0" hangingPunct="1">
                        <a:lnSpc>
                          <a:spcPct val="115000"/>
                        </a:lnSpc>
                        <a:spcBef>
                          <a:spcPts val="0"/>
                        </a:spcBef>
                        <a:spcAft>
                          <a:spcPts val="0"/>
                        </a:spcAft>
                        <a:buClrTx/>
                        <a:buSzTx/>
                        <a:buFontTx/>
                        <a:buNone/>
                        <a:tabLst/>
                        <a:defRPr/>
                      </a:pPr>
                      <a:endParaRPr lang="en-GB" sz="1800" kern="1200">
                        <a:solidFill>
                          <a:schemeClr val="dk1"/>
                        </a:solidFill>
                        <a:effectLst/>
                        <a:latin typeface="+mn-lt"/>
                        <a:ea typeface="+mn-ea"/>
                        <a:cs typeface="+mn-cs"/>
                      </a:endParaRPr>
                    </a:p>
                    <a:p>
                      <a:pPr marL="0" marR="0" lvl="0" indent="0" algn="ctr" defTabSz="914400" rtl="0" eaLnBrk="1" fontAlgn="auto" latinLnBrk="0" hangingPunct="1">
                        <a:lnSpc>
                          <a:spcPct val="115000"/>
                        </a:lnSpc>
                        <a:spcBef>
                          <a:spcPts val="0"/>
                        </a:spcBef>
                        <a:spcAft>
                          <a:spcPts val="0"/>
                        </a:spcAft>
                        <a:buClrTx/>
                        <a:buSzTx/>
                        <a:buFontTx/>
                        <a:buNone/>
                        <a:tabLst/>
                        <a:defRPr/>
                      </a:pPr>
                      <a:endParaRPr lang="en-GB" sz="1800" kern="1200">
                        <a:solidFill>
                          <a:schemeClr val="dk1"/>
                        </a:solidFill>
                        <a:effectLst/>
                        <a:latin typeface="+mn-lt"/>
                        <a:ea typeface="+mn-ea"/>
                        <a:cs typeface="+mn-cs"/>
                      </a:endParaRPr>
                    </a:p>
                  </a:txBody>
                  <a:tcPr marL="23581" marR="23581" marT="0" marB="0"/>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b="1" kern="1200">
                          <a:solidFill>
                            <a:srgbClr val="FFC000"/>
                          </a:solidFill>
                          <a:effectLst/>
                          <a:latin typeface="+mn-lt"/>
                          <a:ea typeface="+mn-ea"/>
                          <a:cs typeface="+mn-cs"/>
                        </a:rPr>
                        <a:t>vector, drawing tools, object, toolbar,</a:t>
                      </a:r>
                      <a:r>
                        <a:rPr lang="en-GB" sz="800" b="1" kern="1200" baseline="0">
                          <a:solidFill>
                            <a:srgbClr val="FFC000"/>
                          </a:solidFill>
                          <a:effectLst/>
                          <a:latin typeface="+mn-lt"/>
                          <a:ea typeface="+mn-ea"/>
                          <a:cs typeface="+mn-cs"/>
                        </a:rPr>
                        <a:t> </a:t>
                      </a:r>
                      <a:r>
                        <a:rPr lang="en-GB" sz="800" b="1" kern="1200">
                          <a:solidFill>
                            <a:srgbClr val="FFC000"/>
                          </a:solidFill>
                          <a:effectLst/>
                          <a:latin typeface="+mn-lt"/>
                          <a:ea typeface="+mn-ea"/>
                          <a:cs typeface="+mn-cs"/>
                        </a:rPr>
                        <a:t>move, resize, colour, rotate, duplicate/copy,</a:t>
                      </a:r>
                      <a:r>
                        <a:rPr lang="en-GB" sz="800" b="1" kern="1200" baseline="0">
                          <a:solidFill>
                            <a:srgbClr val="FFC000"/>
                          </a:solidFill>
                          <a:effectLst/>
                          <a:latin typeface="+mn-lt"/>
                          <a:ea typeface="+mn-ea"/>
                          <a:cs typeface="+mn-cs"/>
                        </a:rPr>
                        <a:t> z</a:t>
                      </a:r>
                      <a:r>
                        <a:rPr lang="en-GB" sz="800" b="1" kern="1200">
                          <a:solidFill>
                            <a:srgbClr val="FFC000"/>
                          </a:solidFill>
                          <a:effectLst/>
                          <a:latin typeface="+mn-lt"/>
                          <a:ea typeface="+mn-ea"/>
                          <a:cs typeface="+mn-cs"/>
                        </a:rPr>
                        <a:t>oom, select, object, align, modify</a:t>
                      </a:r>
                      <a:r>
                        <a:rPr lang="en-GB" sz="800" b="1" kern="1200" baseline="0">
                          <a:solidFill>
                            <a:srgbClr val="FFC000"/>
                          </a:solidFill>
                          <a:effectLst/>
                          <a:latin typeface="+mn-lt"/>
                          <a:ea typeface="+mn-ea"/>
                          <a:cs typeface="+mn-cs"/>
                        </a:rPr>
                        <a:t>, layers, order, c</a:t>
                      </a:r>
                      <a:r>
                        <a:rPr lang="en-GB" sz="800" b="1" kern="1200">
                          <a:solidFill>
                            <a:srgbClr val="FFC000"/>
                          </a:solidFill>
                          <a:effectLst/>
                          <a:latin typeface="+mn-lt"/>
                          <a:ea typeface="+mn-ea"/>
                          <a:cs typeface="+mn-cs"/>
                        </a:rPr>
                        <a:t>opy, paste, group, ungroup, vector drawing, reuse, reflection</a:t>
                      </a:r>
                    </a:p>
                    <a:p>
                      <a:pPr marL="0" marR="0" lvl="0" indent="0" algn="ctr" defTabSz="914400" rtl="0" eaLnBrk="1" fontAlgn="auto" latinLnBrk="0" hangingPunct="1">
                        <a:lnSpc>
                          <a:spcPct val="115000"/>
                        </a:lnSpc>
                        <a:spcBef>
                          <a:spcPts val="0"/>
                        </a:spcBef>
                        <a:spcAft>
                          <a:spcPts val="0"/>
                        </a:spcAft>
                        <a:buClrTx/>
                        <a:buSzTx/>
                        <a:buFontTx/>
                        <a:buNone/>
                        <a:tabLst/>
                        <a:defRPr/>
                      </a:pPr>
                      <a:endParaRPr lang="en-GB" sz="1800" b="1" kern="1200">
                        <a:solidFill>
                          <a:srgbClr val="FFC000"/>
                        </a:solidFill>
                        <a:effectLst/>
                        <a:latin typeface="+mn-lt"/>
                        <a:ea typeface="+mn-ea"/>
                        <a:cs typeface="+mn-cs"/>
                      </a:endParaRPr>
                    </a:p>
                  </a:txBody>
                  <a:tcPr marL="23581" marR="23581" marT="0" marB="0"/>
                </a:tc>
                <a:tc>
                  <a:txBody>
                    <a:bodyPr/>
                    <a:lstStyle/>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extLst>
                  <a:ext uri="{0D108BD9-81ED-4DB2-BD59-A6C34878D82A}">
                    <a16:rowId xmlns:a16="http://schemas.microsoft.com/office/drawing/2014/main" val="476958427"/>
                  </a:ext>
                </a:extLst>
              </a:tr>
              <a:tr h="1496588">
                <a:tc>
                  <a:txBody>
                    <a:bodyPr/>
                    <a:lstStyle/>
                    <a:p>
                      <a:pPr algn="ctr"/>
                      <a:r>
                        <a:rPr lang="en-GB" sz="800" b="1" kern="1200">
                          <a:solidFill>
                            <a:schemeClr val="lt1"/>
                          </a:solidFill>
                          <a:effectLst/>
                          <a:latin typeface="+mn-lt"/>
                          <a:ea typeface="+mn-ea"/>
                          <a:cs typeface="+mn-cs"/>
                        </a:rPr>
                        <a:t>Programming B</a:t>
                      </a: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a:solidFill>
                            <a:schemeClr val="dk1"/>
                          </a:solidFill>
                          <a:effectLst/>
                          <a:latin typeface="+mn-lt"/>
                          <a:ea typeface="+mn-ea"/>
                          <a:cs typeface="+mn-cs"/>
                        </a:rPr>
                        <a:t>To explain how a sprite moves in an existing project</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a:solidFill>
                            <a:schemeClr val="dk1"/>
                          </a:solidFill>
                          <a:effectLst/>
                          <a:latin typeface="+mn-lt"/>
                          <a:ea typeface="+mn-ea"/>
                          <a:cs typeface="+mn-cs"/>
                        </a:rPr>
                        <a:t>To create a program to move a sprite in four direction</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a:solidFill>
                            <a:schemeClr val="dk1"/>
                          </a:solidFill>
                          <a:effectLst/>
                          <a:latin typeface="+mn-lt"/>
                          <a:ea typeface="+mn-ea"/>
                          <a:cs typeface="+mn-cs"/>
                        </a:rPr>
                        <a:t>To adapt a program to a new context</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a:solidFill>
                            <a:schemeClr val="dk1"/>
                          </a:solidFill>
                          <a:effectLst/>
                          <a:latin typeface="+mn-lt"/>
                          <a:ea typeface="+mn-ea"/>
                          <a:cs typeface="+mn-cs"/>
                        </a:rPr>
                        <a:t>To identify and fix bugs in a program</a:t>
                      </a:r>
                      <a:endParaRPr lang="en-GB" sz="800" b="0"/>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a:solidFill>
                            <a:schemeClr val="dk1"/>
                          </a:solidFill>
                          <a:effectLst/>
                          <a:latin typeface="+mn-lt"/>
                          <a:ea typeface="+mn-ea"/>
                          <a:cs typeface="+mn-cs"/>
                        </a:rPr>
                        <a:t>To develop my program by adding features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a:solidFill>
                            <a:schemeClr val="dk1"/>
                          </a:solidFill>
                          <a:effectLst/>
                          <a:latin typeface="+mn-lt"/>
                          <a:ea typeface="+mn-ea"/>
                          <a:cs typeface="+mn-cs"/>
                        </a:rPr>
                        <a:t>To design and create a maze-based challenge</a:t>
                      </a:r>
                    </a:p>
                    <a:p>
                      <a:pPr marL="171450" indent="-171450" algn="ctr">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a:t>
                      </a:r>
                    </a:p>
                  </a:txBody>
                  <a:tcPr marL="23581" marR="23581" marT="0" marB="0"/>
                </a:tc>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1" kern="1200">
                          <a:solidFill>
                            <a:srgbClr val="FFC000"/>
                          </a:solidFill>
                          <a:effectLst/>
                          <a:latin typeface="+mn-lt"/>
                          <a:ea typeface="+mn-ea"/>
                          <a:cs typeface="+mn-cs"/>
                        </a:rPr>
                        <a:t>To explain how selection is used in computer programs</a:t>
                      </a:r>
                      <a:endParaRPr lang="en-GB" sz="800" b="1">
                        <a:solidFill>
                          <a:srgbClr val="FFC000"/>
                        </a:solidFill>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1" kern="1200">
                          <a:solidFill>
                            <a:srgbClr val="FFC000"/>
                          </a:solidFill>
                          <a:effectLst/>
                          <a:latin typeface="+mn-lt"/>
                          <a:ea typeface="+mn-ea"/>
                          <a:cs typeface="+mn-cs"/>
                        </a:rPr>
                        <a:t>To relate that a conditional statement connects a condition to an outcome</a:t>
                      </a:r>
                      <a:endParaRPr lang="en-GB" sz="800" b="1">
                        <a:solidFill>
                          <a:srgbClr val="FFC000"/>
                        </a:solidFill>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1" kern="1200">
                          <a:solidFill>
                            <a:srgbClr val="FFC000"/>
                          </a:solidFill>
                          <a:effectLst/>
                          <a:latin typeface="+mn-lt"/>
                          <a:ea typeface="+mn-ea"/>
                          <a:cs typeface="+mn-cs"/>
                        </a:rPr>
                        <a:t>To explain how selection directs the flow of a program</a:t>
                      </a:r>
                      <a:endParaRPr lang="en-GB" sz="800" b="1">
                        <a:solidFill>
                          <a:srgbClr val="FFC000"/>
                        </a:solidFill>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1" kern="1200">
                          <a:solidFill>
                            <a:srgbClr val="FFC000"/>
                          </a:solidFill>
                          <a:effectLst/>
                          <a:latin typeface="+mn-lt"/>
                          <a:ea typeface="+mn-ea"/>
                          <a:cs typeface="+mn-cs"/>
                        </a:rPr>
                        <a:t>To design a program that uses selection</a:t>
                      </a:r>
                      <a:endParaRPr lang="en-GB" sz="800" b="1">
                        <a:solidFill>
                          <a:srgbClr val="FFC000"/>
                        </a:solidFill>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1" kern="1200">
                          <a:solidFill>
                            <a:srgbClr val="FFC000"/>
                          </a:solidFill>
                          <a:effectLst/>
                          <a:latin typeface="+mn-lt"/>
                          <a:ea typeface="+mn-ea"/>
                          <a:cs typeface="+mn-cs"/>
                        </a:rPr>
                        <a:t>To create a program that uses selection</a:t>
                      </a:r>
                      <a:endParaRPr lang="en-GB" sz="800" b="1">
                        <a:solidFill>
                          <a:srgbClr val="FFC000"/>
                        </a:solidFill>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1" kern="1200">
                          <a:solidFill>
                            <a:srgbClr val="FFC000"/>
                          </a:solidFill>
                          <a:effectLst/>
                          <a:latin typeface="+mn-lt"/>
                          <a:ea typeface="+mn-ea"/>
                          <a:cs typeface="+mn-cs"/>
                        </a:rPr>
                        <a:t>To evaluate my program</a:t>
                      </a:r>
                    </a:p>
                  </a:txBody>
                  <a:tcPr marL="23581" marR="23581" marT="0" marB="0"/>
                </a:tc>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extLst>
                  <a:ext uri="{0D108BD9-81ED-4DB2-BD59-A6C34878D82A}">
                    <a16:rowId xmlns:a16="http://schemas.microsoft.com/office/drawing/2014/main" val="10002"/>
                  </a:ext>
                </a:extLst>
              </a:tr>
              <a:tr h="914087">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b="0" kern="1200">
                          <a:solidFill>
                            <a:schemeClr val="dk1"/>
                          </a:solidFill>
                          <a:effectLst/>
                          <a:latin typeface="+mn-lt"/>
                          <a:ea typeface="+mn-ea"/>
                          <a:cs typeface="+mn-cs"/>
                        </a:rPr>
                        <a:t>motion, event, sprite, algorithm, logic, move, resize, extension block, pen up, set up</a:t>
                      </a:r>
                    </a:p>
                    <a:p>
                      <a:pPr marL="0" marR="0" lvl="0" indent="0" algn="ctr" defTabSz="914400" rtl="0" eaLnBrk="1" fontAlgn="auto" latinLnBrk="0" hangingPunct="1">
                        <a:lnSpc>
                          <a:spcPct val="115000"/>
                        </a:lnSpc>
                        <a:spcBef>
                          <a:spcPts val="0"/>
                        </a:spcBef>
                        <a:spcAft>
                          <a:spcPts val="0"/>
                        </a:spcAft>
                        <a:buClrTx/>
                        <a:buSzTx/>
                        <a:buFontTx/>
                        <a:buNone/>
                        <a:tabLst/>
                        <a:defRPr/>
                      </a:pPr>
                      <a:r>
                        <a:rPr lang="en-GB" sz="800" b="0" kern="1200">
                          <a:solidFill>
                            <a:schemeClr val="dk1"/>
                          </a:solidFill>
                          <a:effectLst/>
                          <a:latin typeface="+mn-lt"/>
                          <a:ea typeface="+mn-ea"/>
                          <a:cs typeface="+mn-cs"/>
                        </a:rPr>
                        <a:t>pen, design, event, action, debugging, errors, setup</a:t>
                      </a:r>
                    </a:p>
                    <a:p>
                      <a:pPr marL="0" marR="0" lvl="0" indent="0" algn="ctr" defTabSz="914400" rtl="0" eaLnBrk="1" fontAlgn="auto" latinLnBrk="0" hangingPunct="1">
                        <a:lnSpc>
                          <a:spcPct val="115000"/>
                        </a:lnSpc>
                        <a:spcBef>
                          <a:spcPts val="0"/>
                        </a:spcBef>
                        <a:spcAft>
                          <a:spcPts val="0"/>
                        </a:spcAft>
                        <a:buClrTx/>
                        <a:buSzTx/>
                        <a:buFontTx/>
                        <a:buNone/>
                        <a:tabLst/>
                        <a:defRPr/>
                      </a:pPr>
                      <a:r>
                        <a:rPr lang="en-GB" sz="800" b="0" kern="1200">
                          <a:solidFill>
                            <a:schemeClr val="dk1"/>
                          </a:solidFill>
                          <a:effectLst/>
                          <a:latin typeface="+mn-lt"/>
                          <a:ea typeface="+mn-ea"/>
                          <a:cs typeface="+mn-cs"/>
                        </a:rPr>
                        <a:t>code, setup, test, debug </a:t>
                      </a:r>
                    </a:p>
                  </a:txBody>
                  <a:tcPr marL="23581" marR="23581" marT="0" marB="0"/>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b="1" kern="1200">
                          <a:solidFill>
                            <a:srgbClr val="FFC000"/>
                          </a:solidFill>
                          <a:effectLst/>
                          <a:latin typeface="+mn-lt"/>
                          <a:ea typeface="+mn-ea"/>
                          <a:cs typeface="+mn-cs"/>
                        </a:rPr>
                        <a:t>selection, condition, true, false, count-controlled loop, conditional statement,</a:t>
                      </a:r>
                      <a:r>
                        <a:rPr lang="en-GB" sz="800" b="1" kern="1200" baseline="0">
                          <a:solidFill>
                            <a:srgbClr val="FFC000"/>
                          </a:solidFill>
                          <a:effectLst/>
                          <a:latin typeface="+mn-lt"/>
                          <a:ea typeface="+mn-ea"/>
                          <a:cs typeface="+mn-cs"/>
                        </a:rPr>
                        <a:t> </a:t>
                      </a:r>
                      <a:r>
                        <a:rPr lang="en-GB" sz="800" b="1" kern="1200">
                          <a:solidFill>
                            <a:srgbClr val="FFC000"/>
                          </a:solidFill>
                          <a:effectLst/>
                          <a:latin typeface="+mn-lt"/>
                          <a:ea typeface="+mn-ea"/>
                          <a:cs typeface="+mn-cs"/>
                        </a:rPr>
                        <a:t>algorithm, program, debug,</a:t>
                      </a:r>
                      <a:r>
                        <a:rPr lang="en-GB" sz="800" b="1" kern="1200" baseline="0">
                          <a:solidFill>
                            <a:srgbClr val="FFC000"/>
                          </a:solidFill>
                          <a:effectLst/>
                          <a:latin typeface="+mn-lt"/>
                          <a:ea typeface="+mn-ea"/>
                          <a:cs typeface="+mn-cs"/>
                        </a:rPr>
                        <a:t> </a:t>
                      </a:r>
                      <a:r>
                        <a:rPr lang="en-GB" sz="800" b="1" kern="1200">
                          <a:solidFill>
                            <a:srgbClr val="FFC000"/>
                          </a:solidFill>
                          <a:effectLst/>
                          <a:latin typeface="+mn-lt"/>
                          <a:ea typeface="+mn-ea"/>
                          <a:cs typeface="+mn-cs"/>
                        </a:rPr>
                        <a:t>task, design, input, selection, condition, outcomes,</a:t>
                      </a:r>
                      <a:r>
                        <a:rPr lang="en-GB" sz="800" b="1" kern="1200" baseline="0">
                          <a:solidFill>
                            <a:srgbClr val="FFC000"/>
                          </a:solidFill>
                          <a:effectLst/>
                          <a:latin typeface="+mn-lt"/>
                          <a:ea typeface="+mn-ea"/>
                          <a:cs typeface="+mn-cs"/>
                        </a:rPr>
                        <a:t> </a:t>
                      </a:r>
                      <a:r>
                        <a:rPr lang="en-GB" sz="800" b="1" kern="1200">
                          <a:solidFill>
                            <a:srgbClr val="FFC000"/>
                          </a:solidFill>
                          <a:effectLst/>
                          <a:latin typeface="+mn-lt"/>
                          <a:ea typeface="+mn-ea"/>
                          <a:cs typeface="+mn-cs"/>
                        </a:rPr>
                        <a:t>implement, test, run, setup</a:t>
                      </a:r>
                    </a:p>
                    <a:p>
                      <a:pPr marL="0" marR="0" lvl="0" indent="0" algn="ctr" defTabSz="914400" rtl="0" eaLnBrk="1" fontAlgn="auto" latinLnBrk="0" hangingPunct="1">
                        <a:lnSpc>
                          <a:spcPct val="115000"/>
                        </a:lnSpc>
                        <a:spcBef>
                          <a:spcPts val="0"/>
                        </a:spcBef>
                        <a:spcAft>
                          <a:spcPts val="0"/>
                        </a:spcAft>
                        <a:buClrTx/>
                        <a:buSzTx/>
                        <a:buFontTx/>
                        <a:buNone/>
                        <a:tabLst/>
                        <a:defRPr/>
                      </a:pPr>
                      <a:endParaRPr lang="en-GB" sz="1800" b="1" kern="1200">
                        <a:solidFill>
                          <a:srgbClr val="FFC000"/>
                        </a:solidFill>
                        <a:effectLst/>
                        <a:latin typeface="+mn-lt"/>
                        <a:ea typeface="+mn-ea"/>
                        <a:cs typeface="+mn-cs"/>
                      </a:endParaRPr>
                    </a:p>
                  </a:txBody>
                  <a:tcPr marL="23581" marR="23581" marT="0" marB="0"/>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endParaRPr lang="en-GB" sz="800" kern="1200">
                        <a:solidFill>
                          <a:schemeClr val="dk1"/>
                        </a:solidFill>
                        <a:effectLst/>
                        <a:latin typeface="+mn-lt"/>
                        <a:ea typeface="+mn-ea"/>
                        <a:cs typeface="+mn-cs"/>
                      </a:endParaRPr>
                    </a:p>
                  </a:txBody>
                  <a:tcPr marL="23581" marR="23581" marT="0" marB="0"/>
                </a:tc>
                <a:extLst>
                  <a:ext uri="{0D108BD9-81ED-4DB2-BD59-A6C34878D82A}">
                    <a16:rowId xmlns:a16="http://schemas.microsoft.com/office/drawing/2014/main" val="10003"/>
                  </a:ext>
                </a:extLst>
              </a:tr>
            </a:tbl>
          </a:graphicData>
        </a:graphic>
      </p:graphicFrame>
      <p:sp>
        <p:nvSpPr>
          <p:cNvPr id="8" name="TextBox 7">
            <a:extLst>
              <a:ext uri="{FF2B5EF4-FFF2-40B4-BE49-F238E27FC236}">
                <a16:creationId xmlns:a16="http://schemas.microsoft.com/office/drawing/2014/main" id="{1BA60D1C-3796-4724-92DF-E70C157C6DD8}"/>
              </a:ext>
            </a:extLst>
          </p:cNvPr>
          <p:cNvSpPr txBox="1"/>
          <p:nvPr/>
        </p:nvSpPr>
        <p:spPr>
          <a:xfrm>
            <a:off x="1178941" y="531103"/>
            <a:ext cx="5769322" cy="369332"/>
          </a:xfrm>
          <a:prstGeom prst="rect">
            <a:avLst/>
          </a:prstGeom>
          <a:noFill/>
        </p:spPr>
        <p:txBody>
          <a:bodyPr wrap="square" rtlCol="0">
            <a:spAutoFit/>
          </a:bodyPr>
          <a:lstStyle/>
          <a:p>
            <a:r>
              <a:rPr lang="en-GB">
                <a:solidFill>
                  <a:srgbClr val="FF0000"/>
                </a:solidFill>
              </a:rPr>
              <a:t>Year 4 knowledge      </a:t>
            </a:r>
            <a:r>
              <a:rPr lang="en-GB" b="1">
                <a:solidFill>
                  <a:srgbClr val="FFC000"/>
                </a:solidFill>
              </a:rPr>
              <a:t>Year 5 knowledge      </a:t>
            </a:r>
            <a:r>
              <a:rPr lang="en-GB">
                <a:solidFill>
                  <a:srgbClr val="7030A0"/>
                </a:solidFill>
              </a:rPr>
              <a:t>Year 6 knowledge</a:t>
            </a:r>
          </a:p>
        </p:txBody>
      </p:sp>
    </p:spTree>
    <p:extLst>
      <p:ext uri="{BB962C8B-B14F-4D97-AF65-F5344CB8AC3E}">
        <p14:creationId xmlns:p14="http://schemas.microsoft.com/office/powerpoint/2010/main" val="3039150878"/>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5904656" cy="646331"/>
          </a:xfrm>
          <a:prstGeom prst="rect">
            <a:avLst/>
          </a:prstGeom>
          <a:noFill/>
        </p:spPr>
        <p:txBody>
          <a:bodyPr wrap="square" lIns="91440" tIns="45720" rIns="91440" bIns="45720" rtlCol="0" anchor="t">
            <a:spAutoFit/>
          </a:bodyPr>
          <a:lstStyle/>
          <a:p>
            <a:r>
              <a:rPr lang="en-GB" sz="3600" b="1">
                <a:solidFill>
                  <a:srgbClr val="002060"/>
                </a:solidFill>
                <a:latin typeface="Tahoma"/>
                <a:ea typeface="Tahoma"/>
                <a:cs typeface="Tahoma"/>
              </a:rPr>
              <a:t>Computing Years 4-6</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 action="ppaction://noaction"/>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6804838" y="620688"/>
            <a:ext cx="2231658" cy="338554"/>
          </a:xfrm>
          <a:prstGeom prst="rect">
            <a:avLst/>
          </a:prstGeom>
          <a:noFill/>
        </p:spPr>
        <p:txBody>
          <a:bodyPr wrap="square" lIns="91440" tIns="45720" rIns="91440" bIns="45720" rtlCol="0" anchor="t">
            <a:spAutoFit/>
          </a:bodyPr>
          <a:lstStyle/>
          <a:p>
            <a:r>
              <a:rPr lang="en-GB" sz="1600" b="1" dirty="0">
                <a:solidFill>
                  <a:schemeClr val="tx2"/>
                </a:solidFill>
                <a:latin typeface="Tahoma"/>
                <a:ea typeface="Tahoma"/>
                <a:cs typeface="Tahoma"/>
                <a:hlinkClick r:id="rId4" action="ppaction://hlinksldjump">
                  <a:extLst>
                    <a:ext uri="{A12FA001-AC4F-418D-AE19-62706E023703}">
                      <ahyp:hlinkClr xmlns:ahyp="http://schemas.microsoft.com/office/drawing/2018/hyperlinkcolor" val="tx"/>
                    </a:ext>
                  </a:extLst>
                </a:hlinkClick>
              </a:rPr>
              <a:t>Computing Home</a:t>
            </a:r>
            <a:endParaRPr lang="en-GB" sz="1600" b="1" dirty="0">
              <a:solidFill>
                <a:schemeClr val="tx2"/>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3213599523"/>
              </p:ext>
            </p:extLst>
          </p:nvPr>
        </p:nvGraphicFramePr>
        <p:xfrm>
          <a:off x="379748" y="1580784"/>
          <a:ext cx="8512732" cy="4820016"/>
        </p:xfrm>
        <a:graphic>
          <a:graphicData uri="http://schemas.openxmlformats.org/drawingml/2006/table">
            <a:tbl>
              <a:tblPr firstRow="1" firstCol="1" bandRow="1">
                <a:tableStyleId>{5C22544A-7EE6-4342-B048-85BDC9FD1C3A}</a:tableStyleId>
              </a:tblPr>
              <a:tblGrid>
                <a:gridCol w="995728">
                  <a:extLst>
                    <a:ext uri="{9D8B030D-6E8A-4147-A177-3AD203B41FA5}">
                      <a16:colId xmlns:a16="http://schemas.microsoft.com/office/drawing/2014/main" val="20000"/>
                    </a:ext>
                  </a:extLst>
                </a:gridCol>
                <a:gridCol w="3758502">
                  <a:extLst>
                    <a:ext uri="{9D8B030D-6E8A-4147-A177-3AD203B41FA5}">
                      <a16:colId xmlns:a16="http://schemas.microsoft.com/office/drawing/2014/main" val="20002"/>
                    </a:ext>
                  </a:extLst>
                </a:gridCol>
                <a:gridCol w="3758502">
                  <a:extLst>
                    <a:ext uri="{9D8B030D-6E8A-4147-A177-3AD203B41FA5}">
                      <a16:colId xmlns:a16="http://schemas.microsoft.com/office/drawing/2014/main" val="20003"/>
                    </a:ext>
                  </a:extLst>
                </a:gridCol>
              </a:tblGrid>
              <a:tr h="310963">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4/5</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5/6</a:t>
                      </a:r>
                    </a:p>
                  </a:txBody>
                  <a:tcPr marL="23581" marR="23581" marT="0" marB="0" anchor="ctr"/>
                </a:tc>
                <a:extLst>
                  <a:ext uri="{0D108BD9-81ED-4DB2-BD59-A6C34878D82A}">
                    <a16:rowId xmlns:a16="http://schemas.microsoft.com/office/drawing/2014/main" val="10000"/>
                  </a:ext>
                </a:extLst>
              </a:tr>
              <a:tr h="1408376">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b="0" kern="1200">
                          <a:solidFill>
                            <a:schemeClr val="lt1"/>
                          </a:solidFill>
                          <a:effectLst/>
                          <a:latin typeface="+mn-lt"/>
                          <a:ea typeface="+mn-ea"/>
                          <a:cs typeface="+mn-cs"/>
                        </a:rPr>
                        <a:t>Basic Skills: Typing, Loading/Saving Documents &amp; Using Microsoft Word </a:t>
                      </a:r>
                      <a:endParaRPr lang="en-GB" sz="800" b="0"/>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marL="285750" lvl="0" indent="-285750" algn="ctr">
                        <a:buFont typeface="Arial" panose="020B0604020202020204" pitchFamily="34" charset="0"/>
                        <a:buChar char="•"/>
                      </a:pPr>
                      <a:r>
                        <a:rPr lang="en-GB" sz="800" b="1" kern="1200">
                          <a:solidFill>
                            <a:srgbClr val="FFC000"/>
                          </a:solidFill>
                          <a:effectLst/>
                          <a:latin typeface="+mn-lt"/>
                          <a:ea typeface="+mn-ea"/>
                          <a:cs typeface="+mn-cs"/>
                        </a:rPr>
                        <a:t>Understand keyboard layout</a:t>
                      </a:r>
                    </a:p>
                    <a:p>
                      <a:pPr marL="285750" lvl="0" indent="-285750" algn="ctr">
                        <a:buFont typeface="Arial" panose="020B0604020202020204" pitchFamily="34" charset="0"/>
                        <a:buChar char="•"/>
                      </a:pPr>
                      <a:r>
                        <a:rPr lang="en-GB" sz="800" b="1" kern="1200">
                          <a:solidFill>
                            <a:srgbClr val="FFC000"/>
                          </a:solidFill>
                          <a:effectLst/>
                          <a:latin typeface="+mn-lt"/>
                          <a:ea typeface="+mn-ea"/>
                          <a:cs typeface="+mn-cs"/>
                        </a:rPr>
                        <a:t>Use two hands for typing</a:t>
                      </a:r>
                    </a:p>
                    <a:p>
                      <a:pPr marL="285750" lvl="0" indent="-285750" algn="ctr">
                        <a:buFont typeface="Arial" panose="020B0604020202020204" pitchFamily="34" charset="0"/>
                        <a:buChar char="•"/>
                      </a:pPr>
                      <a:r>
                        <a:rPr lang="en-GB" sz="800" b="1" kern="1200">
                          <a:solidFill>
                            <a:srgbClr val="FFC000"/>
                          </a:solidFill>
                          <a:effectLst/>
                          <a:latin typeface="+mn-lt"/>
                          <a:ea typeface="+mn-ea"/>
                          <a:cs typeface="+mn-cs"/>
                        </a:rPr>
                        <a:t>Type simple sentences with increasing speed and accuracy</a:t>
                      </a:r>
                    </a:p>
                    <a:p>
                      <a:pPr marL="285750" indent="-285750" algn="ctr">
                        <a:buFont typeface="Arial" panose="020B0604020202020204" pitchFamily="34" charset="0"/>
                        <a:buChar char="•"/>
                      </a:pPr>
                      <a:r>
                        <a:rPr lang="en-GB" sz="800" b="1" kern="1200">
                          <a:solidFill>
                            <a:srgbClr val="FFC000"/>
                          </a:solidFill>
                          <a:effectLst/>
                          <a:latin typeface="+mn-lt"/>
                          <a:ea typeface="+mn-ea"/>
                          <a:cs typeface="+mn-cs"/>
                        </a:rPr>
                        <a:t>Use capital letters and punctuation correctly </a:t>
                      </a:r>
                    </a:p>
                    <a:p>
                      <a:pPr marL="285750" lvl="0" indent="-285750" algn="ctr">
                        <a:buFont typeface="Arial" panose="020B0604020202020204" pitchFamily="34" charset="0"/>
                        <a:buChar char="•"/>
                      </a:pPr>
                      <a:r>
                        <a:rPr lang="en-GB" sz="800" b="1" kern="1200">
                          <a:solidFill>
                            <a:srgbClr val="FFC000"/>
                          </a:solidFill>
                          <a:effectLst/>
                          <a:latin typeface="+mn-lt"/>
                          <a:ea typeface="+mn-ea"/>
                          <a:cs typeface="+mn-cs"/>
                        </a:rPr>
                        <a:t>Open and close applications safely</a:t>
                      </a:r>
                    </a:p>
                    <a:p>
                      <a:pPr marL="285750" lvl="0" indent="-285750" algn="ctr">
                        <a:buFont typeface="Arial" panose="020B0604020202020204" pitchFamily="34" charset="0"/>
                        <a:buChar char="•"/>
                      </a:pPr>
                      <a:r>
                        <a:rPr lang="en-GB" sz="800" b="1" kern="1200">
                          <a:solidFill>
                            <a:srgbClr val="FFC000"/>
                          </a:solidFill>
                          <a:effectLst/>
                          <a:latin typeface="+mn-lt"/>
                          <a:ea typeface="+mn-ea"/>
                          <a:cs typeface="+mn-cs"/>
                        </a:rPr>
                        <a:t>Save files with clear names and into correct folders</a:t>
                      </a:r>
                    </a:p>
                    <a:p>
                      <a:pPr marL="285750" lvl="0" indent="-285750" algn="ctr">
                        <a:buFont typeface="Arial" panose="020B0604020202020204" pitchFamily="34" charset="0"/>
                        <a:buChar char="•"/>
                      </a:pPr>
                      <a:r>
                        <a:rPr lang="en-GB" sz="800" b="1" kern="1200">
                          <a:solidFill>
                            <a:srgbClr val="FFC000"/>
                          </a:solidFill>
                          <a:effectLst/>
                          <a:latin typeface="+mn-lt"/>
                          <a:ea typeface="+mn-ea"/>
                          <a:cs typeface="+mn-cs"/>
                        </a:rPr>
                        <a:t>Understand the difference between ‘Save’ and ‘Save As’</a:t>
                      </a:r>
                    </a:p>
                    <a:p>
                      <a:pPr marL="285750" indent="-285750" algn="ctr">
                        <a:buFont typeface="Arial" panose="020B0604020202020204" pitchFamily="34" charset="0"/>
                        <a:buChar char="•"/>
                      </a:pPr>
                      <a:r>
                        <a:rPr lang="en-GB" sz="800" b="1" kern="1200">
                          <a:solidFill>
                            <a:srgbClr val="FFC000"/>
                          </a:solidFill>
                          <a:effectLst/>
                          <a:latin typeface="+mn-lt"/>
                          <a:ea typeface="+mn-ea"/>
                          <a:cs typeface="+mn-cs"/>
                        </a:rPr>
                        <a:t>Locate previously saved documents</a:t>
                      </a:r>
                    </a:p>
                    <a:p>
                      <a:pPr marL="285750" lvl="0" indent="-285750" algn="ctr">
                        <a:buFont typeface="Arial" panose="020B0604020202020204" pitchFamily="34" charset="0"/>
                        <a:buChar char="•"/>
                      </a:pPr>
                      <a:r>
                        <a:rPr lang="en-GB" sz="800" b="1" kern="1200">
                          <a:solidFill>
                            <a:srgbClr val="FFC000"/>
                          </a:solidFill>
                          <a:effectLst/>
                          <a:latin typeface="+mn-lt"/>
                          <a:ea typeface="+mn-ea"/>
                          <a:cs typeface="+mn-cs"/>
                        </a:rPr>
                        <a:t>Create and edit basic documents</a:t>
                      </a:r>
                    </a:p>
                    <a:p>
                      <a:pPr marL="285750" lvl="0" indent="-285750" algn="ctr">
                        <a:buFont typeface="Arial" panose="020B0604020202020204" pitchFamily="34" charset="0"/>
                        <a:buChar char="•"/>
                      </a:pPr>
                      <a:r>
                        <a:rPr lang="en-GB" sz="800" b="1" kern="1200">
                          <a:solidFill>
                            <a:srgbClr val="FFC000"/>
                          </a:solidFill>
                          <a:effectLst/>
                          <a:latin typeface="+mn-lt"/>
                          <a:ea typeface="+mn-ea"/>
                          <a:cs typeface="+mn-cs"/>
                        </a:rPr>
                        <a:t>Format text</a:t>
                      </a:r>
                    </a:p>
                    <a:p>
                      <a:pPr marL="285750" lvl="0" indent="-285750" algn="ctr">
                        <a:buFont typeface="Arial" panose="020B0604020202020204" pitchFamily="34" charset="0"/>
                        <a:buChar char="•"/>
                      </a:pPr>
                      <a:r>
                        <a:rPr lang="en-GB" sz="800" b="1" kern="1200">
                          <a:solidFill>
                            <a:srgbClr val="FFC000"/>
                          </a:solidFill>
                          <a:effectLst/>
                          <a:latin typeface="+mn-lt"/>
                          <a:ea typeface="+mn-ea"/>
                          <a:cs typeface="+mn-cs"/>
                        </a:rPr>
                        <a:t>Insert simple images and clipart</a:t>
                      </a:r>
                    </a:p>
                    <a:p>
                      <a:pPr marL="285750" lvl="0" indent="-285750" algn="ctr">
                        <a:buFont typeface="Arial" panose="020B0604020202020204" pitchFamily="34" charset="0"/>
                        <a:buChar char="•"/>
                      </a:pPr>
                      <a:r>
                        <a:rPr lang="en-GB" sz="800" b="1" kern="1200">
                          <a:solidFill>
                            <a:srgbClr val="FFC000"/>
                          </a:solidFill>
                          <a:effectLst/>
                          <a:latin typeface="+mn-lt"/>
                          <a:ea typeface="+mn-ea"/>
                          <a:cs typeface="+mn-cs"/>
                        </a:rPr>
                        <a:t>Use bullet points or numbered lists</a:t>
                      </a:r>
                    </a:p>
                    <a:p>
                      <a:pPr marL="285750" indent="-285750" algn="ctr">
                        <a:buFont typeface="Arial" panose="020B0604020202020204" pitchFamily="34" charset="0"/>
                        <a:buChar char="•"/>
                      </a:pPr>
                      <a:r>
                        <a:rPr lang="en-GB" sz="800" b="1" kern="1200">
                          <a:solidFill>
                            <a:srgbClr val="FFC000"/>
                          </a:solidFill>
                          <a:effectLst/>
                          <a:latin typeface="+mn-lt"/>
                          <a:ea typeface="+mn-ea"/>
                          <a:cs typeface="+mn-cs"/>
                        </a:rPr>
                        <a:t>Use spelling check feature</a:t>
                      </a:r>
                      <a:endParaRPr lang="en-GB" sz="800" b="1">
                        <a:solidFill>
                          <a:srgbClr val="FFC000"/>
                        </a:solidFill>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lvl="0" indent="-171450" algn="ctr">
                        <a:buFont typeface="Arial" panose="020B0604020202020204" pitchFamily="34" charset="0"/>
                        <a:buChar char="•"/>
                      </a:pPr>
                      <a:r>
                        <a:rPr lang="en-GB" sz="800" kern="1200">
                          <a:solidFill>
                            <a:srgbClr val="7030A0"/>
                          </a:solidFill>
                          <a:effectLst/>
                          <a:latin typeface="+mn-lt"/>
                          <a:ea typeface="+mn-ea"/>
                          <a:cs typeface="+mn-cs"/>
                        </a:rPr>
                        <a:t>Practise proper finger placement for touch typing</a:t>
                      </a:r>
                    </a:p>
                    <a:p>
                      <a:pPr marL="171450" lvl="0" indent="-171450" algn="ctr">
                        <a:buFont typeface="Arial" panose="020B0604020202020204" pitchFamily="34" charset="0"/>
                        <a:buChar char="•"/>
                      </a:pPr>
                      <a:r>
                        <a:rPr lang="en-GB" sz="800" kern="1200">
                          <a:solidFill>
                            <a:srgbClr val="7030A0"/>
                          </a:solidFill>
                          <a:effectLst/>
                          <a:latin typeface="+mn-lt"/>
                          <a:ea typeface="+mn-ea"/>
                          <a:cs typeface="+mn-cs"/>
                        </a:rPr>
                        <a:t>Increase typing speed and reduce errors</a:t>
                      </a:r>
                    </a:p>
                    <a:p>
                      <a:pPr marL="171450" indent="-171450" algn="ctr">
                        <a:buFont typeface="Arial" panose="020B0604020202020204" pitchFamily="34" charset="0"/>
                        <a:buChar char="•"/>
                      </a:pPr>
                      <a:r>
                        <a:rPr lang="en-GB" sz="800" kern="1200">
                          <a:solidFill>
                            <a:srgbClr val="7030A0"/>
                          </a:solidFill>
                          <a:effectLst/>
                          <a:latin typeface="+mn-lt"/>
                          <a:ea typeface="+mn-ea"/>
                          <a:cs typeface="+mn-cs"/>
                        </a:rPr>
                        <a:t>Type longer passages with formatting</a:t>
                      </a:r>
                    </a:p>
                    <a:p>
                      <a:pPr marL="171450" lvl="0" indent="-171450" algn="ctr">
                        <a:buFont typeface="Arial" panose="020B0604020202020204" pitchFamily="34" charset="0"/>
                        <a:buChar char="•"/>
                      </a:pPr>
                      <a:r>
                        <a:rPr lang="en-GB" sz="800" kern="1200">
                          <a:solidFill>
                            <a:srgbClr val="7030A0"/>
                          </a:solidFill>
                          <a:effectLst/>
                          <a:latin typeface="+mn-lt"/>
                          <a:ea typeface="+mn-ea"/>
                          <a:cs typeface="+mn-cs"/>
                        </a:rPr>
                        <a:t>Navigate folders and subfolders confidently</a:t>
                      </a:r>
                    </a:p>
                    <a:p>
                      <a:pPr marL="171450" lvl="0" indent="-171450" algn="ctr">
                        <a:buFont typeface="Arial" panose="020B0604020202020204" pitchFamily="34" charset="0"/>
                        <a:buChar char="•"/>
                      </a:pPr>
                      <a:r>
                        <a:rPr lang="en-GB" sz="800" kern="1200">
                          <a:solidFill>
                            <a:srgbClr val="7030A0"/>
                          </a:solidFill>
                          <a:effectLst/>
                          <a:latin typeface="+mn-lt"/>
                          <a:ea typeface="+mn-ea"/>
                          <a:cs typeface="+mn-cs"/>
                        </a:rPr>
                        <a:t>Understand file extensions (.docx., .pdf)</a:t>
                      </a:r>
                    </a:p>
                    <a:p>
                      <a:pPr marL="171450" lvl="0" indent="-171450" algn="ctr">
                        <a:buFont typeface="Arial" panose="020B0604020202020204" pitchFamily="34" charset="0"/>
                        <a:buChar char="•"/>
                      </a:pPr>
                      <a:r>
                        <a:rPr lang="en-GB" sz="800" kern="1200">
                          <a:solidFill>
                            <a:srgbClr val="7030A0"/>
                          </a:solidFill>
                          <a:effectLst/>
                          <a:latin typeface="+mn-lt"/>
                          <a:ea typeface="+mn-ea"/>
                          <a:cs typeface="+mn-cs"/>
                        </a:rPr>
                        <a:t>Rename, move and organise files</a:t>
                      </a:r>
                    </a:p>
                    <a:p>
                      <a:pPr marL="171450" indent="-171450" algn="ctr">
                        <a:buFont typeface="Arial" panose="020B0604020202020204" pitchFamily="34" charset="0"/>
                        <a:buChar char="•"/>
                      </a:pPr>
                      <a:r>
                        <a:rPr lang="en-GB" sz="800" kern="1200">
                          <a:solidFill>
                            <a:srgbClr val="7030A0"/>
                          </a:solidFill>
                          <a:effectLst/>
                          <a:latin typeface="+mn-lt"/>
                          <a:ea typeface="+mn-ea"/>
                          <a:cs typeface="+mn-cs"/>
                        </a:rPr>
                        <a:t>Save documents to cloud storage </a:t>
                      </a:r>
                    </a:p>
                    <a:p>
                      <a:pPr marL="171450" lvl="0" indent="-171450" algn="ctr">
                        <a:buFont typeface="Arial" panose="020B0604020202020204" pitchFamily="34" charset="0"/>
                        <a:buChar char="•"/>
                      </a:pPr>
                      <a:r>
                        <a:rPr lang="en-GB" sz="800" kern="1200">
                          <a:solidFill>
                            <a:srgbClr val="7030A0"/>
                          </a:solidFill>
                          <a:effectLst/>
                          <a:latin typeface="+mn-lt"/>
                          <a:ea typeface="+mn-ea"/>
                          <a:cs typeface="+mn-cs"/>
                        </a:rPr>
                        <a:t>Use styles and themes to format documents consistently </a:t>
                      </a:r>
                    </a:p>
                    <a:p>
                      <a:pPr marL="171450" lvl="0" indent="-171450" algn="ctr">
                        <a:buFont typeface="Arial" panose="020B0604020202020204" pitchFamily="34" charset="0"/>
                        <a:buChar char="•"/>
                      </a:pPr>
                      <a:r>
                        <a:rPr lang="en-GB" sz="800" kern="1200">
                          <a:solidFill>
                            <a:srgbClr val="7030A0"/>
                          </a:solidFill>
                          <a:effectLst/>
                          <a:latin typeface="+mn-lt"/>
                          <a:ea typeface="+mn-ea"/>
                          <a:cs typeface="+mn-cs"/>
                        </a:rPr>
                        <a:t>Insert tables and format them</a:t>
                      </a:r>
                    </a:p>
                    <a:p>
                      <a:pPr marL="171450" lvl="0" indent="-171450" algn="ctr">
                        <a:buFont typeface="Arial" panose="020B0604020202020204" pitchFamily="34" charset="0"/>
                        <a:buChar char="•"/>
                      </a:pPr>
                      <a:r>
                        <a:rPr lang="en-GB" sz="800" kern="1200">
                          <a:solidFill>
                            <a:srgbClr val="7030A0"/>
                          </a:solidFill>
                          <a:effectLst/>
                          <a:latin typeface="+mn-lt"/>
                          <a:ea typeface="+mn-ea"/>
                          <a:cs typeface="+mn-cs"/>
                        </a:rPr>
                        <a:t>Use headers, footers and page numbers</a:t>
                      </a:r>
                    </a:p>
                    <a:p>
                      <a:pPr marL="171450" lvl="0" indent="-171450" algn="ctr">
                        <a:buFont typeface="Arial" panose="020B0604020202020204" pitchFamily="34" charset="0"/>
                        <a:buChar char="•"/>
                      </a:pPr>
                      <a:r>
                        <a:rPr lang="en-GB" sz="800" kern="1200">
                          <a:solidFill>
                            <a:srgbClr val="7030A0"/>
                          </a:solidFill>
                          <a:effectLst/>
                          <a:latin typeface="+mn-lt"/>
                          <a:ea typeface="+mn-ea"/>
                          <a:cs typeface="+mn-cs"/>
                        </a:rPr>
                        <a:t>Track changes and add comments</a:t>
                      </a:r>
                    </a:p>
                    <a:p>
                      <a:pPr marL="171450" indent="-171450" algn="ctr">
                        <a:buFont typeface="Arial" panose="020B0604020202020204" pitchFamily="34" charset="0"/>
                        <a:buChar char="•"/>
                      </a:pPr>
                      <a:r>
                        <a:rPr lang="en-GB" sz="800" kern="1200">
                          <a:solidFill>
                            <a:srgbClr val="7030A0"/>
                          </a:solidFill>
                          <a:effectLst/>
                          <a:latin typeface="+mn-lt"/>
                          <a:ea typeface="+mn-ea"/>
                          <a:cs typeface="+mn-cs"/>
                        </a:rPr>
                        <a:t>Export documents to other formats</a:t>
                      </a:r>
                      <a:endParaRPr lang="en-GB" sz="800">
                        <a:solidFill>
                          <a:srgbClr val="7030A0"/>
                        </a:solidFill>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extLst>
                  <a:ext uri="{0D108BD9-81ED-4DB2-BD59-A6C34878D82A}">
                    <a16:rowId xmlns:a16="http://schemas.microsoft.com/office/drawing/2014/main" val="10001"/>
                  </a:ext>
                </a:extLst>
              </a:tr>
              <a:tr h="778863">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b="1" kern="1200">
                          <a:solidFill>
                            <a:srgbClr val="FFC000"/>
                          </a:solidFill>
                          <a:effectLst/>
                          <a:latin typeface="+mn-lt"/>
                          <a:ea typeface="+mn-ea"/>
                          <a:cs typeface="+mn-cs"/>
                        </a:rPr>
                        <a:t>Keyboard, home row keys, cursor, sentence, capital letter, punctuation, application, file, folder, save, save as, filename, document, format text, bullet points, numbered list, spell check, clipart </a:t>
                      </a:r>
                    </a:p>
                  </a:txBody>
                  <a:tcPr marL="23581" marR="23581" marT="0" marB="0"/>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kern="1200">
                          <a:solidFill>
                            <a:srgbClr val="7030A0"/>
                          </a:solidFill>
                          <a:effectLst/>
                          <a:latin typeface="+mn-lt"/>
                          <a:ea typeface="+mn-ea"/>
                          <a:cs typeface="+mn-cs"/>
                        </a:rPr>
                        <a:t>Touch typing, typing speed, accuracy, formatting, passage, subfolder, file extension, rename, move, organise, cloud storage, export, styles, themes, table, header, footer, page number, track changes, comment</a:t>
                      </a:r>
                    </a:p>
                  </a:txBody>
                  <a:tcPr marL="23581" marR="23581" marT="0" marB="0"/>
                </a:tc>
                <a:extLst>
                  <a:ext uri="{0D108BD9-81ED-4DB2-BD59-A6C34878D82A}">
                    <a16:rowId xmlns:a16="http://schemas.microsoft.com/office/drawing/2014/main" val="476958427"/>
                  </a:ext>
                </a:extLst>
              </a:tr>
              <a:tr h="1282319">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b="1" kern="1200">
                          <a:solidFill>
                            <a:schemeClr val="lt1"/>
                          </a:solidFill>
                          <a:effectLst/>
                          <a:latin typeface="+mn-lt"/>
                          <a:ea typeface="+mn-ea"/>
                          <a:cs typeface="+mn-cs"/>
                        </a:rPr>
                        <a:t>Basic Skills: Microsoft </a:t>
                      </a:r>
                      <a:r>
                        <a:rPr lang="en-GB" sz="800" b="1" kern="1200" err="1">
                          <a:solidFill>
                            <a:schemeClr val="lt1"/>
                          </a:solidFill>
                          <a:effectLst/>
                          <a:latin typeface="+mn-lt"/>
                          <a:ea typeface="+mn-ea"/>
                          <a:cs typeface="+mn-cs"/>
                        </a:rPr>
                        <a:t>Powerpoint</a:t>
                      </a:r>
                      <a:r>
                        <a:rPr lang="en-GB" sz="800" b="1" kern="1200">
                          <a:solidFill>
                            <a:schemeClr val="lt1"/>
                          </a:solidFill>
                          <a:effectLst/>
                          <a:latin typeface="+mn-lt"/>
                          <a:ea typeface="+mn-ea"/>
                          <a:cs typeface="+mn-cs"/>
                        </a:rPr>
                        <a:t> and Microsoft Publisher</a:t>
                      </a: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marL="171450" lvl="0" indent="-171450" algn="ctr">
                        <a:buFont typeface="Arial" panose="020B0604020202020204" pitchFamily="34" charset="0"/>
                        <a:buChar char="•"/>
                      </a:pPr>
                      <a:r>
                        <a:rPr lang="en-GB" sz="800" b="1" kern="1200">
                          <a:solidFill>
                            <a:srgbClr val="FFC000"/>
                          </a:solidFill>
                          <a:effectLst/>
                          <a:latin typeface="+mn-lt"/>
                          <a:ea typeface="+mn-ea"/>
                          <a:cs typeface="+mn-cs"/>
                        </a:rPr>
                        <a:t>Understand what a presentation is and when to use </a:t>
                      </a:r>
                      <a:r>
                        <a:rPr lang="en-GB" sz="800" b="1" kern="1200" err="1">
                          <a:solidFill>
                            <a:srgbClr val="FFC000"/>
                          </a:solidFill>
                          <a:effectLst/>
                          <a:latin typeface="+mn-lt"/>
                          <a:ea typeface="+mn-ea"/>
                          <a:cs typeface="+mn-cs"/>
                        </a:rPr>
                        <a:t>Powerpoint</a:t>
                      </a:r>
                      <a:endParaRPr lang="en-GB" sz="800" b="1" kern="1200">
                        <a:solidFill>
                          <a:srgbClr val="FFC000"/>
                        </a:solidFill>
                        <a:effectLst/>
                        <a:latin typeface="+mn-lt"/>
                        <a:ea typeface="+mn-ea"/>
                        <a:cs typeface="+mn-cs"/>
                      </a:endParaRPr>
                    </a:p>
                    <a:p>
                      <a:pPr marL="171450" lvl="0" indent="-171450" algn="ctr">
                        <a:buFont typeface="Arial" panose="020B0604020202020204" pitchFamily="34" charset="0"/>
                        <a:buChar char="•"/>
                      </a:pPr>
                      <a:r>
                        <a:rPr lang="en-GB" sz="800" b="1" kern="1200">
                          <a:solidFill>
                            <a:srgbClr val="FFC000"/>
                          </a:solidFill>
                          <a:effectLst/>
                          <a:latin typeface="+mn-lt"/>
                          <a:ea typeface="+mn-ea"/>
                          <a:cs typeface="+mn-cs"/>
                        </a:rPr>
                        <a:t>Create a simple slide deck (3-5 slides) using a pre-made theme</a:t>
                      </a:r>
                    </a:p>
                    <a:p>
                      <a:pPr marL="171450" lvl="0" indent="-171450" algn="ctr">
                        <a:buFont typeface="Arial" panose="020B0604020202020204" pitchFamily="34" charset="0"/>
                        <a:buChar char="•"/>
                      </a:pPr>
                      <a:r>
                        <a:rPr lang="en-GB" sz="800" b="1" kern="1200">
                          <a:solidFill>
                            <a:srgbClr val="FFC000"/>
                          </a:solidFill>
                          <a:effectLst/>
                          <a:latin typeface="+mn-lt"/>
                          <a:ea typeface="+mn-ea"/>
                          <a:cs typeface="+mn-cs"/>
                        </a:rPr>
                        <a:t>Add and edit text boxes</a:t>
                      </a:r>
                    </a:p>
                    <a:p>
                      <a:pPr marL="171450" lvl="0" indent="-171450" algn="ctr">
                        <a:buFont typeface="Arial" panose="020B0604020202020204" pitchFamily="34" charset="0"/>
                        <a:buChar char="•"/>
                      </a:pPr>
                      <a:r>
                        <a:rPr lang="en-GB" sz="800" b="1" kern="1200">
                          <a:solidFill>
                            <a:srgbClr val="FFC000"/>
                          </a:solidFill>
                          <a:effectLst/>
                          <a:latin typeface="+mn-lt"/>
                          <a:ea typeface="+mn-ea"/>
                          <a:cs typeface="+mn-cs"/>
                        </a:rPr>
                        <a:t>Insert basic images and clipart</a:t>
                      </a:r>
                    </a:p>
                    <a:p>
                      <a:pPr marL="171450" lvl="0" indent="-171450" algn="ctr">
                        <a:buFont typeface="Arial" panose="020B0604020202020204" pitchFamily="34" charset="0"/>
                        <a:buChar char="•"/>
                      </a:pPr>
                      <a:r>
                        <a:rPr lang="en-GB" sz="800" b="1" kern="1200">
                          <a:solidFill>
                            <a:srgbClr val="FFC000"/>
                          </a:solidFill>
                          <a:effectLst/>
                          <a:latin typeface="+mn-lt"/>
                          <a:ea typeface="+mn-ea"/>
                          <a:cs typeface="+mn-cs"/>
                        </a:rPr>
                        <a:t>Apply slide transitions (one or two types)</a:t>
                      </a:r>
                    </a:p>
                    <a:p>
                      <a:pPr marL="171450" indent="-171450" algn="ctr">
                        <a:buFont typeface="Arial" panose="020B0604020202020204" pitchFamily="34" charset="0"/>
                        <a:buChar char="•"/>
                      </a:pPr>
                      <a:r>
                        <a:rPr lang="en-GB" sz="800" b="1" kern="1200">
                          <a:solidFill>
                            <a:srgbClr val="FFC000"/>
                          </a:solidFill>
                          <a:effectLst/>
                          <a:latin typeface="+mn-lt"/>
                          <a:ea typeface="+mn-ea"/>
                          <a:cs typeface="+mn-cs"/>
                        </a:rPr>
                        <a:t>Rearrange slides in order</a:t>
                      </a:r>
                    </a:p>
                    <a:p>
                      <a:pPr marL="171450" lvl="0" indent="-171450" algn="ctr">
                        <a:buFont typeface="Arial" panose="020B0604020202020204" pitchFamily="34" charset="0"/>
                        <a:buChar char="•"/>
                      </a:pPr>
                      <a:r>
                        <a:rPr lang="en-GB" sz="800" b="1" kern="1200">
                          <a:solidFill>
                            <a:srgbClr val="FFC000"/>
                          </a:solidFill>
                          <a:effectLst/>
                          <a:latin typeface="+mn-lt"/>
                          <a:ea typeface="+mn-ea"/>
                          <a:cs typeface="+mn-cs"/>
                        </a:rPr>
                        <a:t>Recognise when Publisher is used vs. Word or </a:t>
                      </a:r>
                      <a:r>
                        <a:rPr lang="en-GB" sz="800" b="1" kern="1200" err="1">
                          <a:solidFill>
                            <a:srgbClr val="FFC000"/>
                          </a:solidFill>
                          <a:effectLst/>
                          <a:latin typeface="+mn-lt"/>
                          <a:ea typeface="+mn-ea"/>
                          <a:cs typeface="+mn-cs"/>
                        </a:rPr>
                        <a:t>Powerpoint</a:t>
                      </a:r>
                      <a:endParaRPr lang="en-GB" sz="800" b="1" kern="1200">
                        <a:solidFill>
                          <a:srgbClr val="FFC000"/>
                        </a:solidFill>
                        <a:effectLst/>
                        <a:latin typeface="+mn-lt"/>
                        <a:ea typeface="+mn-ea"/>
                        <a:cs typeface="+mn-cs"/>
                      </a:endParaRPr>
                    </a:p>
                    <a:p>
                      <a:pPr marL="171450" lvl="0" indent="-171450" algn="ctr">
                        <a:buFont typeface="Arial" panose="020B0604020202020204" pitchFamily="34" charset="0"/>
                        <a:buChar char="•"/>
                      </a:pPr>
                      <a:r>
                        <a:rPr lang="en-GB" sz="800" b="1" kern="1200">
                          <a:solidFill>
                            <a:srgbClr val="FFC000"/>
                          </a:solidFill>
                          <a:effectLst/>
                          <a:latin typeface="+mn-lt"/>
                          <a:ea typeface="+mn-ea"/>
                          <a:cs typeface="+mn-cs"/>
                        </a:rPr>
                        <a:t>Create simple publications: birthday cards, posters, invites</a:t>
                      </a:r>
                    </a:p>
                    <a:p>
                      <a:pPr marL="171450" lvl="0" indent="-171450" algn="ctr">
                        <a:buFont typeface="Arial" panose="020B0604020202020204" pitchFamily="34" charset="0"/>
                        <a:buChar char="•"/>
                      </a:pPr>
                      <a:r>
                        <a:rPr lang="en-GB" sz="800" b="1" kern="1200">
                          <a:solidFill>
                            <a:srgbClr val="FFC000"/>
                          </a:solidFill>
                          <a:effectLst/>
                          <a:latin typeface="+mn-lt"/>
                          <a:ea typeface="+mn-ea"/>
                          <a:cs typeface="+mn-cs"/>
                        </a:rPr>
                        <a:t>Use pre-set templates and modify them</a:t>
                      </a:r>
                    </a:p>
                    <a:p>
                      <a:pPr marL="171450" lvl="0" indent="-171450" algn="ctr">
                        <a:buFont typeface="Arial" panose="020B0604020202020204" pitchFamily="34" charset="0"/>
                        <a:buChar char="•"/>
                      </a:pPr>
                      <a:r>
                        <a:rPr lang="en-GB" sz="800" b="1" kern="1200">
                          <a:solidFill>
                            <a:srgbClr val="FFC000"/>
                          </a:solidFill>
                          <a:effectLst/>
                          <a:latin typeface="+mn-lt"/>
                          <a:ea typeface="+mn-ea"/>
                          <a:cs typeface="+mn-cs"/>
                        </a:rPr>
                        <a:t>Insert images and text boxes</a:t>
                      </a:r>
                    </a:p>
                    <a:p>
                      <a:pPr marL="171450" lvl="0" indent="-171450" algn="ctr">
                        <a:buFont typeface="Arial" panose="020B0604020202020204" pitchFamily="34" charset="0"/>
                        <a:buChar char="•"/>
                      </a:pPr>
                      <a:r>
                        <a:rPr lang="en-GB" sz="800" b="1" kern="1200">
                          <a:solidFill>
                            <a:srgbClr val="FFC000"/>
                          </a:solidFill>
                          <a:effectLst/>
                          <a:latin typeface="+mn-lt"/>
                          <a:ea typeface="+mn-ea"/>
                          <a:cs typeface="+mn-cs"/>
                        </a:rPr>
                        <a:t>Adjust page orientation and size</a:t>
                      </a:r>
                    </a:p>
                    <a:p>
                      <a:pPr marL="171450" indent="-171450" algn="ctr">
                        <a:buFont typeface="Arial" panose="020B0604020202020204" pitchFamily="34" charset="0"/>
                        <a:buChar char="•"/>
                      </a:pPr>
                      <a:r>
                        <a:rPr lang="en-GB" sz="800" b="1" kern="1200">
                          <a:solidFill>
                            <a:srgbClr val="FFC000"/>
                          </a:solidFill>
                          <a:effectLst/>
                          <a:latin typeface="+mn-lt"/>
                          <a:ea typeface="+mn-ea"/>
                          <a:cs typeface="+mn-cs"/>
                        </a:rPr>
                        <a:t>Save and print publications correctly </a:t>
                      </a:r>
                      <a:endParaRPr lang="en-GB" sz="800" b="1">
                        <a:solidFill>
                          <a:srgbClr val="FFC000"/>
                        </a:solidFill>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tc>
                  <a:txBody>
                    <a:bodyPr/>
                    <a:lstStyle/>
                    <a:p>
                      <a:pPr marL="171450" lvl="0" indent="-171450" algn="ctr">
                        <a:buFont typeface="Arial" panose="020B0604020202020204" pitchFamily="34" charset="0"/>
                        <a:buChar char="•"/>
                      </a:pPr>
                      <a:r>
                        <a:rPr lang="en-GB" sz="800" kern="1200">
                          <a:solidFill>
                            <a:srgbClr val="7030A0"/>
                          </a:solidFill>
                          <a:effectLst/>
                          <a:latin typeface="+mn-lt"/>
                          <a:ea typeface="+mn-ea"/>
                          <a:cs typeface="+mn-cs"/>
                        </a:rPr>
                        <a:t>Use different slide layouts effectively</a:t>
                      </a:r>
                    </a:p>
                    <a:p>
                      <a:pPr marL="171450" lvl="0" indent="-171450" algn="ctr">
                        <a:buFont typeface="Arial" panose="020B0604020202020204" pitchFamily="34" charset="0"/>
                        <a:buChar char="•"/>
                      </a:pPr>
                      <a:r>
                        <a:rPr lang="en-GB" sz="800" kern="1200">
                          <a:solidFill>
                            <a:srgbClr val="7030A0"/>
                          </a:solidFill>
                          <a:effectLst/>
                          <a:latin typeface="+mn-lt"/>
                          <a:ea typeface="+mn-ea"/>
                          <a:cs typeface="+mn-cs"/>
                        </a:rPr>
                        <a:t>Format text and apply consistent styles</a:t>
                      </a:r>
                    </a:p>
                    <a:p>
                      <a:pPr marL="171450" lvl="0" indent="-171450" algn="ctr">
                        <a:buFont typeface="Arial" panose="020B0604020202020204" pitchFamily="34" charset="0"/>
                        <a:buChar char="•"/>
                      </a:pPr>
                      <a:r>
                        <a:rPr lang="en-GB" sz="800" kern="1200">
                          <a:solidFill>
                            <a:srgbClr val="7030A0"/>
                          </a:solidFill>
                          <a:effectLst/>
                          <a:latin typeface="+mn-lt"/>
                          <a:ea typeface="+mn-ea"/>
                          <a:cs typeface="+mn-cs"/>
                        </a:rPr>
                        <a:t>Insert video and audio clips</a:t>
                      </a:r>
                    </a:p>
                    <a:p>
                      <a:pPr marL="171450" lvl="0" indent="-171450" algn="ctr">
                        <a:buFont typeface="Arial" panose="020B0604020202020204" pitchFamily="34" charset="0"/>
                        <a:buChar char="•"/>
                      </a:pPr>
                      <a:r>
                        <a:rPr lang="en-GB" sz="800" kern="1200">
                          <a:solidFill>
                            <a:srgbClr val="7030A0"/>
                          </a:solidFill>
                          <a:effectLst/>
                          <a:latin typeface="+mn-lt"/>
                          <a:ea typeface="+mn-ea"/>
                          <a:cs typeface="+mn-cs"/>
                        </a:rPr>
                        <a:t>Use animations wisely (entry/exit/emphasis)</a:t>
                      </a:r>
                    </a:p>
                    <a:p>
                      <a:pPr marL="171450" lvl="0" indent="-171450" algn="ctr">
                        <a:buFont typeface="Arial" panose="020B0604020202020204" pitchFamily="34" charset="0"/>
                        <a:buChar char="•"/>
                      </a:pPr>
                      <a:r>
                        <a:rPr lang="en-GB" sz="800" kern="1200">
                          <a:solidFill>
                            <a:srgbClr val="7030A0"/>
                          </a:solidFill>
                          <a:effectLst/>
                          <a:latin typeface="+mn-lt"/>
                          <a:ea typeface="+mn-ea"/>
                          <a:cs typeface="+mn-cs"/>
                        </a:rPr>
                        <a:t>Hyperlink to slides or websites</a:t>
                      </a:r>
                    </a:p>
                    <a:p>
                      <a:pPr marL="171450" indent="-171450" algn="ctr">
                        <a:buFont typeface="Arial" panose="020B0604020202020204" pitchFamily="34" charset="0"/>
                        <a:buChar char="•"/>
                      </a:pPr>
                      <a:r>
                        <a:rPr lang="en-GB" sz="800" kern="1200">
                          <a:solidFill>
                            <a:srgbClr val="7030A0"/>
                          </a:solidFill>
                          <a:effectLst/>
                          <a:latin typeface="+mn-lt"/>
                          <a:ea typeface="+mn-ea"/>
                          <a:cs typeface="+mn-cs"/>
                        </a:rPr>
                        <a:t>Present to peers with confidence, discussing design choices</a:t>
                      </a:r>
                    </a:p>
                    <a:p>
                      <a:pPr marL="171450" lvl="0" indent="-171450" algn="ctr">
                        <a:buFont typeface="Arial" panose="020B0604020202020204" pitchFamily="34" charset="0"/>
                        <a:buChar char="•"/>
                      </a:pPr>
                      <a:r>
                        <a:rPr lang="en-GB" sz="800" kern="1200">
                          <a:solidFill>
                            <a:srgbClr val="7030A0"/>
                          </a:solidFill>
                          <a:effectLst/>
                          <a:latin typeface="+mn-lt"/>
                          <a:ea typeface="+mn-ea"/>
                          <a:cs typeface="+mn-cs"/>
                        </a:rPr>
                        <a:t>Design newsletters, leaflets, and certificates from scratch</a:t>
                      </a:r>
                    </a:p>
                    <a:p>
                      <a:pPr marL="171450" lvl="0" indent="-171450" algn="ctr">
                        <a:buFont typeface="Arial" panose="020B0604020202020204" pitchFamily="34" charset="0"/>
                        <a:buChar char="•"/>
                      </a:pPr>
                      <a:r>
                        <a:rPr lang="en-GB" sz="800" kern="1200">
                          <a:solidFill>
                            <a:srgbClr val="7030A0"/>
                          </a:solidFill>
                          <a:effectLst/>
                          <a:latin typeface="+mn-lt"/>
                          <a:ea typeface="+mn-ea"/>
                          <a:cs typeface="+mn-cs"/>
                        </a:rPr>
                        <a:t>Insert and format tables for layout control</a:t>
                      </a:r>
                    </a:p>
                    <a:p>
                      <a:pPr marL="171450" lvl="0" indent="-171450" algn="ctr">
                        <a:buFont typeface="Arial" panose="020B0604020202020204" pitchFamily="34" charset="0"/>
                        <a:buChar char="•"/>
                      </a:pPr>
                      <a:r>
                        <a:rPr lang="en-GB" sz="800" kern="1200">
                          <a:solidFill>
                            <a:srgbClr val="7030A0"/>
                          </a:solidFill>
                          <a:effectLst/>
                          <a:latin typeface="+mn-lt"/>
                          <a:ea typeface="+mn-ea"/>
                          <a:cs typeface="+mn-cs"/>
                        </a:rPr>
                        <a:t>Align elements using grids and guides</a:t>
                      </a:r>
                    </a:p>
                    <a:p>
                      <a:pPr marL="171450" lvl="0" indent="-171450" algn="ctr">
                        <a:buFont typeface="Arial" panose="020B0604020202020204" pitchFamily="34" charset="0"/>
                        <a:buChar char="•"/>
                      </a:pPr>
                      <a:r>
                        <a:rPr lang="en-GB" sz="800" kern="1200">
                          <a:solidFill>
                            <a:srgbClr val="7030A0"/>
                          </a:solidFill>
                          <a:effectLst/>
                          <a:latin typeface="+mn-lt"/>
                          <a:ea typeface="+mn-ea"/>
                          <a:cs typeface="+mn-cs"/>
                        </a:rPr>
                        <a:t>Use design checker to review layout quality</a:t>
                      </a:r>
                    </a:p>
                    <a:p>
                      <a:pPr marL="171450" lvl="0" indent="-171450" algn="ctr">
                        <a:buFont typeface="Arial" panose="020B0604020202020204" pitchFamily="34" charset="0"/>
                        <a:buChar char="•"/>
                      </a:pPr>
                      <a:r>
                        <a:rPr lang="en-GB" sz="800" kern="1200">
                          <a:solidFill>
                            <a:srgbClr val="7030A0"/>
                          </a:solidFill>
                          <a:effectLst/>
                          <a:latin typeface="+mn-lt"/>
                          <a:ea typeface="+mn-ea"/>
                          <a:cs typeface="+mn-cs"/>
                        </a:rPr>
                        <a:t>Combine text and images thoughtfully for audience appeal</a:t>
                      </a:r>
                    </a:p>
                    <a:p>
                      <a:pPr marL="171450" indent="-171450" algn="ctr">
                        <a:buFont typeface="Arial" panose="020B0604020202020204" pitchFamily="34" charset="0"/>
                        <a:buChar char="•"/>
                      </a:pPr>
                      <a:r>
                        <a:rPr lang="en-GB" sz="800" kern="1200">
                          <a:solidFill>
                            <a:srgbClr val="7030A0"/>
                          </a:solidFill>
                          <a:effectLst/>
                          <a:latin typeface="+mn-lt"/>
                          <a:ea typeface="+mn-ea"/>
                          <a:cs typeface="+mn-cs"/>
                        </a:rPr>
                        <a:t>Export publications to PDF for sharing </a:t>
                      </a:r>
                      <a:endParaRPr lang="en-GB" sz="800">
                        <a:solidFill>
                          <a:srgbClr val="7030A0"/>
                        </a:solidFill>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tc>
                <a:extLst>
                  <a:ext uri="{0D108BD9-81ED-4DB2-BD59-A6C34878D82A}">
                    <a16:rowId xmlns:a16="http://schemas.microsoft.com/office/drawing/2014/main" val="10002"/>
                  </a:ext>
                </a:extLst>
              </a:tr>
              <a:tr h="682190">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algn="ctr">
                        <a:lnSpc>
                          <a:spcPct val="115000"/>
                        </a:lnSpc>
                        <a:spcAft>
                          <a:spcPts val="0"/>
                        </a:spcAft>
                      </a:pPr>
                      <a:r>
                        <a:rPr lang="en-GB" sz="800" b="1">
                          <a:solidFill>
                            <a:srgbClr val="FFC000"/>
                          </a:solidFill>
                          <a:effectLst/>
                          <a:latin typeface="Tahoma" panose="020B0604030504040204" pitchFamily="34" charset="0"/>
                          <a:ea typeface="Tahoma" panose="020B0604030504040204" pitchFamily="34" charset="0"/>
                          <a:cs typeface="Tahoma" panose="020B0604030504040204" pitchFamily="34" charset="0"/>
                        </a:rPr>
                        <a:t>Presentation, slide deck, theme, text box, slide transition, reorder, publisher, word, template, orientation, page size, insert, text box, modify</a:t>
                      </a:r>
                    </a:p>
                  </a:txBody>
                  <a:tcPr marL="23581" marR="23581" marT="0" marB="0"/>
                </a:tc>
                <a:tc>
                  <a:txBody>
                    <a:bodyPr/>
                    <a:lstStyle/>
                    <a:p>
                      <a:pPr algn="ctr">
                        <a:lnSpc>
                          <a:spcPct val="115000"/>
                        </a:lnSpc>
                        <a:spcAft>
                          <a:spcPts val="0"/>
                        </a:spcAft>
                      </a:pPr>
                      <a:r>
                        <a:rPr lang="en-GB" sz="800">
                          <a:solidFill>
                            <a:srgbClr val="7030A0"/>
                          </a:solidFill>
                          <a:effectLst/>
                          <a:latin typeface="Tahoma" panose="020B0604030504040204" pitchFamily="34" charset="0"/>
                          <a:ea typeface="Tahoma" panose="020B0604030504040204" pitchFamily="34" charset="0"/>
                          <a:cs typeface="Tahoma" panose="020B0604030504040204" pitchFamily="34" charset="0"/>
                        </a:rPr>
                        <a:t>Slide layout, video clip, audio clip, animation, hyperlink, design choice, present, audience, newsletter, leaflet, certificate, grid, guide, design checker, text and image balance, PDF</a:t>
                      </a:r>
                    </a:p>
                  </a:txBody>
                  <a:tcPr marL="23581" marR="23581" marT="0" marB="0"/>
                </a:tc>
                <a:extLst>
                  <a:ext uri="{0D108BD9-81ED-4DB2-BD59-A6C34878D82A}">
                    <a16:rowId xmlns:a16="http://schemas.microsoft.com/office/drawing/2014/main" val="10003"/>
                  </a:ext>
                </a:extLst>
              </a:tr>
            </a:tbl>
          </a:graphicData>
        </a:graphic>
      </p:graphicFrame>
      <p:sp>
        <p:nvSpPr>
          <p:cNvPr id="8" name="TextBox 7">
            <a:extLst>
              <a:ext uri="{FF2B5EF4-FFF2-40B4-BE49-F238E27FC236}">
                <a16:creationId xmlns:a16="http://schemas.microsoft.com/office/drawing/2014/main" id="{B288B83F-72CB-4B5C-804C-0095A534080C}"/>
              </a:ext>
            </a:extLst>
          </p:cNvPr>
          <p:cNvSpPr txBox="1"/>
          <p:nvPr/>
        </p:nvSpPr>
        <p:spPr>
          <a:xfrm>
            <a:off x="717176" y="1001051"/>
            <a:ext cx="1846730" cy="369332"/>
          </a:xfrm>
          <a:prstGeom prst="rect">
            <a:avLst/>
          </a:prstGeom>
          <a:noFill/>
        </p:spPr>
        <p:txBody>
          <a:bodyPr wrap="square" rtlCol="0">
            <a:spAutoFit/>
          </a:bodyPr>
          <a:lstStyle/>
          <a:p>
            <a:r>
              <a:rPr lang="en-GB">
                <a:solidFill>
                  <a:srgbClr val="FF0000"/>
                </a:solidFill>
              </a:rPr>
              <a:t>Year 4 knowledge </a:t>
            </a:r>
          </a:p>
        </p:txBody>
      </p:sp>
      <p:sp>
        <p:nvSpPr>
          <p:cNvPr id="10" name="TextBox 9">
            <a:extLst>
              <a:ext uri="{FF2B5EF4-FFF2-40B4-BE49-F238E27FC236}">
                <a16:creationId xmlns:a16="http://schemas.microsoft.com/office/drawing/2014/main" id="{70A2F2E1-DB7C-432C-89B2-8ECDAA6DE92D}"/>
              </a:ext>
            </a:extLst>
          </p:cNvPr>
          <p:cNvSpPr txBox="1"/>
          <p:nvPr/>
        </p:nvSpPr>
        <p:spPr>
          <a:xfrm>
            <a:off x="2725270" y="1001051"/>
            <a:ext cx="1846730" cy="369332"/>
          </a:xfrm>
          <a:prstGeom prst="rect">
            <a:avLst/>
          </a:prstGeom>
          <a:noFill/>
        </p:spPr>
        <p:txBody>
          <a:bodyPr wrap="square" rtlCol="0">
            <a:spAutoFit/>
          </a:bodyPr>
          <a:lstStyle/>
          <a:p>
            <a:r>
              <a:rPr lang="en-GB">
                <a:solidFill>
                  <a:srgbClr val="FFC000"/>
                </a:solidFill>
              </a:rPr>
              <a:t>Year 5 knowledge </a:t>
            </a:r>
          </a:p>
        </p:txBody>
      </p:sp>
      <p:sp>
        <p:nvSpPr>
          <p:cNvPr id="11" name="TextBox 10">
            <a:extLst>
              <a:ext uri="{FF2B5EF4-FFF2-40B4-BE49-F238E27FC236}">
                <a16:creationId xmlns:a16="http://schemas.microsoft.com/office/drawing/2014/main" id="{BC5ED506-4344-44F5-82B0-BD3C77A343F6}"/>
              </a:ext>
            </a:extLst>
          </p:cNvPr>
          <p:cNvSpPr txBox="1"/>
          <p:nvPr/>
        </p:nvSpPr>
        <p:spPr>
          <a:xfrm>
            <a:off x="4733364" y="1001051"/>
            <a:ext cx="1846730" cy="369332"/>
          </a:xfrm>
          <a:prstGeom prst="rect">
            <a:avLst/>
          </a:prstGeom>
          <a:noFill/>
        </p:spPr>
        <p:txBody>
          <a:bodyPr wrap="square" rtlCol="0">
            <a:spAutoFit/>
          </a:bodyPr>
          <a:lstStyle/>
          <a:p>
            <a:r>
              <a:rPr lang="en-GB">
                <a:solidFill>
                  <a:srgbClr val="7030A0"/>
                </a:solidFill>
              </a:rPr>
              <a:t>Year 6 knowledge </a:t>
            </a:r>
          </a:p>
        </p:txBody>
      </p:sp>
    </p:spTree>
    <p:extLst>
      <p:ext uri="{BB962C8B-B14F-4D97-AF65-F5344CB8AC3E}">
        <p14:creationId xmlns:p14="http://schemas.microsoft.com/office/powerpoint/2010/main" val="3054625633"/>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66873" y="404663"/>
            <a:ext cx="950912" cy="943335"/>
          </a:xfrm>
          <a:prstGeom prst="rect">
            <a:avLst/>
          </a:prstGeom>
        </p:spPr>
      </p:pic>
      <p:sp>
        <p:nvSpPr>
          <p:cNvPr id="6" name="TextBox 5"/>
          <p:cNvSpPr txBox="1"/>
          <p:nvPr/>
        </p:nvSpPr>
        <p:spPr>
          <a:xfrm>
            <a:off x="1317785" y="476672"/>
            <a:ext cx="5904656"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Design &amp; Technology</a:t>
            </a:r>
          </a:p>
        </p:txBody>
      </p:sp>
      <p:sp>
        <p:nvSpPr>
          <p:cNvPr id="7" name="TextBox 6"/>
          <p:cNvSpPr txBox="1"/>
          <p:nvPr/>
        </p:nvSpPr>
        <p:spPr>
          <a:xfrm>
            <a:off x="236712" y="1744731"/>
            <a:ext cx="3055128" cy="3139321"/>
          </a:xfrm>
          <a:prstGeom prst="rect">
            <a:avLst/>
          </a:prstGeom>
          <a:noFill/>
        </p:spPr>
        <p:txBody>
          <a:bodyPr wrap="square" rtlCol="0">
            <a:spAutoFit/>
          </a:bodyPr>
          <a:lstStyle/>
          <a:p>
            <a:pPr>
              <a:lnSpc>
                <a:spcPct val="150000"/>
              </a:lnSpc>
            </a:pPr>
            <a:r>
              <a:rPr lang="en-GB" sz="2200" dirty="0">
                <a:solidFill>
                  <a:srgbClr val="002060"/>
                </a:solidFill>
                <a:latin typeface="Tahoma" panose="020B0604030504040204" pitchFamily="34" charset="0"/>
                <a:ea typeface="Tahoma" panose="020B0604030504040204" pitchFamily="34" charset="0"/>
                <a:cs typeface="Tahoma" panose="020B0604030504040204" pitchFamily="34" charset="0"/>
                <a:hlinkClick r:id="rId4" action="ppaction://hlinksldjump"/>
              </a:rPr>
              <a:t>Mechanical systems</a:t>
            </a:r>
            <a:endParaRPr lang="en-GB" sz="2200" dirty="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2200" dirty="0">
                <a:solidFill>
                  <a:srgbClr val="002060"/>
                </a:solidFill>
                <a:latin typeface="Tahoma" panose="020B0604030504040204" pitchFamily="34" charset="0"/>
                <a:ea typeface="Tahoma" panose="020B0604030504040204" pitchFamily="34" charset="0"/>
                <a:cs typeface="Tahoma" panose="020B0604030504040204" pitchFamily="34" charset="0"/>
                <a:hlinkClick r:id="rId5" action="ppaction://hlinksldjump"/>
              </a:rPr>
              <a:t>Structures</a:t>
            </a:r>
            <a:endParaRPr lang="en-GB" sz="2200" dirty="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2200" dirty="0">
                <a:solidFill>
                  <a:srgbClr val="002060"/>
                </a:solidFill>
                <a:latin typeface="Tahoma" panose="020B0604030504040204" pitchFamily="34" charset="0"/>
                <a:ea typeface="Tahoma" panose="020B0604030504040204" pitchFamily="34" charset="0"/>
                <a:cs typeface="Tahoma" panose="020B0604030504040204" pitchFamily="34" charset="0"/>
                <a:hlinkClick r:id="rId6" action="ppaction://hlinksldjump"/>
              </a:rPr>
              <a:t>Textiles </a:t>
            </a:r>
            <a:endParaRPr lang="en-GB" sz="2200" dirty="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2200" dirty="0">
                <a:solidFill>
                  <a:srgbClr val="002060"/>
                </a:solidFill>
                <a:latin typeface="Tahoma" panose="020B0604030504040204" pitchFamily="34" charset="0"/>
                <a:ea typeface="Tahoma" panose="020B0604030504040204" pitchFamily="34" charset="0"/>
                <a:cs typeface="Tahoma" panose="020B0604030504040204" pitchFamily="34" charset="0"/>
                <a:hlinkClick r:id="rId7" action="ppaction://hlinksldjump"/>
              </a:rPr>
              <a:t>Cooking and nutrition</a:t>
            </a:r>
            <a:endParaRPr lang="en-GB" sz="2200" dirty="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endParaRPr lang="en-GB" sz="2200" dirty="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endParaRPr lang="en-GB" sz="2200" dirty="0">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10" name="TextBox 9"/>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8"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pic>
        <p:nvPicPr>
          <p:cNvPr id="2" name="Picture 1"/>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733253" y="1592726"/>
            <a:ext cx="4533753" cy="4533753"/>
          </a:xfrm>
          <a:prstGeom prst="rect">
            <a:avLst/>
          </a:prstGeom>
        </p:spPr>
      </p:pic>
    </p:spTree>
    <p:extLst>
      <p:ext uri="{BB962C8B-B14F-4D97-AF65-F5344CB8AC3E}">
        <p14:creationId xmlns:p14="http://schemas.microsoft.com/office/powerpoint/2010/main" val="2340938347"/>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461552" y="856295"/>
            <a:ext cx="649796" cy="644619"/>
          </a:xfrm>
          <a:prstGeom prst="rect">
            <a:avLst/>
          </a:prstGeom>
        </p:spPr>
      </p:pic>
      <p:sp>
        <p:nvSpPr>
          <p:cNvPr id="6" name="TextBox 5"/>
          <p:cNvSpPr txBox="1"/>
          <p:nvPr/>
        </p:nvSpPr>
        <p:spPr>
          <a:xfrm>
            <a:off x="1869433" y="904215"/>
            <a:ext cx="6472708" cy="461665"/>
          </a:xfrm>
          <a:prstGeom prst="rect">
            <a:avLst/>
          </a:prstGeom>
          <a:noFill/>
        </p:spPr>
        <p:txBody>
          <a:bodyPr wrap="square" rtlCol="0">
            <a:spAutoFit/>
          </a:bodyPr>
          <a:lstStyle/>
          <a:p>
            <a:pPr defTabSz="685800"/>
            <a:r>
              <a:rPr lang="en-GB" sz="2400" b="1">
                <a:solidFill>
                  <a:srgbClr val="002060"/>
                </a:solidFill>
                <a:latin typeface="Tahoma" panose="020B0604030504040204" pitchFamily="34" charset="0"/>
                <a:ea typeface="Tahoma" panose="020B0604030504040204" pitchFamily="34" charset="0"/>
                <a:cs typeface="Tahoma" panose="020B0604030504040204" pitchFamily="34" charset="0"/>
              </a:rPr>
              <a:t>Design and technology  EYFS to Year 2</a:t>
            </a:r>
          </a:p>
        </p:txBody>
      </p:sp>
      <p:sp>
        <p:nvSpPr>
          <p:cNvPr id="4" name="Rectangle 1"/>
          <p:cNvSpPr>
            <a:spLocks noChangeArrowheads="1"/>
          </p:cNvSpPr>
          <p:nvPr/>
        </p:nvSpPr>
        <p:spPr bwMode="auto">
          <a:xfrm>
            <a:off x="1485901" y="2248705"/>
            <a:ext cx="138564"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fontAlgn="base">
              <a:spcBef>
                <a:spcPct val="0"/>
              </a:spcBef>
              <a:spcAft>
                <a:spcPct val="0"/>
              </a:spcAft>
            </a:pPr>
            <a:endParaRPr lang="en-US" altLang="en-US" sz="135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110810199"/>
              </p:ext>
            </p:extLst>
          </p:nvPr>
        </p:nvGraphicFramePr>
        <p:xfrm>
          <a:off x="267286" y="1576683"/>
          <a:ext cx="8539088" cy="4192027"/>
        </p:xfrm>
        <a:graphic>
          <a:graphicData uri="http://schemas.openxmlformats.org/drawingml/2006/table">
            <a:tbl>
              <a:tblPr firstRow="1" firstCol="1" bandRow="1">
                <a:tableStyleId>{5C22544A-7EE6-4342-B048-85BDC9FD1C3A}</a:tableStyleId>
              </a:tblPr>
              <a:tblGrid>
                <a:gridCol w="759615">
                  <a:extLst>
                    <a:ext uri="{9D8B030D-6E8A-4147-A177-3AD203B41FA5}">
                      <a16:colId xmlns:a16="http://schemas.microsoft.com/office/drawing/2014/main" val="20000"/>
                    </a:ext>
                  </a:extLst>
                </a:gridCol>
                <a:gridCol w="2288872">
                  <a:extLst>
                    <a:ext uri="{9D8B030D-6E8A-4147-A177-3AD203B41FA5}">
                      <a16:colId xmlns:a16="http://schemas.microsoft.com/office/drawing/2014/main" val="713258296"/>
                    </a:ext>
                  </a:extLst>
                </a:gridCol>
                <a:gridCol w="2709822">
                  <a:extLst>
                    <a:ext uri="{9D8B030D-6E8A-4147-A177-3AD203B41FA5}">
                      <a16:colId xmlns:a16="http://schemas.microsoft.com/office/drawing/2014/main" val="20001"/>
                    </a:ext>
                  </a:extLst>
                </a:gridCol>
                <a:gridCol w="2780779">
                  <a:extLst>
                    <a:ext uri="{9D8B030D-6E8A-4147-A177-3AD203B41FA5}">
                      <a16:colId xmlns:a16="http://schemas.microsoft.com/office/drawing/2014/main" val="20002"/>
                    </a:ext>
                  </a:extLst>
                </a:gridCol>
              </a:tblGrid>
              <a:tr h="398656">
                <a:tc>
                  <a:txBody>
                    <a:bodyPr/>
                    <a:lstStyle/>
                    <a:p>
                      <a:pP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 </a:t>
                      </a:r>
                    </a:p>
                  </a:txBody>
                  <a:tcPr marL="17686" marR="17686" marT="0" marB="0"/>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EYFS</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1</a:t>
                      </a:r>
                    </a:p>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Wheels and Axles</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2</a:t>
                      </a:r>
                    </a:p>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Sliders and levers</a:t>
                      </a:r>
                    </a:p>
                  </a:txBody>
                  <a:tcPr marL="17686" marR="17686" marT="0" marB="0" anchor="ctr"/>
                </a:tc>
                <a:extLst>
                  <a:ext uri="{0D108BD9-81ED-4DB2-BD59-A6C34878D82A}">
                    <a16:rowId xmlns:a16="http://schemas.microsoft.com/office/drawing/2014/main" val="10000"/>
                  </a:ext>
                </a:extLst>
              </a:tr>
              <a:tr h="2873647">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Mechanical systems</a:t>
                      </a:r>
                    </a:p>
                    <a:p>
                      <a:pPr algn="ctr">
                        <a:lnSpc>
                          <a:spcPct val="115000"/>
                        </a:lnSpc>
                        <a:spcAft>
                          <a:spcPts val="0"/>
                        </a:spcAft>
                      </a:pPr>
                      <a:r>
                        <a:rPr lang="en-GB" sz="600" b="0">
                          <a:solidFill>
                            <a:srgbClr val="FF0000"/>
                          </a:solidFill>
                          <a:effectLst/>
                          <a:latin typeface="Tahoma" panose="020B0604030504040204" pitchFamily="34" charset="0"/>
                          <a:ea typeface="Tahoma" panose="020B0604030504040204" pitchFamily="34" charset="0"/>
                          <a:cs typeface="Tahoma" panose="020B0604030504040204" pitchFamily="34" charset="0"/>
                        </a:rPr>
                        <a:t>Design</a:t>
                      </a:r>
                    </a:p>
                    <a:p>
                      <a:pPr algn="ctr">
                        <a:lnSpc>
                          <a:spcPct val="115000"/>
                        </a:lnSpc>
                        <a:spcAft>
                          <a:spcPts val="0"/>
                        </a:spcAft>
                      </a:pPr>
                      <a:r>
                        <a:rPr lang="en-GB" sz="600" b="0">
                          <a:solidFill>
                            <a:srgbClr val="002060"/>
                          </a:solidFill>
                          <a:effectLst/>
                          <a:latin typeface="Tahoma" panose="020B0604030504040204" pitchFamily="34" charset="0"/>
                          <a:ea typeface="Tahoma" panose="020B0604030504040204" pitchFamily="34" charset="0"/>
                          <a:cs typeface="Tahoma" panose="020B0604030504040204" pitchFamily="34" charset="0"/>
                        </a:rPr>
                        <a:t>Make </a:t>
                      </a:r>
                    </a:p>
                    <a:p>
                      <a:pPr algn="ctr">
                        <a:lnSpc>
                          <a:spcPct val="115000"/>
                        </a:lnSpc>
                        <a:spcAft>
                          <a:spcPts val="0"/>
                        </a:spcAft>
                      </a:pPr>
                      <a:r>
                        <a:rPr lang="en-GB" sz="600" b="0">
                          <a:solidFill>
                            <a:srgbClr val="7030A0"/>
                          </a:solidFill>
                          <a:effectLst/>
                          <a:latin typeface="Tahoma" panose="020B0604030504040204" pitchFamily="34" charset="0"/>
                          <a:ea typeface="Tahoma" panose="020B0604030504040204" pitchFamily="34" charset="0"/>
                          <a:cs typeface="Tahoma" panose="020B0604030504040204" pitchFamily="34" charset="0"/>
                        </a:rPr>
                        <a:t>Evaluate</a:t>
                      </a:r>
                    </a:p>
                    <a:p>
                      <a:pPr algn="ctr">
                        <a:lnSpc>
                          <a:spcPct val="115000"/>
                        </a:lnSpc>
                        <a:spcAft>
                          <a:spcPts val="0"/>
                        </a:spcAft>
                      </a:pPr>
                      <a:r>
                        <a:rPr lang="en-GB" sz="600" b="0">
                          <a:solidFill>
                            <a:srgbClr val="FFFF00"/>
                          </a:solidFill>
                          <a:effectLst/>
                          <a:latin typeface="Tahoma" panose="020B0604030504040204" pitchFamily="34" charset="0"/>
                          <a:ea typeface="Tahoma" panose="020B0604030504040204" pitchFamily="34" charset="0"/>
                          <a:cs typeface="Tahoma" panose="020B0604030504040204" pitchFamily="34" charset="0"/>
                        </a:rPr>
                        <a:t>Technical</a:t>
                      </a:r>
                    </a:p>
                    <a:p>
                      <a:pPr algn="ctr">
                        <a:lnSpc>
                          <a:spcPct val="115000"/>
                        </a:lnSpc>
                        <a:spcAft>
                          <a:spcPts val="0"/>
                        </a:spcAft>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nchor="ctr"/>
                </a:tc>
                <a:tc>
                  <a:txBody>
                    <a:bodyPr/>
                    <a:lstStyle/>
                    <a:p>
                      <a:pPr marL="171450" indent="-171450">
                        <a:buFont typeface="Arial" panose="020B0604020202020204" pitchFamily="34" charset="0"/>
                        <a:buChar char="•"/>
                      </a:pPr>
                      <a:r>
                        <a:rPr lang="en-GB" sz="600" b="0" i="0" u="none" strike="noStrike" kern="1200" baseline="0">
                          <a:solidFill>
                            <a:schemeClr val="dk1"/>
                          </a:solidFill>
                          <a:latin typeface="+mn-lt"/>
                          <a:ea typeface="+mn-ea"/>
                          <a:cs typeface="+mn-cs"/>
                        </a:rPr>
                        <a:t>Use talk to help work out problems and organise thinking and activities, and to explain how things work and why they might happen</a:t>
                      </a:r>
                    </a:p>
                    <a:p>
                      <a:pPr marL="171450" indent="-171450">
                        <a:buFont typeface="Arial" panose="020B0604020202020204" pitchFamily="34" charset="0"/>
                        <a:buChar char="•"/>
                      </a:pPr>
                      <a:r>
                        <a:rPr lang="en-GB" sz="600" b="0" i="0" u="none" strike="noStrike" kern="1200" baseline="0">
                          <a:solidFill>
                            <a:schemeClr val="dk1"/>
                          </a:solidFill>
                          <a:latin typeface="+mn-lt"/>
                          <a:ea typeface="+mn-ea"/>
                          <a:cs typeface="+mn-cs"/>
                        </a:rPr>
                        <a:t>Experiment with different media: clay, paper, play dough – twist, bend, fold, squash</a:t>
                      </a:r>
                    </a:p>
                    <a:p>
                      <a:pPr marL="171450" indent="-171450">
                        <a:buFont typeface="Arial" panose="020B0604020202020204" pitchFamily="34" charset="0"/>
                        <a:buChar char="•"/>
                      </a:pPr>
                      <a:r>
                        <a:rPr lang="en-GB" sz="600" b="0" i="0" u="none" strike="noStrike" kern="1200" baseline="0">
                          <a:solidFill>
                            <a:schemeClr val="dk1"/>
                          </a:solidFill>
                          <a:latin typeface="+mn-lt"/>
                          <a:ea typeface="+mn-ea"/>
                          <a:cs typeface="+mn-cs"/>
                        </a:rPr>
                        <a:t>Experience working with paper and card to make simple flaps and hinges.</a:t>
                      </a:r>
                    </a:p>
                    <a:p>
                      <a:pPr marL="171450" indent="-171450">
                        <a:buFont typeface="Arial" panose="020B0604020202020204" pitchFamily="34" charset="0"/>
                        <a:buChar char="•"/>
                      </a:pPr>
                      <a:r>
                        <a:rPr lang="en-GB" sz="600" b="0" i="0" u="none" strike="noStrike" kern="1200" baseline="0">
                          <a:solidFill>
                            <a:schemeClr val="dk1"/>
                          </a:solidFill>
                          <a:latin typeface="+mn-lt"/>
                          <a:ea typeface="+mn-ea"/>
                          <a:cs typeface="+mn-cs"/>
                        </a:rPr>
                        <a:t>Employ simple cutting, shaping and joining skills using scissors, glue, paper fasteners and masking tape</a:t>
                      </a:r>
                    </a:p>
                    <a:p>
                      <a:pPr marL="171450" indent="-171450">
                        <a:buFont typeface="Arial" panose="020B0604020202020204" pitchFamily="34" charset="0"/>
                        <a:buChar char="•"/>
                      </a:pPr>
                      <a:endParaRPr lang="en-GB" sz="600" b="0" i="0" u="none" strike="noStrike" kern="1200" baseline="0">
                        <a:solidFill>
                          <a:schemeClr val="dk1"/>
                        </a:solidFill>
                        <a:latin typeface="+mn-lt"/>
                        <a:ea typeface="+mn-ea"/>
                        <a:cs typeface="+mn-cs"/>
                      </a:endParaRPr>
                    </a:p>
                  </a:txBody>
                  <a:tcPr marL="17686" marR="17686" marT="0" marB="0"/>
                </a:tc>
                <a:tc>
                  <a:txBody>
                    <a:bodyPr/>
                    <a:lstStyle/>
                    <a:p>
                      <a:pPr marL="171450" indent="-171450">
                        <a:buFont typeface="Arial" panose="020B0604020202020204" pitchFamily="34" charset="0"/>
                        <a:buChar char="•"/>
                      </a:pPr>
                      <a:r>
                        <a:rPr lang="en-GB" sz="600" kern="1200">
                          <a:solidFill>
                            <a:schemeClr val="dk1"/>
                          </a:solidFill>
                          <a:effectLst/>
                          <a:latin typeface="+mn-lt"/>
                          <a:ea typeface="+mn-ea"/>
                          <a:cs typeface="+mn-cs"/>
                        </a:rPr>
                        <a:t>Design a garden vehicle for a mini beast/ child</a:t>
                      </a:r>
                    </a:p>
                    <a:p>
                      <a:pPr marL="171450" indent="-171450">
                        <a:buFont typeface="Arial" panose="020B0604020202020204" pitchFamily="34" charset="0"/>
                        <a:buChar char="•"/>
                      </a:pPr>
                      <a:r>
                        <a:rPr lang="en-GB" sz="600" kern="1200">
                          <a:solidFill>
                            <a:schemeClr val="dk1"/>
                          </a:solidFill>
                          <a:effectLst/>
                          <a:latin typeface="+mn-lt"/>
                          <a:ea typeface="+mn-ea"/>
                          <a:cs typeface="+mn-cs"/>
                        </a:rPr>
                        <a:t>Investigate assembled vehicles with moving wheels using construction kits</a:t>
                      </a:r>
                    </a:p>
                    <a:p>
                      <a:pPr marL="171450" indent="-171450">
                        <a:buFont typeface="Arial" panose="020B0604020202020204" pitchFamily="34" charset="0"/>
                        <a:buChar char="•"/>
                      </a:pPr>
                      <a:r>
                        <a:rPr lang="en-GB" sz="600" kern="1200">
                          <a:solidFill>
                            <a:schemeClr val="dk1"/>
                          </a:solidFill>
                          <a:effectLst/>
                          <a:latin typeface="+mn-lt"/>
                          <a:ea typeface="+mn-ea"/>
                          <a:cs typeface="+mn-cs"/>
                        </a:rPr>
                        <a:t>Explore  and evaluate moving vehicles through play</a:t>
                      </a:r>
                    </a:p>
                    <a:p>
                      <a:pPr marL="171450" indent="-171450">
                        <a:buFont typeface="Arial" panose="020B0604020202020204" pitchFamily="34" charset="0"/>
                        <a:buChar char="•"/>
                      </a:pPr>
                      <a:r>
                        <a:rPr lang="en-GB" sz="600" kern="1200">
                          <a:solidFill>
                            <a:schemeClr val="dk1"/>
                          </a:solidFill>
                          <a:effectLst/>
                          <a:latin typeface="+mn-lt"/>
                          <a:ea typeface="+mn-ea"/>
                          <a:cs typeface="+mn-cs"/>
                        </a:rPr>
                        <a:t>Develop some cutting, joining and finishing skills with card</a:t>
                      </a:r>
                    </a:p>
                    <a:p>
                      <a:pPr marL="171450" indent="-171450">
                        <a:buFont typeface="Arial" panose="020B0604020202020204" pitchFamily="34" charset="0"/>
                        <a:buChar char="•"/>
                      </a:pPr>
                      <a:r>
                        <a:rPr lang="en-GB" sz="600" b="1" kern="1200">
                          <a:solidFill>
                            <a:schemeClr val="dk1"/>
                          </a:solidFill>
                          <a:effectLst/>
                          <a:latin typeface="+mn-lt"/>
                          <a:ea typeface="+mn-ea"/>
                          <a:cs typeface="+mn-cs"/>
                        </a:rPr>
                        <a:t> </a:t>
                      </a:r>
                      <a:r>
                        <a:rPr lang="en-GB" sz="600" kern="1200">
                          <a:solidFill>
                            <a:schemeClr val="dk1"/>
                          </a:solidFill>
                          <a:effectLst/>
                          <a:latin typeface="+mn-lt"/>
                          <a:ea typeface="+mn-ea"/>
                          <a:cs typeface="+mn-cs"/>
                        </a:rPr>
                        <a:t>Generate initial ideas and simple design criteria through talking and using own experiences </a:t>
                      </a:r>
                    </a:p>
                    <a:p>
                      <a:pPr marL="171450" indent="-171450">
                        <a:buFont typeface="Arial" panose="020B0604020202020204" pitchFamily="34" charset="0"/>
                        <a:buChar char="•"/>
                      </a:pPr>
                      <a:r>
                        <a:rPr lang="en-GB" sz="600" kern="1200">
                          <a:solidFill>
                            <a:schemeClr val="dk1"/>
                          </a:solidFill>
                          <a:effectLst/>
                          <a:latin typeface="+mn-lt"/>
                          <a:ea typeface="+mn-ea"/>
                          <a:cs typeface="+mn-cs"/>
                        </a:rPr>
                        <a:t>Develop and communicate ideas through drawings and mock-ups</a:t>
                      </a:r>
                    </a:p>
                    <a:p>
                      <a:pPr marL="171450" indent="-171450">
                        <a:buFont typeface="Arial" panose="020B0604020202020204" pitchFamily="34" charset="0"/>
                        <a:buChar char="•"/>
                      </a:pPr>
                      <a:r>
                        <a:rPr lang="en-GB" sz="600" kern="1200">
                          <a:solidFill>
                            <a:schemeClr val="dk1"/>
                          </a:solidFill>
                          <a:effectLst/>
                          <a:latin typeface="+mn-lt"/>
                          <a:ea typeface="+mn-ea"/>
                          <a:cs typeface="+mn-cs"/>
                        </a:rPr>
                        <a:t>Select from and use a range of tools and equipment to perform practical tasks such as cutting and joining to allow movement and finishing</a:t>
                      </a:r>
                    </a:p>
                    <a:p>
                      <a:pPr marL="171450" indent="-171450">
                        <a:buFont typeface="Arial" panose="020B0604020202020204" pitchFamily="34" charset="0"/>
                        <a:buChar char="•"/>
                      </a:pPr>
                      <a:r>
                        <a:rPr lang="en-GB" sz="600" kern="1200">
                          <a:solidFill>
                            <a:schemeClr val="dk1"/>
                          </a:solidFill>
                          <a:effectLst/>
                          <a:latin typeface="+mn-lt"/>
                          <a:ea typeface="+mn-ea"/>
                          <a:cs typeface="+mn-cs"/>
                        </a:rPr>
                        <a:t>Select from and use a range of materials and components such as paper, card, plastic and wood according to their characteristics</a:t>
                      </a:r>
                    </a:p>
                    <a:p>
                      <a:pPr marL="171450" indent="-171450">
                        <a:buFont typeface="Arial" panose="020B0604020202020204" pitchFamily="34" charset="0"/>
                        <a:buChar char="•"/>
                      </a:pPr>
                      <a:r>
                        <a:rPr lang="en-GB" sz="600" kern="1200">
                          <a:solidFill>
                            <a:schemeClr val="dk1"/>
                          </a:solidFill>
                          <a:effectLst/>
                          <a:latin typeface="+mn-lt"/>
                          <a:ea typeface="+mn-ea"/>
                          <a:cs typeface="+mn-cs"/>
                        </a:rPr>
                        <a:t>Evaluate own ideas and products against original criteria</a:t>
                      </a:r>
                    </a:p>
                    <a:p>
                      <a:pPr marL="171450" indent="-171450">
                        <a:buFont typeface="Arial" panose="020B0604020202020204" pitchFamily="34" charset="0"/>
                        <a:buChar char="•"/>
                      </a:pPr>
                      <a:r>
                        <a:rPr lang="en-GB" sz="600" kern="1200">
                          <a:solidFill>
                            <a:schemeClr val="dk1"/>
                          </a:solidFill>
                          <a:effectLst/>
                          <a:latin typeface="+mn-lt"/>
                          <a:ea typeface="+mn-ea"/>
                          <a:cs typeface="+mn-cs"/>
                        </a:rPr>
                        <a:t>Explore and use wheels, axles and axle holders</a:t>
                      </a:r>
                    </a:p>
                    <a:p>
                      <a:pPr marL="171450" indent="-171450">
                        <a:buFont typeface="Arial" panose="020B0604020202020204" pitchFamily="34" charset="0"/>
                        <a:buChar char="•"/>
                      </a:pPr>
                      <a:r>
                        <a:rPr lang="en-GB" sz="600" kern="1200">
                          <a:solidFill>
                            <a:schemeClr val="dk1"/>
                          </a:solidFill>
                          <a:effectLst/>
                          <a:latin typeface="+mn-lt"/>
                          <a:ea typeface="+mn-ea"/>
                          <a:cs typeface="+mn-cs"/>
                        </a:rPr>
                        <a:t>Distinguish between fixed and freely moving axles</a:t>
                      </a:r>
                    </a:p>
                    <a:p>
                      <a:pPr marL="171450" indent="-171450">
                        <a:buFont typeface="Arial" panose="020B0604020202020204" pitchFamily="34" charset="0"/>
                        <a:buChar char="•"/>
                      </a:pPr>
                      <a:r>
                        <a:rPr lang="en-GB" sz="600" kern="1200">
                          <a:solidFill>
                            <a:schemeClr val="dk1"/>
                          </a:solidFill>
                          <a:effectLst/>
                          <a:latin typeface="+mn-lt"/>
                          <a:ea typeface="+mn-ea"/>
                          <a:cs typeface="+mn-cs"/>
                        </a:rPr>
                        <a:t>Begin to know and use technical vocabulary relevant to the project</a:t>
                      </a:r>
                    </a:p>
                    <a:p>
                      <a:pPr marL="171450" indent="-171450">
                        <a:buFont typeface="Arial" panose="020B0604020202020204" pitchFamily="34" charset="0"/>
                        <a:buChar char="•"/>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indent="-171450">
                        <a:buFont typeface="Arial" panose="020B0604020202020204" pitchFamily="34" charset="0"/>
                        <a:buChar char="•"/>
                      </a:pPr>
                      <a:r>
                        <a:rPr lang="en-GB" sz="600" b="0" i="0" u="none" strike="noStrike" kern="1200" baseline="0">
                          <a:solidFill>
                            <a:schemeClr val="dk1"/>
                          </a:solidFill>
                          <a:latin typeface="+mn-lt"/>
                          <a:ea typeface="+mn-ea"/>
                          <a:cs typeface="+mn-cs"/>
                        </a:rPr>
                        <a:t>Design a moving part on a boat/ under water creature for a child’s bedroom </a:t>
                      </a:r>
                    </a:p>
                    <a:p>
                      <a:pPr marL="171450" indent="-171450">
                        <a:buFont typeface="Arial" panose="020B0604020202020204" pitchFamily="34" charset="0"/>
                        <a:buChar char="•"/>
                      </a:pPr>
                      <a:r>
                        <a:rPr lang="en-GB" sz="600" b="0" i="0" u="none" strike="noStrike" kern="1200" baseline="0">
                          <a:solidFill>
                            <a:schemeClr val="dk1"/>
                          </a:solidFill>
                          <a:latin typeface="+mn-lt"/>
                          <a:ea typeface="+mn-ea"/>
                          <a:cs typeface="+mn-cs"/>
                        </a:rPr>
                        <a:t>Generate ideas based on a simple design</a:t>
                      </a:r>
                    </a:p>
                    <a:p>
                      <a:pPr marL="171450" indent="-171450">
                        <a:buFont typeface="Arial" panose="020B0604020202020204" pitchFamily="34" charset="0"/>
                        <a:buChar char="•"/>
                      </a:pPr>
                      <a:r>
                        <a:rPr lang="en-GB" sz="600" b="0" i="0" u="none" strike="noStrike" kern="1200" baseline="0">
                          <a:solidFill>
                            <a:schemeClr val="dk1"/>
                          </a:solidFill>
                          <a:latin typeface="+mn-lt"/>
                          <a:ea typeface="+mn-ea"/>
                          <a:cs typeface="+mn-cs"/>
                        </a:rPr>
                        <a:t>Develop, model and communicate ideas through drawings and mock-ups with card and paper</a:t>
                      </a:r>
                      <a:endParaRPr lang="en-GB" sz="600" b="1" i="0" u="none" strike="noStrike" kern="1200" baseline="0">
                        <a:solidFill>
                          <a:schemeClr val="dk1"/>
                        </a:solidFill>
                        <a:latin typeface="+mn-lt"/>
                        <a:ea typeface="+mn-ea"/>
                        <a:cs typeface="+mn-cs"/>
                      </a:endParaRPr>
                    </a:p>
                    <a:p>
                      <a:pPr marL="171450" indent="-171450">
                        <a:buFont typeface="Arial" panose="020B0604020202020204" pitchFamily="34" charset="0"/>
                        <a:buChar char="•"/>
                      </a:pPr>
                      <a:r>
                        <a:rPr lang="en-GB" sz="600" b="0" i="0" u="none" strike="noStrike" kern="1200" baseline="0">
                          <a:solidFill>
                            <a:schemeClr val="dk1"/>
                          </a:solidFill>
                          <a:latin typeface="+mn-lt"/>
                          <a:ea typeface="+mn-ea"/>
                          <a:cs typeface="+mn-cs"/>
                        </a:rPr>
                        <a:t>Plan by suggesting what to do next.</a:t>
                      </a:r>
                    </a:p>
                    <a:p>
                      <a:pPr marL="171450" indent="-171450">
                        <a:buFont typeface="Arial" panose="020B0604020202020204" pitchFamily="34" charset="0"/>
                        <a:buChar char="•"/>
                      </a:pPr>
                      <a:r>
                        <a:rPr lang="en-GB" sz="600" b="0" i="0" u="none" strike="noStrike" kern="1200" baseline="0">
                          <a:solidFill>
                            <a:schemeClr val="dk1"/>
                          </a:solidFill>
                          <a:latin typeface="+mn-lt"/>
                          <a:ea typeface="+mn-ea"/>
                          <a:cs typeface="+mn-cs"/>
                        </a:rPr>
                        <a:t>Select and use tools suitable for the task, explaining their choices, to cut, shape and join paper and card</a:t>
                      </a:r>
                    </a:p>
                    <a:p>
                      <a:pPr marL="171450" indent="-171450">
                        <a:buFont typeface="Arial" panose="020B0604020202020204" pitchFamily="34" charset="0"/>
                        <a:buChar char="•"/>
                      </a:pPr>
                      <a:r>
                        <a:rPr lang="en-GB" sz="600" b="0" i="0" u="none" strike="noStrike" kern="1200" baseline="0">
                          <a:solidFill>
                            <a:schemeClr val="dk1"/>
                          </a:solidFill>
                          <a:latin typeface="+mn-lt"/>
                          <a:ea typeface="+mn-ea"/>
                          <a:cs typeface="+mn-cs"/>
                        </a:rPr>
                        <a:t>Use simple finishing techniques suitable for the product they are creating</a:t>
                      </a:r>
                      <a:endParaRPr lang="en-GB" sz="600" b="1" i="0" u="none" strike="noStrike" kern="1200" baseline="0">
                        <a:solidFill>
                          <a:schemeClr val="dk1"/>
                        </a:solidFill>
                        <a:latin typeface="+mn-lt"/>
                        <a:ea typeface="+mn-ea"/>
                        <a:cs typeface="+mn-cs"/>
                      </a:endParaRPr>
                    </a:p>
                    <a:p>
                      <a:pPr marL="171450" indent="-171450">
                        <a:buFont typeface="Arial" panose="020B0604020202020204" pitchFamily="34" charset="0"/>
                        <a:buChar char="•"/>
                      </a:pPr>
                      <a:r>
                        <a:rPr lang="en-GB" sz="600" b="0" i="0" u="none" strike="noStrike" kern="1200" baseline="0">
                          <a:solidFill>
                            <a:schemeClr val="dk1"/>
                          </a:solidFill>
                          <a:latin typeface="+mn-lt"/>
                          <a:ea typeface="+mn-ea"/>
                          <a:cs typeface="+mn-cs"/>
                        </a:rPr>
                        <a:t>Explore a range of existing books and everyday products that use simple sliders and levers</a:t>
                      </a:r>
                    </a:p>
                    <a:p>
                      <a:pPr marL="171450" indent="-171450">
                        <a:buFont typeface="Arial" panose="020B0604020202020204" pitchFamily="34" charset="0"/>
                        <a:buChar char="•"/>
                      </a:pPr>
                      <a:r>
                        <a:rPr lang="en-GB" sz="600" b="0" i="0" u="none" strike="noStrike" kern="1200" baseline="0">
                          <a:solidFill>
                            <a:schemeClr val="dk1"/>
                          </a:solidFill>
                          <a:latin typeface="+mn-lt"/>
                          <a:ea typeface="+mn-ea"/>
                          <a:cs typeface="+mn-cs"/>
                        </a:rPr>
                        <a:t>Evaluate their product by discussing how well it works in relation to the purpose and the user and whether it meets design criteria.</a:t>
                      </a:r>
                    </a:p>
                    <a:p>
                      <a:pPr marL="171450" indent="-171450">
                        <a:buFont typeface="Arial" panose="020B0604020202020204" pitchFamily="34" charset="0"/>
                        <a:buChar char="•"/>
                      </a:pPr>
                      <a:r>
                        <a:rPr lang="en-GB" sz="600" b="0" i="0" u="none" strike="noStrike" kern="1200" baseline="0">
                          <a:solidFill>
                            <a:schemeClr val="dk1"/>
                          </a:solidFill>
                          <a:latin typeface="+mn-lt"/>
                          <a:ea typeface="+mn-ea"/>
                          <a:cs typeface="+mn-cs"/>
                        </a:rPr>
                        <a:t>Understand that different mechanisms produce different types of movement</a:t>
                      </a:r>
                    </a:p>
                    <a:p>
                      <a:pPr marL="171450" indent="-171450">
                        <a:buFont typeface="Arial" panose="020B0604020202020204" pitchFamily="34" charset="0"/>
                        <a:buChar char="•"/>
                      </a:pPr>
                      <a:r>
                        <a:rPr lang="en-GB" sz="600" b="0" i="0" u="none" strike="noStrike" kern="1200" baseline="0">
                          <a:solidFill>
                            <a:schemeClr val="dk1"/>
                          </a:solidFill>
                          <a:latin typeface="+mn-lt"/>
                          <a:ea typeface="+mn-ea"/>
                          <a:cs typeface="+mn-cs"/>
                        </a:rPr>
                        <a:t>Know and use technical vocabulary relevant to the project</a:t>
                      </a: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extLst>
                  <a:ext uri="{0D108BD9-81ED-4DB2-BD59-A6C34878D82A}">
                    <a16:rowId xmlns:a16="http://schemas.microsoft.com/office/drawing/2014/main" val="10001"/>
                  </a:ext>
                </a:extLst>
              </a:tr>
              <a:tr h="919724">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Vocabulary</a:t>
                      </a:r>
                    </a:p>
                  </a:txBody>
                  <a:tcPr marL="17686" marR="17686" marT="0" marB="0" anchor="ctr"/>
                </a:tc>
                <a:tc>
                  <a:txBody>
                    <a:bodyPr/>
                    <a:lstStyle/>
                    <a:p>
                      <a:pPr marL="171450" indent="-171450">
                        <a:buFont typeface="Arial" panose="020B0604020202020204" pitchFamily="34" charset="0"/>
                        <a:buChar char="•"/>
                      </a:pPr>
                      <a:r>
                        <a:rPr lang="en-GB" sz="600" kern="1200">
                          <a:solidFill>
                            <a:schemeClr val="dk1"/>
                          </a:solidFill>
                          <a:effectLst/>
                          <a:latin typeface="+mn-lt"/>
                          <a:ea typeface="Tahoma" panose="020B0604030504040204" pitchFamily="34" charset="0"/>
                          <a:cs typeface="Tahoma" panose="020B0604030504040204" pitchFamily="34" charset="0"/>
                        </a:rPr>
                        <a:t>Bend, Fold, </a:t>
                      </a:r>
                      <a:r>
                        <a:rPr lang="en-GB" sz="600" b="0" i="0" u="none" strike="noStrike" kern="1200" baseline="0">
                          <a:solidFill>
                            <a:schemeClr val="dk1"/>
                          </a:solidFill>
                          <a:effectLst/>
                          <a:latin typeface="+mn-lt"/>
                          <a:ea typeface="+mn-ea"/>
                          <a:cs typeface="+mn-cs"/>
                        </a:rPr>
                        <a:t>C</a:t>
                      </a:r>
                      <a:r>
                        <a:rPr lang="en-GB" sz="600" b="0" i="0" u="none" strike="noStrike" kern="1200" baseline="0">
                          <a:solidFill>
                            <a:schemeClr val="dk1"/>
                          </a:solidFill>
                          <a:latin typeface="+mn-lt"/>
                          <a:ea typeface="+mn-ea"/>
                          <a:cs typeface="+mn-cs"/>
                        </a:rPr>
                        <a:t>ard, Masking tape, PVA glue, </a:t>
                      </a:r>
                      <a:r>
                        <a:rPr lang="en-GB" sz="600" b="0" i="0" u="none" strike="noStrike" kern="1200" baseline="0" err="1">
                          <a:solidFill>
                            <a:schemeClr val="dk1"/>
                          </a:solidFill>
                          <a:latin typeface="+mn-lt"/>
                          <a:ea typeface="+mn-ea"/>
                          <a:cs typeface="+mn-cs"/>
                        </a:rPr>
                        <a:t>Cellotape</a:t>
                      </a:r>
                      <a:r>
                        <a:rPr lang="en-GB" sz="600" b="0" i="0" u="none" strike="noStrike" kern="1200" baseline="0">
                          <a:solidFill>
                            <a:schemeClr val="dk1"/>
                          </a:solidFill>
                          <a:latin typeface="+mn-lt"/>
                          <a:ea typeface="+mn-ea"/>
                          <a:cs typeface="+mn-cs"/>
                        </a:rPr>
                        <a:t>, Paper clip, Join, Pull, Push, Up, Down, Straight, Curve, Forwards, Backwards, Shape, Flap, Cutting, Joining</a:t>
                      </a:r>
                      <a:endParaRPr lang="en-GB" sz="600" kern="1200">
                        <a:solidFill>
                          <a:schemeClr val="dk1"/>
                        </a:solidFill>
                        <a:effectLst/>
                        <a:latin typeface="+mn-lt"/>
                        <a:ea typeface="Tahoma" panose="020B0604030504040204" pitchFamily="34" charset="0"/>
                        <a:cs typeface="Tahoma" panose="020B0604030504040204" pitchFamily="34" charset="0"/>
                      </a:endParaRPr>
                    </a:p>
                  </a:txBody>
                  <a:tcPr marL="17686" marR="17686" marT="0" marB="0"/>
                </a:tc>
                <a:tc>
                  <a:txBody>
                    <a:bodyPr/>
                    <a:lstStyle/>
                    <a:p>
                      <a:pPr marL="171450" indent="-171450">
                        <a:buFont typeface="Arial" panose="020B0604020202020204" pitchFamily="34" charset="0"/>
                        <a:buChar char="•"/>
                      </a:pPr>
                      <a:r>
                        <a:rPr lang="en-GB" sz="600" kern="1200">
                          <a:solidFill>
                            <a:schemeClr val="dk1"/>
                          </a:solidFill>
                          <a:effectLst/>
                          <a:latin typeface="+mn-lt"/>
                          <a:ea typeface="+mn-ea"/>
                          <a:cs typeface="+mn-cs"/>
                        </a:rPr>
                        <a:t>Vehicle, Wheel, Axle, Axle holder, Chassis,    Body, Cab, Assembling, Shaping,  Finishing, Fixed, Free, Moving, Mechanism, Names of tools, equipment and materials used, Design,  Make,   Evaluate,  Purpose, User, Criteria,  Functional</a:t>
                      </a:r>
                    </a:p>
                    <a:p>
                      <a:pPr marL="171450" indent="-171450" algn="l">
                        <a:lnSpc>
                          <a:spcPct val="115000"/>
                        </a:lnSpc>
                        <a:spcAft>
                          <a:spcPts val="0"/>
                        </a:spcAft>
                        <a:buFont typeface="Arial" panose="020B0604020202020204" pitchFamily="34" charset="0"/>
                        <a:buChar char="•"/>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indent="-171450">
                        <a:buFont typeface="Arial" panose="020B0604020202020204" pitchFamily="34" charset="0"/>
                        <a:buChar char="•"/>
                      </a:pPr>
                      <a:r>
                        <a:rPr lang="en-GB" sz="600" b="0" i="0" u="none" strike="noStrike" kern="1200" baseline="0">
                          <a:solidFill>
                            <a:schemeClr val="dk1"/>
                          </a:solidFill>
                          <a:latin typeface="+mn-lt"/>
                          <a:ea typeface="+mn-ea"/>
                          <a:cs typeface="+mn-cs"/>
                        </a:rPr>
                        <a:t>Slider, Lever, Pivot, Slot, Bridge/guide, Split pin, Hinge</a:t>
                      </a: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306567804"/>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978350" y="229443"/>
            <a:ext cx="507551" cy="503507"/>
          </a:xfrm>
          <a:prstGeom prst="rect">
            <a:avLst/>
          </a:prstGeom>
        </p:spPr>
      </p:pic>
      <p:sp>
        <p:nvSpPr>
          <p:cNvPr id="6" name="TextBox 5"/>
          <p:cNvSpPr txBox="1"/>
          <p:nvPr/>
        </p:nvSpPr>
        <p:spPr>
          <a:xfrm>
            <a:off x="1925706" y="217139"/>
            <a:ext cx="5842714" cy="461665"/>
          </a:xfrm>
          <a:prstGeom prst="rect">
            <a:avLst/>
          </a:prstGeom>
          <a:noFill/>
        </p:spPr>
        <p:txBody>
          <a:bodyPr wrap="square" rtlCol="0">
            <a:spAutoFit/>
          </a:bodyPr>
          <a:lstStyle/>
          <a:p>
            <a:pPr defTabSz="685800"/>
            <a:r>
              <a:rPr lang="en-GB" sz="2400" b="1">
                <a:solidFill>
                  <a:srgbClr val="002060"/>
                </a:solidFill>
                <a:latin typeface="Tahoma" panose="020B0604030504040204" pitchFamily="34" charset="0"/>
                <a:ea typeface="Tahoma" panose="020B0604030504040204" pitchFamily="34" charset="0"/>
                <a:cs typeface="Tahoma" panose="020B0604030504040204" pitchFamily="34" charset="0"/>
              </a:rPr>
              <a:t>Design and technology    Year 3 to 6</a:t>
            </a:r>
          </a:p>
        </p:txBody>
      </p:sp>
      <p:sp>
        <p:nvSpPr>
          <p:cNvPr id="4" name="Rectangle 1"/>
          <p:cNvSpPr>
            <a:spLocks noChangeArrowheads="1"/>
          </p:cNvSpPr>
          <p:nvPr/>
        </p:nvSpPr>
        <p:spPr bwMode="auto">
          <a:xfrm>
            <a:off x="1485901" y="2248705"/>
            <a:ext cx="138564"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fontAlgn="base">
              <a:spcBef>
                <a:spcPct val="0"/>
              </a:spcBef>
              <a:spcAft>
                <a:spcPct val="0"/>
              </a:spcAft>
            </a:pPr>
            <a:endParaRPr lang="en-US" altLang="en-US" sz="135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6894258" y="1022248"/>
            <a:ext cx="918102" cy="300082"/>
          </a:xfrm>
          <a:prstGeom prst="rect">
            <a:avLst/>
          </a:prstGeom>
          <a:noFill/>
        </p:spPr>
        <p:txBody>
          <a:bodyPr wrap="square" rtlCol="0">
            <a:spAutoFit/>
          </a:bodyPr>
          <a:lstStyle/>
          <a:p>
            <a:pPr defTabSz="685800"/>
            <a:endParaRPr lang="en-GB" sz="1350" b="1">
              <a:solidFill>
                <a:srgbClr val="1F497D"/>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6678235" y="1322767"/>
            <a:ext cx="1242137" cy="276999"/>
          </a:xfrm>
          <a:prstGeom prst="rect">
            <a:avLst/>
          </a:prstGeom>
          <a:noFill/>
        </p:spPr>
        <p:txBody>
          <a:bodyPr wrap="square" rtlCol="0">
            <a:spAutoFit/>
          </a:bodyPr>
          <a:lstStyle/>
          <a:p>
            <a:pPr defTabSz="685800"/>
            <a:endParaRPr lang="en-GB" sz="1200" b="1">
              <a:solidFill>
                <a:srgbClr val="1F497D"/>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7" name="Table 6">
            <a:extLst>
              <a:ext uri="{FF2B5EF4-FFF2-40B4-BE49-F238E27FC236}">
                <a16:creationId xmlns:a16="http://schemas.microsoft.com/office/drawing/2014/main" id="{8064ACAE-4A41-44F7-ABD6-4F21AF4A769E}"/>
              </a:ext>
            </a:extLst>
          </p:cNvPr>
          <p:cNvGraphicFramePr>
            <a:graphicFrameLocks noGrp="1"/>
          </p:cNvGraphicFramePr>
          <p:nvPr>
            <p:extLst>
              <p:ext uri="{D42A27DB-BD31-4B8C-83A1-F6EECF244321}">
                <p14:modId xmlns:p14="http://schemas.microsoft.com/office/powerpoint/2010/main" val="2330308754"/>
              </p:ext>
            </p:extLst>
          </p:nvPr>
        </p:nvGraphicFramePr>
        <p:xfrm>
          <a:off x="464234" y="732952"/>
          <a:ext cx="7019778" cy="5907910"/>
        </p:xfrm>
        <a:graphic>
          <a:graphicData uri="http://schemas.openxmlformats.org/drawingml/2006/table">
            <a:tbl>
              <a:tblPr firstRow="1" firstCol="1" bandRow="1">
                <a:tableStyleId>{5C22544A-7EE6-4342-B048-85BDC9FD1C3A}</a:tableStyleId>
              </a:tblPr>
              <a:tblGrid>
                <a:gridCol w="808603">
                  <a:extLst>
                    <a:ext uri="{9D8B030D-6E8A-4147-A177-3AD203B41FA5}">
                      <a16:colId xmlns:a16="http://schemas.microsoft.com/office/drawing/2014/main" val="2863215087"/>
                    </a:ext>
                  </a:extLst>
                </a:gridCol>
                <a:gridCol w="1925600">
                  <a:extLst>
                    <a:ext uri="{9D8B030D-6E8A-4147-A177-3AD203B41FA5}">
                      <a16:colId xmlns:a16="http://schemas.microsoft.com/office/drawing/2014/main" val="122677382"/>
                    </a:ext>
                  </a:extLst>
                </a:gridCol>
                <a:gridCol w="2153601">
                  <a:extLst>
                    <a:ext uri="{9D8B030D-6E8A-4147-A177-3AD203B41FA5}">
                      <a16:colId xmlns:a16="http://schemas.microsoft.com/office/drawing/2014/main" val="375876866"/>
                    </a:ext>
                  </a:extLst>
                </a:gridCol>
                <a:gridCol w="2131974">
                  <a:extLst>
                    <a:ext uri="{9D8B030D-6E8A-4147-A177-3AD203B41FA5}">
                      <a16:colId xmlns:a16="http://schemas.microsoft.com/office/drawing/2014/main" val="3073927167"/>
                    </a:ext>
                  </a:extLst>
                </a:gridCol>
              </a:tblGrid>
              <a:tr h="340737">
                <a:tc>
                  <a:txBody>
                    <a:bodyPr/>
                    <a:lstStyle/>
                    <a:p>
                      <a:pP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 </a:t>
                      </a:r>
                    </a:p>
                  </a:txBody>
                  <a:tcPr marL="17686" marR="17686" marT="0" marB="0"/>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3</a:t>
                      </a:r>
                    </a:p>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Linkages and Levers</a:t>
                      </a:r>
                    </a:p>
                    <a:p>
                      <a:pPr algn="ctr">
                        <a:lnSpc>
                          <a:spcPct val="115000"/>
                        </a:lnSpc>
                        <a:spcAft>
                          <a:spcPts val="0"/>
                        </a:spcAft>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4/5</a:t>
                      </a:r>
                    </a:p>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Cams</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5/6</a:t>
                      </a:r>
                    </a:p>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Electrical systems</a:t>
                      </a:r>
                    </a:p>
                  </a:txBody>
                  <a:tcPr marL="17686" marR="17686" marT="0" marB="0" anchor="ctr"/>
                </a:tc>
                <a:extLst>
                  <a:ext uri="{0D108BD9-81ED-4DB2-BD59-A6C34878D82A}">
                    <a16:rowId xmlns:a16="http://schemas.microsoft.com/office/drawing/2014/main" val="265378462"/>
                  </a:ext>
                </a:extLst>
              </a:tr>
              <a:tr h="4569297">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600">
                          <a:effectLst/>
                          <a:latin typeface="Tahoma" panose="020B0604030504040204" pitchFamily="34" charset="0"/>
                          <a:ea typeface="Tahoma" panose="020B0604030504040204" pitchFamily="34" charset="0"/>
                          <a:cs typeface="Tahoma" panose="020B0604030504040204" pitchFamily="34" charset="0"/>
                        </a:rPr>
                        <a:t>Mechanical systems</a:t>
                      </a:r>
                    </a:p>
                    <a:p>
                      <a:pPr algn="ctr">
                        <a:lnSpc>
                          <a:spcPct val="115000"/>
                        </a:lnSpc>
                        <a:spcAft>
                          <a:spcPts val="0"/>
                        </a:spcAft>
                      </a:pPr>
                      <a:r>
                        <a:rPr lang="en-GB" sz="600" b="0">
                          <a:solidFill>
                            <a:srgbClr val="FF0000"/>
                          </a:solidFill>
                          <a:effectLst/>
                          <a:latin typeface="Tahoma" panose="020B0604030504040204" pitchFamily="34" charset="0"/>
                          <a:ea typeface="Tahoma" panose="020B0604030504040204" pitchFamily="34" charset="0"/>
                          <a:cs typeface="Tahoma" panose="020B0604030504040204" pitchFamily="34" charset="0"/>
                        </a:rPr>
                        <a:t>Design</a:t>
                      </a:r>
                    </a:p>
                    <a:p>
                      <a:pPr algn="ctr">
                        <a:lnSpc>
                          <a:spcPct val="115000"/>
                        </a:lnSpc>
                        <a:spcAft>
                          <a:spcPts val="0"/>
                        </a:spcAft>
                      </a:pPr>
                      <a:r>
                        <a:rPr lang="en-GB" sz="600" b="0">
                          <a:solidFill>
                            <a:srgbClr val="002060"/>
                          </a:solidFill>
                          <a:effectLst/>
                          <a:latin typeface="Tahoma" panose="020B0604030504040204" pitchFamily="34" charset="0"/>
                          <a:ea typeface="Tahoma" panose="020B0604030504040204" pitchFamily="34" charset="0"/>
                          <a:cs typeface="Tahoma" panose="020B0604030504040204" pitchFamily="34" charset="0"/>
                        </a:rPr>
                        <a:t>Make </a:t>
                      </a:r>
                    </a:p>
                    <a:p>
                      <a:pPr algn="ctr">
                        <a:lnSpc>
                          <a:spcPct val="115000"/>
                        </a:lnSpc>
                        <a:spcAft>
                          <a:spcPts val="0"/>
                        </a:spcAft>
                      </a:pPr>
                      <a:r>
                        <a:rPr lang="en-GB" sz="600" b="0">
                          <a:solidFill>
                            <a:srgbClr val="7030A0"/>
                          </a:solidFill>
                          <a:effectLst/>
                          <a:latin typeface="Tahoma" panose="020B0604030504040204" pitchFamily="34" charset="0"/>
                          <a:ea typeface="Tahoma" panose="020B0604030504040204" pitchFamily="34" charset="0"/>
                          <a:cs typeface="Tahoma" panose="020B0604030504040204" pitchFamily="34" charset="0"/>
                        </a:rPr>
                        <a:t>Evaluate</a:t>
                      </a:r>
                    </a:p>
                    <a:p>
                      <a:pPr algn="ctr">
                        <a:lnSpc>
                          <a:spcPct val="115000"/>
                        </a:lnSpc>
                        <a:spcAft>
                          <a:spcPts val="0"/>
                        </a:spcAft>
                      </a:pPr>
                      <a:r>
                        <a:rPr lang="en-GB" sz="600" b="0">
                          <a:solidFill>
                            <a:srgbClr val="FFFF00"/>
                          </a:solidFill>
                          <a:effectLst/>
                          <a:latin typeface="Tahoma" panose="020B0604030504040204" pitchFamily="34" charset="0"/>
                          <a:ea typeface="Tahoma" panose="020B0604030504040204" pitchFamily="34" charset="0"/>
                          <a:cs typeface="Tahoma" panose="020B0604030504040204" pitchFamily="34" charset="0"/>
                        </a:rPr>
                        <a:t>Technical</a:t>
                      </a:r>
                    </a:p>
                    <a:p>
                      <a:pPr marL="0" marR="0" lvl="0" indent="0" algn="ctr" defTabSz="914400" rtl="0" eaLnBrk="1" fontAlgn="auto" latinLnBrk="0" hangingPunct="1">
                        <a:lnSpc>
                          <a:spcPct val="115000"/>
                        </a:lnSpc>
                        <a:spcBef>
                          <a:spcPts val="0"/>
                        </a:spcBef>
                        <a:spcAft>
                          <a:spcPts val="0"/>
                        </a:spcAft>
                        <a:buClrTx/>
                        <a:buSzTx/>
                        <a:buFontTx/>
                        <a:buNone/>
                        <a:tabLst/>
                        <a:defRPr/>
                      </a:pPr>
                      <a:endParaRPr lang="en-GB" sz="60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nchor="ctr"/>
                </a:tc>
                <a:tc>
                  <a:txBody>
                    <a:bodyPr/>
                    <a:lstStyle/>
                    <a:p>
                      <a:pPr marL="171450" indent="-171450">
                        <a:buFont typeface="Arial" panose="020B0604020202020204" pitchFamily="34" charset="0"/>
                        <a:buChar char="•"/>
                      </a:pPr>
                      <a:r>
                        <a:rPr lang="en-GB" sz="600" b="0" i="0" u="none" strike="noStrike" kern="1200" baseline="0">
                          <a:solidFill>
                            <a:schemeClr val="dk1"/>
                          </a:solidFill>
                          <a:latin typeface="+mn-lt"/>
                          <a:ea typeface="+mn-ea"/>
                          <a:cs typeface="+mn-cs"/>
                        </a:rPr>
                        <a:t>Design a weapon for a Robin Hood character</a:t>
                      </a:r>
                    </a:p>
                    <a:p>
                      <a:pPr marL="171450" indent="-171450">
                        <a:buFont typeface="Arial" panose="020B0604020202020204" pitchFamily="34" charset="0"/>
                        <a:buChar char="•"/>
                      </a:pPr>
                      <a:r>
                        <a:rPr lang="en-GB" sz="600" b="0" i="0" u="none" strike="noStrike" kern="1200" baseline="0">
                          <a:solidFill>
                            <a:schemeClr val="dk1"/>
                          </a:solidFill>
                          <a:latin typeface="+mn-lt"/>
                          <a:ea typeface="+mn-ea"/>
                          <a:cs typeface="+mn-cs"/>
                        </a:rPr>
                        <a:t>Generate realistic ideas and their own design criteria through discussion, focusing on the needs of the user</a:t>
                      </a:r>
                    </a:p>
                    <a:p>
                      <a:pPr marL="171450" indent="-171450">
                        <a:buFont typeface="Arial" panose="020B0604020202020204" pitchFamily="34" charset="0"/>
                        <a:buChar char="•"/>
                      </a:pPr>
                      <a:r>
                        <a:rPr lang="en-GB" sz="600" b="0" i="0" u="none" strike="noStrike" kern="1200" baseline="0">
                          <a:solidFill>
                            <a:schemeClr val="dk1"/>
                          </a:solidFill>
                          <a:latin typeface="+mn-lt"/>
                          <a:ea typeface="+mn-ea"/>
                          <a:cs typeface="+mn-cs"/>
                        </a:rPr>
                        <a:t>Use annotated sketches and prototypes to develop, model and communicate ideas</a:t>
                      </a:r>
                    </a:p>
                    <a:p>
                      <a:pPr marL="171450" indent="-171450">
                        <a:buFont typeface="Arial" panose="020B0604020202020204" pitchFamily="34" charset="0"/>
                        <a:buChar char="•"/>
                      </a:pPr>
                      <a:r>
                        <a:rPr lang="en-GB" sz="600" b="0" i="0" u="none" strike="noStrike" kern="1200" baseline="0">
                          <a:solidFill>
                            <a:schemeClr val="dk1"/>
                          </a:solidFill>
                          <a:latin typeface="+mn-lt"/>
                          <a:ea typeface="+mn-ea"/>
                          <a:cs typeface="+mn-cs"/>
                        </a:rPr>
                        <a:t>Order the main stages of making</a:t>
                      </a:r>
                    </a:p>
                    <a:p>
                      <a:pPr marL="171450" indent="-171450">
                        <a:buFont typeface="Arial" panose="020B0604020202020204" pitchFamily="34" charset="0"/>
                        <a:buChar char="•"/>
                      </a:pPr>
                      <a:r>
                        <a:rPr lang="en-GB" sz="600" b="0" i="0" u="none" strike="noStrike" kern="1200" baseline="0">
                          <a:solidFill>
                            <a:schemeClr val="dk1"/>
                          </a:solidFill>
                          <a:latin typeface="+mn-lt"/>
                          <a:ea typeface="+mn-ea"/>
                          <a:cs typeface="+mn-cs"/>
                        </a:rPr>
                        <a:t>Select from and use appropriate tools with some accuracy to cut, shape and join surfaces</a:t>
                      </a:r>
                    </a:p>
                    <a:p>
                      <a:pPr marL="171450" indent="-171450">
                        <a:buFont typeface="Arial" panose="020B0604020202020204" pitchFamily="34" charset="0"/>
                        <a:buChar char="•"/>
                      </a:pPr>
                      <a:r>
                        <a:rPr lang="en-GB" sz="600" b="0" i="0" u="none" strike="noStrike" kern="1200" baseline="0">
                          <a:solidFill>
                            <a:schemeClr val="dk1"/>
                          </a:solidFill>
                          <a:latin typeface="+mn-lt"/>
                          <a:ea typeface="+mn-ea"/>
                          <a:cs typeface="+mn-cs"/>
                        </a:rPr>
                        <a:t>Select from and use finishing techniques suitable for the product they are creating</a:t>
                      </a:r>
                    </a:p>
                    <a:p>
                      <a:pPr marL="171450" indent="-171450">
                        <a:buFont typeface="Arial" panose="020B0604020202020204" pitchFamily="34" charset="0"/>
                        <a:buChar char="•"/>
                      </a:pPr>
                      <a:r>
                        <a:rPr lang="en-GB" sz="600" b="0" i="0" u="none" strike="noStrike" kern="1200" baseline="0">
                          <a:solidFill>
                            <a:schemeClr val="dk1"/>
                          </a:solidFill>
                          <a:latin typeface="+mn-lt"/>
                          <a:ea typeface="+mn-ea"/>
                          <a:cs typeface="+mn-cs"/>
                        </a:rPr>
                        <a:t>Consider strengthening and reinforcing weak areas</a:t>
                      </a:r>
                    </a:p>
                    <a:p>
                      <a:pPr marL="171450" indent="-171450">
                        <a:buFont typeface="Arial" panose="020B0604020202020204" pitchFamily="34" charset="0"/>
                        <a:buChar char="•"/>
                      </a:pPr>
                      <a:r>
                        <a:rPr lang="en-GB" sz="600" b="0" i="0" u="none" strike="noStrike" kern="1200" baseline="0">
                          <a:solidFill>
                            <a:schemeClr val="dk1"/>
                          </a:solidFill>
                          <a:latin typeface="+mn-lt"/>
                          <a:ea typeface="+mn-ea"/>
                          <a:cs typeface="+mn-cs"/>
                        </a:rPr>
                        <a:t>Investigate and analyse books and, where available, other products with lever and linkage mechanisms</a:t>
                      </a:r>
                    </a:p>
                    <a:p>
                      <a:pPr marL="171450" indent="-171450">
                        <a:buFont typeface="Arial" panose="020B0604020202020204" pitchFamily="34" charset="0"/>
                        <a:buChar char="•"/>
                      </a:pPr>
                      <a:r>
                        <a:rPr lang="en-GB" sz="600" b="0" i="0" u="none" strike="noStrike" kern="1200" baseline="0">
                          <a:solidFill>
                            <a:schemeClr val="dk1"/>
                          </a:solidFill>
                          <a:latin typeface="+mn-lt"/>
                          <a:ea typeface="+mn-ea"/>
                          <a:cs typeface="+mn-cs"/>
                        </a:rPr>
                        <a:t>Evaluate their own products and ideas against criteria and user needs, as they design and make.</a:t>
                      </a:r>
                    </a:p>
                    <a:p>
                      <a:pPr marL="171450" indent="-171450">
                        <a:buFont typeface="Arial" panose="020B0604020202020204" pitchFamily="34" charset="0"/>
                        <a:buChar char="•"/>
                      </a:pPr>
                      <a:r>
                        <a:rPr lang="en-GB" sz="600" b="0" i="0" u="none" strike="noStrike" kern="1200" baseline="0">
                          <a:solidFill>
                            <a:schemeClr val="dk1"/>
                          </a:solidFill>
                          <a:latin typeface="+mn-lt"/>
                          <a:ea typeface="+mn-ea"/>
                          <a:cs typeface="+mn-cs"/>
                        </a:rPr>
                        <a:t>Understand and use lever and linkage mechanisms</a:t>
                      </a:r>
                    </a:p>
                    <a:p>
                      <a:pPr marL="171450" indent="-171450">
                        <a:buFont typeface="Arial" panose="020B0604020202020204" pitchFamily="34" charset="0"/>
                        <a:buChar char="•"/>
                      </a:pPr>
                      <a:r>
                        <a:rPr lang="en-GB" sz="600" b="0" i="0" u="none" strike="noStrike" kern="1200" baseline="0">
                          <a:solidFill>
                            <a:schemeClr val="dk1"/>
                          </a:solidFill>
                          <a:latin typeface="+mn-lt"/>
                          <a:ea typeface="+mn-ea"/>
                          <a:cs typeface="+mn-cs"/>
                        </a:rPr>
                        <a:t>Distinguish between fixed and loose pivots</a:t>
                      </a:r>
                    </a:p>
                    <a:p>
                      <a:pPr marL="171450" indent="-171450">
                        <a:buFont typeface="Arial" panose="020B0604020202020204" pitchFamily="34" charset="0"/>
                        <a:buChar char="•"/>
                      </a:pPr>
                      <a:r>
                        <a:rPr lang="en-GB" sz="600" b="0" i="0" u="none" strike="noStrike" kern="1200" baseline="0">
                          <a:solidFill>
                            <a:schemeClr val="dk1"/>
                          </a:solidFill>
                          <a:latin typeface="+mn-lt"/>
                          <a:ea typeface="+mn-ea"/>
                          <a:cs typeface="+mn-cs"/>
                        </a:rPr>
                        <a:t>Confidently know and use technical vocabulary relevant to the project</a:t>
                      </a:r>
                    </a:p>
                    <a:p>
                      <a:pPr marL="0" indent="0">
                        <a:buFont typeface="Arial" panose="020B0604020202020204" pitchFamily="34" charset="0"/>
                        <a:buNone/>
                      </a:pPr>
                      <a:endParaRPr lang="en-GB" sz="600">
                        <a:effectLst/>
                        <a:latin typeface="+mn-lt"/>
                        <a:ea typeface="Tahoma" panose="020B0604030504040204" pitchFamily="34" charset="0"/>
                        <a:cs typeface="Tahoma" panose="020B0604030504040204" pitchFamily="34" charset="0"/>
                      </a:endParaRPr>
                    </a:p>
                  </a:txBody>
                  <a:tcPr marL="17686" marR="17686" marT="0" marB="0"/>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b="0" i="0" u="none" strike="noStrike" kern="1200" baseline="0">
                          <a:solidFill>
                            <a:srgbClr val="FF0000"/>
                          </a:solidFill>
                          <a:latin typeface="+mn-lt"/>
                          <a:ea typeface="+mn-ea"/>
                          <a:cs typeface="+mn-cs"/>
                        </a:rPr>
                        <a:t>Design an CAM automata inspired by Extreme Earth topic </a:t>
                      </a:r>
                      <a:r>
                        <a:rPr lang="en-GB" sz="600" b="0" i="0" u="none" strike="noStrike" kern="1200" baseline="0" err="1">
                          <a:solidFill>
                            <a:srgbClr val="FF0000"/>
                          </a:solidFill>
                          <a:latin typeface="+mn-lt"/>
                          <a:ea typeface="+mn-ea"/>
                          <a:cs typeface="+mn-cs"/>
                        </a:rPr>
                        <a:t>eg.</a:t>
                      </a:r>
                      <a:r>
                        <a:rPr lang="en-GB" sz="600" b="0" i="0" u="none" strike="noStrike" kern="1200" baseline="0">
                          <a:solidFill>
                            <a:srgbClr val="FF0000"/>
                          </a:solidFill>
                          <a:latin typeface="+mn-lt"/>
                          <a:ea typeface="+mn-ea"/>
                          <a:cs typeface="+mn-cs"/>
                        </a:rPr>
                        <a:t> volcano or earthquake</a:t>
                      </a:r>
                    </a:p>
                    <a:p>
                      <a:pPr marL="171450" indent="-171450">
                        <a:buFont typeface="Arial" panose="020B0604020202020204" pitchFamily="34" charset="0"/>
                        <a:buChar char="•"/>
                      </a:pPr>
                      <a:r>
                        <a:rPr lang="en-GB" sz="600" b="0" i="0" u="none" strike="noStrike" kern="1200" baseline="0">
                          <a:solidFill>
                            <a:srgbClr val="FF0000"/>
                          </a:solidFill>
                          <a:latin typeface="+mn-lt"/>
                          <a:ea typeface="+mn-ea"/>
                          <a:cs typeface="+mn-cs"/>
                        </a:rPr>
                        <a:t>Generate innovative ideas by carrying out some research, </a:t>
                      </a:r>
                      <a:r>
                        <a:rPr lang="en-GB" sz="600" b="0" i="0" u="none" strike="noStrike" kern="1200" baseline="0" err="1">
                          <a:solidFill>
                            <a:srgbClr val="FF0000"/>
                          </a:solidFill>
                          <a:latin typeface="+mn-lt"/>
                          <a:ea typeface="+mn-ea"/>
                          <a:cs typeface="+mn-cs"/>
                        </a:rPr>
                        <a:t>eg</a:t>
                      </a:r>
                      <a:r>
                        <a:rPr lang="en-GB" sz="600" b="0" i="0" u="none" strike="noStrike" kern="1200" baseline="0">
                          <a:solidFill>
                            <a:srgbClr val="FF0000"/>
                          </a:solidFill>
                          <a:latin typeface="+mn-lt"/>
                          <a:ea typeface="+mn-ea"/>
                          <a:cs typeface="+mn-cs"/>
                        </a:rPr>
                        <a:t> using surveys, interviews, questionnaires and web-based resources.</a:t>
                      </a:r>
                    </a:p>
                    <a:p>
                      <a:pPr marL="171450" indent="-171450">
                        <a:buFont typeface="Arial" panose="020B0604020202020204" pitchFamily="34" charset="0"/>
                        <a:buChar char="•"/>
                      </a:pPr>
                      <a:r>
                        <a:rPr lang="en-GB" sz="600" b="0" i="0" u="none" strike="noStrike" kern="1200" baseline="0">
                          <a:solidFill>
                            <a:srgbClr val="FF0000"/>
                          </a:solidFill>
                          <a:latin typeface="+mn-lt"/>
                          <a:ea typeface="+mn-ea"/>
                          <a:cs typeface="+mn-cs"/>
                        </a:rPr>
                        <a:t>Develop a simple design specification to guide their thinking</a:t>
                      </a:r>
                    </a:p>
                    <a:p>
                      <a:pPr marL="171450" indent="-171450">
                        <a:buFont typeface="Arial" panose="020B0604020202020204" pitchFamily="34" charset="0"/>
                        <a:buChar char="•"/>
                      </a:pPr>
                      <a:r>
                        <a:rPr lang="en-GB" sz="600" b="0" i="0" u="none" strike="noStrike" kern="1200" baseline="0">
                          <a:solidFill>
                            <a:srgbClr val="FF0000"/>
                          </a:solidFill>
                          <a:latin typeface="+mn-lt"/>
                          <a:ea typeface="+mn-ea"/>
                          <a:cs typeface="+mn-cs"/>
                        </a:rPr>
                        <a:t>Develop and communicate ideas through discussion, annotated drawings, exploded drawings and drawings </a:t>
                      </a:r>
                    </a:p>
                    <a:p>
                      <a:pPr marL="171450" indent="-171450">
                        <a:buFont typeface="Arial" panose="020B0604020202020204" pitchFamily="34" charset="0"/>
                        <a:buChar char="•"/>
                      </a:pPr>
                      <a:r>
                        <a:rPr lang="en-GB" sz="600" b="0" i="0" u="none" strike="noStrike" kern="1200" baseline="0">
                          <a:solidFill>
                            <a:srgbClr val="FF0000"/>
                          </a:solidFill>
                          <a:latin typeface="+mn-lt"/>
                          <a:ea typeface="+mn-ea"/>
                          <a:cs typeface="+mn-cs"/>
                        </a:rPr>
                        <a:t>Have  a good understanding of how to strengthen and stiffen structures/ mechanisms</a:t>
                      </a:r>
                    </a:p>
                    <a:p>
                      <a:pPr marL="171450" indent="-171450">
                        <a:buFont typeface="Arial" panose="020B0604020202020204" pitchFamily="34" charset="0"/>
                        <a:buChar char="•"/>
                      </a:pPr>
                      <a:r>
                        <a:rPr lang="en-GB" sz="600" b="0" i="0" u="none" strike="noStrike" kern="1200" baseline="0">
                          <a:solidFill>
                            <a:srgbClr val="FF0000"/>
                          </a:solidFill>
                          <a:latin typeface="+mn-lt"/>
                          <a:ea typeface="+mn-ea"/>
                          <a:cs typeface="+mn-cs"/>
                        </a:rPr>
                        <a:t>Produce lists of tools, equipment and materials</a:t>
                      </a:r>
                    </a:p>
                    <a:p>
                      <a:pPr marL="171450" indent="-171450">
                        <a:buFont typeface="Arial" panose="020B0604020202020204" pitchFamily="34" charset="0"/>
                        <a:buChar char="•"/>
                      </a:pPr>
                      <a:r>
                        <a:rPr lang="en-GB" sz="600" b="0" i="0" u="none" strike="noStrike" kern="1200" baseline="0">
                          <a:solidFill>
                            <a:srgbClr val="FF0000"/>
                          </a:solidFill>
                          <a:latin typeface="+mn-lt"/>
                          <a:ea typeface="+mn-ea"/>
                          <a:cs typeface="+mn-cs"/>
                        </a:rPr>
                        <a:t>Select from and use a range of tools and equipment to make products that that are fairly accurately assembled and well finished </a:t>
                      </a:r>
                    </a:p>
                    <a:p>
                      <a:pPr marL="171450" indent="-171450">
                        <a:buFont typeface="Arial" panose="020B0604020202020204" pitchFamily="34" charset="0"/>
                        <a:buChar char="•"/>
                      </a:pPr>
                      <a:r>
                        <a:rPr lang="en-GB" sz="600" b="0" i="0" u="none" strike="noStrike" kern="1200" baseline="0">
                          <a:solidFill>
                            <a:srgbClr val="FF0000"/>
                          </a:solidFill>
                          <a:latin typeface="+mn-lt"/>
                          <a:ea typeface="+mn-ea"/>
                          <a:cs typeface="+mn-cs"/>
                        </a:rPr>
                        <a:t>Understand that mechanical systems have an input, process and an output</a:t>
                      </a:r>
                    </a:p>
                    <a:p>
                      <a:pPr marL="171450" indent="-171450">
                        <a:buFont typeface="Arial" panose="020B0604020202020204" pitchFamily="34" charset="0"/>
                        <a:buChar char="•"/>
                      </a:pPr>
                      <a:r>
                        <a:rPr lang="en-GB" sz="600" b="0" i="0" u="none" strike="noStrike" kern="1200" baseline="0">
                          <a:solidFill>
                            <a:srgbClr val="FF0000"/>
                          </a:solidFill>
                          <a:latin typeface="+mn-lt"/>
                          <a:ea typeface="+mn-ea"/>
                          <a:cs typeface="+mn-cs"/>
                        </a:rPr>
                        <a:t>Begin to understand how Cams can be used to affect the direction of movement</a:t>
                      </a:r>
                    </a:p>
                    <a:p>
                      <a:pPr marL="171450" indent="-171450">
                        <a:buFont typeface="Arial" panose="020B0604020202020204" pitchFamily="34" charset="0"/>
                        <a:buChar char="•"/>
                      </a:pPr>
                      <a:r>
                        <a:rPr lang="en-GB" sz="600" b="0" i="0" u="none" strike="noStrike" kern="1200" baseline="0">
                          <a:solidFill>
                            <a:srgbClr val="FF0000"/>
                          </a:solidFill>
                          <a:latin typeface="+mn-lt"/>
                          <a:ea typeface="+mn-ea"/>
                          <a:cs typeface="+mn-cs"/>
                        </a:rPr>
                        <a:t>Know and use technical vocabulary relevant to the project</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b="0" i="0" u="none" strike="noStrike" kern="1200" baseline="0">
                          <a:solidFill>
                            <a:srgbClr val="FFC000"/>
                          </a:solidFill>
                          <a:latin typeface="+mn-lt"/>
                          <a:ea typeface="+mn-ea"/>
                          <a:cs typeface="+mn-cs"/>
                        </a:rPr>
                        <a:t>Design an Cam automata inspired by Extreme earth topic</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b="0" i="0" u="none" strike="noStrike" kern="1200" baseline="0">
                          <a:solidFill>
                            <a:srgbClr val="FFC000"/>
                          </a:solidFill>
                          <a:latin typeface="+mn-lt"/>
                          <a:ea typeface="+mn-ea"/>
                          <a:cs typeface="+mn-cs"/>
                        </a:rPr>
                        <a:t>Explore products online/ in videos which use a Cam mechanism</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b="0" i="0" u="none" strike="noStrike" kern="1200" baseline="0">
                          <a:solidFill>
                            <a:srgbClr val="FFC000"/>
                          </a:solidFill>
                          <a:latin typeface="+mn-lt"/>
                          <a:ea typeface="+mn-ea"/>
                          <a:cs typeface="+mn-cs"/>
                        </a:rPr>
                        <a:t>Be able to explain how parts move</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b="0" i="0" u="none" strike="noStrike" kern="1200" baseline="0">
                          <a:solidFill>
                            <a:srgbClr val="FFC000"/>
                          </a:solidFill>
                          <a:latin typeface="+mn-lt"/>
                          <a:ea typeface="+mn-ea"/>
                          <a:cs typeface="+mn-cs"/>
                        </a:rPr>
                        <a:t>Generate ideas by carrying out research using surveys, interviews, questionnaires and web-based resources.</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b="0" i="0" u="none" strike="noStrike" kern="1200" baseline="0">
                          <a:solidFill>
                            <a:srgbClr val="FFC000"/>
                          </a:solidFill>
                          <a:latin typeface="+mn-lt"/>
                          <a:ea typeface="+mn-ea"/>
                          <a:cs typeface="+mn-cs"/>
                        </a:rPr>
                        <a:t>Develop and communicate ideas through discussion, annotated drawings and drawings from different views</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b="0" i="0" u="none" strike="noStrike" kern="1200" baseline="0">
                          <a:solidFill>
                            <a:srgbClr val="FFC000"/>
                          </a:solidFill>
                          <a:latin typeface="+mn-lt"/>
                          <a:ea typeface="+mn-ea"/>
                          <a:cs typeface="+mn-cs"/>
                        </a:rPr>
                        <a:t>Produce detailed lists of tools, equipment and materials</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b="0" i="0" u="none" strike="noStrike" kern="1200" baseline="0">
                          <a:solidFill>
                            <a:srgbClr val="FFC000"/>
                          </a:solidFill>
                          <a:latin typeface="+mn-lt"/>
                          <a:ea typeface="+mn-ea"/>
                          <a:cs typeface="+mn-cs"/>
                        </a:rPr>
                        <a:t>Be able to accurately make a frame to hold the mechanism</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b="0" i="0" u="none" strike="noStrike" kern="1200" baseline="0">
                          <a:solidFill>
                            <a:srgbClr val="FFC000"/>
                          </a:solidFill>
                          <a:latin typeface="+mn-lt"/>
                          <a:ea typeface="+mn-ea"/>
                          <a:cs typeface="+mn-cs"/>
                        </a:rPr>
                        <a:t>Be able to anticipate movement of a cam after input</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b="0" i="0" u="none" strike="noStrike" kern="1200" baseline="0">
                          <a:solidFill>
                            <a:srgbClr val="FFC000"/>
                          </a:solidFill>
                          <a:latin typeface="+mn-lt"/>
                          <a:ea typeface="+mn-ea"/>
                          <a:cs typeface="+mn-cs"/>
                        </a:rPr>
                        <a:t>Use strengthening techniques to stabilise frame</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b="0" i="0" u="none" strike="noStrike" kern="1200" baseline="0">
                          <a:solidFill>
                            <a:srgbClr val="FFC000"/>
                          </a:solidFill>
                          <a:latin typeface="+mn-lt"/>
                          <a:ea typeface="+mn-ea"/>
                          <a:cs typeface="+mn-cs"/>
                        </a:rPr>
                        <a:t>Formulate step-by-step plans</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b="0" i="0" u="none" strike="noStrike" kern="1200" baseline="0">
                          <a:solidFill>
                            <a:srgbClr val="FFC000"/>
                          </a:solidFill>
                          <a:latin typeface="+mn-lt"/>
                          <a:ea typeface="+mn-ea"/>
                          <a:cs typeface="+mn-cs"/>
                        </a:rPr>
                        <a:t>Test products with intended user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b="0" i="0" u="none" strike="noStrike" kern="1200" baseline="0">
                          <a:solidFill>
                            <a:srgbClr val="FFC000"/>
                          </a:solidFill>
                          <a:latin typeface="+mn-lt"/>
                          <a:ea typeface="+mn-ea"/>
                          <a:cs typeface="+mn-cs"/>
                        </a:rPr>
                        <a:t>Consider the views of others to improve their work</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b="0" i="0" u="none" strike="noStrike" kern="1200" baseline="0">
                          <a:solidFill>
                            <a:srgbClr val="FFC000"/>
                          </a:solidFill>
                          <a:latin typeface="+mn-lt"/>
                          <a:ea typeface="+mn-ea"/>
                          <a:cs typeface="+mn-cs"/>
                        </a:rPr>
                        <a:t>Design rainforest biome buzzer game</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b="0" i="0" u="none" strike="noStrike" kern="1200" baseline="0">
                          <a:solidFill>
                            <a:srgbClr val="FFC000"/>
                          </a:solidFill>
                          <a:latin typeface="+mn-lt"/>
                          <a:ea typeface="+mn-ea"/>
                          <a:cs typeface="+mn-cs"/>
                        </a:rPr>
                        <a:t>Explore products online/ in videos which use a buzzer mechanism</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b="0" i="0" u="none" strike="noStrike" kern="1200" baseline="0">
                          <a:solidFill>
                            <a:srgbClr val="FFC000"/>
                          </a:solidFill>
                          <a:latin typeface="+mn-lt"/>
                          <a:ea typeface="+mn-ea"/>
                          <a:cs typeface="+mn-cs"/>
                        </a:rPr>
                        <a:t>Be able to explain how electrical circuits work</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b="0" i="0" u="none" strike="noStrike" kern="1200" baseline="0">
                          <a:solidFill>
                            <a:srgbClr val="FFC000"/>
                          </a:solidFill>
                          <a:latin typeface="+mn-lt"/>
                          <a:ea typeface="+mn-ea"/>
                          <a:cs typeface="+mn-cs"/>
                        </a:rPr>
                        <a:t>Generate ideas by carrying out research using surveys, interviews, questionnaires and web-based resources.</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b="0" i="0" u="none" strike="noStrike" kern="1200" baseline="0">
                          <a:solidFill>
                            <a:srgbClr val="FFC000"/>
                          </a:solidFill>
                          <a:latin typeface="+mn-lt"/>
                          <a:ea typeface="+mn-ea"/>
                          <a:cs typeface="+mn-cs"/>
                        </a:rPr>
                        <a:t>Develop and communicate ideas through discussion, annotated drawings and drawings from different views</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b="0" i="0" u="none" strike="noStrike" kern="1200" baseline="0">
                          <a:solidFill>
                            <a:srgbClr val="FFC000"/>
                          </a:solidFill>
                          <a:latin typeface="+mn-lt"/>
                          <a:ea typeface="+mn-ea"/>
                          <a:cs typeface="+mn-cs"/>
                        </a:rPr>
                        <a:t>Produce detailed lists of tools, equipment and materials</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b="0" i="0" u="none" strike="noStrike" kern="1200" baseline="0">
                          <a:solidFill>
                            <a:srgbClr val="FFC000"/>
                          </a:solidFill>
                          <a:latin typeface="+mn-lt"/>
                          <a:ea typeface="+mn-ea"/>
                          <a:cs typeface="+mn-cs"/>
                        </a:rPr>
                        <a:t>Be able to accurately make a frame to hold the electrical system</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b="0" i="0" u="none" strike="noStrike" kern="1200" baseline="0">
                          <a:solidFill>
                            <a:srgbClr val="FFC000"/>
                          </a:solidFill>
                          <a:latin typeface="+mn-lt"/>
                          <a:ea typeface="+mn-ea"/>
                          <a:cs typeface="+mn-cs"/>
                        </a:rPr>
                        <a:t>Be able to anticipate problems within the circuit</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b="0" i="0" u="none" strike="noStrike" kern="1200" baseline="0">
                          <a:solidFill>
                            <a:srgbClr val="FFC000"/>
                          </a:solidFill>
                          <a:latin typeface="+mn-lt"/>
                          <a:ea typeface="+mn-ea"/>
                          <a:cs typeface="+mn-cs"/>
                        </a:rPr>
                        <a:t>Use strengthening techniques to stabilise frame</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b="0" i="0" u="none" strike="noStrike" kern="1200" baseline="0">
                          <a:solidFill>
                            <a:srgbClr val="FFC000"/>
                          </a:solidFill>
                          <a:latin typeface="+mn-lt"/>
                          <a:ea typeface="+mn-ea"/>
                          <a:cs typeface="+mn-cs"/>
                        </a:rPr>
                        <a:t>Formulate step-by-step plans</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b="0" i="0" u="none" strike="noStrike" kern="1200" baseline="0">
                          <a:solidFill>
                            <a:srgbClr val="FFC000"/>
                          </a:solidFill>
                          <a:latin typeface="+mn-lt"/>
                          <a:ea typeface="+mn-ea"/>
                          <a:cs typeface="+mn-cs"/>
                        </a:rPr>
                        <a:t>Test products with intended user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b="0" i="0" u="none" strike="noStrike" kern="1200" baseline="0">
                          <a:solidFill>
                            <a:srgbClr val="FFC000"/>
                          </a:solidFill>
                          <a:latin typeface="+mn-lt"/>
                          <a:ea typeface="+mn-ea"/>
                          <a:cs typeface="+mn-cs"/>
                        </a:rPr>
                        <a:t>Consider the views of others to improve their work</a:t>
                      </a:r>
                    </a:p>
                    <a:p>
                      <a:pPr marL="171450" indent="-171450">
                        <a:buFont typeface="Arial" panose="020B0604020202020204" pitchFamily="34" charset="0"/>
                        <a:buChar char="•"/>
                      </a:pPr>
                      <a:r>
                        <a:rPr lang="en-GB" sz="600" b="0" i="0" u="none" strike="noStrike" kern="1200" baseline="0">
                          <a:solidFill>
                            <a:srgbClr val="7030A0"/>
                          </a:solidFill>
                          <a:latin typeface="+mn-lt"/>
                          <a:ea typeface="+mn-ea"/>
                          <a:cs typeface="+mn-cs"/>
                        </a:rPr>
                        <a:t>Design a rainforest biome buzzer game </a:t>
                      </a:r>
                    </a:p>
                    <a:p>
                      <a:pPr marL="171450" indent="-171450">
                        <a:buFont typeface="Arial" panose="020B0604020202020204" pitchFamily="34" charset="0"/>
                        <a:buChar char="•"/>
                      </a:pPr>
                      <a:r>
                        <a:rPr lang="en-GB" sz="600" b="0" i="0" u="none" strike="noStrike" kern="1200" baseline="0">
                          <a:solidFill>
                            <a:srgbClr val="7030A0"/>
                          </a:solidFill>
                          <a:latin typeface="+mn-lt"/>
                          <a:ea typeface="+mn-ea"/>
                          <a:cs typeface="+mn-cs"/>
                        </a:rPr>
                        <a:t>Handle a collection of battery-powered electrical products: switches including toggle, push-to-make and push to-break</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b="0" i="0" u="none" strike="noStrike" kern="1200" baseline="0">
                          <a:solidFill>
                            <a:srgbClr val="7030A0"/>
                          </a:solidFill>
                          <a:latin typeface="+mn-lt"/>
                          <a:ea typeface="+mn-ea"/>
                          <a:cs typeface="+mn-cs"/>
                        </a:rPr>
                        <a:t>Generate innovative ideas by carrying out research using surveys, interviews, questionnaires and web-based resources.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b="0" i="0" u="none" strike="noStrike" kern="1200" baseline="0">
                          <a:solidFill>
                            <a:srgbClr val="7030A0"/>
                          </a:solidFill>
                          <a:latin typeface="+mn-lt"/>
                          <a:ea typeface="+mn-ea"/>
                          <a:cs typeface="+mn-cs"/>
                        </a:rPr>
                        <a:t>Develop and communicate ideas through discussion, annotated drawings, exploded drawings and drawings from different views</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b="0" i="0" u="none" strike="noStrike" kern="1200" baseline="0">
                          <a:solidFill>
                            <a:srgbClr val="7030A0"/>
                          </a:solidFill>
                          <a:latin typeface="+mn-lt"/>
                          <a:ea typeface="+mn-ea"/>
                          <a:cs typeface="+mn-cs"/>
                        </a:rPr>
                        <a:t>Produce detailed lists of tools, equipment and materials and source own if required</a:t>
                      </a:r>
                    </a:p>
                    <a:p>
                      <a:pPr marL="171450" indent="-171450">
                        <a:buFont typeface="Arial" panose="020B0604020202020204" pitchFamily="34" charset="0"/>
                        <a:buChar char="•"/>
                      </a:pPr>
                      <a:r>
                        <a:rPr lang="en-GB" sz="600" b="0" i="0" u="none" strike="noStrike" kern="1200" baseline="0">
                          <a:solidFill>
                            <a:srgbClr val="7030A0"/>
                          </a:solidFill>
                          <a:latin typeface="+mn-lt"/>
                          <a:ea typeface="+mn-ea"/>
                          <a:cs typeface="+mn-cs"/>
                        </a:rPr>
                        <a:t>Select from and use a range of tools and equipment to make products that that are accurately assembled and well finished.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b="0" i="0" u="none" strike="noStrike" kern="1200" baseline="0">
                          <a:solidFill>
                            <a:srgbClr val="7030A0"/>
                          </a:solidFill>
                          <a:latin typeface="+mn-lt"/>
                          <a:ea typeface="+mn-ea"/>
                          <a:cs typeface="+mn-cs"/>
                        </a:rPr>
                        <a:t>Formulate step-by-step plans and, if appropriate, allocate tasks within a team</a:t>
                      </a:r>
                    </a:p>
                    <a:p>
                      <a:pPr marL="171450" indent="-171450">
                        <a:buFont typeface="Arial" panose="020B0604020202020204" pitchFamily="34" charset="0"/>
                        <a:buChar char="•"/>
                      </a:pPr>
                      <a:r>
                        <a:rPr lang="en-GB" sz="600" b="0" i="0" u="none" strike="noStrike" kern="1200" baseline="0">
                          <a:solidFill>
                            <a:srgbClr val="7030A0"/>
                          </a:solidFill>
                          <a:latin typeface="+mn-lt"/>
                          <a:ea typeface="+mn-ea"/>
                          <a:cs typeface="+mn-cs"/>
                        </a:rPr>
                        <a:t>Work within the constraints of time, resources and cost</a:t>
                      </a:r>
                    </a:p>
                    <a:p>
                      <a:pPr marL="171450" indent="-171450">
                        <a:buFont typeface="Arial" panose="020B0604020202020204" pitchFamily="34" charset="0"/>
                        <a:buChar char="•"/>
                      </a:pPr>
                      <a:r>
                        <a:rPr lang="en-GB" sz="600" b="0" i="0" u="none" strike="noStrike" kern="1200" baseline="0">
                          <a:solidFill>
                            <a:srgbClr val="7030A0"/>
                          </a:solidFill>
                          <a:latin typeface="+mn-lt"/>
                          <a:ea typeface="+mn-ea"/>
                          <a:cs typeface="+mn-cs"/>
                        </a:rPr>
                        <a:t>Compare the final product to the original design specification</a:t>
                      </a:r>
                    </a:p>
                    <a:p>
                      <a:pPr marL="171450" indent="-171450">
                        <a:buFont typeface="Arial" panose="020B0604020202020204" pitchFamily="34" charset="0"/>
                        <a:buChar char="•"/>
                      </a:pPr>
                      <a:r>
                        <a:rPr lang="en-GB" sz="600" b="0" i="0" u="none" strike="noStrike" kern="1200" baseline="0">
                          <a:solidFill>
                            <a:srgbClr val="7030A0"/>
                          </a:solidFill>
                          <a:latin typeface="+mn-lt"/>
                          <a:ea typeface="+mn-ea"/>
                          <a:cs typeface="+mn-cs"/>
                        </a:rPr>
                        <a:t>Test products with intended user and critically evaluate the quality of the design, manufacture, functionality and fitness for purpose </a:t>
                      </a:r>
                    </a:p>
                    <a:p>
                      <a:pPr marL="171450" indent="-171450">
                        <a:buFont typeface="Arial" panose="020B0604020202020204" pitchFamily="34" charset="0"/>
                        <a:buChar char="•"/>
                      </a:pPr>
                      <a:r>
                        <a:rPr lang="en-GB" sz="600" b="0" i="0" u="none" strike="noStrike" kern="1200" baseline="0">
                          <a:solidFill>
                            <a:srgbClr val="7030A0"/>
                          </a:solidFill>
                          <a:latin typeface="+mn-lt"/>
                          <a:ea typeface="+mn-ea"/>
                          <a:cs typeface="+mn-cs"/>
                        </a:rPr>
                        <a:t>Consider the views of others to improve their work</a:t>
                      </a:r>
                    </a:p>
                    <a:p>
                      <a:pPr marL="171450" indent="-171450">
                        <a:buFont typeface="Arial" panose="020B0604020202020204" pitchFamily="34" charset="0"/>
                        <a:buChar char="•"/>
                      </a:pPr>
                      <a:r>
                        <a:rPr lang="en-GB" sz="600" b="0" i="0" u="none" strike="noStrike" kern="1200" baseline="0">
                          <a:solidFill>
                            <a:srgbClr val="7030A0"/>
                          </a:solidFill>
                          <a:latin typeface="+mn-lt"/>
                          <a:ea typeface="+mn-ea"/>
                          <a:cs typeface="+mn-cs"/>
                        </a:rPr>
                        <a:t>Investigate famous manufacturing and engineering companies relevant to the project</a:t>
                      </a: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extLst>
                  <a:ext uri="{0D108BD9-81ED-4DB2-BD59-A6C34878D82A}">
                    <a16:rowId xmlns:a16="http://schemas.microsoft.com/office/drawing/2014/main" val="1576507716"/>
                  </a:ext>
                </a:extLst>
              </a:tr>
              <a:tr h="997876">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Vocabulary</a:t>
                      </a:r>
                    </a:p>
                  </a:txBody>
                  <a:tcPr marL="17686" marR="17686" marT="0" marB="0" anchor="ctr"/>
                </a:tc>
                <a:tc>
                  <a:txBody>
                    <a:bodyPr/>
                    <a:lstStyle/>
                    <a:p>
                      <a:pPr marL="171450" indent="-171450">
                        <a:buFont typeface="Arial" panose="020B0604020202020204" pitchFamily="34" charset="0"/>
                        <a:buChar char="•"/>
                      </a:pPr>
                      <a:r>
                        <a:rPr lang="en-GB" sz="600" b="0" i="0" u="none" strike="noStrike" kern="1200" baseline="0">
                          <a:solidFill>
                            <a:schemeClr val="dk1"/>
                          </a:solidFill>
                          <a:latin typeface="+mn-lt"/>
                          <a:ea typeface="+mn-ea"/>
                          <a:cs typeface="+mn-cs"/>
                        </a:rPr>
                        <a:t>Linkage, Guide system, Input, Process, Output, Linear, Rotary, Oscillating, Prototype, Design criteria, Innovative, Appealing, Design brief</a:t>
                      </a: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indent="-171450" algn="l">
                        <a:lnSpc>
                          <a:spcPct val="115000"/>
                        </a:lnSpc>
                        <a:spcAft>
                          <a:spcPts val="0"/>
                        </a:spcAft>
                        <a:buFont typeface="Arial" panose="020B0604020202020204" pitchFamily="34" charset="0"/>
                        <a:buChar char="•"/>
                      </a:pPr>
                      <a:r>
                        <a:rPr lang="en-GB" sz="600">
                          <a:effectLst/>
                          <a:latin typeface="+mn-lt"/>
                          <a:ea typeface="Tahoma" panose="020B0604030504040204" pitchFamily="34" charset="0"/>
                          <a:cs typeface="Tahoma" panose="020B0604030504040204" pitchFamily="34" charset="0"/>
                        </a:rPr>
                        <a:t>Cam, Automata, Follower,</a:t>
                      </a:r>
                      <a:r>
                        <a:rPr lang="en-GB" sz="600" baseline="0">
                          <a:effectLst/>
                          <a:latin typeface="+mn-lt"/>
                          <a:ea typeface="Tahoma" panose="020B0604030504040204" pitchFamily="34" charset="0"/>
                          <a:cs typeface="Tahoma" panose="020B0604030504040204" pitchFamily="34" charset="0"/>
                        </a:rPr>
                        <a:t> Slider, Handle, Rotate, Follower,  Framework, Cams: – egg, round, ellipse, eccentric, snail, hexagon, Linear movement, Stability, Know names of tools used – bench hook, saw, etc., Annotated drawings, </a:t>
                      </a:r>
                      <a:r>
                        <a:rPr lang="en-GB" sz="600" baseline="0">
                          <a:solidFill>
                            <a:schemeClr val="tx1"/>
                          </a:solidFill>
                          <a:effectLst/>
                          <a:latin typeface="+mn-lt"/>
                          <a:ea typeface="Tahoma" panose="020B0604030504040204" pitchFamily="34" charset="0"/>
                          <a:cs typeface="Tahoma" panose="020B0604030504040204" pitchFamily="34" charset="0"/>
                        </a:rPr>
                        <a:t>Design decisions</a:t>
                      </a:r>
                      <a:endParaRPr lang="en-GB" sz="600">
                        <a:solidFill>
                          <a:schemeClr val="tx1"/>
                        </a:solidFill>
                        <a:effectLst/>
                        <a:latin typeface="+mn-lt"/>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600">
                          <a:effectLst/>
                          <a:latin typeface="+mn-lt"/>
                          <a:ea typeface="Tahoma" panose="020B0604030504040204" pitchFamily="34" charset="0"/>
                          <a:cs typeface="Tahoma" panose="020B0604030504040204" pitchFamily="34" charset="0"/>
                        </a:rPr>
                        <a:t>See Twinkl – Automata animals plan</a:t>
                      </a: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indent="-171450">
                        <a:buFont typeface="Arial" panose="020B0604020202020204" pitchFamily="34" charset="0"/>
                        <a:buChar char="•"/>
                      </a:pPr>
                      <a:r>
                        <a:rPr lang="en-GB" sz="600">
                          <a:effectLst/>
                          <a:latin typeface="Tahoma" panose="020B0604030504040204" pitchFamily="34" charset="0"/>
                          <a:ea typeface="Tahoma" panose="020B0604030504040204" pitchFamily="34" charset="0"/>
                          <a:cs typeface="Tahoma" panose="020B0604030504040204" pitchFamily="34" charset="0"/>
                        </a:rPr>
                        <a:t>Exploded drawing, B</a:t>
                      </a:r>
                      <a:r>
                        <a:rPr lang="en-GB" sz="600" b="0" i="0" u="none" strike="noStrike" kern="1200" baseline="0">
                          <a:solidFill>
                            <a:schemeClr val="dk1"/>
                          </a:solidFill>
                          <a:latin typeface="+mn-lt"/>
                          <a:ea typeface="+mn-ea"/>
                          <a:cs typeface="+mn-cs"/>
                        </a:rPr>
                        <a:t>atteries, Crocodile leads, Bulbs, Bulb holders, Buzzers, Light emitting diodes (LEDs), Wire, Automatic wire strippers, Connecting leads</a:t>
                      </a: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489115121"/>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774131" y="484379"/>
            <a:ext cx="507551" cy="503507"/>
          </a:xfrm>
          <a:prstGeom prst="rect">
            <a:avLst/>
          </a:prstGeom>
        </p:spPr>
      </p:pic>
      <p:sp>
        <p:nvSpPr>
          <p:cNvPr id="4" name="Rectangle 1"/>
          <p:cNvSpPr>
            <a:spLocks noChangeArrowheads="1"/>
          </p:cNvSpPr>
          <p:nvPr/>
        </p:nvSpPr>
        <p:spPr bwMode="auto">
          <a:xfrm>
            <a:off x="1485901" y="2248705"/>
            <a:ext cx="138564"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fontAlgn="base">
              <a:spcBef>
                <a:spcPct val="0"/>
              </a:spcBef>
              <a:spcAft>
                <a:spcPct val="0"/>
              </a:spcAft>
            </a:pPr>
            <a:endParaRPr lang="en-US" altLang="en-US" sz="135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1599089775"/>
              </p:ext>
            </p:extLst>
          </p:nvPr>
        </p:nvGraphicFramePr>
        <p:xfrm>
          <a:off x="140677" y="1168719"/>
          <a:ext cx="8595360" cy="5163059"/>
        </p:xfrm>
        <a:graphic>
          <a:graphicData uri="http://schemas.openxmlformats.org/drawingml/2006/table">
            <a:tbl>
              <a:tblPr firstRow="1" firstCol="1" bandRow="1">
                <a:tableStyleId>{5C22544A-7EE6-4342-B048-85BDC9FD1C3A}</a:tableStyleId>
              </a:tblPr>
              <a:tblGrid>
                <a:gridCol w="764622">
                  <a:extLst>
                    <a:ext uri="{9D8B030D-6E8A-4147-A177-3AD203B41FA5}">
                      <a16:colId xmlns:a16="http://schemas.microsoft.com/office/drawing/2014/main" val="20000"/>
                    </a:ext>
                  </a:extLst>
                </a:gridCol>
                <a:gridCol w="2485799">
                  <a:extLst>
                    <a:ext uri="{9D8B030D-6E8A-4147-A177-3AD203B41FA5}">
                      <a16:colId xmlns:a16="http://schemas.microsoft.com/office/drawing/2014/main" val="713258296"/>
                    </a:ext>
                  </a:extLst>
                </a:gridCol>
                <a:gridCol w="2621108">
                  <a:extLst>
                    <a:ext uri="{9D8B030D-6E8A-4147-A177-3AD203B41FA5}">
                      <a16:colId xmlns:a16="http://schemas.microsoft.com/office/drawing/2014/main" val="20001"/>
                    </a:ext>
                  </a:extLst>
                </a:gridCol>
                <a:gridCol w="2723831">
                  <a:extLst>
                    <a:ext uri="{9D8B030D-6E8A-4147-A177-3AD203B41FA5}">
                      <a16:colId xmlns:a16="http://schemas.microsoft.com/office/drawing/2014/main" val="20002"/>
                    </a:ext>
                  </a:extLst>
                </a:gridCol>
              </a:tblGrid>
              <a:tr h="415434">
                <a:tc>
                  <a:txBody>
                    <a:bodyPr/>
                    <a:lstStyle/>
                    <a:p>
                      <a:pP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 </a:t>
                      </a:r>
                    </a:p>
                  </a:txBody>
                  <a:tcPr marL="17686" marR="17686" marT="0" marB="0"/>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EYFS</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1</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2</a:t>
                      </a:r>
                    </a:p>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Free standing structures</a:t>
                      </a:r>
                    </a:p>
                  </a:txBody>
                  <a:tcPr marL="17686" marR="17686" marT="0" marB="0" anchor="ctr"/>
                </a:tc>
                <a:extLst>
                  <a:ext uri="{0D108BD9-81ED-4DB2-BD59-A6C34878D82A}">
                    <a16:rowId xmlns:a16="http://schemas.microsoft.com/office/drawing/2014/main" val="10000"/>
                  </a:ext>
                </a:extLst>
              </a:tr>
              <a:tr h="3422383">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Structures</a:t>
                      </a:r>
                    </a:p>
                    <a:p>
                      <a:pPr algn="ctr">
                        <a:lnSpc>
                          <a:spcPct val="115000"/>
                        </a:lnSpc>
                        <a:spcAft>
                          <a:spcPts val="0"/>
                        </a:spcAft>
                      </a:pPr>
                      <a:r>
                        <a:rPr lang="en-GB" sz="600" b="0">
                          <a:solidFill>
                            <a:srgbClr val="FF0000"/>
                          </a:solidFill>
                          <a:effectLst/>
                          <a:latin typeface="Tahoma" panose="020B0604030504040204" pitchFamily="34" charset="0"/>
                          <a:ea typeface="Tahoma" panose="020B0604030504040204" pitchFamily="34" charset="0"/>
                          <a:cs typeface="Tahoma" panose="020B0604030504040204" pitchFamily="34" charset="0"/>
                        </a:rPr>
                        <a:t>Design</a:t>
                      </a:r>
                    </a:p>
                    <a:p>
                      <a:pPr algn="ctr">
                        <a:lnSpc>
                          <a:spcPct val="115000"/>
                        </a:lnSpc>
                        <a:spcAft>
                          <a:spcPts val="0"/>
                        </a:spcAft>
                      </a:pPr>
                      <a:r>
                        <a:rPr lang="en-GB" sz="600" b="0">
                          <a:solidFill>
                            <a:srgbClr val="002060"/>
                          </a:solidFill>
                          <a:effectLst/>
                          <a:latin typeface="Tahoma" panose="020B0604030504040204" pitchFamily="34" charset="0"/>
                          <a:ea typeface="Tahoma" panose="020B0604030504040204" pitchFamily="34" charset="0"/>
                          <a:cs typeface="Tahoma" panose="020B0604030504040204" pitchFamily="34" charset="0"/>
                        </a:rPr>
                        <a:t>Make </a:t>
                      </a:r>
                    </a:p>
                    <a:p>
                      <a:pPr algn="ctr">
                        <a:lnSpc>
                          <a:spcPct val="115000"/>
                        </a:lnSpc>
                        <a:spcAft>
                          <a:spcPts val="0"/>
                        </a:spcAft>
                      </a:pPr>
                      <a:r>
                        <a:rPr lang="en-GB" sz="600" b="0">
                          <a:solidFill>
                            <a:srgbClr val="7030A0"/>
                          </a:solidFill>
                          <a:effectLst/>
                          <a:latin typeface="Tahoma" panose="020B0604030504040204" pitchFamily="34" charset="0"/>
                          <a:ea typeface="Tahoma" panose="020B0604030504040204" pitchFamily="34" charset="0"/>
                          <a:cs typeface="Tahoma" panose="020B0604030504040204" pitchFamily="34" charset="0"/>
                        </a:rPr>
                        <a:t>Evaluate</a:t>
                      </a:r>
                    </a:p>
                    <a:p>
                      <a:pPr algn="ctr">
                        <a:lnSpc>
                          <a:spcPct val="115000"/>
                        </a:lnSpc>
                        <a:spcAft>
                          <a:spcPts val="0"/>
                        </a:spcAft>
                      </a:pPr>
                      <a:r>
                        <a:rPr lang="en-GB" sz="600" b="0">
                          <a:solidFill>
                            <a:srgbClr val="FFFF00"/>
                          </a:solidFill>
                          <a:effectLst/>
                          <a:latin typeface="Tahoma" panose="020B0604030504040204" pitchFamily="34" charset="0"/>
                          <a:ea typeface="Tahoma" panose="020B0604030504040204" pitchFamily="34" charset="0"/>
                          <a:cs typeface="Tahoma" panose="020B0604030504040204" pitchFamily="34" charset="0"/>
                        </a:rPr>
                        <a:t>Technical</a:t>
                      </a:r>
                    </a:p>
                    <a:p>
                      <a:pPr algn="ctr">
                        <a:lnSpc>
                          <a:spcPct val="115000"/>
                        </a:lnSpc>
                        <a:spcAft>
                          <a:spcPts val="0"/>
                        </a:spcAft>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nchor="ctr"/>
                </a:tc>
                <a:tc>
                  <a:txBody>
                    <a:bodyPr/>
                    <a:lstStyle/>
                    <a:p>
                      <a:pPr marL="171450" indent="-171450" algn="l">
                        <a:lnSpc>
                          <a:spcPct val="115000"/>
                        </a:lnSpc>
                        <a:spcAft>
                          <a:spcPts val="0"/>
                        </a:spcAft>
                        <a:buFont typeface="Arial" panose="020B0604020202020204" pitchFamily="34" charset="0"/>
                        <a:buChar char="•"/>
                      </a:pPr>
                      <a:r>
                        <a:rPr lang="en-GB" sz="600">
                          <a:effectLst/>
                          <a:latin typeface="+mn-lt"/>
                          <a:ea typeface="Tahoma" panose="020B0604030504040204" pitchFamily="34" charset="0"/>
                          <a:cs typeface="Tahoma" panose="020B0604030504040204" pitchFamily="34" charset="0"/>
                        </a:rPr>
                        <a:t>Use</a:t>
                      </a:r>
                      <a:r>
                        <a:rPr lang="en-GB" sz="600" baseline="0">
                          <a:effectLst/>
                          <a:latin typeface="+mn-lt"/>
                          <a:ea typeface="Tahoma" panose="020B0604030504040204" pitchFamily="34" charset="0"/>
                          <a:cs typeface="Tahoma" panose="020B0604030504040204" pitchFamily="34" charset="0"/>
                        </a:rPr>
                        <a:t> a range of 3D construction toys such as wooden blocks, stickle bricks, </a:t>
                      </a:r>
                      <a:r>
                        <a:rPr lang="en-GB" sz="600" baseline="0" err="1">
                          <a:effectLst/>
                          <a:latin typeface="+mn-lt"/>
                          <a:ea typeface="Tahoma" panose="020B0604030504040204" pitchFamily="34" charset="0"/>
                          <a:cs typeface="Tahoma" panose="020B0604030504040204" pitchFamily="34" charset="0"/>
                        </a:rPr>
                        <a:t>lego</a:t>
                      </a:r>
                      <a:r>
                        <a:rPr lang="en-GB" sz="600" baseline="0">
                          <a:effectLst/>
                          <a:latin typeface="+mn-lt"/>
                          <a:ea typeface="Tahoma" panose="020B0604030504040204" pitchFamily="34" charset="0"/>
                          <a:cs typeface="Tahoma" panose="020B0604030504040204" pitchFamily="34" charset="0"/>
                        </a:rPr>
                        <a:t>, crates, etc. to build walls, towers and frameworks - houses, bridges, dens, etc.</a:t>
                      </a:r>
                    </a:p>
                    <a:p>
                      <a:pPr marL="171450" indent="-171450" algn="l">
                        <a:lnSpc>
                          <a:spcPct val="115000"/>
                        </a:lnSpc>
                        <a:spcAft>
                          <a:spcPts val="0"/>
                        </a:spcAft>
                        <a:buFont typeface="Arial" panose="020B0604020202020204" pitchFamily="34" charset="0"/>
                        <a:buChar char="•"/>
                      </a:pPr>
                      <a:r>
                        <a:rPr lang="en-GB" sz="600" baseline="0">
                          <a:effectLst/>
                          <a:latin typeface="+mn-lt"/>
                          <a:ea typeface="Tahoma" panose="020B0604030504040204" pitchFamily="34" charset="0"/>
                          <a:cs typeface="Tahoma" panose="020B0604030504040204" pitchFamily="34" charset="0"/>
                        </a:rPr>
                        <a:t>Work on a range of scales, </a:t>
                      </a:r>
                      <a:r>
                        <a:rPr lang="en-GB" sz="600" baseline="0" err="1">
                          <a:effectLst/>
                          <a:latin typeface="+mn-lt"/>
                          <a:ea typeface="Tahoma" panose="020B0604030504040204" pitchFamily="34" charset="0"/>
                          <a:cs typeface="Tahoma" panose="020B0604030504040204" pitchFamily="34" charset="0"/>
                        </a:rPr>
                        <a:t>eg</a:t>
                      </a:r>
                      <a:r>
                        <a:rPr lang="en-GB" sz="600" baseline="0">
                          <a:effectLst/>
                          <a:latin typeface="+mn-lt"/>
                          <a:ea typeface="Tahoma" panose="020B0604030504040204" pitchFamily="34" charset="0"/>
                          <a:cs typeface="Tahoma" panose="020B0604030504040204" pitchFamily="34" charset="0"/>
                        </a:rPr>
                        <a:t> small world and outdoor</a:t>
                      </a:r>
                    </a:p>
                    <a:p>
                      <a:pPr marL="171450" indent="-171450" algn="l">
                        <a:lnSpc>
                          <a:spcPct val="115000"/>
                        </a:lnSpc>
                        <a:spcAft>
                          <a:spcPts val="0"/>
                        </a:spcAft>
                        <a:buFont typeface="Arial" panose="020B0604020202020204" pitchFamily="34" charset="0"/>
                        <a:buChar char="•"/>
                      </a:pPr>
                      <a:r>
                        <a:rPr lang="en-GB" sz="600" baseline="0">
                          <a:effectLst/>
                          <a:latin typeface="+mn-lt"/>
                          <a:ea typeface="Tahoma" panose="020B0604030504040204" pitchFamily="34" charset="0"/>
                          <a:cs typeface="Tahoma" panose="020B0604030504040204" pitchFamily="34" charset="0"/>
                        </a:rPr>
                        <a:t>Consider how stable they are through trial and error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a:latin typeface="+mn-lt"/>
                        </a:rPr>
                        <a:t>Share their creations, explaining the process they have used</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a:latin typeface="+mn-lt"/>
                        </a:rPr>
                        <a:t>Explain</a:t>
                      </a:r>
                      <a:r>
                        <a:rPr lang="en-GB" sz="600" baseline="0">
                          <a:latin typeface="+mn-lt"/>
                        </a:rPr>
                        <a:t> who or what the structures are for and how they have adapted them for the user</a:t>
                      </a:r>
                      <a:endParaRPr lang="en-GB" sz="600">
                        <a:latin typeface="+mn-lt"/>
                      </a:endParaRPr>
                    </a:p>
                    <a:p>
                      <a:pPr marL="171450" indent="-171450" algn="l">
                        <a:lnSpc>
                          <a:spcPct val="115000"/>
                        </a:lnSpc>
                        <a:spcAft>
                          <a:spcPts val="0"/>
                        </a:spcAft>
                        <a:buFont typeface="Arial" panose="020B0604020202020204" pitchFamily="34" charset="0"/>
                        <a:buChar char="•"/>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indent="-171450">
                        <a:buFont typeface="Arial" panose="020B0604020202020204" pitchFamily="34" charset="0"/>
                        <a:buChar char="•"/>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indent="-171450">
                        <a:buFont typeface="Arial" panose="020B0604020202020204" pitchFamily="34" charset="0"/>
                        <a:buChar char="•"/>
                      </a:pPr>
                      <a:r>
                        <a:rPr lang="en-GB" sz="600" b="0" i="0" u="none" strike="noStrike" kern="1200" baseline="0">
                          <a:solidFill>
                            <a:schemeClr val="dk1"/>
                          </a:solidFill>
                          <a:latin typeface="+mn-lt"/>
                          <a:ea typeface="+mn-ea"/>
                          <a:cs typeface="+mn-cs"/>
                        </a:rPr>
                        <a:t>Design a freestanding tree house/ bug hotel </a:t>
                      </a:r>
                    </a:p>
                    <a:p>
                      <a:pPr marL="171450" indent="-171450">
                        <a:buFont typeface="Arial" panose="020B0604020202020204" pitchFamily="34" charset="0"/>
                        <a:buChar char="•"/>
                      </a:pPr>
                      <a:r>
                        <a:rPr lang="en-GB" sz="600" b="0" i="0" u="none" strike="noStrike" kern="1200" baseline="0">
                          <a:solidFill>
                            <a:schemeClr val="dk1"/>
                          </a:solidFill>
                          <a:latin typeface="+mn-lt"/>
                          <a:ea typeface="+mn-ea"/>
                          <a:cs typeface="+mn-cs"/>
                        </a:rPr>
                        <a:t>Investigate existing simple  free standing structures, </a:t>
                      </a:r>
                      <a:r>
                        <a:rPr lang="en-GB" sz="600" b="0" i="0" u="none" strike="noStrike" kern="1200" baseline="0" err="1">
                          <a:solidFill>
                            <a:schemeClr val="dk1"/>
                          </a:solidFill>
                          <a:latin typeface="+mn-lt"/>
                          <a:ea typeface="+mn-ea"/>
                          <a:cs typeface="+mn-cs"/>
                        </a:rPr>
                        <a:t>eg</a:t>
                      </a:r>
                      <a:r>
                        <a:rPr lang="en-GB" sz="600" b="0" i="0" u="none" strike="noStrike" kern="1200" baseline="0">
                          <a:solidFill>
                            <a:schemeClr val="dk1"/>
                          </a:solidFill>
                          <a:latin typeface="+mn-lt"/>
                          <a:ea typeface="+mn-ea"/>
                          <a:cs typeface="+mn-cs"/>
                        </a:rPr>
                        <a:t>. a shed or insect homes in  school and the local environment through sketching, notes and photos</a:t>
                      </a:r>
                    </a:p>
                    <a:p>
                      <a:pPr marL="171450" indent="-171450">
                        <a:buFont typeface="Arial" panose="020B0604020202020204" pitchFamily="34" charset="0"/>
                        <a:buChar char="•"/>
                      </a:pPr>
                      <a:r>
                        <a:rPr lang="en-GB" sz="600" b="0" i="0" u="none" strike="noStrike" kern="1200" baseline="0">
                          <a:solidFill>
                            <a:schemeClr val="dk1"/>
                          </a:solidFill>
                          <a:latin typeface="+mn-lt"/>
                          <a:ea typeface="+mn-ea"/>
                          <a:cs typeface="+mn-cs"/>
                        </a:rPr>
                        <a:t>Generate ideas based on simple design criteria and their own experiences, explaining what they could make.</a:t>
                      </a:r>
                    </a:p>
                    <a:p>
                      <a:pPr marL="171450" indent="-171450">
                        <a:buFont typeface="Arial" panose="020B0604020202020204" pitchFamily="34" charset="0"/>
                        <a:buChar char="•"/>
                      </a:pPr>
                      <a:r>
                        <a:rPr lang="en-GB" sz="600" b="0" i="0" u="none" strike="noStrike" kern="1200" baseline="0">
                          <a:solidFill>
                            <a:schemeClr val="dk1"/>
                          </a:solidFill>
                          <a:latin typeface="+mn-lt"/>
                          <a:ea typeface="+mn-ea"/>
                          <a:cs typeface="+mn-cs"/>
                        </a:rPr>
                        <a:t>Develop, model and communicate their ideas through talking, mock-ups and drawings.</a:t>
                      </a:r>
                    </a:p>
                    <a:p>
                      <a:pPr marL="171450" indent="-171450">
                        <a:buFont typeface="Arial" panose="020B0604020202020204" pitchFamily="34" charset="0"/>
                        <a:buChar char="•"/>
                      </a:pPr>
                      <a:r>
                        <a:rPr lang="en-GB" sz="600" b="0" i="0" u="none" strike="noStrike" kern="1200" baseline="0">
                          <a:solidFill>
                            <a:schemeClr val="dk1"/>
                          </a:solidFill>
                          <a:latin typeface="+mn-lt"/>
                          <a:ea typeface="+mn-ea"/>
                          <a:cs typeface="+mn-cs"/>
                        </a:rPr>
                        <a:t>Plan by suggesting what to do next</a:t>
                      </a:r>
                    </a:p>
                    <a:p>
                      <a:pPr marL="171450" indent="-171450">
                        <a:buFont typeface="Arial" panose="020B0604020202020204" pitchFamily="34" charset="0"/>
                        <a:buChar char="•"/>
                      </a:pPr>
                      <a:r>
                        <a:rPr lang="en-GB" sz="600" b="0" i="0" u="none" strike="noStrike" kern="1200" baseline="0">
                          <a:solidFill>
                            <a:schemeClr val="dk1"/>
                          </a:solidFill>
                          <a:latin typeface="+mn-lt"/>
                          <a:ea typeface="+mn-ea"/>
                          <a:cs typeface="+mn-cs"/>
                        </a:rPr>
                        <a:t>Select and use tools, skills and techniques suitable for the task, explaining their choices</a:t>
                      </a:r>
                    </a:p>
                    <a:p>
                      <a:pPr marL="171450" indent="-171450">
                        <a:buFont typeface="Arial" panose="020B0604020202020204" pitchFamily="34" charset="0"/>
                        <a:buChar char="•"/>
                      </a:pPr>
                      <a:r>
                        <a:rPr lang="en-GB" sz="600" b="0" i="0" u="none" strike="noStrike" kern="1200" baseline="0">
                          <a:solidFill>
                            <a:schemeClr val="dk1"/>
                          </a:solidFill>
                          <a:latin typeface="+mn-lt"/>
                          <a:ea typeface="+mn-ea"/>
                          <a:cs typeface="+mn-cs"/>
                        </a:rPr>
                        <a:t>Select new and reclaimed materials and construction kits to build their structures</a:t>
                      </a:r>
                    </a:p>
                    <a:p>
                      <a:pPr marL="171450" indent="-171450">
                        <a:buFont typeface="Arial" panose="020B0604020202020204" pitchFamily="34" charset="0"/>
                        <a:buChar char="•"/>
                      </a:pPr>
                      <a:r>
                        <a:rPr lang="en-GB" sz="600" b="0" i="0" u="none" strike="noStrike" kern="1200" baseline="0">
                          <a:solidFill>
                            <a:schemeClr val="dk1"/>
                          </a:solidFill>
                          <a:latin typeface="+mn-lt"/>
                          <a:ea typeface="+mn-ea"/>
                          <a:cs typeface="+mn-cs"/>
                        </a:rPr>
                        <a:t>Use simple finishing techniques suitable for the structure they are creating</a:t>
                      </a:r>
                    </a:p>
                    <a:p>
                      <a:pPr marL="171450" indent="-171450">
                        <a:buFont typeface="Arial" panose="020B0604020202020204" pitchFamily="34" charset="0"/>
                        <a:buChar char="•"/>
                      </a:pPr>
                      <a:r>
                        <a:rPr lang="en-GB" sz="600" b="0" i="0" u="none" strike="noStrike" kern="1200" baseline="0">
                          <a:solidFill>
                            <a:schemeClr val="dk1"/>
                          </a:solidFill>
                          <a:latin typeface="+mn-lt"/>
                          <a:ea typeface="+mn-ea"/>
                          <a:cs typeface="+mn-cs"/>
                        </a:rPr>
                        <a:t>Evaluate their product by discussing how well it  works in relation to the purpose, the user and whether it meets the original design criteria</a:t>
                      </a:r>
                    </a:p>
                    <a:p>
                      <a:pPr marL="171450" indent="-171450">
                        <a:buFont typeface="Arial" panose="020B0604020202020204" pitchFamily="34" charset="0"/>
                        <a:buChar char="•"/>
                      </a:pPr>
                      <a:r>
                        <a:rPr lang="en-GB" sz="600" b="0" i="0" u="none" strike="noStrike" kern="1200" baseline="0">
                          <a:solidFill>
                            <a:schemeClr val="dk1"/>
                          </a:solidFill>
                          <a:latin typeface="+mn-lt"/>
                          <a:ea typeface="+mn-ea"/>
                          <a:cs typeface="+mn-cs"/>
                        </a:rPr>
                        <a:t>Know how to make freestanding structures stronger, stiffer and more stable.</a:t>
                      </a:r>
                    </a:p>
                    <a:p>
                      <a:pPr marL="171450" indent="-171450">
                        <a:buFont typeface="Arial" panose="020B0604020202020204" pitchFamily="34" charset="0"/>
                        <a:buChar char="•"/>
                      </a:pPr>
                      <a:r>
                        <a:rPr lang="en-GB" sz="600" b="0" i="0" u="none" strike="noStrike" kern="1200" baseline="0">
                          <a:solidFill>
                            <a:schemeClr val="dk1"/>
                          </a:solidFill>
                          <a:latin typeface="+mn-lt"/>
                          <a:ea typeface="+mn-ea"/>
                          <a:cs typeface="+mn-cs"/>
                        </a:rPr>
                        <a:t>Know and use technical vocabulary relevant to the project</a:t>
                      </a:r>
                    </a:p>
                    <a:p>
                      <a:pPr marL="171450" indent="-171450">
                        <a:buFont typeface="Arial" panose="020B0604020202020204" pitchFamily="34" charset="0"/>
                        <a:buChar char="•"/>
                      </a:pPr>
                      <a:r>
                        <a:rPr lang="en-GB" sz="600" b="0" i="0" u="none" strike="noStrike" kern="1200" baseline="0">
                          <a:solidFill>
                            <a:schemeClr val="dk1"/>
                          </a:solidFill>
                          <a:latin typeface="+mn-lt"/>
                          <a:ea typeface="+mn-ea"/>
                          <a:cs typeface="+mn-cs"/>
                        </a:rPr>
                        <a:t>Know about working safely, using tools, equipment, materials, components and techniques appropriate to the task</a:t>
                      </a: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extLst>
                  <a:ext uri="{0D108BD9-81ED-4DB2-BD59-A6C34878D82A}">
                    <a16:rowId xmlns:a16="http://schemas.microsoft.com/office/drawing/2014/main" val="10001"/>
                  </a:ext>
                </a:extLst>
              </a:tr>
              <a:tr h="1325242">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Vocabulary</a:t>
                      </a:r>
                    </a:p>
                  </a:txBody>
                  <a:tcPr marL="17686" marR="17686" marT="0" marB="0" anchor="ctr"/>
                </a:tc>
                <a:tc>
                  <a:txBody>
                    <a:bodyPr/>
                    <a:lstStyle/>
                    <a:p>
                      <a:pPr marL="171450" indent="-171450" algn="l">
                        <a:lnSpc>
                          <a:spcPct val="115000"/>
                        </a:lnSpc>
                        <a:spcAft>
                          <a:spcPts val="0"/>
                        </a:spcAft>
                        <a:buFont typeface="Arial" panose="020B0604020202020204" pitchFamily="34" charset="0"/>
                        <a:buChar char="•"/>
                      </a:pPr>
                      <a:r>
                        <a:rPr lang="en-GB" sz="600">
                          <a:effectLst/>
                          <a:latin typeface="+mn-lt"/>
                          <a:ea typeface="Tahoma" panose="020B0604030504040204" pitchFamily="34" charset="0"/>
                          <a:cs typeface="Tahoma" panose="020B0604030504040204" pitchFamily="34" charset="0"/>
                        </a:rPr>
                        <a:t>Building, Structure, Construction, Wall, Strong, Weak, Tower, Side, Edge, Base, Top, Corner, Straight, Plastic, Wood, Design, Square, Circle, Ideas, Rectangle </a:t>
                      </a:r>
                    </a:p>
                  </a:txBody>
                  <a:tcPr marL="17686" marR="17686" marT="0" marB="0"/>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600" kern="1200">
                        <a:solidFill>
                          <a:schemeClr val="dk1"/>
                        </a:solidFill>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indent="-171450">
                        <a:buFont typeface="Arial" panose="020B0604020202020204" pitchFamily="34" charset="0"/>
                        <a:buChar char="•"/>
                      </a:pPr>
                      <a:r>
                        <a:rPr lang="en-GB" sz="600" b="0" i="0" u="none" strike="noStrike" kern="1200" baseline="0">
                          <a:solidFill>
                            <a:schemeClr val="dk1"/>
                          </a:solidFill>
                          <a:latin typeface="+mn-lt"/>
                          <a:ea typeface="+mn-ea"/>
                          <a:cs typeface="+mn-cs"/>
                        </a:rPr>
                        <a:t>Framework, Weak, Strong, Underneath, Thinner, Thicker, Apex, Metal, Re cycled materials/ Reclaimed, Cuboid, Cube, Cylinder, Make, Evaluate, User, Purpose, Design criteria, Product, Function, Scale, Free standing, Frame structure, Stability, Mock-up, Brick bonding</a:t>
                      </a: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extLst>
                  <a:ext uri="{0D108BD9-81ED-4DB2-BD59-A6C34878D82A}">
                    <a16:rowId xmlns:a16="http://schemas.microsoft.com/office/drawing/2014/main" val="10002"/>
                  </a:ext>
                </a:extLst>
              </a:tr>
            </a:tbl>
          </a:graphicData>
        </a:graphic>
      </p:graphicFrame>
      <p:sp>
        <p:nvSpPr>
          <p:cNvPr id="8" name="TextBox 7"/>
          <p:cNvSpPr txBox="1"/>
          <p:nvPr/>
        </p:nvSpPr>
        <p:spPr>
          <a:xfrm>
            <a:off x="1624465" y="526221"/>
            <a:ext cx="6483202" cy="461665"/>
          </a:xfrm>
          <a:prstGeom prst="rect">
            <a:avLst/>
          </a:prstGeom>
          <a:noFill/>
        </p:spPr>
        <p:txBody>
          <a:bodyPr wrap="square" rtlCol="0">
            <a:spAutoFit/>
          </a:bodyPr>
          <a:lstStyle/>
          <a:p>
            <a:pPr defTabSz="685800"/>
            <a:r>
              <a:rPr lang="en-GB" sz="2400" b="1">
                <a:solidFill>
                  <a:srgbClr val="002060"/>
                </a:solidFill>
                <a:latin typeface="Tahoma" panose="020B0604030504040204" pitchFamily="34" charset="0"/>
                <a:ea typeface="Tahoma" panose="020B0604030504040204" pitchFamily="34" charset="0"/>
                <a:cs typeface="Tahoma" panose="020B0604030504040204" pitchFamily="34" charset="0"/>
              </a:rPr>
              <a:t>Design and technology  EYFS to Year 2</a:t>
            </a:r>
          </a:p>
        </p:txBody>
      </p:sp>
    </p:spTree>
    <p:extLst>
      <p:ext uri="{BB962C8B-B14F-4D97-AF65-F5344CB8AC3E}">
        <p14:creationId xmlns:p14="http://schemas.microsoft.com/office/powerpoint/2010/main" val="3840080504"/>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719551" y="385905"/>
            <a:ext cx="507551" cy="503507"/>
          </a:xfrm>
          <a:prstGeom prst="rect">
            <a:avLst/>
          </a:prstGeom>
        </p:spPr>
      </p:pic>
      <p:sp>
        <p:nvSpPr>
          <p:cNvPr id="4" name="Rectangle 1"/>
          <p:cNvSpPr>
            <a:spLocks noChangeArrowheads="1"/>
          </p:cNvSpPr>
          <p:nvPr/>
        </p:nvSpPr>
        <p:spPr bwMode="auto">
          <a:xfrm>
            <a:off x="1485901" y="2248705"/>
            <a:ext cx="138564"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fontAlgn="base">
              <a:spcBef>
                <a:spcPct val="0"/>
              </a:spcBef>
              <a:spcAft>
                <a:spcPct val="0"/>
              </a:spcAft>
            </a:pPr>
            <a:endParaRPr lang="en-US" altLang="en-US" sz="135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6894258" y="1022248"/>
            <a:ext cx="918102" cy="300082"/>
          </a:xfrm>
          <a:prstGeom prst="rect">
            <a:avLst/>
          </a:prstGeom>
          <a:noFill/>
        </p:spPr>
        <p:txBody>
          <a:bodyPr wrap="square" rtlCol="0">
            <a:spAutoFit/>
          </a:bodyPr>
          <a:lstStyle/>
          <a:p>
            <a:pPr defTabSz="685800"/>
            <a:endParaRPr lang="en-GB" sz="1350" b="1">
              <a:solidFill>
                <a:srgbClr val="1F497D"/>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6678235" y="1322767"/>
            <a:ext cx="1242137" cy="276999"/>
          </a:xfrm>
          <a:prstGeom prst="rect">
            <a:avLst/>
          </a:prstGeom>
          <a:noFill/>
        </p:spPr>
        <p:txBody>
          <a:bodyPr wrap="square" rtlCol="0">
            <a:spAutoFit/>
          </a:bodyPr>
          <a:lstStyle/>
          <a:p>
            <a:pPr defTabSz="685800"/>
            <a:endParaRPr lang="en-GB" sz="1200" b="1">
              <a:solidFill>
                <a:srgbClr val="1F497D"/>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7" name="Table 6">
            <a:extLst>
              <a:ext uri="{FF2B5EF4-FFF2-40B4-BE49-F238E27FC236}">
                <a16:creationId xmlns:a16="http://schemas.microsoft.com/office/drawing/2014/main" id="{8064ACAE-4A41-44F7-ABD6-4F21AF4A769E}"/>
              </a:ext>
            </a:extLst>
          </p:cNvPr>
          <p:cNvGraphicFramePr>
            <a:graphicFrameLocks noGrp="1"/>
          </p:cNvGraphicFramePr>
          <p:nvPr>
            <p:extLst>
              <p:ext uri="{D42A27DB-BD31-4B8C-83A1-F6EECF244321}">
                <p14:modId xmlns:p14="http://schemas.microsoft.com/office/powerpoint/2010/main" val="1963843120"/>
              </p:ext>
            </p:extLst>
          </p:nvPr>
        </p:nvGraphicFramePr>
        <p:xfrm>
          <a:off x="597066" y="889412"/>
          <a:ext cx="8223376" cy="6257612"/>
        </p:xfrm>
        <a:graphic>
          <a:graphicData uri="http://schemas.openxmlformats.org/drawingml/2006/table">
            <a:tbl>
              <a:tblPr firstRow="1" firstCol="1" bandRow="1">
                <a:tableStyleId>{5C22544A-7EE6-4342-B048-85BDC9FD1C3A}</a:tableStyleId>
              </a:tblPr>
              <a:tblGrid>
                <a:gridCol w="947245">
                  <a:extLst>
                    <a:ext uri="{9D8B030D-6E8A-4147-A177-3AD203B41FA5}">
                      <a16:colId xmlns:a16="http://schemas.microsoft.com/office/drawing/2014/main" val="2863215087"/>
                    </a:ext>
                  </a:extLst>
                </a:gridCol>
                <a:gridCol w="2425377">
                  <a:extLst>
                    <a:ext uri="{9D8B030D-6E8A-4147-A177-3AD203B41FA5}">
                      <a16:colId xmlns:a16="http://schemas.microsoft.com/office/drawing/2014/main" val="122677382"/>
                    </a:ext>
                  </a:extLst>
                </a:gridCol>
                <a:gridCol w="2425377">
                  <a:extLst>
                    <a:ext uri="{9D8B030D-6E8A-4147-A177-3AD203B41FA5}">
                      <a16:colId xmlns:a16="http://schemas.microsoft.com/office/drawing/2014/main" val="375876866"/>
                    </a:ext>
                  </a:extLst>
                </a:gridCol>
                <a:gridCol w="2425377">
                  <a:extLst>
                    <a:ext uri="{9D8B030D-6E8A-4147-A177-3AD203B41FA5}">
                      <a16:colId xmlns:a16="http://schemas.microsoft.com/office/drawing/2014/main" val="3073927167"/>
                    </a:ext>
                  </a:extLst>
                </a:gridCol>
              </a:tblGrid>
              <a:tr h="255249">
                <a:tc>
                  <a:txBody>
                    <a:bodyPr/>
                    <a:lstStyle/>
                    <a:p>
                      <a:pP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 </a:t>
                      </a:r>
                    </a:p>
                  </a:txBody>
                  <a:tcPr marL="17686" marR="17686" marT="0" marB="0"/>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3</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4/5</a:t>
                      </a:r>
                    </a:p>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Frame structure</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5/6</a:t>
                      </a:r>
                    </a:p>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Frame structure</a:t>
                      </a:r>
                    </a:p>
                  </a:txBody>
                  <a:tcPr marL="17686" marR="17686" marT="0" marB="0" anchor="ctr"/>
                </a:tc>
                <a:extLst>
                  <a:ext uri="{0D108BD9-81ED-4DB2-BD59-A6C34878D82A}">
                    <a16:rowId xmlns:a16="http://schemas.microsoft.com/office/drawing/2014/main" val="265378462"/>
                  </a:ext>
                </a:extLst>
              </a:tr>
              <a:tr h="4846320">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600">
                          <a:effectLst/>
                          <a:latin typeface="Tahoma" panose="020B0604030504040204" pitchFamily="34" charset="0"/>
                          <a:ea typeface="Tahoma" panose="020B0604030504040204" pitchFamily="34" charset="0"/>
                          <a:cs typeface="Tahoma" panose="020B0604030504040204" pitchFamily="34" charset="0"/>
                        </a:rPr>
                        <a:t>Structures</a:t>
                      </a:r>
                    </a:p>
                    <a:p>
                      <a:pPr algn="ctr">
                        <a:lnSpc>
                          <a:spcPct val="115000"/>
                        </a:lnSpc>
                        <a:spcAft>
                          <a:spcPts val="0"/>
                        </a:spcAft>
                      </a:pPr>
                      <a:r>
                        <a:rPr lang="en-GB" sz="600" b="0">
                          <a:solidFill>
                            <a:srgbClr val="FF0000"/>
                          </a:solidFill>
                          <a:effectLst/>
                          <a:latin typeface="Tahoma" panose="020B0604030504040204" pitchFamily="34" charset="0"/>
                          <a:ea typeface="Tahoma" panose="020B0604030504040204" pitchFamily="34" charset="0"/>
                          <a:cs typeface="Tahoma" panose="020B0604030504040204" pitchFamily="34" charset="0"/>
                        </a:rPr>
                        <a:t>Design</a:t>
                      </a:r>
                    </a:p>
                    <a:p>
                      <a:pPr algn="ctr">
                        <a:lnSpc>
                          <a:spcPct val="115000"/>
                        </a:lnSpc>
                        <a:spcAft>
                          <a:spcPts val="0"/>
                        </a:spcAft>
                      </a:pPr>
                      <a:r>
                        <a:rPr lang="en-GB" sz="600" b="0">
                          <a:solidFill>
                            <a:srgbClr val="002060"/>
                          </a:solidFill>
                          <a:effectLst/>
                          <a:latin typeface="Tahoma" panose="020B0604030504040204" pitchFamily="34" charset="0"/>
                          <a:ea typeface="Tahoma" panose="020B0604030504040204" pitchFamily="34" charset="0"/>
                          <a:cs typeface="Tahoma" panose="020B0604030504040204" pitchFamily="34" charset="0"/>
                        </a:rPr>
                        <a:t>Make </a:t>
                      </a:r>
                    </a:p>
                    <a:p>
                      <a:pPr algn="ctr">
                        <a:lnSpc>
                          <a:spcPct val="115000"/>
                        </a:lnSpc>
                        <a:spcAft>
                          <a:spcPts val="0"/>
                        </a:spcAft>
                      </a:pPr>
                      <a:r>
                        <a:rPr lang="en-GB" sz="600" b="0">
                          <a:solidFill>
                            <a:srgbClr val="7030A0"/>
                          </a:solidFill>
                          <a:effectLst/>
                          <a:latin typeface="Tahoma" panose="020B0604030504040204" pitchFamily="34" charset="0"/>
                          <a:ea typeface="Tahoma" panose="020B0604030504040204" pitchFamily="34" charset="0"/>
                          <a:cs typeface="Tahoma" panose="020B0604030504040204" pitchFamily="34" charset="0"/>
                        </a:rPr>
                        <a:t>Evaluate</a:t>
                      </a:r>
                    </a:p>
                    <a:p>
                      <a:pPr algn="ctr">
                        <a:lnSpc>
                          <a:spcPct val="115000"/>
                        </a:lnSpc>
                        <a:spcAft>
                          <a:spcPts val="0"/>
                        </a:spcAft>
                      </a:pPr>
                      <a:r>
                        <a:rPr lang="en-GB" sz="600" b="0">
                          <a:solidFill>
                            <a:srgbClr val="FFFF00"/>
                          </a:solidFill>
                          <a:effectLst/>
                          <a:latin typeface="Tahoma" panose="020B0604030504040204" pitchFamily="34" charset="0"/>
                          <a:ea typeface="Tahoma" panose="020B0604030504040204" pitchFamily="34" charset="0"/>
                          <a:cs typeface="Tahoma" panose="020B0604030504040204" pitchFamily="34" charset="0"/>
                        </a:rPr>
                        <a:t>Technical</a:t>
                      </a:r>
                    </a:p>
                    <a:p>
                      <a:pPr marL="0" marR="0" lvl="0" indent="0" algn="ctr" defTabSz="914400" rtl="0" eaLnBrk="1" fontAlgn="auto" latinLnBrk="0" hangingPunct="1">
                        <a:lnSpc>
                          <a:spcPct val="115000"/>
                        </a:lnSpc>
                        <a:spcBef>
                          <a:spcPts val="0"/>
                        </a:spcBef>
                        <a:spcAft>
                          <a:spcPts val="0"/>
                        </a:spcAft>
                        <a:buClrTx/>
                        <a:buSzTx/>
                        <a:buFontTx/>
                        <a:buNone/>
                        <a:tabLst/>
                        <a:defRPr/>
                      </a:pPr>
                      <a:endParaRPr lang="en-GB" sz="60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nchor="ctr"/>
                </a:tc>
                <a:tc>
                  <a:txBody>
                    <a:bodyPr/>
                    <a:lstStyle/>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indent="-171450">
                        <a:buFont typeface="Arial" panose="020B0604020202020204" pitchFamily="34" charset="0"/>
                        <a:buChar char="•"/>
                      </a:pPr>
                      <a:r>
                        <a:rPr lang="en-GB" sz="600" b="0" i="0" u="none" strike="noStrike" kern="1200" baseline="0">
                          <a:solidFill>
                            <a:srgbClr val="FF0000"/>
                          </a:solidFill>
                          <a:latin typeface="+mn-lt"/>
                          <a:ea typeface="+mn-ea"/>
                          <a:cs typeface="+mn-cs"/>
                        </a:rPr>
                        <a:t>Design a frame structure for a Cam automata toy</a:t>
                      </a:r>
                    </a:p>
                    <a:p>
                      <a:pPr marL="171450" indent="-171450">
                        <a:buFont typeface="Arial" panose="020B0604020202020204" pitchFamily="34" charset="0"/>
                        <a:buChar char="•"/>
                      </a:pPr>
                      <a:r>
                        <a:rPr lang="en-GB" sz="600" b="0" i="0" u="none" strike="noStrike" kern="1200" baseline="0">
                          <a:solidFill>
                            <a:srgbClr val="FF0000"/>
                          </a:solidFill>
                          <a:latin typeface="+mn-lt"/>
                          <a:ea typeface="+mn-ea"/>
                          <a:cs typeface="+mn-cs"/>
                        </a:rPr>
                        <a:t>Know basic 2-D and 3-D shapes in mathematics and the physical properties and every day uses of materials in science</a:t>
                      </a:r>
                    </a:p>
                    <a:p>
                      <a:pPr marL="171450" indent="-171450">
                        <a:buFont typeface="Arial" panose="020B0604020202020204" pitchFamily="34" charset="0"/>
                        <a:buChar char="•"/>
                      </a:pPr>
                      <a:r>
                        <a:rPr lang="en-GB" sz="600" b="0" i="0" u="none" strike="noStrike" kern="1200" baseline="0">
                          <a:solidFill>
                            <a:srgbClr val="FF0000"/>
                          </a:solidFill>
                          <a:latin typeface="+mn-lt"/>
                          <a:ea typeface="+mn-ea"/>
                          <a:cs typeface="+mn-cs"/>
                        </a:rPr>
                        <a:t>Generate realistic ideas and design criteria collaboratively through discussion, focusing on the needs of the user and purpose of the product</a:t>
                      </a:r>
                    </a:p>
                    <a:p>
                      <a:pPr marL="171450" indent="-171450">
                        <a:buFont typeface="Arial" panose="020B0604020202020204" pitchFamily="34" charset="0"/>
                        <a:buChar char="•"/>
                      </a:pPr>
                      <a:r>
                        <a:rPr lang="en-GB" sz="600" b="0" i="0" u="none" strike="noStrike" kern="1200" baseline="0">
                          <a:solidFill>
                            <a:srgbClr val="FF0000"/>
                          </a:solidFill>
                          <a:latin typeface="+mn-lt"/>
                          <a:ea typeface="+mn-ea"/>
                          <a:cs typeface="+mn-cs"/>
                        </a:rPr>
                        <a:t>Develop ideas through the analysis of existing products (</a:t>
                      </a:r>
                      <a:r>
                        <a:rPr lang="en-GB" sz="600" b="0" i="0" u="none" strike="noStrike" kern="1200" baseline="0" err="1">
                          <a:solidFill>
                            <a:srgbClr val="FF0000"/>
                          </a:solidFill>
                          <a:latin typeface="+mn-lt"/>
                          <a:ea typeface="+mn-ea"/>
                          <a:cs typeface="+mn-cs"/>
                        </a:rPr>
                        <a:t>eg.</a:t>
                      </a:r>
                      <a:r>
                        <a:rPr lang="en-GB" sz="600" b="0" i="0" u="none" strike="noStrike" kern="1200" baseline="0">
                          <a:solidFill>
                            <a:srgbClr val="FF0000"/>
                          </a:solidFill>
                          <a:latin typeface="+mn-lt"/>
                          <a:ea typeface="+mn-ea"/>
                          <a:cs typeface="+mn-cs"/>
                        </a:rPr>
                        <a:t> boxes of different shapes, dwellings such as bird boxes, a shed) and use annotated sketches and prototypes to model and communicate ideas.</a:t>
                      </a:r>
                    </a:p>
                    <a:p>
                      <a:pPr marL="171450" indent="-171450">
                        <a:buFont typeface="Arial" panose="020B0604020202020204" pitchFamily="34" charset="0"/>
                        <a:buChar char="•"/>
                      </a:pPr>
                      <a:r>
                        <a:rPr lang="en-GB" sz="600" b="0" i="0" u="none" strike="noStrike" kern="1200" baseline="0">
                          <a:solidFill>
                            <a:srgbClr val="FF0000"/>
                          </a:solidFill>
                          <a:latin typeface="+mn-lt"/>
                          <a:ea typeface="+mn-ea"/>
                          <a:cs typeface="+mn-cs"/>
                        </a:rPr>
                        <a:t>Order the main stages of making</a:t>
                      </a:r>
                    </a:p>
                    <a:p>
                      <a:pPr marL="171450" indent="-171450">
                        <a:buFont typeface="Arial" panose="020B0604020202020204" pitchFamily="34" charset="0"/>
                        <a:buChar char="•"/>
                      </a:pPr>
                      <a:r>
                        <a:rPr lang="en-GB" sz="600" b="0" i="0" u="none" strike="noStrike" kern="1200" baseline="0">
                          <a:solidFill>
                            <a:srgbClr val="FF0000"/>
                          </a:solidFill>
                          <a:latin typeface="+mn-lt"/>
                          <a:ea typeface="+mn-ea"/>
                          <a:cs typeface="+mn-cs"/>
                        </a:rPr>
                        <a:t>Use appropriate tools to measure, mark out, cut, score, shape and assemble with some accuracy using careful, joins</a:t>
                      </a:r>
                    </a:p>
                    <a:p>
                      <a:pPr marL="171450" indent="-171450">
                        <a:buFont typeface="Arial" panose="020B0604020202020204" pitchFamily="34" charset="0"/>
                        <a:buChar char="•"/>
                      </a:pPr>
                      <a:r>
                        <a:rPr lang="en-GB" sz="600" b="0" i="0" u="none" strike="noStrike" kern="1200" baseline="0">
                          <a:solidFill>
                            <a:srgbClr val="FF0000"/>
                          </a:solidFill>
                          <a:latin typeface="+mn-lt"/>
                          <a:ea typeface="+mn-ea"/>
                          <a:cs typeface="+mn-cs"/>
                        </a:rPr>
                        <a:t>Explain their choice of materials according to functional properties and aesthetic qualities</a:t>
                      </a:r>
                    </a:p>
                    <a:p>
                      <a:pPr marL="171450" indent="-171450">
                        <a:buFont typeface="Arial" panose="020B0604020202020204" pitchFamily="34" charset="0"/>
                        <a:buChar char="•"/>
                      </a:pPr>
                      <a:r>
                        <a:rPr lang="en-GB" sz="600" b="0" i="0" u="none" strike="noStrike" kern="1200" baseline="0">
                          <a:solidFill>
                            <a:srgbClr val="FF0000"/>
                          </a:solidFill>
                          <a:latin typeface="+mn-lt"/>
                          <a:ea typeface="+mn-ea"/>
                          <a:cs typeface="+mn-cs"/>
                        </a:rPr>
                        <a:t>Use finishing techniques suitable for the product they are creating</a:t>
                      </a:r>
                      <a:endParaRPr lang="en-GB" sz="600" b="1" i="0" u="none" strike="noStrike" kern="1200" baseline="0">
                        <a:solidFill>
                          <a:srgbClr val="FF0000"/>
                        </a:solidFill>
                        <a:latin typeface="+mn-lt"/>
                        <a:ea typeface="+mn-ea"/>
                        <a:cs typeface="+mn-cs"/>
                      </a:endParaRPr>
                    </a:p>
                    <a:p>
                      <a:pPr marL="171450" indent="-171450">
                        <a:buFont typeface="Arial" panose="020B0604020202020204" pitchFamily="34" charset="0"/>
                        <a:buChar char="•"/>
                      </a:pPr>
                      <a:r>
                        <a:rPr lang="en-GB" sz="600" b="0" i="0" u="none" strike="noStrike" kern="1200" baseline="0">
                          <a:solidFill>
                            <a:srgbClr val="FF0000"/>
                          </a:solidFill>
                          <a:latin typeface="+mn-lt"/>
                          <a:ea typeface="+mn-ea"/>
                          <a:cs typeface="+mn-cs"/>
                        </a:rPr>
                        <a:t>Investigate and evaluate a range of existing frame structures </a:t>
                      </a:r>
                      <a:r>
                        <a:rPr lang="en-GB" sz="600" b="0" i="0" u="none" strike="noStrike" kern="1200" baseline="0" err="1">
                          <a:solidFill>
                            <a:srgbClr val="FF0000"/>
                          </a:solidFill>
                          <a:latin typeface="+mn-lt"/>
                          <a:ea typeface="+mn-ea"/>
                          <a:cs typeface="+mn-cs"/>
                        </a:rPr>
                        <a:t>eg</a:t>
                      </a:r>
                      <a:r>
                        <a:rPr lang="en-GB" sz="600" b="0" i="0" u="none" strike="noStrike" kern="1200" baseline="0">
                          <a:solidFill>
                            <a:srgbClr val="FF0000"/>
                          </a:solidFill>
                          <a:latin typeface="+mn-lt"/>
                          <a:ea typeface="+mn-ea"/>
                          <a:cs typeface="+mn-cs"/>
                        </a:rPr>
                        <a:t>, boxes of different shapes, </a:t>
                      </a:r>
                    </a:p>
                    <a:p>
                      <a:pPr marL="171450" indent="-171450">
                        <a:buFont typeface="Arial" panose="020B0604020202020204" pitchFamily="34" charset="0"/>
                        <a:buChar char="•"/>
                      </a:pPr>
                      <a:r>
                        <a:rPr lang="en-GB" sz="600" b="0" i="0" u="none" strike="noStrike" kern="1200" baseline="0">
                          <a:solidFill>
                            <a:srgbClr val="FF0000"/>
                          </a:solidFill>
                          <a:latin typeface="+mn-lt"/>
                          <a:ea typeface="+mn-ea"/>
                          <a:cs typeface="+mn-cs"/>
                        </a:rPr>
                        <a:t>Test and evaluate their own products against design criteria and the intended user and purpose</a:t>
                      </a:r>
                    </a:p>
                    <a:p>
                      <a:pPr marL="171450" indent="-171450">
                        <a:buFont typeface="Arial" panose="020B0604020202020204" pitchFamily="34" charset="0"/>
                        <a:buChar char="•"/>
                      </a:pPr>
                      <a:r>
                        <a:rPr lang="en-GB" sz="600" b="0" i="0" u="none" strike="noStrike" kern="1200" baseline="0">
                          <a:solidFill>
                            <a:srgbClr val="FF0000"/>
                          </a:solidFill>
                          <a:latin typeface="+mn-lt"/>
                          <a:ea typeface="+mn-ea"/>
                          <a:cs typeface="+mn-cs"/>
                        </a:rPr>
                        <a:t>Develop and use knowledge of how to construct strong, stiff frame structures</a:t>
                      </a:r>
                    </a:p>
                    <a:p>
                      <a:pPr marL="171450" indent="-171450">
                        <a:buFont typeface="Arial" panose="020B0604020202020204" pitchFamily="34" charset="0"/>
                        <a:buChar char="•"/>
                      </a:pPr>
                      <a:r>
                        <a:rPr lang="en-GB" sz="600" b="0" i="0" u="none" strike="noStrike" kern="1200" baseline="0">
                          <a:solidFill>
                            <a:srgbClr val="FF0000"/>
                          </a:solidFill>
                          <a:latin typeface="+mn-lt"/>
                          <a:ea typeface="+mn-ea"/>
                          <a:cs typeface="+mn-cs"/>
                        </a:rPr>
                        <a:t>Develop and use knowledge of nets of cubes and cuboids and, where appropriate, more complex 3D shapes</a:t>
                      </a:r>
                    </a:p>
                    <a:p>
                      <a:pPr marL="171450" indent="-171450">
                        <a:buFont typeface="Arial" panose="020B0604020202020204" pitchFamily="34" charset="0"/>
                        <a:buChar char="•"/>
                      </a:pPr>
                      <a:r>
                        <a:rPr lang="en-GB" sz="600" b="0" i="0" u="none" strike="noStrike" kern="1200" baseline="0">
                          <a:solidFill>
                            <a:srgbClr val="FF0000"/>
                          </a:solidFill>
                          <a:latin typeface="+mn-lt"/>
                          <a:ea typeface="+mn-ea"/>
                          <a:cs typeface="+mn-cs"/>
                        </a:rPr>
                        <a:t> Know and use technical vocabulary relevant to the project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b="0" i="0" u="none" strike="noStrike" kern="1200" baseline="0">
                          <a:solidFill>
                            <a:srgbClr val="FF0000"/>
                          </a:solidFill>
                          <a:latin typeface="+mn-lt"/>
                          <a:ea typeface="+mn-ea"/>
                          <a:cs typeface="+mn-cs"/>
                        </a:rPr>
                        <a:t>Work safely, using tools, equipment, materials, components and techniques appropriate to the task</a:t>
                      </a:r>
                      <a:endParaRPr lang="en-GB" sz="600">
                        <a:solidFill>
                          <a:srgbClr val="FF0000"/>
                        </a:solidFill>
                        <a:effectLst/>
                        <a:latin typeface="Tahoma" panose="020B060403050404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r>
                        <a:rPr lang="en-GB" sz="600" kern="1200">
                          <a:solidFill>
                            <a:srgbClr val="FFC000"/>
                          </a:solidFill>
                          <a:effectLst/>
                          <a:latin typeface="+mn-lt"/>
                          <a:ea typeface="+mn-ea"/>
                          <a:cs typeface="+mn-cs"/>
                        </a:rPr>
                        <a:t>Design a</a:t>
                      </a:r>
                      <a:r>
                        <a:rPr lang="en-GB" sz="600" kern="1200" baseline="0">
                          <a:solidFill>
                            <a:srgbClr val="FFC000"/>
                          </a:solidFill>
                          <a:effectLst/>
                          <a:latin typeface="+mn-lt"/>
                          <a:ea typeface="+mn-ea"/>
                          <a:cs typeface="+mn-cs"/>
                        </a:rPr>
                        <a:t> frame for a Cam automata toy</a:t>
                      </a:r>
                      <a:endParaRPr lang="en-GB" sz="600" kern="1200">
                        <a:solidFill>
                          <a:srgbClr val="FFC000"/>
                        </a:solidFill>
                        <a:effectLst/>
                        <a:latin typeface="+mn-lt"/>
                        <a:ea typeface="+mn-ea"/>
                        <a:cs typeface="+mn-cs"/>
                      </a:endParaRPr>
                    </a:p>
                    <a:p>
                      <a:pPr marL="171450" indent="-171450">
                        <a:buFont typeface="Arial" panose="020B0604020202020204" pitchFamily="34" charset="0"/>
                        <a:buChar char="•"/>
                      </a:pPr>
                      <a:r>
                        <a:rPr lang="en-GB" sz="600" b="0" i="0" u="none" strike="noStrike" kern="1200" baseline="0">
                          <a:solidFill>
                            <a:srgbClr val="FFC000"/>
                          </a:solidFill>
                          <a:latin typeface="+mn-lt"/>
                          <a:ea typeface="+mn-ea"/>
                          <a:cs typeface="+mn-cs"/>
                        </a:rPr>
                        <a:t>Carry out research into user needs and existing products, using surveys, interviews, questionnaires, etc</a:t>
                      </a:r>
                    </a:p>
                    <a:p>
                      <a:pPr marL="171450" indent="-171450">
                        <a:buFont typeface="Arial" panose="020B0604020202020204" pitchFamily="34" charset="0"/>
                        <a:buChar char="•"/>
                      </a:pPr>
                      <a:r>
                        <a:rPr lang="en-GB" sz="600" b="0" i="0" u="none" strike="noStrike" kern="1200" baseline="0">
                          <a:solidFill>
                            <a:srgbClr val="FFC000"/>
                          </a:solidFill>
                          <a:latin typeface="+mn-lt"/>
                          <a:ea typeface="+mn-ea"/>
                          <a:cs typeface="+mn-cs"/>
                        </a:rPr>
                        <a:t>Develop a simple design specification to guide the development of ideas and products, taking account of constraints including time, resources and cost</a:t>
                      </a:r>
                    </a:p>
                    <a:p>
                      <a:pPr marL="171450" indent="-171450">
                        <a:buFont typeface="Arial" panose="020B0604020202020204" pitchFamily="34" charset="0"/>
                        <a:buChar char="•"/>
                      </a:pPr>
                      <a:r>
                        <a:rPr lang="en-GB" sz="600" b="0" i="0" u="none" strike="noStrike" kern="1200" baseline="0">
                          <a:solidFill>
                            <a:srgbClr val="FFC000"/>
                          </a:solidFill>
                          <a:latin typeface="+mn-lt"/>
                          <a:ea typeface="+mn-ea"/>
                          <a:cs typeface="+mn-cs"/>
                        </a:rPr>
                        <a:t>Consider using a range of materials, </a:t>
                      </a:r>
                      <a:r>
                        <a:rPr lang="en-GB" sz="600" b="0" i="0" u="none" strike="noStrike" kern="1200" baseline="0" err="1">
                          <a:solidFill>
                            <a:srgbClr val="FFC000"/>
                          </a:solidFill>
                          <a:latin typeface="+mn-lt"/>
                          <a:ea typeface="+mn-ea"/>
                          <a:cs typeface="+mn-cs"/>
                        </a:rPr>
                        <a:t>eg.</a:t>
                      </a:r>
                      <a:r>
                        <a:rPr lang="en-GB" sz="600" b="0" i="0" u="none" strike="noStrike" kern="1200" baseline="0">
                          <a:solidFill>
                            <a:srgbClr val="FFC000"/>
                          </a:solidFill>
                          <a:latin typeface="+mn-lt"/>
                          <a:ea typeface="+mn-ea"/>
                          <a:cs typeface="+mn-cs"/>
                        </a:rPr>
                        <a:t> spaghetti, art straws, lolly pop sticks, etc.</a:t>
                      </a:r>
                    </a:p>
                    <a:p>
                      <a:pPr marL="171450" indent="-171450">
                        <a:buFont typeface="Arial" panose="020B0604020202020204" pitchFamily="34" charset="0"/>
                        <a:buChar char="•"/>
                      </a:pPr>
                      <a:r>
                        <a:rPr lang="en-GB" sz="600" b="0" i="0" u="none" strike="noStrike" kern="1200" baseline="0">
                          <a:solidFill>
                            <a:srgbClr val="FFC000"/>
                          </a:solidFill>
                          <a:latin typeface="+mn-lt"/>
                          <a:ea typeface="+mn-ea"/>
                          <a:cs typeface="+mn-cs"/>
                        </a:rPr>
                        <a:t>Generate and model ideas, through discussion and annotated sketches</a:t>
                      </a:r>
                    </a:p>
                    <a:p>
                      <a:pPr marL="171450" indent="-171450">
                        <a:buFont typeface="Arial" panose="020B0604020202020204" pitchFamily="34" charset="0"/>
                        <a:buChar char="•"/>
                      </a:pPr>
                      <a:r>
                        <a:rPr lang="en-GB" sz="600" b="0" i="0" u="none" strike="noStrike" kern="1200" baseline="0">
                          <a:solidFill>
                            <a:srgbClr val="FFC000"/>
                          </a:solidFill>
                          <a:latin typeface="+mn-lt"/>
                          <a:ea typeface="+mn-ea"/>
                          <a:cs typeface="+mn-cs"/>
                        </a:rPr>
                        <a:t>Formulate a plan of what needs to be done and lists of resources to be used</a:t>
                      </a:r>
                    </a:p>
                    <a:p>
                      <a:pPr marL="171450" indent="-171450">
                        <a:buFont typeface="Arial" panose="020B0604020202020204" pitchFamily="34" charset="0"/>
                        <a:buChar char="•"/>
                      </a:pPr>
                      <a:r>
                        <a:rPr lang="en-GB" sz="600" b="0" i="0" u="none" strike="noStrike" kern="1200" baseline="0">
                          <a:solidFill>
                            <a:srgbClr val="FFC000"/>
                          </a:solidFill>
                          <a:latin typeface="+mn-lt"/>
                          <a:ea typeface="+mn-ea"/>
                          <a:cs typeface="+mn-cs"/>
                        </a:rPr>
                        <a:t>Select from and use appropriate tools to measure, mark out, cut, shape and join construction materials to make frameworks</a:t>
                      </a:r>
                    </a:p>
                    <a:p>
                      <a:pPr marL="171450" indent="-171450">
                        <a:buFont typeface="Arial" panose="020B0604020202020204" pitchFamily="34" charset="0"/>
                        <a:buChar char="•"/>
                      </a:pPr>
                      <a:r>
                        <a:rPr lang="en-GB" sz="600" b="0" i="0" u="none" strike="noStrike" kern="1200" baseline="0">
                          <a:solidFill>
                            <a:srgbClr val="FFC000"/>
                          </a:solidFill>
                          <a:latin typeface="+mn-lt"/>
                          <a:ea typeface="+mn-ea"/>
                          <a:cs typeface="+mn-cs"/>
                        </a:rPr>
                        <a:t>Use finishing techniques suitable for the product they are designing and making</a:t>
                      </a:r>
                    </a:p>
                    <a:p>
                      <a:pPr marL="171450" indent="-171450">
                        <a:buFont typeface="Arial" panose="020B0604020202020204" pitchFamily="34" charset="0"/>
                        <a:buChar char="•"/>
                      </a:pPr>
                      <a:r>
                        <a:rPr lang="en-GB" sz="600" b="0" i="0" u="none" strike="noStrike" kern="1200" baseline="0">
                          <a:solidFill>
                            <a:srgbClr val="FFC000"/>
                          </a:solidFill>
                          <a:latin typeface="+mn-lt"/>
                          <a:ea typeface="+mn-ea"/>
                          <a:cs typeface="+mn-cs"/>
                        </a:rPr>
                        <a:t>Investigate and evaluate a range of existing frame structures </a:t>
                      </a:r>
                      <a:r>
                        <a:rPr lang="en-GB" sz="600" b="0" i="0" u="none" strike="noStrike" kern="1200" baseline="0" err="1">
                          <a:solidFill>
                            <a:srgbClr val="FFC000"/>
                          </a:solidFill>
                          <a:latin typeface="+mn-lt"/>
                          <a:ea typeface="+mn-ea"/>
                          <a:cs typeface="+mn-cs"/>
                        </a:rPr>
                        <a:t>eg</a:t>
                      </a:r>
                      <a:r>
                        <a:rPr lang="en-GB" sz="600" b="0" i="0" u="none" strike="noStrike" kern="1200" baseline="0">
                          <a:solidFill>
                            <a:srgbClr val="FFC000"/>
                          </a:solidFill>
                          <a:latin typeface="+mn-lt"/>
                          <a:ea typeface="+mn-ea"/>
                          <a:cs typeface="+mn-cs"/>
                        </a:rPr>
                        <a:t> ladders, boats</a:t>
                      </a:r>
                    </a:p>
                    <a:p>
                      <a:pPr marL="171450" indent="-171450">
                        <a:buFont typeface="Arial" panose="020B0604020202020204" pitchFamily="34" charset="0"/>
                        <a:buChar char="•"/>
                      </a:pPr>
                      <a:r>
                        <a:rPr lang="en-GB" sz="600" b="0" i="0" u="none" strike="noStrike" kern="1200" baseline="0">
                          <a:solidFill>
                            <a:srgbClr val="FFC000"/>
                          </a:solidFill>
                          <a:latin typeface="+mn-lt"/>
                          <a:ea typeface="+mn-ea"/>
                          <a:cs typeface="+mn-cs"/>
                        </a:rPr>
                        <a:t>Evaluate their products against their design specification, intended user and purpose, identifying strengths and areas for development Research key events and individuals relevant to frame structures</a:t>
                      </a:r>
                    </a:p>
                    <a:p>
                      <a:pPr marL="171450" indent="-171450">
                        <a:buFont typeface="Arial" panose="020B0604020202020204" pitchFamily="34" charset="0"/>
                        <a:buChar char="•"/>
                      </a:pPr>
                      <a:r>
                        <a:rPr lang="en-GB" sz="600" b="0" i="0" u="none" strike="noStrike" kern="1200" baseline="0">
                          <a:solidFill>
                            <a:srgbClr val="FFC000"/>
                          </a:solidFill>
                          <a:latin typeface="+mn-lt"/>
                          <a:ea typeface="+mn-ea"/>
                          <a:cs typeface="+mn-cs"/>
                        </a:rPr>
                        <a:t>Understand how to strengthen and reinforce 3-D frameworks</a:t>
                      </a:r>
                    </a:p>
                    <a:p>
                      <a:pPr marL="171450" indent="-171450">
                        <a:buFont typeface="Arial" panose="020B0604020202020204" pitchFamily="34" charset="0"/>
                        <a:buChar char="•"/>
                      </a:pPr>
                      <a:r>
                        <a:rPr lang="en-GB" sz="600" b="0" i="0" u="none" strike="noStrike" kern="1200" baseline="0">
                          <a:solidFill>
                            <a:srgbClr val="FFC000"/>
                          </a:solidFill>
                          <a:latin typeface="+mn-lt"/>
                          <a:ea typeface="+mn-ea"/>
                          <a:cs typeface="+mn-cs"/>
                        </a:rPr>
                        <a:t>Use technical vocabulary relevant to the project.</a:t>
                      </a:r>
                    </a:p>
                    <a:p>
                      <a:pPr marL="171450" indent="-171450">
                        <a:buFont typeface="Arial" panose="020B0604020202020204" pitchFamily="34" charset="0"/>
                        <a:buChar char="•"/>
                      </a:pPr>
                      <a:r>
                        <a:rPr lang="en-GB" sz="600" b="0" i="0" u="none" strike="noStrike" kern="1200" baseline="0">
                          <a:solidFill>
                            <a:srgbClr val="FFC000"/>
                          </a:solidFill>
                          <a:latin typeface="+mn-lt"/>
                          <a:ea typeface="+mn-ea"/>
                          <a:cs typeface="+mn-cs"/>
                        </a:rPr>
                        <a:t>Begin to know how to avoid wasting materials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b="0" i="0" u="none" strike="noStrike" kern="1200" baseline="0">
                          <a:solidFill>
                            <a:srgbClr val="FFC000"/>
                          </a:solidFill>
                          <a:latin typeface="+mn-lt"/>
                          <a:ea typeface="+mn-ea"/>
                          <a:cs typeface="+mn-cs"/>
                        </a:rPr>
                        <a:t>Work safely and responsibly</a:t>
                      </a: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indent="-171450">
                        <a:buFont typeface="Arial" panose="020B0604020202020204" pitchFamily="34" charset="0"/>
                        <a:buChar char="•"/>
                      </a:pPr>
                      <a:r>
                        <a:rPr lang="en-GB" sz="600" kern="1200">
                          <a:solidFill>
                            <a:srgbClr val="FFC000"/>
                          </a:solidFill>
                          <a:effectLst/>
                          <a:latin typeface="+mn-lt"/>
                          <a:ea typeface="+mn-ea"/>
                          <a:cs typeface="+mn-cs"/>
                        </a:rPr>
                        <a:t>Design a</a:t>
                      </a:r>
                      <a:r>
                        <a:rPr lang="en-GB" sz="600" kern="1200" baseline="0">
                          <a:solidFill>
                            <a:srgbClr val="FFC000"/>
                          </a:solidFill>
                          <a:effectLst/>
                          <a:latin typeface="+mn-lt"/>
                          <a:ea typeface="+mn-ea"/>
                          <a:cs typeface="+mn-cs"/>
                        </a:rPr>
                        <a:t> frame for a Biome  buzzer game</a:t>
                      </a:r>
                      <a:endParaRPr lang="en-GB" sz="600" kern="1200">
                        <a:solidFill>
                          <a:srgbClr val="FFC000"/>
                        </a:solidFill>
                        <a:effectLst/>
                        <a:latin typeface="+mn-lt"/>
                        <a:ea typeface="+mn-ea"/>
                        <a:cs typeface="+mn-cs"/>
                      </a:endParaRPr>
                    </a:p>
                    <a:p>
                      <a:pPr marL="171450" indent="-171450">
                        <a:buFont typeface="Arial" panose="020B0604020202020204" pitchFamily="34" charset="0"/>
                        <a:buChar char="•"/>
                      </a:pPr>
                      <a:r>
                        <a:rPr lang="en-GB" sz="600" b="0" i="0" u="none" strike="noStrike" kern="1200" baseline="0">
                          <a:solidFill>
                            <a:srgbClr val="FFC000"/>
                          </a:solidFill>
                          <a:latin typeface="+mn-lt"/>
                          <a:ea typeface="+mn-ea"/>
                          <a:cs typeface="+mn-cs"/>
                        </a:rPr>
                        <a:t>Carry out research into user needs and existing products, using surveys, interviews, questionnaires, etc</a:t>
                      </a:r>
                    </a:p>
                    <a:p>
                      <a:pPr marL="171450" indent="-171450">
                        <a:buFont typeface="Arial" panose="020B0604020202020204" pitchFamily="34" charset="0"/>
                        <a:buChar char="•"/>
                      </a:pPr>
                      <a:r>
                        <a:rPr lang="en-GB" sz="600" b="0" i="0" u="none" strike="noStrike" kern="1200" baseline="0">
                          <a:solidFill>
                            <a:srgbClr val="FFC000"/>
                          </a:solidFill>
                          <a:latin typeface="+mn-lt"/>
                          <a:ea typeface="+mn-ea"/>
                          <a:cs typeface="+mn-cs"/>
                        </a:rPr>
                        <a:t>Develop a simple design specification to guide the development of ideas and products, taking account of constraints including time, resources and cost</a:t>
                      </a:r>
                    </a:p>
                    <a:p>
                      <a:pPr marL="171450" indent="-171450">
                        <a:buFont typeface="Arial" panose="020B0604020202020204" pitchFamily="34" charset="0"/>
                        <a:buChar char="•"/>
                      </a:pPr>
                      <a:r>
                        <a:rPr lang="en-GB" sz="600" b="0" i="0" u="none" strike="noStrike" kern="1200" baseline="0">
                          <a:solidFill>
                            <a:srgbClr val="FFC000"/>
                          </a:solidFill>
                          <a:latin typeface="+mn-lt"/>
                          <a:ea typeface="+mn-ea"/>
                          <a:cs typeface="+mn-cs"/>
                        </a:rPr>
                        <a:t>Consider using a range of materials, e.g. spaghetti, art straws, lolly pop sticks, etc.</a:t>
                      </a:r>
                    </a:p>
                    <a:p>
                      <a:pPr marL="171450" indent="-171450">
                        <a:buFont typeface="Arial" panose="020B0604020202020204" pitchFamily="34" charset="0"/>
                        <a:buChar char="•"/>
                      </a:pPr>
                      <a:r>
                        <a:rPr lang="en-GB" sz="600" b="0" i="0" u="none" strike="noStrike" kern="1200" baseline="0">
                          <a:solidFill>
                            <a:srgbClr val="FFC000"/>
                          </a:solidFill>
                          <a:latin typeface="+mn-lt"/>
                          <a:ea typeface="+mn-ea"/>
                          <a:cs typeface="+mn-cs"/>
                        </a:rPr>
                        <a:t>Generate and model ideas, through discussion and annotated sketches</a:t>
                      </a:r>
                    </a:p>
                    <a:p>
                      <a:pPr marL="171450" indent="-171450">
                        <a:buFont typeface="Arial" panose="020B0604020202020204" pitchFamily="34" charset="0"/>
                        <a:buChar char="•"/>
                      </a:pPr>
                      <a:r>
                        <a:rPr lang="en-GB" sz="600" b="0" i="0" u="none" strike="noStrike" kern="1200" baseline="0">
                          <a:solidFill>
                            <a:srgbClr val="FFC000"/>
                          </a:solidFill>
                          <a:latin typeface="+mn-lt"/>
                          <a:ea typeface="+mn-ea"/>
                          <a:cs typeface="+mn-cs"/>
                        </a:rPr>
                        <a:t>Formulate a plan of what needs to be done and lists of resources to be used</a:t>
                      </a:r>
                    </a:p>
                    <a:p>
                      <a:pPr marL="171450" indent="-171450">
                        <a:buFont typeface="Arial" panose="020B0604020202020204" pitchFamily="34" charset="0"/>
                        <a:buChar char="•"/>
                      </a:pPr>
                      <a:r>
                        <a:rPr lang="en-GB" sz="600" b="0" i="0" u="none" strike="noStrike" kern="1200" baseline="0">
                          <a:solidFill>
                            <a:srgbClr val="FFC000"/>
                          </a:solidFill>
                          <a:latin typeface="+mn-lt"/>
                          <a:ea typeface="+mn-ea"/>
                          <a:cs typeface="+mn-cs"/>
                        </a:rPr>
                        <a:t>Select from and use appropriate tools to measure, mark out, cut, shape and join construction materials to make frameworks</a:t>
                      </a:r>
                    </a:p>
                    <a:p>
                      <a:pPr marL="171450" indent="-171450">
                        <a:buFont typeface="Arial" panose="020B0604020202020204" pitchFamily="34" charset="0"/>
                        <a:buChar char="•"/>
                      </a:pPr>
                      <a:r>
                        <a:rPr lang="en-GB" sz="600" b="0" i="0" u="none" strike="noStrike" kern="1200" baseline="0">
                          <a:solidFill>
                            <a:srgbClr val="FFC000"/>
                          </a:solidFill>
                          <a:latin typeface="+mn-lt"/>
                          <a:ea typeface="+mn-ea"/>
                          <a:cs typeface="+mn-cs"/>
                        </a:rPr>
                        <a:t>Use finishing techniques suitable for the product they are designing and making</a:t>
                      </a:r>
                    </a:p>
                    <a:p>
                      <a:pPr marL="171450" indent="-171450">
                        <a:buFont typeface="Arial" panose="020B0604020202020204" pitchFamily="34" charset="0"/>
                        <a:buChar char="•"/>
                      </a:pPr>
                      <a:r>
                        <a:rPr lang="en-GB" sz="600" b="0" i="0" u="none" strike="noStrike" kern="1200" baseline="0">
                          <a:solidFill>
                            <a:srgbClr val="FFC000"/>
                          </a:solidFill>
                          <a:latin typeface="+mn-lt"/>
                          <a:ea typeface="+mn-ea"/>
                          <a:cs typeface="+mn-cs"/>
                        </a:rPr>
                        <a:t>Investigate and evaluate a range of existing frame structures </a:t>
                      </a:r>
                      <a:r>
                        <a:rPr lang="en-GB" sz="600" b="0" i="0" u="none" strike="noStrike" kern="1200" baseline="0" err="1">
                          <a:solidFill>
                            <a:srgbClr val="FFC000"/>
                          </a:solidFill>
                          <a:latin typeface="+mn-lt"/>
                          <a:ea typeface="+mn-ea"/>
                          <a:cs typeface="+mn-cs"/>
                        </a:rPr>
                        <a:t>e.g</a:t>
                      </a:r>
                      <a:r>
                        <a:rPr lang="en-GB" sz="600" b="0" i="0" u="none" strike="noStrike" kern="1200" baseline="0">
                          <a:solidFill>
                            <a:srgbClr val="FFC000"/>
                          </a:solidFill>
                          <a:latin typeface="+mn-lt"/>
                          <a:ea typeface="+mn-ea"/>
                          <a:cs typeface="+mn-cs"/>
                        </a:rPr>
                        <a:t>, ladders, games</a:t>
                      </a:r>
                    </a:p>
                    <a:p>
                      <a:pPr marL="171450" indent="-171450">
                        <a:buFont typeface="Arial" panose="020B0604020202020204" pitchFamily="34" charset="0"/>
                        <a:buChar char="•"/>
                      </a:pPr>
                      <a:r>
                        <a:rPr lang="en-GB" sz="600" b="0" i="0" u="none" strike="noStrike" kern="1200" baseline="0">
                          <a:solidFill>
                            <a:srgbClr val="FFC000"/>
                          </a:solidFill>
                          <a:latin typeface="+mn-lt"/>
                          <a:ea typeface="+mn-ea"/>
                          <a:cs typeface="+mn-cs"/>
                        </a:rPr>
                        <a:t>Evaluate their products against their design specification, intended user and purpose, identifying strengths and areas for development Research key events and individuals relevant to frame structures</a:t>
                      </a:r>
                    </a:p>
                    <a:p>
                      <a:pPr marL="171450" indent="-171450">
                        <a:buFont typeface="Arial" panose="020B0604020202020204" pitchFamily="34" charset="0"/>
                        <a:buChar char="•"/>
                      </a:pPr>
                      <a:r>
                        <a:rPr lang="en-GB" sz="600" b="0" i="0" u="none" strike="noStrike" kern="1200" baseline="0">
                          <a:solidFill>
                            <a:srgbClr val="FFC000"/>
                          </a:solidFill>
                          <a:latin typeface="+mn-lt"/>
                          <a:ea typeface="+mn-ea"/>
                          <a:cs typeface="+mn-cs"/>
                        </a:rPr>
                        <a:t>Understand how to strengthen and reinforce 3-D frameworks</a:t>
                      </a:r>
                    </a:p>
                    <a:p>
                      <a:pPr marL="171450" indent="-171450">
                        <a:buFont typeface="Arial" panose="020B0604020202020204" pitchFamily="34" charset="0"/>
                        <a:buChar char="•"/>
                      </a:pPr>
                      <a:r>
                        <a:rPr lang="en-GB" sz="600" b="0" i="0" u="none" strike="noStrike" kern="1200" baseline="0">
                          <a:solidFill>
                            <a:srgbClr val="FFC000"/>
                          </a:solidFill>
                          <a:latin typeface="+mn-lt"/>
                          <a:ea typeface="+mn-ea"/>
                          <a:cs typeface="+mn-cs"/>
                        </a:rPr>
                        <a:t>Use technical vocabulary relevant to the project.</a:t>
                      </a:r>
                    </a:p>
                    <a:p>
                      <a:pPr marL="171450" indent="-171450">
                        <a:buFont typeface="Arial" panose="020B0604020202020204" pitchFamily="34" charset="0"/>
                        <a:buChar char="•"/>
                      </a:pPr>
                      <a:r>
                        <a:rPr lang="en-GB" sz="600" b="0" i="0" u="none" strike="noStrike" kern="1200" baseline="0">
                          <a:solidFill>
                            <a:srgbClr val="FFC000"/>
                          </a:solidFill>
                          <a:latin typeface="+mn-lt"/>
                          <a:ea typeface="+mn-ea"/>
                          <a:cs typeface="+mn-cs"/>
                        </a:rPr>
                        <a:t>Begin to know how to avoid wasting materials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b="0" i="0" u="none" strike="noStrike" kern="1200" baseline="0">
                          <a:solidFill>
                            <a:srgbClr val="FFC000"/>
                          </a:solidFill>
                          <a:latin typeface="+mn-lt"/>
                          <a:ea typeface="+mn-ea"/>
                          <a:cs typeface="+mn-cs"/>
                        </a:rPr>
                        <a:t>Work safely and responsibly</a:t>
                      </a:r>
                      <a:endParaRPr lang="en-GB" sz="60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r>
                        <a:rPr lang="en-GB" sz="600" kern="1200">
                          <a:solidFill>
                            <a:srgbClr val="7030A0"/>
                          </a:solidFill>
                          <a:effectLst/>
                          <a:latin typeface="+mn-lt"/>
                          <a:ea typeface="+mn-ea"/>
                          <a:cs typeface="+mn-cs"/>
                        </a:rPr>
                        <a:t>Design a</a:t>
                      </a:r>
                      <a:r>
                        <a:rPr lang="en-GB" sz="600" kern="1200" baseline="0">
                          <a:solidFill>
                            <a:srgbClr val="7030A0"/>
                          </a:solidFill>
                          <a:effectLst/>
                          <a:latin typeface="+mn-lt"/>
                          <a:ea typeface="+mn-ea"/>
                          <a:cs typeface="+mn-cs"/>
                        </a:rPr>
                        <a:t> frame for a Biome  buzzer game</a:t>
                      </a:r>
                      <a:endParaRPr lang="en-GB" sz="600" kern="1200">
                        <a:solidFill>
                          <a:srgbClr val="7030A0"/>
                        </a:solidFill>
                        <a:effectLst/>
                        <a:latin typeface="+mn-lt"/>
                        <a:ea typeface="+mn-ea"/>
                        <a:cs typeface="+mn-cs"/>
                      </a:endParaRPr>
                    </a:p>
                    <a:p>
                      <a:pPr marL="171450" indent="-171450">
                        <a:buFont typeface="Arial" panose="020B0604020202020204" pitchFamily="34" charset="0"/>
                        <a:buChar char="•"/>
                      </a:pPr>
                      <a:r>
                        <a:rPr lang="en-GB" sz="600" b="0" i="0" u="none" strike="noStrike" kern="1200" baseline="0">
                          <a:solidFill>
                            <a:srgbClr val="7030A0"/>
                          </a:solidFill>
                          <a:latin typeface="+mn-lt"/>
                          <a:ea typeface="+mn-ea"/>
                          <a:cs typeface="+mn-cs"/>
                        </a:rPr>
                        <a:t>Carry out research into user needs and existing products, using surveys, interviews, questionnaires and web-based resources</a:t>
                      </a:r>
                    </a:p>
                    <a:p>
                      <a:pPr marL="171450" indent="-171450">
                        <a:buFont typeface="Arial" panose="020B0604020202020204" pitchFamily="34" charset="0"/>
                        <a:buChar char="•"/>
                      </a:pPr>
                      <a:r>
                        <a:rPr lang="en-GB" sz="600" b="0" i="0" u="none" strike="noStrike" kern="1200" baseline="0">
                          <a:solidFill>
                            <a:srgbClr val="7030A0"/>
                          </a:solidFill>
                          <a:latin typeface="+mn-lt"/>
                          <a:ea typeface="+mn-ea"/>
                          <a:cs typeface="+mn-cs"/>
                        </a:rPr>
                        <a:t>Develop a design specification to guide the development of ideas and products, taking account of constraints including time, resources and cost</a:t>
                      </a:r>
                    </a:p>
                    <a:p>
                      <a:pPr marL="171450" indent="-171450">
                        <a:buFont typeface="Arial" panose="020B0604020202020204" pitchFamily="34" charset="0"/>
                        <a:buChar char="•"/>
                      </a:pPr>
                      <a:r>
                        <a:rPr lang="en-GB" sz="600" b="0" i="0" u="none" strike="noStrike" kern="1200" baseline="0">
                          <a:solidFill>
                            <a:srgbClr val="7030A0"/>
                          </a:solidFill>
                          <a:latin typeface="+mn-lt"/>
                          <a:ea typeface="+mn-ea"/>
                          <a:cs typeface="+mn-cs"/>
                        </a:rPr>
                        <a:t>Consider using a range of materials, </a:t>
                      </a:r>
                      <a:r>
                        <a:rPr lang="en-GB" sz="600" b="0" i="0" u="none" strike="noStrike" kern="1200" baseline="0" err="1">
                          <a:solidFill>
                            <a:srgbClr val="7030A0"/>
                          </a:solidFill>
                          <a:latin typeface="+mn-lt"/>
                          <a:ea typeface="+mn-ea"/>
                          <a:cs typeface="+mn-cs"/>
                        </a:rPr>
                        <a:t>e.g</a:t>
                      </a:r>
                      <a:r>
                        <a:rPr lang="en-GB" sz="600" b="0" i="0" u="none" strike="noStrike" kern="1200" baseline="0">
                          <a:solidFill>
                            <a:srgbClr val="7030A0"/>
                          </a:solidFill>
                          <a:latin typeface="+mn-lt"/>
                          <a:ea typeface="+mn-ea"/>
                          <a:cs typeface="+mn-cs"/>
                        </a:rPr>
                        <a:t>, wire, card, doweling, balsa wood, etc.</a:t>
                      </a:r>
                    </a:p>
                    <a:p>
                      <a:pPr marL="171450" indent="-171450">
                        <a:buFont typeface="Arial" panose="020B0604020202020204" pitchFamily="34" charset="0"/>
                        <a:buChar char="•"/>
                      </a:pPr>
                      <a:r>
                        <a:rPr lang="en-GB" sz="600" b="0" i="0" u="none" strike="noStrike" kern="1200" baseline="0">
                          <a:solidFill>
                            <a:srgbClr val="7030A0"/>
                          </a:solidFill>
                          <a:latin typeface="+mn-lt"/>
                          <a:ea typeface="+mn-ea"/>
                          <a:cs typeface="+mn-cs"/>
                        </a:rPr>
                        <a:t>Generate, develop and model innovative ideas, through discussion, prototypes and annotated, measured  sketches</a:t>
                      </a:r>
                    </a:p>
                    <a:p>
                      <a:pPr marL="171450" indent="-171450">
                        <a:buFont typeface="Arial" panose="020B0604020202020204" pitchFamily="34" charset="0"/>
                        <a:buChar char="•"/>
                      </a:pPr>
                      <a:r>
                        <a:rPr lang="en-GB" sz="600" b="0" i="0" u="none" strike="noStrike" kern="1200" baseline="0">
                          <a:solidFill>
                            <a:srgbClr val="7030A0"/>
                          </a:solidFill>
                          <a:latin typeface="+mn-lt"/>
                          <a:ea typeface="+mn-ea"/>
                          <a:cs typeface="+mn-cs"/>
                        </a:rPr>
                        <a:t>Formulate a clear plan, including a step-by-step list of what needs to be done and lists of resources to be used</a:t>
                      </a:r>
                    </a:p>
                    <a:p>
                      <a:pPr marL="171450" indent="-171450">
                        <a:buFont typeface="Arial" panose="020B0604020202020204" pitchFamily="34" charset="0"/>
                        <a:buChar char="•"/>
                      </a:pPr>
                      <a:r>
                        <a:rPr lang="en-GB" sz="600" b="0" i="0" u="none" strike="noStrike" kern="1200" baseline="0">
                          <a:solidFill>
                            <a:srgbClr val="7030A0"/>
                          </a:solidFill>
                          <a:latin typeface="+mn-lt"/>
                          <a:ea typeface="+mn-ea"/>
                          <a:cs typeface="+mn-cs"/>
                        </a:rPr>
                        <a:t>Competently select from and use appropriate tools to accurately measure, mark out, cut, shape and join construction materials to make frameworks</a:t>
                      </a:r>
                    </a:p>
                    <a:p>
                      <a:pPr marL="171450" indent="-171450">
                        <a:buFont typeface="Arial" panose="020B0604020202020204" pitchFamily="34" charset="0"/>
                        <a:buChar char="•"/>
                      </a:pPr>
                      <a:r>
                        <a:rPr lang="en-GB" sz="600" b="0" i="0" u="none" strike="noStrike" kern="1200" baseline="0">
                          <a:solidFill>
                            <a:srgbClr val="7030A0"/>
                          </a:solidFill>
                          <a:latin typeface="+mn-lt"/>
                          <a:ea typeface="+mn-ea"/>
                          <a:cs typeface="+mn-cs"/>
                        </a:rPr>
                        <a:t>Use finishing and decorative techniques suitable for the product they are designing and making</a:t>
                      </a:r>
                    </a:p>
                    <a:p>
                      <a:pPr marL="171450" indent="-171450">
                        <a:buFont typeface="Arial" panose="020B0604020202020204" pitchFamily="34" charset="0"/>
                        <a:buChar char="•"/>
                      </a:pPr>
                      <a:r>
                        <a:rPr lang="en-GB" sz="600" b="0" i="0" u="none" strike="noStrike" kern="1200" baseline="0">
                          <a:solidFill>
                            <a:srgbClr val="7030A0"/>
                          </a:solidFill>
                          <a:latin typeface="+mn-lt"/>
                          <a:ea typeface="+mn-ea"/>
                          <a:cs typeface="+mn-cs"/>
                        </a:rPr>
                        <a:t>Investigate and evaluate a range of existing frame structures </a:t>
                      </a:r>
                      <a:r>
                        <a:rPr lang="en-GB" sz="600" b="0" i="0" u="none" strike="noStrike" kern="1200" baseline="0" err="1">
                          <a:solidFill>
                            <a:srgbClr val="7030A0"/>
                          </a:solidFill>
                          <a:latin typeface="+mn-lt"/>
                          <a:ea typeface="+mn-ea"/>
                          <a:cs typeface="+mn-cs"/>
                        </a:rPr>
                        <a:t>e.g</a:t>
                      </a:r>
                      <a:r>
                        <a:rPr lang="en-GB" sz="600" b="0" i="0" u="none" strike="noStrike" kern="1200" baseline="0">
                          <a:solidFill>
                            <a:srgbClr val="7030A0"/>
                          </a:solidFill>
                          <a:latin typeface="+mn-lt"/>
                          <a:ea typeface="+mn-ea"/>
                          <a:cs typeface="+mn-cs"/>
                        </a:rPr>
                        <a:t>, ladders, games</a:t>
                      </a:r>
                    </a:p>
                    <a:p>
                      <a:pPr marL="171450" indent="-171450">
                        <a:buFont typeface="Arial" panose="020B0604020202020204" pitchFamily="34" charset="0"/>
                        <a:buChar char="•"/>
                      </a:pPr>
                      <a:r>
                        <a:rPr lang="en-GB" sz="600" b="0" i="0" u="none" strike="noStrike" kern="1200" baseline="0">
                          <a:solidFill>
                            <a:srgbClr val="7030A0"/>
                          </a:solidFill>
                          <a:latin typeface="+mn-lt"/>
                          <a:ea typeface="+mn-ea"/>
                          <a:cs typeface="+mn-cs"/>
                        </a:rPr>
                        <a:t>Critically evaluate their products against their design specification, intended user and purpose, identifying strengths and areas for development, and carrying out appropriate tests</a:t>
                      </a:r>
                    </a:p>
                    <a:p>
                      <a:pPr marL="171450" indent="-171450">
                        <a:buFont typeface="Arial" panose="020B0604020202020204" pitchFamily="34" charset="0"/>
                        <a:buChar char="•"/>
                      </a:pPr>
                      <a:r>
                        <a:rPr lang="en-GB" sz="600" b="0" i="0" u="none" strike="noStrike" kern="1200" baseline="0">
                          <a:solidFill>
                            <a:srgbClr val="7030A0"/>
                          </a:solidFill>
                          <a:latin typeface="+mn-lt"/>
                          <a:ea typeface="+mn-ea"/>
                          <a:cs typeface="+mn-cs"/>
                        </a:rPr>
                        <a:t>Research key events and individuals relevant to frame structures</a:t>
                      </a:r>
                    </a:p>
                    <a:p>
                      <a:pPr marL="171450" indent="-171450">
                        <a:buFont typeface="Arial" panose="020B0604020202020204" pitchFamily="34" charset="0"/>
                        <a:buChar char="•"/>
                      </a:pPr>
                      <a:r>
                        <a:rPr lang="en-GB" sz="600" b="0" i="0" u="none" strike="noStrike" kern="1200" baseline="0">
                          <a:solidFill>
                            <a:srgbClr val="7030A0"/>
                          </a:solidFill>
                          <a:latin typeface="+mn-lt"/>
                          <a:ea typeface="+mn-ea"/>
                          <a:cs typeface="+mn-cs"/>
                        </a:rPr>
                        <a:t>Understand how to strengthen, stiffen and reinforce 3-D frameworks</a:t>
                      </a:r>
                    </a:p>
                    <a:p>
                      <a:pPr marL="171450" indent="-171450">
                        <a:buFont typeface="Arial" panose="020B0604020202020204" pitchFamily="34" charset="0"/>
                        <a:buChar char="•"/>
                      </a:pPr>
                      <a:r>
                        <a:rPr lang="en-GB" sz="600" b="0" i="0" u="none" strike="noStrike" kern="1200" baseline="0">
                          <a:solidFill>
                            <a:srgbClr val="7030A0"/>
                          </a:solidFill>
                          <a:latin typeface="+mn-lt"/>
                          <a:ea typeface="+mn-ea"/>
                          <a:cs typeface="+mn-cs"/>
                        </a:rPr>
                        <a:t>Confidently use technical vocabulary relevant to the project.</a:t>
                      </a:r>
                    </a:p>
                    <a:p>
                      <a:pPr marL="171450" indent="-171450">
                        <a:buFont typeface="Arial" panose="020B0604020202020204" pitchFamily="34" charset="0"/>
                        <a:buChar char="•"/>
                      </a:pPr>
                      <a:r>
                        <a:rPr lang="en-GB" sz="600" b="0" i="0" u="none" strike="noStrike" kern="1200" baseline="0">
                          <a:solidFill>
                            <a:srgbClr val="7030A0"/>
                          </a:solidFill>
                          <a:latin typeface="+mn-lt"/>
                          <a:ea typeface="+mn-ea"/>
                          <a:cs typeface="+mn-cs"/>
                        </a:rPr>
                        <a:t>Know how to avoid wasting materials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b="0" i="0" u="none" strike="noStrike" kern="1200" baseline="0">
                          <a:solidFill>
                            <a:srgbClr val="7030A0"/>
                          </a:solidFill>
                          <a:latin typeface="+mn-lt"/>
                          <a:ea typeface="+mn-ea"/>
                          <a:cs typeface="+mn-cs"/>
                        </a:rPr>
                        <a:t>Work safely and responsibly, using tools, equipment, materials, components and techniques appropriate to the task</a:t>
                      </a: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extLst>
                  <a:ext uri="{0D108BD9-81ED-4DB2-BD59-A6C34878D82A}">
                    <a16:rowId xmlns:a16="http://schemas.microsoft.com/office/drawing/2014/main" val="1576507716"/>
                  </a:ext>
                </a:extLst>
              </a:tr>
              <a:tr h="1156043">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Vocabulary</a:t>
                      </a:r>
                    </a:p>
                  </a:txBody>
                  <a:tcPr marL="17686" marR="17686" marT="0" marB="0" anchor="ct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b="0" i="0" u="none" strike="noStrike" kern="1200" baseline="0">
                          <a:solidFill>
                            <a:srgbClr val="FF0000"/>
                          </a:solidFill>
                          <a:latin typeface="+mn-lt"/>
                          <a:ea typeface="+mn-ea"/>
                          <a:cs typeface="+mn-cs"/>
                        </a:rPr>
                        <a:t>Frame structure, Three-dimensional (3-D) shape, Net, Prism, Vertex, Face, Marking out, Scoring, Shaping, Tabs, Adhesives, Joining, Assemble, Accuracy, Material, Stiff, Strong, Corrugating, Ribbing, Laminating, Font, Lettering, Text, Graphics, Evaluating, Design brief, Design criteria, Innovative, Prototype</a:t>
                      </a:r>
                      <a:endParaRPr lang="en-GB" sz="600">
                        <a:solidFill>
                          <a:srgbClr val="FF0000"/>
                        </a:solidFill>
                        <a:effectLst/>
                        <a:latin typeface="Tahoma" panose="020B060403050404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r>
                        <a:rPr lang="en-GB" sz="600" b="0" i="0" u="none" strike="noStrike" kern="1200" baseline="0">
                          <a:solidFill>
                            <a:srgbClr val="FFC000"/>
                          </a:solidFill>
                          <a:latin typeface="+mn-lt"/>
                          <a:ea typeface="+mn-ea"/>
                          <a:cs typeface="+mn-cs"/>
                        </a:rPr>
                        <a:t>Reinforce, Triangulation, Temporary, Permanent, Engineer, Design specification, Annotated sketch, Research, Functional, Problem</a:t>
                      </a:r>
                      <a:r>
                        <a:rPr lang="en-GB" sz="600" b="1" i="0" u="none" strike="noStrike" kern="1200" baseline="0">
                          <a:solidFill>
                            <a:srgbClr val="FFC000"/>
                          </a:solidFill>
                          <a:latin typeface="+mn-lt"/>
                          <a:ea typeface="+mn-ea"/>
                          <a:cs typeface="+mn-cs"/>
                        </a:rPr>
                        <a:t>-</a:t>
                      </a:r>
                      <a:r>
                        <a:rPr lang="en-GB" sz="600" b="0" i="0" u="none" strike="noStrike" kern="1200" baseline="0">
                          <a:solidFill>
                            <a:srgbClr val="FFC000"/>
                          </a:solidFill>
                          <a:latin typeface="+mn-lt"/>
                          <a:ea typeface="+mn-ea"/>
                          <a:cs typeface="+mn-cs"/>
                        </a:rPr>
                        <a:t>solving, Teamwork, Modelling, Vertical, Horizontal</a:t>
                      </a:r>
                      <a:endParaRPr lang="en-GB" sz="600" kern="120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b="0" i="0" u="none" strike="noStrike" kern="1200" baseline="0">
                          <a:solidFill>
                            <a:srgbClr val="FFC000"/>
                          </a:solidFill>
                          <a:latin typeface="+mn-lt"/>
                          <a:ea typeface="+mn-ea"/>
                          <a:cs typeface="+mn-cs"/>
                        </a:rPr>
                        <a:t>Reinforce, Triangulation, Temporary, Permanent, Engineer, Design specification, Annotated sketch, Research, Functional, Problem</a:t>
                      </a:r>
                      <a:r>
                        <a:rPr lang="en-GB" sz="600" b="1" i="0" u="none" strike="noStrike" kern="1200" baseline="0">
                          <a:solidFill>
                            <a:srgbClr val="FFC000"/>
                          </a:solidFill>
                          <a:latin typeface="+mn-lt"/>
                          <a:ea typeface="+mn-ea"/>
                          <a:cs typeface="+mn-cs"/>
                        </a:rPr>
                        <a:t>-</a:t>
                      </a:r>
                      <a:r>
                        <a:rPr lang="en-GB" sz="600" b="0" i="0" u="none" strike="noStrike" kern="1200" baseline="0">
                          <a:solidFill>
                            <a:srgbClr val="FFC000"/>
                          </a:solidFill>
                          <a:latin typeface="+mn-lt"/>
                          <a:ea typeface="+mn-ea"/>
                          <a:cs typeface="+mn-cs"/>
                        </a:rPr>
                        <a:t>solving, Teamwork,, Modelling, Vertical, Horizontal, </a:t>
                      </a:r>
                      <a:endParaRPr lang="en-GB" sz="600" kern="120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b="0" i="0" u="none" strike="noStrike" kern="1200" baseline="0">
                          <a:solidFill>
                            <a:srgbClr val="7030A0"/>
                          </a:solidFill>
                          <a:latin typeface="+mn-lt"/>
                          <a:ea typeface="+mn-ea"/>
                          <a:cs typeface="+mn-cs"/>
                        </a:rPr>
                        <a:t>Reinforce, Triangulation, Temporary, Permanent, Engineer, Structural engineer, Architect, Weight bearing, Design specification, Annotated sketch, Research, Functional, Problem</a:t>
                      </a:r>
                      <a:r>
                        <a:rPr lang="en-GB" sz="600" b="1" i="0" u="none" strike="noStrike" kern="1200" baseline="0">
                          <a:solidFill>
                            <a:srgbClr val="7030A0"/>
                          </a:solidFill>
                          <a:latin typeface="+mn-lt"/>
                          <a:ea typeface="+mn-ea"/>
                          <a:cs typeface="+mn-cs"/>
                        </a:rPr>
                        <a:t>-</a:t>
                      </a:r>
                      <a:r>
                        <a:rPr lang="en-GB" sz="600" b="0" i="0" u="none" strike="noStrike" kern="1200" baseline="0">
                          <a:solidFill>
                            <a:srgbClr val="7030A0"/>
                          </a:solidFill>
                          <a:latin typeface="+mn-lt"/>
                          <a:ea typeface="+mn-ea"/>
                          <a:cs typeface="+mn-cs"/>
                        </a:rPr>
                        <a:t>solving, Teamwork, Negotiation, Consumer awareness, Modelling, Vertical, Horizontal, Strut, Tension </a:t>
                      </a: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extLst>
                  <a:ext uri="{0D108BD9-81ED-4DB2-BD59-A6C34878D82A}">
                    <a16:rowId xmlns:a16="http://schemas.microsoft.com/office/drawing/2014/main" val="10002"/>
                  </a:ext>
                </a:extLst>
              </a:tr>
            </a:tbl>
          </a:graphicData>
        </a:graphic>
      </p:graphicFrame>
      <p:sp>
        <p:nvSpPr>
          <p:cNvPr id="8" name="TextBox 7"/>
          <p:cNvSpPr txBox="1"/>
          <p:nvPr/>
        </p:nvSpPr>
        <p:spPr>
          <a:xfrm>
            <a:off x="2077658" y="351622"/>
            <a:ext cx="5842714" cy="461665"/>
          </a:xfrm>
          <a:prstGeom prst="rect">
            <a:avLst/>
          </a:prstGeom>
          <a:noFill/>
        </p:spPr>
        <p:txBody>
          <a:bodyPr wrap="square" rtlCol="0">
            <a:spAutoFit/>
          </a:bodyPr>
          <a:lstStyle/>
          <a:p>
            <a:pPr defTabSz="685800"/>
            <a:r>
              <a:rPr lang="en-GB" sz="2400" b="1">
                <a:solidFill>
                  <a:srgbClr val="002060"/>
                </a:solidFill>
                <a:latin typeface="Tahoma" panose="020B0604030504040204" pitchFamily="34" charset="0"/>
                <a:ea typeface="Tahoma" panose="020B0604030504040204" pitchFamily="34" charset="0"/>
                <a:cs typeface="Tahoma" panose="020B0604030504040204" pitchFamily="34" charset="0"/>
              </a:rPr>
              <a:t>Design and technology    Year 3 to 6</a:t>
            </a:r>
          </a:p>
        </p:txBody>
      </p:sp>
    </p:spTree>
    <p:extLst>
      <p:ext uri="{BB962C8B-B14F-4D97-AF65-F5344CB8AC3E}">
        <p14:creationId xmlns:p14="http://schemas.microsoft.com/office/powerpoint/2010/main" val="3884333623"/>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800152" y="442176"/>
            <a:ext cx="507551" cy="503507"/>
          </a:xfrm>
          <a:prstGeom prst="rect">
            <a:avLst/>
          </a:prstGeom>
        </p:spPr>
      </p:pic>
      <p:sp>
        <p:nvSpPr>
          <p:cNvPr id="4" name="Rectangle 1"/>
          <p:cNvSpPr>
            <a:spLocks noChangeArrowheads="1"/>
          </p:cNvSpPr>
          <p:nvPr/>
        </p:nvSpPr>
        <p:spPr bwMode="auto">
          <a:xfrm>
            <a:off x="1485901" y="2248705"/>
            <a:ext cx="138564"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fontAlgn="base">
              <a:spcBef>
                <a:spcPct val="0"/>
              </a:spcBef>
              <a:spcAft>
                <a:spcPct val="0"/>
              </a:spcAft>
            </a:pPr>
            <a:endParaRPr lang="en-US" altLang="en-US" sz="135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2903925083"/>
              </p:ext>
            </p:extLst>
          </p:nvPr>
        </p:nvGraphicFramePr>
        <p:xfrm>
          <a:off x="365760" y="1224991"/>
          <a:ext cx="8384345" cy="4627168"/>
        </p:xfrm>
        <a:graphic>
          <a:graphicData uri="http://schemas.openxmlformats.org/drawingml/2006/table">
            <a:tbl>
              <a:tblPr firstRow="1" firstCol="1" bandRow="1">
                <a:tableStyleId>{5C22544A-7EE6-4342-B048-85BDC9FD1C3A}</a:tableStyleId>
              </a:tblPr>
              <a:tblGrid>
                <a:gridCol w="745850">
                  <a:extLst>
                    <a:ext uri="{9D8B030D-6E8A-4147-A177-3AD203B41FA5}">
                      <a16:colId xmlns:a16="http://schemas.microsoft.com/office/drawing/2014/main" val="20000"/>
                    </a:ext>
                  </a:extLst>
                </a:gridCol>
                <a:gridCol w="2386213">
                  <a:extLst>
                    <a:ext uri="{9D8B030D-6E8A-4147-A177-3AD203B41FA5}">
                      <a16:colId xmlns:a16="http://schemas.microsoft.com/office/drawing/2014/main" val="713258296"/>
                    </a:ext>
                  </a:extLst>
                </a:gridCol>
                <a:gridCol w="2807247">
                  <a:extLst>
                    <a:ext uri="{9D8B030D-6E8A-4147-A177-3AD203B41FA5}">
                      <a16:colId xmlns:a16="http://schemas.microsoft.com/office/drawing/2014/main" val="20001"/>
                    </a:ext>
                  </a:extLst>
                </a:gridCol>
                <a:gridCol w="2445035">
                  <a:extLst>
                    <a:ext uri="{9D8B030D-6E8A-4147-A177-3AD203B41FA5}">
                      <a16:colId xmlns:a16="http://schemas.microsoft.com/office/drawing/2014/main" val="20002"/>
                    </a:ext>
                  </a:extLst>
                </a:gridCol>
              </a:tblGrid>
              <a:tr h="388193">
                <a:tc>
                  <a:txBody>
                    <a:bodyPr/>
                    <a:lstStyle/>
                    <a:p>
                      <a:pP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 </a:t>
                      </a:r>
                    </a:p>
                  </a:txBody>
                  <a:tcPr marL="17686" marR="17686" marT="0" marB="0"/>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EYFS</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1</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2</a:t>
                      </a:r>
                    </a:p>
                    <a:p>
                      <a:pPr algn="ctr">
                        <a:lnSpc>
                          <a:spcPct val="115000"/>
                        </a:lnSpc>
                        <a:spcAft>
                          <a:spcPts val="0"/>
                        </a:spcAft>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nchor="ctr"/>
                </a:tc>
                <a:extLst>
                  <a:ext uri="{0D108BD9-81ED-4DB2-BD59-A6C34878D82A}">
                    <a16:rowId xmlns:a16="http://schemas.microsoft.com/office/drawing/2014/main" val="10000"/>
                  </a:ext>
                </a:extLst>
              </a:tr>
              <a:tr h="3197969">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Textiles</a:t>
                      </a:r>
                    </a:p>
                    <a:p>
                      <a:pPr algn="ctr">
                        <a:lnSpc>
                          <a:spcPct val="115000"/>
                        </a:lnSpc>
                        <a:spcAft>
                          <a:spcPts val="0"/>
                        </a:spcAft>
                      </a:pPr>
                      <a:r>
                        <a:rPr lang="en-GB" sz="600" b="0">
                          <a:solidFill>
                            <a:srgbClr val="FF0000"/>
                          </a:solidFill>
                          <a:effectLst/>
                          <a:latin typeface="Tahoma" panose="020B0604030504040204" pitchFamily="34" charset="0"/>
                          <a:ea typeface="Tahoma" panose="020B0604030504040204" pitchFamily="34" charset="0"/>
                          <a:cs typeface="Tahoma" panose="020B0604030504040204" pitchFamily="34" charset="0"/>
                        </a:rPr>
                        <a:t>Design</a:t>
                      </a:r>
                    </a:p>
                    <a:p>
                      <a:pPr algn="ctr">
                        <a:lnSpc>
                          <a:spcPct val="115000"/>
                        </a:lnSpc>
                        <a:spcAft>
                          <a:spcPts val="0"/>
                        </a:spcAft>
                      </a:pPr>
                      <a:r>
                        <a:rPr lang="en-GB" sz="600" b="0">
                          <a:solidFill>
                            <a:srgbClr val="002060"/>
                          </a:solidFill>
                          <a:effectLst/>
                          <a:latin typeface="Tahoma" panose="020B0604030504040204" pitchFamily="34" charset="0"/>
                          <a:ea typeface="Tahoma" panose="020B0604030504040204" pitchFamily="34" charset="0"/>
                          <a:cs typeface="Tahoma" panose="020B0604030504040204" pitchFamily="34" charset="0"/>
                        </a:rPr>
                        <a:t>Make </a:t>
                      </a:r>
                    </a:p>
                    <a:p>
                      <a:pPr algn="ctr">
                        <a:lnSpc>
                          <a:spcPct val="115000"/>
                        </a:lnSpc>
                        <a:spcAft>
                          <a:spcPts val="0"/>
                        </a:spcAft>
                      </a:pPr>
                      <a:r>
                        <a:rPr lang="en-GB" sz="600" b="0">
                          <a:solidFill>
                            <a:srgbClr val="7030A0"/>
                          </a:solidFill>
                          <a:effectLst/>
                          <a:latin typeface="Tahoma" panose="020B0604030504040204" pitchFamily="34" charset="0"/>
                          <a:ea typeface="Tahoma" panose="020B0604030504040204" pitchFamily="34" charset="0"/>
                          <a:cs typeface="Tahoma" panose="020B0604030504040204" pitchFamily="34" charset="0"/>
                        </a:rPr>
                        <a:t>Evaluate</a:t>
                      </a:r>
                    </a:p>
                    <a:p>
                      <a:pPr algn="ctr">
                        <a:lnSpc>
                          <a:spcPct val="115000"/>
                        </a:lnSpc>
                        <a:spcAft>
                          <a:spcPts val="0"/>
                        </a:spcAft>
                      </a:pPr>
                      <a:r>
                        <a:rPr lang="en-GB" sz="600" b="0">
                          <a:solidFill>
                            <a:srgbClr val="FFFF00"/>
                          </a:solidFill>
                          <a:effectLst/>
                          <a:latin typeface="Tahoma" panose="020B0604030504040204" pitchFamily="34" charset="0"/>
                          <a:ea typeface="Tahoma" panose="020B0604030504040204" pitchFamily="34" charset="0"/>
                          <a:cs typeface="Tahoma" panose="020B0604030504040204" pitchFamily="34" charset="0"/>
                        </a:rPr>
                        <a:t>Technical</a:t>
                      </a:r>
                    </a:p>
                    <a:p>
                      <a:pPr algn="ctr">
                        <a:lnSpc>
                          <a:spcPct val="115000"/>
                        </a:lnSpc>
                        <a:spcAft>
                          <a:spcPts val="0"/>
                        </a:spcAft>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nchor="ctr"/>
                </a:tc>
                <a:tc>
                  <a:txBody>
                    <a:bodyPr/>
                    <a:lstStyle/>
                    <a:p>
                      <a:pPr marL="171450" indent="-171450" algn="l">
                        <a:lnSpc>
                          <a:spcPct val="115000"/>
                        </a:lnSpc>
                        <a:spcAft>
                          <a:spcPts val="0"/>
                        </a:spcAft>
                        <a:buFont typeface="Arial" panose="020B0604020202020204" pitchFamily="34" charset="0"/>
                        <a:buChar char="•"/>
                      </a:pPr>
                      <a:r>
                        <a:rPr lang="en-GB" sz="600"/>
                        <a:t>Design and make a sock puppet</a:t>
                      </a:r>
                      <a:r>
                        <a:rPr lang="en-GB" sz="600" baseline="0"/>
                        <a:t> using a range of different fabrics and techniques to join them together, </a:t>
                      </a:r>
                      <a:r>
                        <a:rPr lang="en-GB" sz="600" baseline="0" err="1"/>
                        <a:t>eg</a:t>
                      </a:r>
                      <a:r>
                        <a:rPr lang="en-GB" sz="600" baseline="0"/>
                        <a:t>. safety pins, glue, sewing, treasury tag and split pins</a:t>
                      </a:r>
                    </a:p>
                    <a:p>
                      <a:pPr marL="171450" indent="-171450" algn="l">
                        <a:lnSpc>
                          <a:spcPct val="115000"/>
                        </a:lnSpc>
                        <a:spcAft>
                          <a:spcPts val="0"/>
                        </a:spcAft>
                        <a:buFont typeface="Arial" panose="020B0604020202020204" pitchFamily="34" charset="0"/>
                        <a:buChar char="•"/>
                      </a:pPr>
                      <a:r>
                        <a:rPr lang="en-GB" sz="600" baseline="0"/>
                        <a:t>Make a simple weaving using found materials </a:t>
                      </a:r>
                      <a:r>
                        <a:rPr lang="en-GB" sz="600" baseline="0" err="1"/>
                        <a:t>eg</a:t>
                      </a:r>
                      <a:r>
                        <a:rPr lang="en-GB" sz="600" baseline="0"/>
                        <a:t> a sea weaving, Autumn weaving</a:t>
                      </a:r>
                      <a:endParaRPr lang="en-GB" sz="600"/>
                    </a:p>
                    <a:p>
                      <a:pPr marL="171450" indent="-171450" algn="l">
                        <a:lnSpc>
                          <a:spcPct val="115000"/>
                        </a:lnSpc>
                        <a:spcAft>
                          <a:spcPts val="0"/>
                        </a:spcAft>
                        <a:buFont typeface="Arial" panose="020B0604020202020204" pitchFamily="34" charset="0"/>
                        <a:buChar char="•"/>
                      </a:pPr>
                      <a:r>
                        <a:rPr lang="en-GB" sz="600"/>
                        <a:t>Safely use and explore a variety of materials, tools and techniques</a:t>
                      </a:r>
                    </a:p>
                    <a:p>
                      <a:pPr marL="171450" indent="-171450" algn="l">
                        <a:lnSpc>
                          <a:spcPct val="115000"/>
                        </a:lnSpc>
                        <a:spcAft>
                          <a:spcPts val="0"/>
                        </a:spcAft>
                        <a:buFont typeface="Arial" panose="020B0604020202020204" pitchFamily="34" charset="0"/>
                        <a:buChar char="•"/>
                      </a:pPr>
                      <a:r>
                        <a:rPr lang="en-GB" sz="600"/>
                        <a:t>Experiment with colour, design, texture, form and function</a:t>
                      </a:r>
                    </a:p>
                    <a:p>
                      <a:pPr marL="171450" indent="-171450" algn="l">
                        <a:lnSpc>
                          <a:spcPct val="115000"/>
                        </a:lnSpc>
                        <a:spcAft>
                          <a:spcPts val="0"/>
                        </a:spcAft>
                        <a:buFont typeface="Arial" panose="020B0604020202020204" pitchFamily="34" charset="0"/>
                        <a:buChar char="•"/>
                      </a:pPr>
                      <a:r>
                        <a:rPr lang="en-GB" sz="600"/>
                        <a:t>Share their creations, explaining the process they have used</a:t>
                      </a:r>
                    </a:p>
                    <a:p>
                      <a:pPr marL="171450" indent="-171450" algn="l">
                        <a:lnSpc>
                          <a:spcPct val="115000"/>
                        </a:lnSpc>
                        <a:spcAft>
                          <a:spcPts val="0"/>
                        </a:spcAft>
                        <a:buFont typeface="Arial" panose="020B0604020202020204" pitchFamily="34" charset="0"/>
                        <a:buChar char="•"/>
                      </a:pPr>
                      <a:r>
                        <a:rPr lang="en-GB" sz="600"/>
                        <a:t>Use textile construction kits e.g. threading, weaving kits</a:t>
                      </a:r>
                    </a:p>
                    <a:p>
                      <a:pPr marL="171450" indent="-171450" algn="l">
                        <a:lnSpc>
                          <a:spcPct val="115000"/>
                        </a:lnSpc>
                        <a:spcAft>
                          <a:spcPts val="0"/>
                        </a:spcAft>
                        <a:buFont typeface="Arial" panose="020B0604020202020204" pitchFamily="34" charset="0"/>
                        <a:buChar char="•"/>
                      </a:pPr>
                      <a:r>
                        <a:rPr lang="en-GB" sz="600"/>
                        <a:t>Record ideas for designs in drawings and diagrams</a:t>
                      </a:r>
                    </a:p>
                    <a:p>
                      <a:pPr marL="171450" indent="-171450" algn="l">
                        <a:lnSpc>
                          <a:spcPct val="115000"/>
                        </a:lnSpc>
                        <a:spcAft>
                          <a:spcPts val="0"/>
                        </a:spcAft>
                        <a:buFont typeface="Arial" panose="020B0604020202020204" pitchFamily="34" charset="0"/>
                        <a:buChar char="•"/>
                      </a:pPr>
                      <a:r>
                        <a:rPr lang="en-GB" sz="600"/>
                        <a:t>Use a variety of joining and cutting techniques including scissors to cut along a marked line </a:t>
                      </a:r>
                    </a:p>
                    <a:p>
                      <a:pPr marL="171450" indent="-171450" algn="l">
                        <a:lnSpc>
                          <a:spcPct val="115000"/>
                        </a:lnSpc>
                        <a:spcAft>
                          <a:spcPts val="0"/>
                        </a:spcAft>
                        <a:buFont typeface="Arial" panose="020B0604020202020204" pitchFamily="34" charset="0"/>
                        <a:buChar char="•"/>
                      </a:pPr>
                      <a:r>
                        <a:rPr lang="en-GB" sz="600"/>
                        <a:t>Carry out activities to strengthen gross and fine motor skills e.g. sewing using </a:t>
                      </a:r>
                      <a:r>
                        <a:rPr lang="en-GB" sz="600" err="1"/>
                        <a:t>Binka</a:t>
                      </a:r>
                      <a:r>
                        <a:rPr lang="en-GB" sz="600"/>
                        <a:t> and large needles</a:t>
                      </a: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indent="-171450">
                        <a:buFont typeface="Arial" panose="020B0604020202020204" pitchFamily="34" charset="0"/>
                        <a:buChar char="•"/>
                      </a:pPr>
                      <a:r>
                        <a:rPr lang="en-GB" sz="600" kern="1200">
                          <a:solidFill>
                            <a:schemeClr val="dk1"/>
                          </a:solidFill>
                          <a:effectLst/>
                          <a:latin typeface="+mn-lt"/>
                          <a:ea typeface="+mn-ea"/>
                          <a:cs typeface="+mn-cs"/>
                        </a:rPr>
                        <a:t>Design bunting for a chosen room</a:t>
                      </a:r>
                      <a:endParaRPr lang="en-GB" sz="600" kern="1200" baseline="0">
                        <a:solidFill>
                          <a:schemeClr val="dk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kern="1200">
                          <a:solidFill>
                            <a:schemeClr val="dk1"/>
                          </a:solidFill>
                          <a:effectLst/>
                          <a:latin typeface="+mn-lt"/>
                          <a:ea typeface="+mn-ea"/>
                          <a:cs typeface="+mn-cs"/>
                        </a:rPr>
                        <a:t>Begin to understand how to use templates and joining techniques and fabric placement</a:t>
                      </a:r>
                    </a:p>
                    <a:p>
                      <a:pPr marL="171450" indent="-171450">
                        <a:buFont typeface="Arial" panose="020B0604020202020204" pitchFamily="34" charset="0"/>
                        <a:buChar char="•"/>
                      </a:pPr>
                      <a:r>
                        <a:rPr lang="en-GB" sz="600" b="0" i="0" u="none" strike="noStrike" kern="1200" baseline="0">
                          <a:solidFill>
                            <a:schemeClr val="dk1"/>
                          </a:solidFill>
                          <a:latin typeface="+mn-lt"/>
                          <a:ea typeface="+mn-ea"/>
                          <a:cs typeface="+mn-cs"/>
                        </a:rPr>
                        <a:t>Design a functional and appealing product for a chosen user and purpose based on simple design criteria</a:t>
                      </a:r>
                    </a:p>
                    <a:p>
                      <a:pPr marL="171450" indent="-171450">
                        <a:buFont typeface="Arial" panose="020B0604020202020204" pitchFamily="34" charset="0"/>
                        <a:buChar char="•"/>
                      </a:pPr>
                      <a:r>
                        <a:rPr lang="en-GB" sz="600" b="0" i="0" u="none" strike="noStrike" kern="1200" baseline="0">
                          <a:solidFill>
                            <a:schemeClr val="dk1"/>
                          </a:solidFill>
                          <a:latin typeface="+mn-lt"/>
                          <a:ea typeface="+mn-ea"/>
                          <a:cs typeface="+mn-cs"/>
                        </a:rPr>
                        <a:t>Generate, develop, model and communicate ideas as appropriate through talking, drawing, templates, mock-ups and information and communication technology</a:t>
                      </a:r>
                    </a:p>
                    <a:p>
                      <a:pPr marL="171450" indent="-171450">
                        <a:buFont typeface="Arial" panose="020B0604020202020204" pitchFamily="34" charset="0"/>
                        <a:buChar char="•"/>
                      </a:pPr>
                      <a:r>
                        <a:rPr lang="en-GB" sz="600" b="0" i="0" u="none" strike="noStrike" kern="1200" baseline="0">
                          <a:solidFill>
                            <a:schemeClr val="dk1"/>
                          </a:solidFill>
                          <a:latin typeface="+mn-lt"/>
                          <a:ea typeface="+mn-ea"/>
                          <a:cs typeface="+mn-cs"/>
                        </a:rPr>
                        <a:t>Select from and use a range of tools and equipment to perform practical tasks such as marking out, cutting, joining and finishing</a:t>
                      </a:r>
                    </a:p>
                    <a:p>
                      <a:pPr marL="171450" indent="-171450">
                        <a:buFont typeface="Arial" panose="020B0604020202020204" pitchFamily="34" charset="0"/>
                        <a:buChar char="•"/>
                      </a:pPr>
                      <a:r>
                        <a:rPr lang="en-GB" sz="600" b="0" i="0" u="none" strike="noStrike" kern="1200" baseline="0">
                          <a:solidFill>
                            <a:schemeClr val="dk1"/>
                          </a:solidFill>
                          <a:latin typeface="+mn-lt"/>
                          <a:ea typeface="+mn-ea"/>
                          <a:cs typeface="+mn-cs"/>
                        </a:rPr>
                        <a:t>Select from and use textiles according to their characteristics</a:t>
                      </a:r>
                    </a:p>
                    <a:p>
                      <a:pPr marL="171450" indent="-171450">
                        <a:buFont typeface="Arial" panose="020B0604020202020204" pitchFamily="34" charset="0"/>
                        <a:buChar char="•"/>
                      </a:pPr>
                      <a:r>
                        <a:rPr lang="en-GB" sz="600" b="0" i="0" u="none" strike="noStrike" kern="1200" baseline="0">
                          <a:solidFill>
                            <a:schemeClr val="dk1"/>
                          </a:solidFill>
                          <a:latin typeface="+mn-lt"/>
                          <a:ea typeface="+mn-ea"/>
                          <a:cs typeface="+mn-cs"/>
                        </a:rPr>
                        <a:t>Explore and evaluate a range of existing textile products relevant to the project being undertaken</a:t>
                      </a:r>
                    </a:p>
                    <a:p>
                      <a:pPr marL="171450" indent="-171450">
                        <a:buFont typeface="Arial" panose="020B0604020202020204" pitchFamily="34" charset="0"/>
                        <a:buChar char="•"/>
                      </a:pPr>
                      <a:r>
                        <a:rPr lang="en-GB" sz="600" b="0" i="0" u="none" strike="noStrike" kern="1200" baseline="0">
                          <a:solidFill>
                            <a:schemeClr val="dk1"/>
                          </a:solidFill>
                          <a:latin typeface="+mn-lt"/>
                          <a:ea typeface="+mn-ea"/>
                          <a:cs typeface="+mn-cs"/>
                        </a:rPr>
                        <a:t>Evaluate their ideas throughout and their final products against original design criteria</a:t>
                      </a:r>
                    </a:p>
                    <a:p>
                      <a:pPr marL="171450" indent="-171450">
                        <a:buFont typeface="Arial" panose="020B0604020202020204" pitchFamily="34" charset="0"/>
                        <a:buChar char="•"/>
                      </a:pPr>
                      <a:r>
                        <a:rPr lang="en-GB" sz="600" b="0" i="0" u="none" strike="noStrike" kern="1200" baseline="0">
                          <a:solidFill>
                            <a:schemeClr val="dk1"/>
                          </a:solidFill>
                          <a:latin typeface="+mn-lt"/>
                          <a:ea typeface="+mn-ea"/>
                          <a:cs typeface="+mn-cs"/>
                        </a:rPr>
                        <a:t>Understand how simple 3-D textile products are made, using a template to create two identical shapes</a:t>
                      </a:r>
                    </a:p>
                    <a:p>
                      <a:pPr marL="171450" indent="-171450">
                        <a:buFont typeface="Arial" panose="020B0604020202020204" pitchFamily="34" charset="0"/>
                        <a:buChar char="•"/>
                      </a:pPr>
                      <a:r>
                        <a:rPr lang="en-GB" sz="600" b="0" i="0" u="none" strike="noStrike" kern="1200" baseline="0">
                          <a:solidFill>
                            <a:schemeClr val="dk1"/>
                          </a:solidFill>
                          <a:latin typeface="+mn-lt"/>
                          <a:ea typeface="+mn-ea"/>
                          <a:cs typeface="+mn-cs"/>
                        </a:rPr>
                        <a:t>Understand how to join fabrics using different techniques e.g. running stitch, glue, over stitch, stapling</a:t>
                      </a:r>
                    </a:p>
                    <a:p>
                      <a:pPr marL="171450" indent="-171450">
                        <a:buFont typeface="Arial" panose="020B0604020202020204" pitchFamily="34" charset="0"/>
                        <a:buChar char="•"/>
                      </a:pPr>
                      <a:r>
                        <a:rPr lang="en-GB" sz="600" b="0" i="0" u="none" strike="noStrike" kern="1200" baseline="0">
                          <a:solidFill>
                            <a:schemeClr val="dk1"/>
                          </a:solidFill>
                          <a:latin typeface="+mn-lt"/>
                          <a:ea typeface="+mn-ea"/>
                          <a:cs typeface="+mn-cs"/>
                        </a:rPr>
                        <a:t>Explore different finishing techniques e.g. using painting, fabric crayons, stitching, sequins, buttons and ribbons</a:t>
                      </a:r>
                    </a:p>
                    <a:p>
                      <a:pPr marL="171450" indent="-171450">
                        <a:buFont typeface="Arial" panose="020B0604020202020204" pitchFamily="34" charset="0"/>
                        <a:buChar char="•"/>
                      </a:pPr>
                      <a:r>
                        <a:rPr lang="en-GB" sz="600" b="0" i="0" u="none" strike="noStrike" kern="1200" baseline="0">
                          <a:solidFill>
                            <a:schemeClr val="dk1"/>
                          </a:solidFill>
                          <a:latin typeface="+mn-lt"/>
                          <a:ea typeface="+mn-ea"/>
                          <a:cs typeface="+mn-cs"/>
                        </a:rPr>
                        <a:t>Know and use technical vocabulary relevant to the project</a:t>
                      </a:r>
                      <a:endParaRPr lang="en-GB" sz="600" kern="1200" baseline="0">
                        <a:solidFill>
                          <a:schemeClr val="dk1"/>
                        </a:solidFill>
                        <a:effectLst/>
                        <a:latin typeface="+mn-lt"/>
                        <a:ea typeface="+mn-ea"/>
                        <a:cs typeface="+mn-cs"/>
                      </a:endParaRPr>
                    </a:p>
                    <a:p>
                      <a:pPr marL="171450" indent="-171450">
                        <a:buFont typeface="Arial" panose="020B0604020202020204" pitchFamily="34" charset="0"/>
                        <a:buChar char="•"/>
                      </a:pPr>
                      <a:endParaRPr lang="en-GB" sz="600" kern="1200">
                        <a:solidFill>
                          <a:schemeClr val="dk1"/>
                        </a:solidFill>
                        <a:effectLst/>
                        <a:latin typeface="+mn-lt"/>
                        <a:ea typeface="+mn-ea"/>
                        <a:cs typeface="+mn-cs"/>
                      </a:endParaRPr>
                    </a:p>
                  </a:txBody>
                  <a:tcPr marL="17686" marR="17686" marT="0" marB="0"/>
                </a:tc>
                <a:tc>
                  <a:txBody>
                    <a:bodyPr/>
                    <a:lstStyle/>
                    <a:p>
                      <a:pPr marL="171450" indent="-171450" algn="l">
                        <a:lnSpc>
                          <a:spcPct val="115000"/>
                        </a:lnSpc>
                        <a:spcAft>
                          <a:spcPts val="0"/>
                        </a:spcAft>
                        <a:buFont typeface="Arial" panose="020B0604020202020204" pitchFamily="34" charset="0"/>
                        <a:buChar char="•"/>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extLst>
                  <a:ext uri="{0D108BD9-81ED-4DB2-BD59-A6C34878D82A}">
                    <a16:rowId xmlns:a16="http://schemas.microsoft.com/office/drawing/2014/main" val="10001"/>
                  </a:ext>
                </a:extLst>
              </a:tr>
              <a:tr h="1041006">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Vocabulary</a:t>
                      </a:r>
                    </a:p>
                  </a:txBody>
                  <a:tcPr marL="17686" marR="17686" marT="0" marB="0" anchor="ctr"/>
                </a:tc>
                <a:tc>
                  <a:txBody>
                    <a:bodyPr/>
                    <a:lstStyle/>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a:effectLst/>
                          <a:latin typeface="+mn-lt"/>
                          <a:ea typeface="Tahoma" panose="020B0604030504040204" pitchFamily="34" charset="0"/>
                          <a:cs typeface="Tahoma" panose="020B0604030504040204" pitchFamily="34" charset="0"/>
                        </a:rPr>
                        <a:t>Fabric, Textiles, materials, Natural, Man made, Re-use/ re-cycle, Charity shop, Cotton, Pattern, Weave, Needle, Weaving, Thread, Texture, Know</a:t>
                      </a:r>
                      <a:r>
                        <a:rPr lang="en-GB" sz="600" baseline="0">
                          <a:effectLst/>
                          <a:latin typeface="+mn-lt"/>
                          <a:ea typeface="Tahoma" panose="020B0604030504040204" pitchFamily="34" charset="0"/>
                          <a:cs typeface="Tahoma" panose="020B0604030504040204" pitchFamily="34" charset="0"/>
                        </a:rPr>
                        <a:t> names of equipment  and materials used</a:t>
                      </a:r>
                      <a:endParaRPr lang="en-GB" sz="600">
                        <a:effectLst/>
                        <a:latin typeface="+mn-lt"/>
                        <a:ea typeface="Tahoma" panose="020B0604030504040204" pitchFamily="34" charset="0"/>
                        <a:cs typeface="Tahoma" panose="020B0604030504040204" pitchFamily="34" charset="0"/>
                      </a:endParaRPr>
                    </a:p>
                  </a:txBody>
                  <a:tcPr marL="17686" marR="17686" marT="0" marB="0"/>
                </a:tc>
                <a:tc>
                  <a:txBody>
                    <a:bodyPr/>
                    <a:lstStyle/>
                    <a:p>
                      <a:pPr marL="171450" indent="-171450">
                        <a:buFont typeface="Arial" panose="020B0604020202020204" pitchFamily="34" charset="0"/>
                        <a:buChar char="•"/>
                      </a:pPr>
                      <a:r>
                        <a:rPr lang="en-GB" sz="600" b="0" i="0" u="none" strike="noStrike" kern="1200" baseline="0">
                          <a:solidFill>
                            <a:schemeClr val="dk1"/>
                          </a:solidFill>
                          <a:latin typeface="+mn-lt"/>
                          <a:ea typeface="+mn-ea"/>
                          <a:cs typeface="+mn-cs"/>
                        </a:rPr>
                        <a:t>Products,  Joining and finishing techniques: Stapling, Sewing, Pinning,  Tools, Components, Template, Pattern pieces, Mark out, Decorate, Running stitch, Suitable, Mock-up, Design brief, Design criteria, Make, Evaluate, User, Purpose, Function</a:t>
                      </a:r>
                      <a:endParaRPr lang="en-GB" sz="600" baseline="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0" indent="0" algn="l">
                        <a:lnSpc>
                          <a:spcPct val="115000"/>
                        </a:lnSpc>
                        <a:spcAft>
                          <a:spcPts val="0"/>
                        </a:spcAft>
                        <a:buFont typeface="Arial" panose="020B0604020202020204" pitchFamily="34" charset="0"/>
                        <a:buNone/>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extLst>
                  <a:ext uri="{0D108BD9-81ED-4DB2-BD59-A6C34878D82A}">
                    <a16:rowId xmlns:a16="http://schemas.microsoft.com/office/drawing/2014/main" val="10002"/>
                  </a:ext>
                </a:extLst>
              </a:tr>
            </a:tbl>
          </a:graphicData>
        </a:graphic>
      </p:graphicFrame>
      <p:sp>
        <p:nvSpPr>
          <p:cNvPr id="7" name="TextBox 6"/>
          <p:cNvSpPr txBox="1"/>
          <p:nvPr/>
        </p:nvSpPr>
        <p:spPr>
          <a:xfrm>
            <a:off x="1869434" y="530184"/>
            <a:ext cx="6474414" cy="461665"/>
          </a:xfrm>
          <a:prstGeom prst="rect">
            <a:avLst/>
          </a:prstGeom>
          <a:noFill/>
        </p:spPr>
        <p:txBody>
          <a:bodyPr wrap="square" rtlCol="0">
            <a:spAutoFit/>
          </a:bodyPr>
          <a:lstStyle/>
          <a:p>
            <a:pPr defTabSz="685800"/>
            <a:r>
              <a:rPr lang="en-GB" sz="2400" b="1">
                <a:solidFill>
                  <a:srgbClr val="002060"/>
                </a:solidFill>
                <a:latin typeface="Tahoma" panose="020B0604030504040204" pitchFamily="34" charset="0"/>
                <a:ea typeface="Tahoma" panose="020B0604030504040204" pitchFamily="34" charset="0"/>
                <a:cs typeface="Tahoma" panose="020B0604030504040204" pitchFamily="34" charset="0"/>
              </a:rPr>
              <a:t>Design and technology  EYFS to Year 2</a:t>
            </a:r>
          </a:p>
        </p:txBody>
      </p:sp>
    </p:spTree>
    <p:extLst>
      <p:ext uri="{BB962C8B-B14F-4D97-AF65-F5344CB8AC3E}">
        <p14:creationId xmlns:p14="http://schemas.microsoft.com/office/powerpoint/2010/main" val="1876007694"/>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776170" y="459172"/>
            <a:ext cx="507551" cy="503507"/>
          </a:xfrm>
          <a:prstGeom prst="rect">
            <a:avLst/>
          </a:prstGeom>
        </p:spPr>
      </p:pic>
      <p:sp>
        <p:nvSpPr>
          <p:cNvPr id="4" name="Rectangle 1"/>
          <p:cNvSpPr>
            <a:spLocks noChangeArrowheads="1"/>
          </p:cNvSpPr>
          <p:nvPr/>
        </p:nvSpPr>
        <p:spPr bwMode="auto">
          <a:xfrm>
            <a:off x="1485901" y="2248705"/>
            <a:ext cx="138564"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fontAlgn="base">
              <a:spcBef>
                <a:spcPct val="0"/>
              </a:spcBef>
              <a:spcAft>
                <a:spcPct val="0"/>
              </a:spcAft>
            </a:pPr>
            <a:endParaRPr lang="en-US" altLang="en-US" sz="135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6894258" y="1022248"/>
            <a:ext cx="918102" cy="300082"/>
          </a:xfrm>
          <a:prstGeom prst="rect">
            <a:avLst/>
          </a:prstGeom>
          <a:noFill/>
        </p:spPr>
        <p:txBody>
          <a:bodyPr wrap="square" rtlCol="0">
            <a:spAutoFit/>
          </a:bodyPr>
          <a:lstStyle/>
          <a:p>
            <a:pPr defTabSz="685800"/>
            <a:endParaRPr lang="en-GB" sz="1350" b="1">
              <a:solidFill>
                <a:srgbClr val="1F497D"/>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6678235" y="1322767"/>
            <a:ext cx="1242137" cy="276999"/>
          </a:xfrm>
          <a:prstGeom prst="rect">
            <a:avLst/>
          </a:prstGeom>
          <a:noFill/>
        </p:spPr>
        <p:txBody>
          <a:bodyPr wrap="square" rtlCol="0">
            <a:spAutoFit/>
          </a:bodyPr>
          <a:lstStyle/>
          <a:p>
            <a:pPr defTabSz="685800"/>
            <a:endParaRPr lang="en-GB" sz="1200" b="1">
              <a:solidFill>
                <a:srgbClr val="1F497D"/>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7" name="Table 6">
            <a:extLst>
              <a:ext uri="{FF2B5EF4-FFF2-40B4-BE49-F238E27FC236}">
                <a16:creationId xmlns:a16="http://schemas.microsoft.com/office/drawing/2014/main" id="{8064ACAE-4A41-44F7-ABD6-4F21AF4A769E}"/>
              </a:ext>
            </a:extLst>
          </p:cNvPr>
          <p:cNvGraphicFramePr>
            <a:graphicFrameLocks noGrp="1"/>
          </p:cNvGraphicFramePr>
          <p:nvPr>
            <p:extLst>
              <p:ext uri="{D42A27DB-BD31-4B8C-83A1-F6EECF244321}">
                <p14:modId xmlns:p14="http://schemas.microsoft.com/office/powerpoint/2010/main" val="2094943348"/>
              </p:ext>
            </p:extLst>
          </p:nvPr>
        </p:nvGraphicFramePr>
        <p:xfrm>
          <a:off x="440750" y="1021811"/>
          <a:ext cx="8154610" cy="4513422"/>
        </p:xfrm>
        <a:graphic>
          <a:graphicData uri="http://schemas.openxmlformats.org/drawingml/2006/table">
            <a:tbl>
              <a:tblPr firstRow="1" firstCol="1" bandRow="1">
                <a:tableStyleId>{5C22544A-7EE6-4342-B048-85BDC9FD1C3A}</a:tableStyleId>
              </a:tblPr>
              <a:tblGrid>
                <a:gridCol w="939324">
                  <a:extLst>
                    <a:ext uri="{9D8B030D-6E8A-4147-A177-3AD203B41FA5}">
                      <a16:colId xmlns:a16="http://schemas.microsoft.com/office/drawing/2014/main" val="2863215087"/>
                    </a:ext>
                  </a:extLst>
                </a:gridCol>
                <a:gridCol w="2404642">
                  <a:extLst>
                    <a:ext uri="{9D8B030D-6E8A-4147-A177-3AD203B41FA5}">
                      <a16:colId xmlns:a16="http://schemas.microsoft.com/office/drawing/2014/main" val="122677382"/>
                    </a:ext>
                  </a:extLst>
                </a:gridCol>
                <a:gridCol w="2405322">
                  <a:extLst>
                    <a:ext uri="{9D8B030D-6E8A-4147-A177-3AD203B41FA5}">
                      <a16:colId xmlns:a16="http://schemas.microsoft.com/office/drawing/2014/main" val="375876866"/>
                    </a:ext>
                  </a:extLst>
                </a:gridCol>
                <a:gridCol w="2405322">
                  <a:extLst>
                    <a:ext uri="{9D8B030D-6E8A-4147-A177-3AD203B41FA5}">
                      <a16:colId xmlns:a16="http://schemas.microsoft.com/office/drawing/2014/main" val="3073927167"/>
                    </a:ext>
                  </a:extLst>
                </a:gridCol>
              </a:tblGrid>
              <a:tr h="339796">
                <a:tc>
                  <a:txBody>
                    <a:bodyPr/>
                    <a:lstStyle/>
                    <a:p>
                      <a:pP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 </a:t>
                      </a:r>
                    </a:p>
                  </a:txBody>
                  <a:tcPr marL="17686" marR="17686" marT="0" marB="0"/>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3</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4/5</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5/6</a:t>
                      </a:r>
                    </a:p>
                  </a:txBody>
                  <a:tcPr marL="17686" marR="17686" marT="0" marB="0" anchor="ctr"/>
                </a:tc>
                <a:extLst>
                  <a:ext uri="{0D108BD9-81ED-4DB2-BD59-A6C34878D82A}">
                    <a16:rowId xmlns:a16="http://schemas.microsoft.com/office/drawing/2014/main" val="265378462"/>
                  </a:ext>
                </a:extLst>
              </a:tr>
              <a:tr h="3382445">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600">
                          <a:effectLst/>
                          <a:latin typeface="Tahoma" panose="020B0604030504040204" pitchFamily="34" charset="0"/>
                          <a:ea typeface="Tahoma" panose="020B0604030504040204" pitchFamily="34" charset="0"/>
                          <a:cs typeface="Tahoma" panose="020B0604030504040204" pitchFamily="34" charset="0"/>
                        </a:rPr>
                        <a:t>Textiles</a:t>
                      </a:r>
                    </a:p>
                    <a:p>
                      <a:pPr algn="ctr">
                        <a:lnSpc>
                          <a:spcPct val="115000"/>
                        </a:lnSpc>
                        <a:spcAft>
                          <a:spcPts val="0"/>
                        </a:spcAft>
                      </a:pPr>
                      <a:r>
                        <a:rPr lang="en-GB" sz="600" b="0">
                          <a:solidFill>
                            <a:srgbClr val="FF0000"/>
                          </a:solidFill>
                          <a:effectLst/>
                          <a:latin typeface="Tahoma" panose="020B0604030504040204" pitchFamily="34" charset="0"/>
                          <a:ea typeface="Tahoma" panose="020B0604030504040204" pitchFamily="34" charset="0"/>
                          <a:cs typeface="Tahoma" panose="020B0604030504040204" pitchFamily="34" charset="0"/>
                        </a:rPr>
                        <a:t>Design</a:t>
                      </a:r>
                    </a:p>
                    <a:p>
                      <a:pPr algn="ctr">
                        <a:lnSpc>
                          <a:spcPct val="115000"/>
                        </a:lnSpc>
                        <a:spcAft>
                          <a:spcPts val="0"/>
                        </a:spcAft>
                      </a:pPr>
                      <a:r>
                        <a:rPr lang="en-GB" sz="600" b="0">
                          <a:solidFill>
                            <a:srgbClr val="002060"/>
                          </a:solidFill>
                          <a:effectLst/>
                          <a:latin typeface="Tahoma" panose="020B0604030504040204" pitchFamily="34" charset="0"/>
                          <a:ea typeface="Tahoma" panose="020B0604030504040204" pitchFamily="34" charset="0"/>
                          <a:cs typeface="Tahoma" panose="020B0604030504040204" pitchFamily="34" charset="0"/>
                        </a:rPr>
                        <a:t>Make </a:t>
                      </a:r>
                    </a:p>
                    <a:p>
                      <a:pPr algn="ctr">
                        <a:lnSpc>
                          <a:spcPct val="115000"/>
                        </a:lnSpc>
                        <a:spcAft>
                          <a:spcPts val="0"/>
                        </a:spcAft>
                      </a:pPr>
                      <a:r>
                        <a:rPr lang="en-GB" sz="600" b="0">
                          <a:solidFill>
                            <a:srgbClr val="7030A0"/>
                          </a:solidFill>
                          <a:effectLst/>
                          <a:latin typeface="Tahoma" panose="020B0604030504040204" pitchFamily="34" charset="0"/>
                          <a:ea typeface="Tahoma" panose="020B0604030504040204" pitchFamily="34" charset="0"/>
                          <a:cs typeface="Tahoma" panose="020B0604030504040204" pitchFamily="34" charset="0"/>
                        </a:rPr>
                        <a:t>Evaluate</a:t>
                      </a:r>
                    </a:p>
                    <a:p>
                      <a:pPr algn="ctr">
                        <a:lnSpc>
                          <a:spcPct val="115000"/>
                        </a:lnSpc>
                        <a:spcAft>
                          <a:spcPts val="0"/>
                        </a:spcAft>
                      </a:pPr>
                      <a:r>
                        <a:rPr lang="en-GB" sz="600" b="0">
                          <a:solidFill>
                            <a:srgbClr val="FFFF00"/>
                          </a:solidFill>
                          <a:effectLst/>
                          <a:latin typeface="Tahoma" panose="020B0604030504040204" pitchFamily="34" charset="0"/>
                          <a:ea typeface="Tahoma" panose="020B0604030504040204" pitchFamily="34" charset="0"/>
                          <a:cs typeface="Tahoma" panose="020B0604030504040204" pitchFamily="34" charset="0"/>
                        </a:rPr>
                        <a:t>Technical</a:t>
                      </a:r>
                    </a:p>
                    <a:p>
                      <a:pPr marL="0" marR="0" lvl="0" indent="0" algn="ctr" defTabSz="914400" rtl="0" eaLnBrk="1" fontAlgn="auto" latinLnBrk="0" hangingPunct="1">
                        <a:lnSpc>
                          <a:spcPct val="115000"/>
                        </a:lnSpc>
                        <a:spcBef>
                          <a:spcPts val="0"/>
                        </a:spcBef>
                        <a:spcAft>
                          <a:spcPts val="0"/>
                        </a:spcAft>
                        <a:buClrTx/>
                        <a:buSzTx/>
                        <a:buFontTx/>
                        <a:buNone/>
                        <a:tabLst/>
                        <a:defRPr/>
                      </a:pPr>
                      <a:endParaRPr lang="en-GB" sz="60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nchor="ctr"/>
                </a:tc>
                <a:tc>
                  <a:txBody>
                    <a:bodyPr/>
                    <a:lstStyle/>
                    <a:p>
                      <a:pPr marL="171450" indent="-171450">
                        <a:buFont typeface="Arial" panose="020B0604020202020204" pitchFamily="34" charset="0"/>
                        <a:buChar char="•"/>
                      </a:pPr>
                      <a:r>
                        <a:rPr lang="en-GB" sz="600" kern="1200">
                          <a:solidFill>
                            <a:schemeClr val="tx1"/>
                          </a:solidFill>
                          <a:effectLst/>
                          <a:latin typeface="+mn-lt"/>
                          <a:ea typeface="+mn-ea"/>
                          <a:cs typeface="+mn-cs"/>
                        </a:rPr>
                        <a:t>Design</a:t>
                      </a:r>
                      <a:r>
                        <a:rPr lang="en-GB" sz="600" kern="1200" baseline="0">
                          <a:solidFill>
                            <a:schemeClr val="tx1"/>
                          </a:solidFill>
                          <a:effectLst/>
                          <a:latin typeface="+mn-lt"/>
                          <a:ea typeface="+mn-ea"/>
                          <a:cs typeface="+mn-cs"/>
                        </a:rPr>
                        <a:t> a bag using tie dye from Art and Design lesson. </a:t>
                      </a:r>
                    </a:p>
                    <a:p>
                      <a:pPr marL="171450" indent="-171450">
                        <a:buFont typeface="Arial" panose="020B0604020202020204" pitchFamily="34" charset="0"/>
                        <a:buChar char="•"/>
                      </a:pPr>
                      <a:r>
                        <a:rPr lang="en-GB" sz="600" kern="1200" baseline="0">
                          <a:solidFill>
                            <a:schemeClr val="tx1"/>
                          </a:solidFill>
                          <a:effectLst/>
                          <a:latin typeface="+mn-lt"/>
                          <a:ea typeface="+mn-ea"/>
                          <a:cs typeface="+mn-cs"/>
                        </a:rPr>
                        <a:t>Begin to know that </a:t>
                      </a:r>
                      <a:r>
                        <a:rPr lang="en-GB" sz="600" kern="1200">
                          <a:solidFill>
                            <a:schemeClr val="tx1"/>
                          </a:solidFill>
                          <a:effectLst/>
                          <a:latin typeface="+mn-lt"/>
                          <a:ea typeface="+mn-ea"/>
                          <a:cs typeface="+mn-cs"/>
                        </a:rPr>
                        <a:t>2-D art</a:t>
                      </a:r>
                      <a:r>
                        <a:rPr lang="en-GB" sz="600" kern="1200" baseline="0">
                          <a:solidFill>
                            <a:schemeClr val="tx1"/>
                          </a:solidFill>
                          <a:effectLst/>
                          <a:latin typeface="+mn-lt"/>
                          <a:ea typeface="+mn-ea"/>
                          <a:cs typeface="+mn-cs"/>
                        </a:rPr>
                        <a:t> work </a:t>
                      </a:r>
                      <a:r>
                        <a:rPr lang="en-GB" sz="600" kern="1200">
                          <a:solidFill>
                            <a:schemeClr val="tx1"/>
                          </a:solidFill>
                          <a:effectLst/>
                          <a:latin typeface="+mn-lt"/>
                          <a:ea typeface="+mn-ea"/>
                          <a:cs typeface="+mn-cs"/>
                        </a:rPr>
                        <a:t> can be made into a 3-D product </a:t>
                      </a:r>
                    </a:p>
                    <a:p>
                      <a:pPr marL="171450" indent="-171450">
                        <a:buFont typeface="Arial" panose="020B0604020202020204" pitchFamily="34" charset="0"/>
                        <a:buChar char="•"/>
                      </a:pPr>
                      <a:r>
                        <a:rPr lang="en-GB" sz="600" b="0" i="0" u="none" strike="noStrike" kern="1200" baseline="0">
                          <a:solidFill>
                            <a:schemeClr val="tx1"/>
                          </a:solidFill>
                          <a:latin typeface="+mn-lt"/>
                          <a:ea typeface="+mn-ea"/>
                          <a:cs typeface="+mn-cs"/>
                        </a:rPr>
                        <a:t>Generate ideas through discussion and design  criteria for an appealing, functional product fit for purpose and specific user/s</a:t>
                      </a:r>
                    </a:p>
                    <a:p>
                      <a:pPr marL="171450" indent="-171450">
                        <a:buFont typeface="Arial" panose="020B0604020202020204" pitchFamily="34" charset="0"/>
                        <a:buChar char="•"/>
                      </a:pPr>
                      <a:r>
                        <a:rPr lang="en-GB" sz="600" b="0" i="0" u="none" strike="noStrike" kern="1200" baseline="0">
                          <a:solidFill>
                            <a:schemeClr val="tx1"/>
                          </a:solidFill>
                          <a:latin typeface="+mn-lt"/>
                          <a:ea typeface="+mn-ea"/>
                          <a:cs typeface="+mn-cs"/>
                        </a:rPr>
                        <a:t>Produce labelled sketches and final  product sketches and consider some pattern pieces </a:t>
                      </a:r>
                    </a:p>
                    <a:p>
                      <a:pPr marL="171450" indent="-171450">
                        <a:buFont typeface="Arial" panose="020B0604020202020204" pitchFamily="34" charset="0"/>
                        <a:buChar char="•"/>
                      </a:pPr>
                      <a:r>
                        <a:rPr lang="en-GB" sz="600" b="0" i="0" u="none" strike="noStrike" kern="1200" baseline="0">
                          <a:solidFill>
                            <a:schemeClr val="tx1"/>
                          </a:solidFill>
                          <a:latin typeface="+mn-lt"/>
                          <a:ea typeface="+mn-ea"/>
                          <a:cs typeface="+mn-cs"/>
                        </a:rPr>
                        <a:t>Plan the initial stages of making</a:t>
                      </a:r>
                    </a:p>
                    <a:p>
                      <a:pPr marL="171450" indent="-171450">
                        <a:buFont typeface="Arial" panose="020B0604020202020204" pitchFamily="34" charset="0"/>
                        <a:buChar char="•"/>
                      </a:pPr>
                      <a:r>
                        <a:rPr lang="en-GB" sz="600" b="0" i="0" u="none" strike="noStrike" kern="1200" baseline="0">
                          <a:solidFill>
                            <a:schemeClr val="tx1"/>
                          </a:solidFill>
                          <a:latin typeface="+mn-lt"/>
                          <a:ea typeface="+mn-ea"/>
                          <a:cs typeface="+mn-cs"/>
                        </a:rPr>
                        <a:t>Select and use a range of appropriate tools with support e.g. scissors, needle types, threads</a:t>
                      </a:r>
                    </a:p>
                    <a:p>
                      <a:pPr marL="171450" indent="-171450">
                        <a:buFont typeface="Arial" panose="020B0604020202020204" pitchFamily="34" charset="0"/>
                        <a:buChar char="•"/>
                      </a:pPr>
                      <a:r>
                        <a:rPr lang="en-GB" sz="600" b="0" i="0" u="none" strike="noStrike" kern="1200" baseline="0">
                          <a:solidFill>
                            <a:schemeClr val="tx1"/>
                          </a:solidFill>
                          <a:latin typeface="+mn-lt"/>
                          <a:ea typeface="+mn-ea"/>
                          <a:cs typeface="+mn-cs"/>
                        </a:rPr>
                        <a:t>Select fabrics and from fastenings from a selection provided</a:t>
                      </a:r>
                    </a:p>
                    <a:p>
                      <a:pPr marL="171450" indent="-171450">
                        <a:buFont typeface="Arial" panose="020B0604020202020204" pitchFamily="34" charset="0"/>
                        <a:buChar char="•"/>
                      </a:pPr>
                      <a:r>
                        <a:rPr lang="en-GB" sz="600" b="0" i="0" u="none" strike="noStrike" kern="1200" baseline="0">
                          <a:solidFill>
                            <a:schemeClr val="tx1"/>
                          </a:solidFill>
                          <a:latin typeface="+mn-lt"/>
                          <a:ea typeface="+mn-ea"/>
                          <a:cs typeface="+mn-cs"/>
                        </a:rPr>
                        <a:t>Look at a range of 3-D textile products relevant to the project</a:t>
                      </a:r>
                    </a:p>
                    <a:p>
                      <a:pPr marL="171450" indent="-171450">
                        <a:buFont typeface="Arial" panose="020B0604020202020204" pitchFamily="34" charset="0"/>
                        <a:buChar char="•"/>
                      </a:pPr>
                      <a:r>
                        <a:rPr lang="en-GB" sz="600" b="0" i="0" u="none" strike="noStrike" kern="1200" baseline="0">
                          <a:solidFill>
                            <a:schemeClr val="tx1"/>
                          </a:solidFill>
                          <a:latin typeface="+mn-lt"/>
                          <a:ea typeface="+mn-ea"/>
                          <a:cs typeface="+mn-cs"/>
                        </a:rPr>
                        <a:t>Test the product against the original design criteria and with the intended user</a:t>
                      </a:r>
                    </a:p>
                    <a:p>
                      <a:pPr marL="171450" indent="-171450">
                        <a:buFont typeface="Arial" panose="020B0604020202020204" pitchFamily="34" charset="0"/>
                        <a:buChar char="•"/>
                      </a:pPr>
                      <a:r>
                        <a:rPr lang="en-GB" sz="600" b="0" i="0" u="none" strike="noStrike" kern="1200" baseline="0">
                          <a:solidFill>
                            <a:schemeClr val="tx1"/>
                          </a:solidFill>
                          <a:latin typeface="+mn-lt"/>
                          <a:ea typeface="+mn-ea"/>
                          <a:cs typeface="+mn-cs"/>
                        </a:rPr>
                        <a:t>Take into account others’ views</a:t>
                      </a:r>
                    </a:p>
                    <a:p>
                      <a:pPr marL="171450" indent="-171450">
                        <a:buFont typeface="Arial" panose="020B0604020202020204" pitchFamily="34" charset="0"/>
                        <a:buChar char="•"/>
                      </a:pPr>
                      <a:r>
                        <a:rPr lang="en-GB" sz="600" b="0" i="0" u="none" strike="noStrike" kern="1200" baseline="0">
                          <a:solidFill>
                            <a:schemeClr val="tx1"/>
                          </a:solidFill>
                          <a:latin typeface="+mn-lt"/>
                          <a:ea typeface="+mn-ea"/>
                          <a:cs typeface="+mn-cs"/>
                        </a:rPr>
                        <a:t>Begin to know how a key event/individual has influenced the development of the chosen product and/or fabric</a:t>
                      </a:r>
                    </a:p>
                    <a:p>
                      <a:pPr marL="171450" indent="-171450">
                        <a:buFont typeface="Arial" panose="020B0604020202020204" pitchFamily="34" charset="0"/>
                        <a:buChar char="•"/>
                      </a:pPr>
                      <a:r>
                        <a:rPr lang="en-GB" sz="600" b="0" i="0" u="none" strike="noStrike" kern="1200" baseline="0">
                          <a:solidFill>
                            <a:schemeClr val="tx1"/>
                          </a:solidFill>
                          <a:latin typeface="+mn-lt"/>
                          <a:ea typeface="+mn-ea"/>
                          <a:cs typeface="+mn-cs"/>
                        </a:rPr>
                        <a:t>Start to know how to strengthen, stiffen and reinforce existing fabrics</a:t>
                      </a:r>
                    </a:p>
                    <a:p>
                      <a:pPr marL="171450" indent="-171450">
                        <a:buFont typeface="Arial" panose="020B0604020202020204" pitchFamily="34" charset="0"/>
                        <a:buChar char="•"/>
                      </a:pPr>
                      <a:r>
                        <a:rPr lang="en-GB" sz="600" b="0" i="0" u="none" strike="noStrike" kern="1200" baseline="0">
                          <a:solidFill>
                            <a:schemeClr val="tx1"/>
                          </a:solidFill>
                          <a:latin typeface="+mn-lt"/>
                          <a:ea typeface="+mn-ea"/>
                          <a:cs typeface="+mn-cs"/>
                        </a:rPr>
                        <a:t>Understand how to securely join two pieces of fabric together</a:t>
                      </a:r>
                    </a:p>
                    <a:p>
                      <a:pPr marL="171450" indent="-171450">
                        <a:buFont typeface="Arial" panose="020B0604020202020204" pitchFamily="34" charset="0"/>
                        <a:buChar char="•"/>
                      </a:pPr>
                      <a:r>
                        <a:rPr lang="en-GB" sz="600" b="0" i="0" u="none" strike="noStrike" kern="1200" baseline="0">
                          <a:solidFill>
                            <a:schemeClr val="tx1"/>
                          </a:solidFill>
                          <a:latin typeface="+mn-lt"/>
                          <a:ea typeface="+mn-ea"/>
                          <a:cs typeface="+mn-cs"/>
                        </a:rPr>
                        <a:t>Understand the need for patterns and seam allowances with support</a:t>
                      </a:r>
                    </a:p>
                    <a:p>
                      <a:pPr marL="171450" indent="-171450">
                        <a:buFont typeface="Arial" panose="020B0604020202020204" pitchFamily="34" charset="0"/>
                        <a:buChar char="•"/>
                      </a:pPr>
                      <a:r>
                        <a:rPr lang="en-GB" sz="600" b="0" i="0" u="none" strike="noStrike" kern="1200" baseline="0">
                          <a:solidFill>
                            <a:schemeClr val="tx1"/>
                          </a:solidFill>
                          <a:latin typeface="+mn-lt"/>
                          <a:ea typeface="+mn-ea"/>
                          <a:cs typeface="+mn-cs"/>
                        </a:rPr>
                        <a:t>Know and use technical vocabulary relevant to the project</a:t>
                      </a:r>
                      <a:endParaRPr lang="en-GB" sz="600" kern="1200">
                        <a:solidFill>
                          <a:schemeClr val="tx1"/>
                        </a:solidFill>
                        <a:effectLst/>
                        <a:latin typeface="+mn-lt"/>
                        <a:ea typeface="+mn-ea"/>
                        <a:cs typeface="+mn-cs"/>
                      </a:endParaRPr>
                    </a:p>
                  </a:txBody>
                  <a:tcPr marL="17686" marR="17686" marT="0" marB="0"/>
                </a:tc>
                <a:tc>
                  <a:txBody>
                    <a:bodyPr/>
                    <a:lstStyle/>
                    <a:p>
                      <a:pPr marL="171450" indent="-171450">
                        <a:buFont typeface="Arial" panose="020B0604020202020204" pitchFamily="34" charset="0"/>
                        <a:buChar char="•"/>
                      </a:pPr>
                      <a:r>
                        <a:rPr lang="en-GB" sz="600" b="0">
                          <a:effectLst/>
                          <a:latin typeface="Tahoma" panose="020B0604030504040204" pitchFamily="34" charset="0"/>
                          <a:ea typeface="Tahoma" panose="020B0604030504040204" pitchFamily="34" charset="0"/>
                          <a:cs typeface="Tahoma" panose="020B0604030504040204" pitchFamily="34" charset="0"/>
                        </a:rPr>
                        <a:t>Link with Art and Design Textiles – Tie dye bag</a:t>
                      </a:r>
                    </a:p>
                  </a:txBody>
                  <a:tcPr marL="17686" marR="17686" marT="0" marB="0"/>
                </a:tc>
                <a:tc>
                  <a:txBody>
                    <a:bodyPr/>
                    <a:lstStyle/>
                    <a:p>
                      <a:pPr marL="171450" indent="-171450">
                        <a:buFont typeface="Arial" panose="020B0604020202020204" pitchFamily="34" charset="0"/>
                        <a:buChar char="•"/>
                      </a:pPr>
                      <a:r>
                        <a:rPr lang="en-GB" sz="600" b="0" kern="1200">
                          <a:solidFill>
                            <a:schemeClr val="dk1"/>
                          </a:solidFill>
                          <a:effectLst/>
                          <a:latin typeface="Tahoma" panose="020B0604030504040204" pitchFamily="34" charset="0"/>
                          <a:ea typeface="Tahoma" panose="020B0604030504040204" pitchFamily="34" charset="0"/>
                          <a:cs typeface="Tahoma" panose="020B0604030504040204" pitchFamily="34" charset="0"/>
                        </a:rPr>
                        <a:t>Links with Art and Design Textiles  - Woven hanging</a:t>
                      </a:r>
                    </a:p>
                  </a:txBody>
                  <a:tcPr marL="17686" marR="17686" marT="0" marB="0"/>
                </a:tc>
                <a:extLst>
                  <a:ext uri="{0D108BD9-81ED-4DB2-BD59-A6C34878D82A}">
                    <a16:rowId xmlns:a16="http://schemas.microsoft.com/office/drawing/2014/main" val="1576507716"/>
                  </a:ext>
                </a:extLst>
              </a:tr>
              <a:tr h="791181">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Vocabulary</a:t>
                      </a:r>
                    </a:p>
                  </a:txBody>
                  <a:tcPr marL="17686" marR="17686" marT="0" marB="0" anchor="ct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b="0" i="0" u="none" strike="noStrike" kern="1200" baseline="0">
                          <a:solidFill>
                            <a:schemeClr val="tx1"/>
                          </a:solidFill>
                          <a:latin typeface="+mn-lt"/>
                          <a:ea typeface="+mn-ea"/>
                          <a:cs typeface="+mn-cs"/>
                        </a:rPr>
                        <a:t>Names some fabrics, Fastening, Compartment, Zip, Button,  Strength, Stitch, Seam, Seam allowance, Model, Labelled sketch, Functional, Investigate, Label, Aesthetics, Pattern pieces</a:t>
                      </a:r>
                      <a:endParaRPr lang="en-GB" sz="60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indent="-171450" algn="l">
                        <a:lnSpc>
                          <a:spcPct val="115000"/>
                        </a:lnSpc>
                        <a:spcAft>
                          <a:spcPts val="0"/>
                        </a:spcAft>
                        <a:buFont typeface="Arial" panose="020B0604020202020204" pitchFamily="34" charset="0"/>
                        <a:buChar char="•"/>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0" indent="0">
                        <a:buFont typeface="Arial" panose="020B0604020202020204" pitchFamily="34" charset="0"/>
                        <a:buNone/>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extLst>
                  <a:ext uri="{0D108BD9-81ED-4DB2-BD59-A6C34878D82A}">
                    <a16:rowId xmlns:a16="http://schemas.microsoft.com/office/drawing/2014/main" val="10002"/>
                  </a:ext>
                </a:extLst>
              </a:tr>
            </a:tbl>
          </a:graphicData>
        </a:graphic>
      </p:graphicFrame>
      <p:sp>
        <p:nvSpPr>
          <p:cNvPr id="8" name="TextBox 7"/>
          <p:cNvSpPr txBox="1"/>
          <p:nvPr/>
        </p:nvSpPr>
        <p:spPr>
          <a:xfrm>
            <a:off x="1770961" y="480092"/>
            <a:ext cx="5842714" cy="461665"/>
          </a:xfrm>
          <a:prstGeom prst="rect">
            <a:avLst/>
          </a:prstGeom>
          <a:noFill/>
        </p:spPr>
        <p:txBody>
          <a:bodyPr wrap="square" rtlCol="0">
            <a:spAutoFit/>
          </a:bodyPr>
          <a:lstStyle/>
          <a:p>
            <a:pPr defTabSz="685800"/>
            <a:r>
              <a:rPr lang="en-GB" sz="2400" b="1">
                <a:solidFill>
                  <a:srgbClr val="002060"/>
                </a:solidFill>
                <a:latin typeface="Tahoma" panose="020B0604030504040204" pitchFamily="34" charset="0"/>
                <a:ea typeface="Tahoma" panose="020B0604030504040204" pitchFamily="34" charset="0"/>
                <a:cs typeface="Tahoma" panose="020B0604030504040204" pitchFamily="34" charset="0"/>
              </a:rPr>
              <a:t>Design and technology    Year 3 to 6</a:t>
            </a:r>
          </a:p>
        </p:txBody>
      </p:sp>
    </p:spTree>
    <p:extLst>
      <p:ext uri="{BB962C8B-B14F-4D97-AF65-F5344CB8AC3E}">
        <p14:creationId xmlns:p14="http://schemas.microsoft.com/office/powerpoint/2010/main" val="1064680090"/>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916805" y="499401"/>
            <a:ext cx="507551" cy="503507"/>
          </a:xfrm>
          <a:prstGeom prst="rect">
            <a:avLst/>
          </a:prstGeom>
        </p:spPr>
      </p:pic>
      <p:sp>
        <p:nvSpPr>
          <p:cNvPr id="4" name="Rectangle 1"/>
          <p:cNvSpPr>
            <a:spLocks noChangeArrowheads="1"/>
          </p:cNvSpPr>
          <p:nvPr/>
        </p:nvSpPr>
        <p:spPr bwMode="auto">
          <a:xfrm>
            <a:off x="1485901" y="2248705"/>
            <a:ext cx="138564"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fontAlgn="base">
              <a:spcBef>
                <a:spcPct val="0"/>
              </a:spcBef>
              <a:spcAft>
                <a:spcPct val="0"/>
              </a:spcAft>
            </a:pPr>
            <a:endParaRPr lang="en-US" altLang="en-US" sz="135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7" name="TextBox 6"/>
          <p:cNvSpPr txBox="1"/>
          <p:nvPr/>
        </p:nvSpPr>
        <p:spPr>
          <a:xfrm>
            <a:off x="1874273" y="499401"/>
            <a:ext cx="6352922" cy="461665"/>
          </a:xfrm>
          <a:prstGeom prst="rect">
            <a:avLst/>
          </a:prstGeom>
          <a:noFill/>
        </p:spPr>
        <p:txBody>
          <a:bodyPr wrap="square" rtlCol="0">
            <a:spAutoFit/>
          </a:bodyPr>
          <a:lstStyle/>
          <a:p>
            <a:pPr defTabSz="685800"/>
            <a:r>
              <a:rPr lang="en-GB" sz="2400" b="1">
                <a:solidFill>
                  <a:srgbClr val="002060"/>
                </a:solidFill>
                <a:latin typeface="Tahoma" panose="020B0604030504040204" pitchFamily="34" charset="0"/>
                <a:ea typeface="Tahoma" panose="020B0604030504040204" pitchFamily="34" charset="0"/>
                <a:cs typeface="Tahoma" panose="020B0604030504040204" pitchFamily="34" charset="0"/>
              </a:rPr>
              <a:t>Design and technology  EYFS to Year 2</a:t>
            </a:r>
          </a:p>
        </p:txBody>
      </p:sp>
      <p:graphicFrame>
        <p:nvGraphicFramePr>
          <p:cNvPr id="8" name="Table 7">
            <a:extLst>
              <a:ext uri="{FF2B5EF4-FFF2-40B4-BE49-F238E27FC236}">
                <a16:creationId xmlns:a16="http://schemas.microsoft.com/office/drawing/2014/main" id="{3EC451A7-B0FF-4283-8E9F-F9B111DA0598}"/>
              </a:ext>
            </a:extLst>
          </p:cNvPr>
          <p:cNvGraphicFramePr>
            <a:graphicFrameLocks noGrp="1"/>
          </p:cNvGraphicFramePr>
          <p:nvPr>
            <p:extLst>
              <p:ext uri="{D42A27DB-BD31-4B8C-83A1-F6EECF244321}">
                <p14:modId xmlns:p14="http://schemas.microsoft.com/office/powerpoint/2010/main" val="2253030835"/>
              </p:ext>
            </p:extLst>
          </p:nvPr>
        </p:nvGraphicFramePr>
        <p:xfrm>
          <a:off x="618978" y="1153551"/>
          <a:ext cx="7990449" cy="5486400"/>
        </p:xfrm>
        <a:graphic>
          <a:graphicData uri="http://schemas.openxmlformats.org/drawingml/2006/table">
            <a:tbl>
              <a:tblPr firstRow="1" firstCol="1" bandRow="1">
                <a:tableStyleId>{5C22544A-7EE6-4342-B048-85BDC9FD1C3A}</a:tableStyleId>
              </a:tblPr>
              <a:tblGrid>
                <a:gridCol w="706828">
                  <a:extLst>
                    <a:ext uri="{9D8B030D-6E8A-4147-A177-3AD203B41FA5}">
                      <a16:colId xmlns:a16="http://schemas.microsoft.com/office/drawing/2014/main" val="20000"/>
                    </a:ext>
                  </a:extLst>
                </a:gridCol>
                <a:gridCol w="2446174">
                  <a:extLst>
                    <a:ext uri="{9D8B030D-6E8A-4147-A177-3AD203B41FA5}">
                      <a16:colId xmlns:a16="http://schemas.microsoft.com/office/drawing/2014/main" val="713258296"/>
                    </a:ext>
                  </a:extLst>
                </a:gridCol>
                <a:gridCol w="2379733">
                  <a:extLst>
                    <a:ext uri="{9D8B030D-6E8A-4147-A177-3AD203B41FA5}">
                      <a16:colId xmlns:a16="http://schemas.microsoft.com/office/drawing/2014/main" val="20001"/>
                    </a:ext>
                  </a:extLst>
                </a:gridCol>
                <a:gridCol w="2457714">
                  <a:extLst>
                    <a:ext uri="{9D8B030D-6E8A-4147-A177-3AD203B41FA5}">
                      <a16:colId xmlns:a16="http://schemas.microsoft.com/office/drawing/2014/main" val="20002"/>
                    </a:ext>
                  </a:extLst>
                </a:gridCol>
              </a:tblGrid>
              <a:tr h="272563">
                <a:tc>
                  <a:txBody>
                    <a:bodyPr/>
                    <a:lstStyle/>
                    <a:p>
                      <a:pPr>
                        <a:lnSpc>
                          <a:spcPct val="115000"/>
                        </a:lnSpc>
                        <a:spcAft>
                          <a:spcPts val="0"/>
                        </a:spcAft>
                      </a:pPr>
                      <a:r>
                        <a:rPr lang="en-GB" sz="600" b="0">
                          <a:effectLst/>
                          <a:latin typeface="Tahoma" panose="020B0604030504040204" pitchFamily="34" charset="0"/>
                          <a:ea typeface="Tahoma" panose="020B0604030504040204" pitchFamily="34" charset="0"/>
                          <a:cs typeface="Tahoma" panose="020B0604030504040204" pitchFamily="34" charset="0"/>
                        </a:rPr>
                        <a:t> </a:t>
                      </a:r>
                    </a:p>
                  </a:txBody>
                  <a:tcPr marL="17686" marR="17686" marT="0" marB="0"/>
                </a:tc>
                <a:tc>
                  <a:txBody>
                    <a:bodyPr/>
                    <a:lstStyle/>
                    <a:p>
                      <a:pPr algn="ctr">
                        <a:lnSpc>
                          <a:spcPct val="115000"/>
                        </a:lnSpc>
                        <a:spcAft>
                          <a:spcPts val="0"/>
                        </a:spcAft>
                      </a:pPr>
                      <a:r>
                        <a:rPr lang="en-GB" sz="600" b="0">
                          <a:effectLst/>
                          <a:latin typeface="Tahoma" panose="020B0604030504040204" pitchFamily="34" charset="0"/>
                          <a:ea typeface="Tahoma" panose="020B0604030504040204" pitchFamily="34" charset="0"/>
                          <a:cs typeface="Tahoma" panose="020B0604030504040204" pitchFamily="34" charset="0"/>
                        </a:rPr>
                        <a:t>EYFS</a:t>
                      </a:r>
                    </a:p>
                    <a:p>
                      <a:pPr algn="ctr">
                        <a:lnSpc>
                          <a:spcPct val="115000"/>
                        </a:lnSpc>
                        <a:spcAft>
                          <a:spcPts val="0"/>
                        </a:spcAft>
                      </a:pPr>
                      <a:r>
                        <a:rPr lang="en-GB" sz="600" b="0">
                          <a:effectLst/>
                          <a:latin typeface="Tahoma" panose="020B0604030504040204" pitchFamily="34" charset="0"/>
                          <a:ea typeface="Tahoma" panose="020B0604030504040204" pitchFamily="34" charset="0"/>
                          <a:cs typeface="Tahoma" panose="020B0604030504040204" pitchFamily="34" charset="0"/>
                        </a:rPr>
                        <a:t>Preparing vegetables</a:t>
                      </a:r>
                    </a:p>
                  </a:txBody>
                  <a:tcPr marL="17686" marR="17686" marT="0" marB="0" anchor="ctr"/>
                </a:tc>
                <a:tc>
                  <a:txBody>
                    <a:bodyPr/>
                    <a:lstStyle/>
                    <a:p>
                      <a:pPr algn="ctr">
                        <a:lnSpc>
                          <a:spcPct val="115000"/>
                        </a:lnSpc>
                        <a:spcAft>
                          <a:spcPts val="0"/>
                        </a:spcAft>
                      </a:pPr>
                      <a:r>
                        <a:rPr lang="en-GB" sz="600" b="0">
                          <a:effectLst/>
                          <a:latin typeface="Tahoma" panose="020B0604030504040204" pitchFamily="34" charset="0"/>
                          <a:ea typeface="Tahoma" panose="020B0604030504040204" pitchFamily="34" charset="0"/>
                          <a:cs typeface="Tahoma" panose="020B0604030504040204" pitchFamily="34" charset="0"/>
                        </a:rPr>
                        <a:t>Year 1</a:t>
                      </a:r>
                    </a:p>
                    <a:p>
                      <a:pPr algn="ctr">
                        <a:lnSpc>
                          <a:spcPct val="115000"/>
                        </a:lnSpc>
                        <a:spcAft>
                          <a:spcPts val="0"/>
                        </a:spcAft>
                      </a:pPr>
                      <a:r>
                        <a:rPr lang="en-GB" sz="600" b="0">
                          <a:effectLst/>
                          <a:latin typeface="Tahoma" panose="020B0604030504040204" pitchFamily="34" charset="0"/>
                          <a:ea typeface="Tahoma" panose="020B0604030504040204" pitchFamily="34" charset="0"/>
                          <a:cs typeface="Tahoma" panose="020B0604030504040204" pitchFamily="34" charset="0"/>
                        </a:rPr>
                        <a:t>Preparing fruit</a:t>
                      </a:r>
                    </a:p>
                  </a:txBody>
                  <a:tcPr marL="17686" marR="17686" marT="0" marB="0" anchor="ctr"/>
                </a:tc>
                <a:tc>
                  <a:txBody>
                    <a:bodyPr/>
                    <a:lstStyle/>
                    <a:p>
                      <a:pPr algn="ctr">
                        <a:lnSpc>
                          <a:spcPct val="115000"/>
                        </a:lnSpc>
                        <a:spcAft>
                          <a:spcPts val="0"/>
                        </a:spcAft>
                      </a:pPr>
                      <a:r>
                        <a:rPr lang="en-GB" sz="600" b="0">
                          <a:effectLst/>
                          <a:latin typeface="Tahoma" panose="020B0604030504040204" pitchFamily="34" charset="0"/>
                          <a:ea typeface="Tahoma" panose="020B0604030504040204" pitchFamily="34" charset="0"/>
                          <a:cs typeface="Tahoma" panose="020B0604030504040204" pitchFamily="34" charset="0"/>
                        </a:rPr>
                        <a:t>Year 2</a:t>
                      </a:r>
                    </a:p>
                    <a:p>
                      <a:pPr algn="ctr">
                        <a:lnSpc>
                          <a:spcPct val="115000"/>
                        </a:lnSpc>
                        <a:spcAft>
                          <a:spcPts val="0"/>
                        </a:spcAft>
                      </a:pPr>
                      <a:r>
                        <a:rPr lang="en-GB" sz="600" b="0">
                          <a:effectLst/>
                          <a:latin typeface="Tahoma" panose="020B0604030504040204" pitchFamily="34" charset="0"/>
                          <a:ea typeface="Tahoma" panose="020B0604030504040204" pitchFamily="34" charset="0"/>
                          <a:cs typeface="Tahoma" panose="020B0604030504040204" pitchFamily="34" charset="0"/>
                        </a:rPr>
                        <a:t>Combining ingredients</a:t>
                      </a:r>
                    </a:p>
                  </a:txBody>
                  <a:tcPr marL="17686" marR="17686" marT="0" marB="0" anchor="ctr"/>
                </a:tc>
                <a:extLst>
                  <a:ext uri="{0D108BD9-81ED-4DB2-BD59-A6C34878D82A}">
                    <a16:rowId xmlns:a16="http://schemas.microsoft.com/office/drawing/2014/main" val="10000"/>
                  </a:ext>
                </a:extLst>
              </a:tr>
              <a:tr h="2513290">
                <a:tc>
                  <a:txBody>
                    <a:bodyPr/>
                    <a:lstStyle/>
                    <a:p>
                      <a:pPr algn="ctr">
                        <a:lnSpc>
                          <a:spcPct val="115000"/>
                        </a:lnSpc>
                        <a:spcAft>
                          <a:spcPts val="0"/>
                        </a:spcAft>
                      </a:pPr>
                      <a:r>
                        <a:rPr lang="en-GB" sz="600" b="0">
                          <a:effectLst/>
                          <a:latin typeface="Tahoma" panose="020B0604030504040204" pitchFamily="34" charset="0"/>
                          <a:ea typeface="Tahoma" panose="020B0604030504040204" pitchFamily="34" charset="0"/>
                          <a:cs typeface="Tahoma" panose="020B0604030504040204" pitchFamily="34" charset="0"/>
                        </a:rPr>
                        <a:t>Cooking and Nutrition</a:t>
                      </a:r>
                    </a:p>
                    <a:p>
                      <a:pPr algn="ctr">
                        <a:lnSpc>
                          <a:spcPct val="115000"/>
                        </a:lnSpc>
                        <a:spcAft>
                          <a:spcPts val="0"/>
                        </a:spcAft>
                      </a:pPr>
                      <a:r>
                        <a:rPr lang="en-GB" sz="600" b="0">
                          <a:solidFill>
                            <a:srgbClr val="FF0000"/>
                          </a:solidFill>
                          <a:effectLst/>
                          <a:latin typeface="Tahoma" panose="020B0604030504040204" pitchFamily="34" charset="0"/>
                          <a:ea typeface="Tahoma" panose="020B0604030504040204" pitchFamily="34" charset="0"/>
                          <a:cs typeface="Tahoma" panose="020B0604030504040204" pitchFamily="34" charset="0"/>
                        </a:rPr>
                        <a:t>Design</a:t>
                      </a:r>
                    </a:p>
                    <a:p>
                      <a:pPr algn="ctr">
                        <a:lnSpc>
                          <a:spcPct val="115000"/>
                        </a:lnSpc>
                        <a:spcAft>
                          <a:spcPts val="0"/>
                        </a:spcAft>
                      </a:pPr>
                      <a:r>
                        <a:rPr lang="en-GB" sz="600" b="0">
                          <a:solidFill>
                            <a:srgbClr val="002060"/>
                          </a:solidFill>
                          <a:effectLst/>
                          <a:latin typeface="Tahoma" panose="020B0604030504040204" pitchFamily="34" charset="0"/>
                          <a:ea typeface="Tahoma" panose="020B0604030504040204" pitchFamily="34" charset="0"/>
                          <a:cs typeface="Tahoma" panose="020B0604030504040204" pitchFamily="34" charset="0"/>
                        </a:rPr>
                        <a:t>Make </a:t>
                      </a:r>
                    </a:p>
                    <a:p>
                      <a:pPr algn="ctr">
                        <a:lnSpc>
                          <a:spcPct val="115000"/>
                        </a:lnSpc>
                        <a:spcAft>
                          <a:spcPts val="0"/>
                        </a:spcAft>
                      </a:pPr>
                      <a:r>
                        <a:rPr lang="en-GB" sz="600" b="0">
                          <a:solidFill>
                            <a:srgbClr val="7030A0"/>
                          </a:solidFill>
                          <a:effectLst/>
                          <a:latin typeface="Tahoma" panose="020B0604030504040204" pitchFamily="34" charset="0"/>
                          <a:ea typeface="Tahoma" panose="020B0604030504040204" pitchFamily="34" charset="0"/>
                          <a:cs typeface="Tahoma" panose="020B0604030504040204" pitchFamily="34" charset="0"/>
                        </a:rPr>
                        <a:t>Evaluate</a:t>
                      </a:r>
                    </a:p>
                    <a:p>
                      <a:pPr algn="ctr">
                        <a:lnSpc>
                          <a:spcPct val="115000"/>
                        </a:lnSpc>
                        <a:spcAft>
                          <a:spcPts val="0"/>
                        </a:spcAft>
                      </a:pPr>
                      <a:r>
                        <a:rPr lang="en-GB" sz="600" b="0">
                          <a:solidFill>
                            <a:srgbClr val="FFFF00"/>
                          </a:solidFill>
                          <a:effectLst/>
                          <a:latin typeface="Tahoma" panose="020B0604030504040204" pitchFamily="34" charset="0"/>
                          <a:ea typeface="Tahoma" panose="020B0604030504040204" pitchFamily="34" charset="0"/>
                          <a:cs typeface="Tahoma" panose="020B0604030504040204" pitchFamily="34" charset="0"/>
                        </a:rPr>
                        <a:t>Technical</a:t>
                      </a:r>
                    </a:p>
                  </a:txBody>
                  <a:tcPr marL="17686" marR="17686" marT="0" marB="0" anchor="ctr"/>
                </a:tc>
                <a:tc>
                  <a:txBody>
                    <a:bodyPr/>
                    <a:lstStyle/>
                    <a:p>
                      <a:pPr marL="171450" indent="-171450">
                        <a:buFont typeface="Arial" panose="020B0604020202020204" pitchFamily="34" charset="0"/>
                        <a:buChar char="•"/>
                      </a:pPr>
                      <a:r>
                        <a:rPr lang="en-GB" sz="600" b="0" kern="1200" baseline="0">
                          <a:solidFill>
                            <a:schemeClr val="tx1"/>
                          </a:solidFill>
                          <a:effectLst/>
                          <a:latin typeface="+mn-lt"/>
                          <a:ea typeface="Tahoma" panose="020B0604030504040204" pitchFamily="34" charset="0"/>
                          <a:cs typeface="Tahoma" panose="020B0604030504040204" pitchFamily="34" charset="0"/>
                        </a:rPr>
                        <a:t>Plan a teddy bears’ picnic</a:t>
                      </a:r>
                    </a:p>
                    <a:p>
                      <a:pPr marL="171450" indent="-171450">
                        <a:buFont typeface="Arial" panose="020B0604020202020204" pitchFamily="34" charset="0"/>
                        <a:buChar char="•"/>
                      </a:pPr>
                      <a:r>
                        <a:rPr lang="en-GB" sz="600" b="0" kern="1200" baseline="0">
                          <a:solidFill>
                            <a:schemeClr val="tx1"/>
                          </a:solidFill>
                          <a:effectLst/>
                          <a:latin typeface="+mn-lt"/>
                          <a:ea typeface="Tahoma" panose="020B0604030504040204" pitchFamily="34" charset="0"/>
                          <a:cs typeface="Tahoma" panose="020B0604030504040204" pitchFamily="34" charset="0"/>
                        </a:rPr>
                        <a:t>Consider which animals will come</a:t>
                      </a:r>
                    </a:p>
                    <a:p>
                      <a:pPr marL="171450" indent="-171450">
                        <a:buFont typeface="Arial" panose="020B0604020202020204" pitchFamily="34" charset="0"/>
                        <a:buChar char="•"/>
                      </a:pPr>
                      <a:r>
                        <a:rPr lang="en-GB" sz="600" b="0" kern="1200" baseline="0">
                          <a:solidFill>
                            <a:schemeClr val="tx1"/>
                          </a:solidFill>
                          <a:effectLst/>
                          <a:latin typeface="+mn-lt"/>
                          <a:ea typeface="Tahoma" panose="020B0604030504040204" pitchFamily="34" charset="0"/>
                          <a:cs typeface="Tahoma" panose="020B0604030504040204" pitchFamily="34" charset="0"/>
                        </a:rPr>
                        <a:t>Make sandwiches using a range of fillings, </a:t>
                      </a:r>
                      <a:r>
                        <a:rPr lang="en-GB" sz="600" b="0" kern="1200" baseline="0" err="1">
                          <a:solidFill>
                            <a:schemeClr val="tx1"/>
                          </a:solidFill>
                          <a:effectLst/>
                          <a:latin typeface="+mn-lt"/>
                          <a:ea typeface="Tahoma" panose="020B0604030504040204" pitchFamily="34" charset="0"/>
                          <a:cs typeface="Tahoma" panose="020B0604030504040204" pitchFamily="34" charset="0"/>
                        </a:rPr>
                        <a:t>eg</a:t>
                      </a:r>
                      <a:r>
                        <a:rPr lang="en-GB" sz="600" b="0" kern="1200" baseline="0">
                          <a:solidFill>
                            <a:schemeClr val="tx1"/>
                          </a:solidFill>
                          <a:effectLst/>
                          <a:latin typeface="+mn-lt"/>
                          <a:ea typeface="Tahoma" panose="020B0604030504040204" pitchFamily="34" charset="0"/>
                          <a:cs typeface="Tahoma" panose="020B0604030504040204" pitchFamily="34" charset="0"/>
                        </a:rPr>
                        <a:t>. cheese, cucumber, tuna</a:t>
                      </a:r>
                    </a:p>
                    <a:p>
                      <a:pPr marL="171450" indent="-171450">
                        <a:buFont typeface="Arial" panose="020B0604020202020204" pitchFamily="34" charset="0"/>
                        <a:buChar char="•"/>
                      </a:pPr>
                      <a:r>
                        <a:rPr lang="en-GB" sz="600" b="0" kern="1200" baseline="0">
                          <a:solidFill>
                            <a:schemeClr val="tx1"/>
                          </a:solidFill>
                          <a:effectLst/>
                          <a:latin typeface="+mn-lt"/>
                          <a:ea typeface="Tahoma" panose="020B0604030504040204" pitchFamily="34" charset="0"/>
                          <a:cs typeface="Tahoma" panose="020B0604030504040204" pitchFamily="34" charset="0"/>
                        </a:rPr>
                        <a:t>Taste existing sandwiches (staff bring in) and each others’</a:t>
                      </a:r>
                    </a:p>
                    <a:p>
                      <a:pPr marL="171450" indent="-171450">
                        <a:buFont typeface="Arial" panose="020B0604020202020204" pitchFamily="34" charset="0"/>
                        <a:buChar char="•"/>
                      </a:pPr>
                      <a:r>
                        <a:rPr lang="en-GB" sz="600" b="0" kern="1200" baseline="0">
                          <a:solidFill>
                            <a:schemeClr val="tx1"/>
                          </a:solidFill>
                          <a:effectLst/>
                          <a:latin typeface="+mn-lt"/>
                          <a:ea typeface="Tahoma" panose="020B0604030504040204" pitchFamily="34" charset="0"/>
                          <a:cs typeface="Tahoma" panose="020B0604030504040204" pitchFamily="34" charset="0"/>
                        </a:rPr>
                        <a:t>Utilise spreading skills and cutting skills </a:t>
                      </a:r>
                    </a:p>
                    <a:p>
                      <a:pPr marL="171450" indent="-171450">
                        <a:buFont typeface="Arial" panose="020B0604020202020204" pitchFamily="34" charset="0"/>
                        <a:buChar char="•"/>
                      </a:pPr>
                      <a:r>
                        <a:rPr lang="en-GB" sz="600" b="0" kern="1200" baseline="0">
                          <a:solidFill>
                            <a:schemeClr val="tx1"/>
                          </a:solidFill>
                          <a:effectLst/>
                          <a:latin typeface="+mn-lt"/>
                          <a:ea typeface="Tahoma" panose="020B0604030504040204" pitchFamily="34" charset="0"/>
                          <a:cs typeface="Tahoma" panose="020B0604030504040204" pitchFamily="34" charset="0"/>
                        </a:rPr>
                        <a:t>Consider size and shape of sandwiches</a:t>
                      </a:r>
                    </a:p>
                    <a:p>
                      <a:pPr marL="171450" indent="-171450">
                        <a:buFont typeface="Arial" panose="020B0604020202020204" pitchFamily="34" charset="0"/>
                        <a:buChar char="•"/>
                      </a:pPr>
                      <a:r>
                        <a:rPr lang="en-GB" sz="600" b="0" kern="1200" baseline="0">
                          <a:solidFill>
                            <a:schemeClr val="tx1"/>
                          </a:solidFill>
                          <a:effectLst/>
                          <a:latin typeface="+mn-lt"/>
                          <a:ea typeface="Tahoma" panose="020B0604030504040204" pitchFamily="34" charset="0"/>
                          <a:cs typeface="Tahoma" panose="020B0604030504040204" pitchFamily="34" charset="0"/>
                        </a:rPr>
                        <a:t>What would you change? </a:t>
                      </a:r>
                    </a:p>
                    <a:p>
                      <a:pPr marL="0" indent="0">
                        <a:buFont typeface="Arial" panose="020B0604020202020204" pitchFamily="34" charset="0"/>
                        <a:buNone/>
                      </a:pPr>
                      <a:endParaRPr lang="en-GB" sz="600" b="0" kern="1200" baseline="0">
                        <a:solidFill>
                          <a:schemeClr val="tx1"/>
                        </a:solidFill>
                        <a:effectLst/>
                        <a:latin typeface="+mn-lt"/>
                        <a:ea typeface="Tahoma" panose="020B0604030504040204" pitchFamily="34" charset="0"/>
                        <a:cs typeface="Tahoma" panose="020B0604030504040204" pitchFamily="34" charset="0"/>
                      </a:endParaRPr>
                    </a:p>
                    <a:p>
                      <a:pPr marL="171450" indent="-171450">
                        <a:buFont typeface="Arial" panose="020B0604020202020204" pitchFamily="34" charset="0"/>
                        <a:buChar char="•"/>
                      </a:pPr>
                      <a:r>
                        <a:rPr lang="en-GB" sz="600" b="0" i="0" u="none" strike="noStrike" kern="1200" baseline="0">
                          <a:solidFill>
                            <a:schemeClr val="tx1"/>
                          </a:solidFill>
                          <a:latin typeface="+mn-lt"/>
                          <a:ea typeface="+mn-ea"/>
                          <a:cs typeface="+mn-cs"/>
                        </a:rPr>
                        <a:t>Design a ‘Sensational’ vegetable salad or vegetable kebab for a family </a:t>
                      </a:r>
                      <a:r>
                        <a:rPr lang="en-GB" sz="600" b="0" i="0" u="none" strike="noStrike" kern="1200" baseline="0" err="1">
                          <a:solidFill>
                            <a:schemeClr val="tx1"/>
                          </a:solidFill>
                          <a:latin typeface="+mn-lt"/>
                          <a:ea typeface="+mn-ea"/>
                          <a:cs typeface="+mn-cs"/>
                        </a:rPr>
                        <a:t>bbq</a:t>
                      </a:r>
                      <a:endParaRPr lang="en-GB" sz="600" b="0" i="0" u="none" strike="noStrike" kern="1200" baseline="0">
                        <a:solidFill>
                          <a:schemeClr val="tx1"/>
                        </a:solidFill>
                        <a:latin typeface="+mn-lt"/>
                        <a:ea typeface="+mn-ea"/>
                        <a:cs typeface="+mn-cs"/>
                      </a:endParaRPr>
                    </a:p>
                    <a:p>
                      <a:pPr marL="171450" indent="-171450">
                        <a:buFont typeface="Arial" panose="020B0604020202020204" pitchFamily="34" charset="0"/>
                        <a:buChar char="•"/>
                      </a:pPr>
                      <a:r>
                        <a:rPr lang="en-GB" sz="600" b="0" i="0" u="none" strike="noStrike" kern="1200" baseline="0">
                          <a:solidFill>
                            <a:schemeClr val="tx1"/>
                          </a:solidFill>
                          <a:effectLst/>
                          <a:latin typeface="+mn-lt"/>
                          <a:ea typeface="+mn-ea"/>
                          <a:cs typeface="+mn-cs"/>
                        </a:rPr>
                        <a:t>Examine a range of vegetables: colour, size, textures, etc. </a:t>
                      </a:r>
                      <a:r>
                        <a:rPr lang="en-GB" sz="600" b="0" i="0" u="none" strike="noStrike" kern="1200" baseline="0">
                          <a:solidFill>
                            <a:schemeClr val="tx1"/>
                          </a:solidFill>
                          <a:latin typeface="+mn-lt"/>
                          <a:ea typeface="+mn-ea"/>
                          <a:cs typeface="+mn-cs"/>
                        </a:rPr>
                        <a:t>Provide opportunities for children to handle, smell and taste vegetables in order to describe them through talking and drawing. e.g. </a:t>
                      </a:r>
                      <a:r>
                        <a:rPr lang="en-GB" sz="600" b="0" i="1" u="none" strike="noStrike" kern="1200" baseline="0">
                          <a:solidFill>
                            <a:schemeClr val="tx1"/>
                          </a:solidFill>
                          <a:latin typeface="+mn-lt"/>
                          <a:ea typeface="+mn-ea"/>
                          <a:cs typeface="+mn-cs"/>
                        </a:rPr>
                        <a:t>What words can we use to describe the shape, colour, feel, taste?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b="0" i="0" u="none" strike="noStrike" kern="1200" baseline="0">
                          <a:solidFill>
                            <a:schemeClr val="tx1"/>
                          </a:solidFill>
                          <a:latin typeface="+mn-lt"/>
                          <a:ea typeface="+mn-ea"/>
                          <a:cs typeface="+mn-cs"/>
                        </a:rPr>
                        <a:t>Be aware of hygiene such as wiping surfaces and washing vegetables/ hands, tying back hair</a:t>
                      </a:r>
                    </a:p>
                    <a:p>
                      <a:pPr marL="171450" indent="-171450">
                        <a:buFont typeface="Arial" panose="020B0604020202020204" pitchFamily="34" charset="0"/>
                        <a:buChar char="•"/>
                      </a:pPr>
                      <a:endParaRPr lang="en-GB" sz="600" b="0" kern="1200" baseline="0">
                        <a:solidFill>
                          <a:schemeClr val="tx1"/>
                        </a:solidFill>
                        <a:effectLst/>
                        <a:latin typeface="+mn-lt"/>
                        <a:ea typeface="Tahoma" panose="020B0604030504040204" pitchFamily="34" charset="0"/>
                        <a:cs typeface="Tahoma" panose="020B0604030504040204" pitchFamily="34" charset="0"/>
                      </a:endParaRPr>
                    </a:p>
                  </a:txBody>
                  <a:tcPr marL="17686" marR="17686" marT="0" marB="0"/>
                </a:tc>
                <a:tc>
                  <a:txBody>
                    <a:bodyPr/>
                    <a:lstStyle/>
                    <a:p>
                      <a:pPr marL="171450" indent="-171450">
                        <a:buFont typeface="Arial" panose="020B0604020202020204" pitchFamily="34" charset="0"/>
                        <a:buChar char="•"/>
                      </a:pPr>
                      <a:r>
                        <a:rPr lang="en-GB" sz="600" b="0" i="0" u="none" strike="noStrike" kern="1200" baseline="0">
                          <a:solidFill>
                            <a:schemeClr val="tx1"/>
                          </a:solidFill>
                          <a:latin typeface="+mn-lt"/>
                          <a:ea typeface="+mn-ea"/>
                          <a:cs typeface="+mn-cs"/>
                        </a:rPr>
                        <a:t>Design a healthy Christmas/ festive snack </a:t>
                      </a:r>
                    </a:p>
                    <a:p>
                      <a:pPr marL="171450" indent="-171450">
                        <a:buFont typeface="Arial" panose="020B0604020202020204" pitchFamily="34" charset="0"/>
                        <a:buChar char="•"/>
                      </a:pPr>
                      <a:r>
                        <a:rPr lang="en-GB" sz="600" b="0" i="0" u="none" strike="noStrike" kern="1200" baseline="0">
                          <a:solidFill>
                            <a:schemeClr val="tx1"/>
                          </a:solidFill>
                          <a:latin typeface="+mn-lt"/>
                          <a:ea typeface="+mn-ea"/>
                          <a:cs typeface="+mn-cs"/>
                        </a:rPr>
                        <a:t>Select from and examine a range of fruit according to their properties.</a:t>
                      </a:r>
                    </a:p>
                    <a:p>
                      <a:r>
                        <a:rPr lang="en-GB" sz="600" b="0" i="1" u="none" strike="noStrike" kern="1200" baseline="0">
                          <a:solidFill>
                            <a:schemeClr val="tx1"/>
                          </a:solidFill>
                          <a:latin typeface="+mn-lt"/>
                          <a:ea typeface="+mn-ea"/>
                          <a:cs typeface="+mn-cs"/>
                        </a:rPr>
                        <a:t>What is this called? Who has eaten this fruit before? Where is it grown? When can it be harvested? What are its taste, smell, texture and appearance? What will it look like if we peel it or cut it in half? What are the different parts called?</a:t>
                      </a:r>
                    </a:p>
                    <a:p>
                      <a:pPr marL="171450" indent="-171450">
                        <a:buFont typeface="Arial" panose="020B0604020202020204" pitchFamily="34" charset="0"/>
                        <a:buChar char="•"/>
                      </a:pPr>
                      <a:r>
                        <a:rPr lang="en-GB" sz="600" b="0" i="0" u="none" strike="noStrike" kern="1200" baseline="0">
                          <a:solidFill>
                            <a:schemeClr val="tx1"/>
                          </a:solidFill>
                          <a:latin typeface="+mn-lt"/>
                          <a:ea typeface="+mn-ea"/>
                          <a:cs typeface="+mn-cs"/>
                        </a:rPr>
                        <a:t>Select and use simple utensils and equipment to  peel, cut, slice, squeeze, grate and chop safely </a:t>
                      </a:r>
                      <a:r>
                        <a:rPr lang="en-GB" sz="600" kern="1200">
                          <a:solidFill>
                            <a:schemeClr val="dk1"/>
                          </a:solidFill>
                          <a:effectLst/>
                          <a:latin typeface="+mn-lt"/>
                          <a:ea typeface="+mn-ea"/>
                          <a:cs typeface="+mn-cs"/>
                        </a:rPr>
                        <a:t>using: -Fork secure -Claw grip -Bridge hold </a:t>
                      </a:r>
                      <a:endParaRPr lang="en-GB" sz="600" b="0" i="0" u="none" strike="noStrike" kern="1200" baseline="0">
                        <a:solidFill>
                          <a:schemeClr val="tx1"/>
                        </a:solidFill>
                        <a:latin typeface="+mn-lt"/>
                        <a:ea typeface="+mn-ea"/>
                        <a:cs typeface="+mn-cs"/>
                      </a:endParaRPr>
                    </a:p>
                    <a:p>
                      <a:pPr marL="171450" indent="-171450">
                        <a:buFont typeface="Arial" panose="020B0604020202020204" pitchFamily="34" charset="0"/>
                        <a:buChar char="•"/>
                      </a:pPr>
                      <a:r>
                        <a:rPr lang="en-GB" sz="600" b="0" i="0" u="none" strike="noStrike" kern="1200" baseline="0">
                          <a:solidFill>
                            <a:schemeClr val="tx1"/>
                          </a:solidFill>
                          <a:latin typeface="+mn-lt"/>
                          <a:ea typeface="+mn-ea"/>
                          <a:cs typeface="+mn-cs"/>
                        </a:rPr>
                        <a:t>Understand where some fruits come from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b="0" i="0" u="none" strike="noStrike" kern="1200" baseline="0">
                          <a:solidFill>
                            <a:schemeClr val="tx1"/>
                          </a:solidFill>
                          <a:latin typeface="+mn-lt"/>
                          <a:ea typeface="+mn-ea"/>
                          <a:cs typeface="+mn-cs"/>
                        </a:rPr>
                        <a:t>Consider what comprises a balanced healthy diet</a:t>
                      </a:r>
                    </a:p>
                    <a:p>
                      <a:pPr marL="171450" indent="-171450">
                        <a:buFont typeface="Arial" panose="020B0604020202020204" pitchFamily="34" charset="0"/>
                        <a:buChar char="•"/>
                      </a:pPr>
                      <a:r>
                        <a:rPr lang="en-GB" sz="600" b="0" i="0" u="none" strike="noStrike" kern="1200" baseline="0">
                          <a:solidFill>
                            <a:schemeClr val="dk1"/>
                          </a:solidFill>
                          <a:latin typeface="+mn-lt"/>
                          <a:ea typeface="+mn-ea"/>
                          <a:cs typeface="+mn-cs"/>
                        </a:rPr>
                        <a:t>Plan the main stages of a recipe, listing ingredients, utensils and equipment</a:t>
                      </a:r>
                    </a:p>
                    <a:p>
                      <a:pPr marL="171450" indent="-171450">
                        <a:buFont typeface="Arial" panose="020B0604020202020204" pitchFamily="34" charset="0"/>
                        <a:buChar char="•"/>
                      </a:pPr>
                      <a:r>
                        <a:rPr lang="en-GB" sz="600" b="0" i="0" u="none" strike="noStrike" kern="1200" baseline="0">
                          <a:solidFill>
                            <a:schemeClr val="dk1"/>
                          </a:solidFill>
                          <a:latin typeface="+mn-lt"/>
                          <a:ea typeface="+mn-ea"/>
                          <a:cs typeface="+mn-cs"/>
                        </a:rPr>
                        <a:t>Select from a range of ingredients to make appropriate food products, thinking about sensory characteristics</a:t>
                      </a:r>
                      <a:endParaRPr lang="en-GB" sz="600" b="0" i="0" u="none" strike="noStrike" kern="1200" baseline="0">
                        <a:solidFill>
                          <a:schemeClr val="tx1"/>
                        </a:solidFill>
                        <a:latin typeface="+mn-lt"/>
                        <a:ea typeface="+mn-ea"/>
                        <a:cs typeface="+mn-cs"/>
                      </a:endParaRPr>
                    </a:p>
                  </a:txBody>
                  <a:tcPr marL="17686" marR="17686" marT="0" marB="0"/>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b="0" i="0" u="none" strike="noStrike" kern="1200" baseline="0">
                          <a:solidFill>
                            <a:schemeClr val="tx1"/>
                          </a:solidFill>
                          <a:latin typeface="+mn-lt"/>
                          <a:ea typeface="+mn-ea"/>
                          <a:cs typeface="+mn-cs"/>
                        </a:rPr>
                        <a:t>Design a ‘Marvellous and healthy’ Easter  treat alternative, </a:t>
                      </a:r>
                      <a:r>
                        <a:rPr lang="en-GB" sz="600" b="0" i="0" u="none" strike="noStrike" kern="1200" baseline="0" err="1">
                          <a:solidFill>
                            <a:schemeClr val="tx1"/>
                          </a:solidFill>
                          <a:latin typeface="+mn-lt"/>
                          <a:ea typeface="+mn-ea"/>
                          <a:cs typeface="+mn-cs"/>
                        </a:rPr>
                        <a:t>eg.</a:t>
                      </a:r>
                      <a:r>
                        <a:rPr lang="en-GB" sz="600" b="0" i="0" u="none" strike="noStrike" kern="1200" baseline="0">
                          <a:solidFill>
                            <a:schemeClr val="tx1"/>
                          </a:solidFill>
                          <a:latin typeface="+mn-lt"/>
                          <a:ea typeface="+mn-ea"/>
                          <a:cs typeface="+mn-cs"/>
                        </a:rPr>
                        <a:t> Swedish chocolate balls</a:t>
                      </a:r>
                    </a:p>
                    <a:p>
                      <a:pPr marL="171450" indent="-171450">
                        <a:buFont typeface="Arial" panose="020B0604020202020204" pitchFamily="34" charset="0"/>
                        <a:buChar char="•"/>
                      </a:pPr>
                      <a:r>
                        <a:rPr lang="en-GB" sz="600" b="0" i="0" u="none" strike="noStrike" kern="1200" baseline="0">
                          <a:solidFill>
                            <a:schemeClr val="dk1"/>
                          </a:solidFill>
                          <a:latin typeface="+mn-lt"/>
                          <a:ea typeface="+mn-ea"/>
                          <a:cs typeface="+mn-cs"/>
                        </a:rPr>
                        <a:t>Plan and use annotated sketches and appropriate ICT, such as web-based recipes, to develop and communicate ideas.</a:t>
                      </a:r>
                    </a:p>
                    <a:p>
                      <a:pPr marL="171450" indent="-171450">
                        <a:buFont typeface="Arial" panose="020B0604020202020204" pitchFamily="34" charset="0"/>
                        <a:buChar char="•"/>
                      </a:pPr>
                      <a:r>
                        <a:rPr lang="en-GB" sz="600" b="0" i="0" u="none" strike="noStrike" kern="1200" baseline="0">
                          <a:solidFill>
                            <a:schemeClr val="dk1"/>
                          </a:solidFill>
                          <a:latin typeface="+mn-lt"/>
                          <a:ea typeface="+mn-ea"/>
                          <a:cs typeface="+mn-cs"/>
                        </a:rPr>
                        <a:t>Select from a range of flavourings, </a:t>
                      </a:r>
                      <a:r>
                        <a:rPr lang="en-GB" sz="600" b="0" i="0" u="none" strike="noStrike" kern="1200" baseline="0" err="1">
                          <a:solidFill>
                            <a:schemeClr val="dk1"/>
                          </a:solidFill>
                          <a:latin typeface="+mn-lt"/>
                          <a:ea typeface="+mn-ea"/>
                          <a:cs typeface="+mn-cs"/>
                        </a:rPr>
                        <a:t>eg</a:t>
                      </a:r>
                      <a:r>
                        <a:rPr lang="en-GB" sz="600" b="0" i="0" u="none" strike="noStrike" kern="1200" baseline="0">
                          <a:solidFill>
                            <a:schemeClr val="dk1"/>
                          </a:solidFill>
                          <a:latin typeface="+mn-lt"/>
                          <a:ea typeface="+mn-ea"/>
                          <a:cs typeface="+mn-cs"/>
                        </a:rPr>
                        <a:t>, natural essences, chopped dried fruit, ginger, etc. </a:t>
                      </a:r>
                      <a:endParaRPr lang="en-GB" sz="600" b="0" i="0" u="none" strike="noStrike" kern="1200" baseline="0">
                        <a:solidFill>
                          <a:schemeClr val="tx1"/>
                        </a:solidFill>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b="0" i="0" u="none" strike="noStrike" kern="1200" baseline="0">
                          <a:solidFill>
                            <a:schemeClr val="tx1"/>
                          </a:solidFill>
                          <a:latin typeface="+mn-lt"/>
                          <a:ea typeface="+mn-ea"/>
                          <a:cs typeface="+mn-cs"/>
                        </a:rPr>
                        <a:t>Begin to know that everyone should eat 5 portions of fruit and veg. per day and only a small amount of sugar/ fat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b="0" i="0" u="none" strike="noStrike" kern="1200" baseline="0">
                          <a:solidFill>
                            <a:schemeClr val="tx1"/>
                          </a:solidFill>
                          <a:latin typeface="+mn-lt"/>
                          <a:ea typeface="+mn-ea"/>
                          <a:cs typeface="+mn-cs"/>
                        </a:rPr>
                        <a:t>Use combining skills like stirring, mixing with hands and forming.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600" b="0" i="0" u="none" strike="noStrike" kern="1200" baseline="0">
                        <a:solidFill>
                          <a:schemeClr val="tx1"/>
                        </a:solidFill>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b="0" i="0" u="none" strike="noStrike" kern="1200" baseline="0">
                          <a:solidFill>
                            <a:schemeClr val="tx1"/>
                          </a:solidFill>
                          <a:latin typeface="+mn-lt"/>
                          <a:ea typeface="+mn-ea"/>
                          <a:cs typeface="+mn-cs"/>
                        </a:rPr>
                        <a:t>Know about hygiene such as wiping surfaces and washing hands</a:t>
                      </a:r>
                      <a:endParaRPr lang="en-GB" sz="600" b="0" kern="1200">
                        <a:solidFill>
                          <a:schemeClr val="dk1"/>
                        </a:solidFill>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extLst>
                  <a:ext uri="{0D108BD9-81ED-4DB2-BD59-A6C34878D82A}">
                    <a16:rowId xmlns:a16="http://schemas.microsoft.com/office/drawing/2014/main" val="10001"/>
                  </a:ext>
                </a:extLst>
              </a:tr>
              <a:tr h="1466086">
                <a:tc>
                  <a:txBody>
                    <a:bodyPr/>
                    <a:lstStyle/>
                    <a:p>
                      <a:pPr algn="ctr">
                        <a:lnSpc>
                          <a:spcPct val="115000"/>
                        </a:lnSpc>
                        <a:spcAft>
                          <a:spcPts val="0"/>
                        </a:spcAft>
                      </a:pPr>
                      <a:r>
                        <a:rPr lang="en-GB" sz="600" b="0">
                          <a:effectLst/>
                          <a:latin typeface="Tahoma" panose="020B0604030504040204" pitchFamily="34" charset="0"/>
                          <a:ea typeface="Tahoma" panose="020B0604030504040204" pitchFamily="34" charset="0"/>
                          <a:cs typeface="Tahoma" panose="020B0604030504040204" pitchFamily="34" charset="0"/>
                        </a:rPr>
                        <a:t>Skills</a:t>
                      </a:r>
                    </a:p>
                  </a:txBody>
                  <a:tcPr marL="17686" marR="17686" marT="0" marB="0" anchor="ctr"/>
                </a:tc>
                <a:tc>
                  <a:txBody>
                    <a:bodyPr/>
                    <a:lstStyle/>
                    <a:p>
                      <a:pPr marL="171450" lvl="0" indent="-171450">
                        <a:lnSpc>
                          <a:spcPct val="115000"/>
                        </a:lnSpc>
                        <a:spcAft>
                          <a:spcPts val="0"/>
                        </a:spcAft>
                        <a:buFont typeface="Arial" panose="020B0604020202020204" pitchFamily="34" charset="0"/>
                        <a:buChar char="•"/>
                      </a:pPr>
                      <a:r>
                        <a:rPr lang="en-GB" sz="600" kern="1200">
                          <a:solidFill>
                            <a:schemeClr val="dk1"/>
                          </a:solidFill>
                          <a:effectLst/>
                          <a:latin typeface="+mn-lt"/>
                          <a:ea typeface="+mn-ea"/>
                          <a:cs typeface="+mn-cs"/>
                        </a:rPr>
                        <a:t>Name and use a range of basic cooking skills with support</a:t>
                      </a:r>
                    </a:p>
                    <a:p>
                      <a:pPr marL="171450" lvl="0" indent="-171450">
                        <a:lnSpc>
                          <a:spcPct val="115000"/>
                        </a:lnSpc>
                        <a:spcAft>
                          <a:spcPts val="0"/>
                        </a:spcAft>
                        <a:buFont typeface="Arial" panose="020B0604020202020204" pitchFamily="34" charset="0"/>
                        <a:buChar char="•"/>
                      </a:pPr>
                      <a:r>
                        <a:rPr lang="en-GB" sz="600">
                          <a:effectLst/>
                          <a:latin typeface="Calibri" panose="020F0502020204030204" pitchFamily="34" charset="0"/>
                          <a:ea typeface="Calibri" panose="020F0502020204030204" pitchFamily="34" charset="0"/>
                          <a:cs typeface="Times New Roman" panose="02020603050405020304" pitchFamily="18" charset="0"/>
                        </a:rPr>
                        <a:t>Spread (soft ingredients), Grate (soft foods like cheese), Shape , Crush (soft fruit with a potato masher), Cut out with cutters, Spoon ingredients (in to different containers), Arrange with some evenness, Thread (soft foods onto a cocktail stick), Cut (soft foods with a table knife) </a:t>
                      </a:r>
                      <a:endParaRPr lang="en-GB" sz="600" b="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solidFill>
                      <a:schemeClr val="accent2">
                        <a:lumMod val="20000"/>
                        <a:lumOff val="80000"/>
                      </a:schemeClr>
                    </a:solidFill>
                  </a:tcPr>
                </a:tc>
                <a:tc>
                  <a:txBody>
                    <a:bodyPr/>
                    <a:lstStyle/>
                    <a:p>
                      <a:pPr marL="171450" lvl="0" indent="-171450">
                        <a:buFont typeface="Arial" panose="020B0604020202020204" pitchFamily="34" charset="0"/>
                        <a:buChar char="•"/>
                      </a:pPr>
                      <a:r>
                        <a:rPr lang="en-GB" sz="600" kern="1200">
                          <a:solidFill>
                            <a:schemeClr val="dk1"/>
                          </a:solidFill>
                          <a:effectLst/>
                          <a:latin typeface="+mn-lt"/>
                          <a:ea typeface="+mn-ea"/>
                          <a:cs typeface="+mn-cs"/>
                        </a:rPr>
                        <a:t>Name and use a range of cooking skills with some support</a:t>
                      </a:r>
                    </a:p>
                    <a:p>
                      <a:pPr marL="171450" lvl="0" indent="-171450">
                        <a:buFont typeface="Arial" panose="020B0604020202020204" pitchFamily="34" charset="0"/>
                        <a:buChar char="•"/>
                      </a:pPr>
                      <a:r>
                        <a:rPr lang="en-GB" sz="600" kern="1200">
                          <a:solidFill>
                            <a:schemeClr val="dk1"/>
                          </a:solidFill>
                          <a:effectLst/>
                          <a:latin typeface="+mn-lt"/>
                          <a:ea typeface="+mn-ea"/>
                          <a:cs typeface="+mn-cs"/>
                        </a:rPr>
                        <a:t>Spread (evenly over food), Measure (with a standard measure, </a:t>
                      </a:r>
                      <a:r>
                        <a:rPr lang="en-GB" sz="600" kern="1200" err="1">
                          <a:solidFill>
                            <a:schemeClr val="dk1"/>
                          </a:solidFill>
                          <a:effectLst/>
                          <a:latin typeface="+mn-lt"/>
                          <a:ea typeface="+mn-ea"/>
                          <a:cs typeface="+mn-cs"/>
                        </a:rPr>
                        <a:t>eg.</a:t>
                      </a:r>
                      <a:r>
                        <a:rPr lang="en-GB" sz="600" kern="1200">
                          <a:solidFill>
                            <a:schemeClr val="dk1"/>
                          </a:solidFill>
                          <a:effectLst/>
                          <a:latin typeface="+mn-lt"/>
                          <a:ea typeface="+mn-ea"/>
                          <a:cs typeface="+mn-cs"/>
                        </a:rPr>
                        <a:t> cup full), Arrange for effect, Snip with kitchen scissors (with greater control), Grate (firmer foods like lemon zest), Shape (with greater precision), Spoon ingredients, Cut (soft foods progressing to firmer foods with a vegetable knife) using: -Fork secure, -Claw grip, -Bridge hold  with support</a:t>
                      </a:r>
                    </a:p>
                    <a:p>
                      <a:pPr marL="171450" indent="-171450">
                        <a:buFont typeface="Arial" panose="020B0604020202020204" pitchFamily="34" charset="0"/>
                        <a:buChar char="•"/>
                      </a:pPr>
                      <a:endParaRPr lang="en-GB" sz="600" b="0" i="0" u="none" strike="noStrike" kern="1200" baseline="0">
                        <a:solidFill>
                          <a:schemeClr val="dk1"/>
                        </a:solidFill>
                        <a:latin typeface="+mn-lt"/>
                        <a:ea typeface="+mn-ea"/>
                        <a:cs typeface="+mn-cs"/>
                      </a:endParaRPr>
                    </a:p>
                  </a:txBody>
                  <a:tcPr marL="17686" marR="17686" marT="0" marB="0">
                    <a:solidFill>
                      <a:schemeClr val="accent2">
                        <a:lumMod val="20000"/>
                        <a:lumOff val="80000"/>
                      </a:schemeClr>
                    </a:solid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kern="1200">
                          <a:solidFill>
                            <a:schemeClr val="dk1"/>
                          </a:solidFill>
                          <a:effectLst/>
                          <a:latin typeface="+mn-lt"/>
                          <a:ea typeface="+mn-ea"/>
                          <a:cs typeface="+mn-cs"/>
                        </a:rPr>
                        <a:t>Name and use a range of cooking skills and equipment with increasing competence</a:t>
                      </a:r>
                    </a:p>
                    <a:p>
                      <a:pPr marL="171450" indent="-171450">
                        <a:buFont typeface="Arial" panose="020B0604020202020204" pitchFamily="34" charset="0"/>
                        <a:buChar char="•"/>
                      </a:pPr>
                      <a:r>
                        <a:rPr lang="en-GB" sz="600">
                          <a:effectLst/>
                          <a:latin typeface="Calibri" panose="020F0502020204030204" pitchFamily="34" charset="0"/>
                          <a:ea typeface="Calibri" panose="020F0502020204030204" pitchFamily="34" charset="0"/>
                          <a:cs typeface="Times New Roman" panose="02020603050405020304" pitchFamily="18" charset="0"/>
                        </a:rPr>
                        <a:t>Mix (with increasing thoroughness using spoons and hands) , Juice (juicer), Apply a surface to foods by rolling or pressing (cocoa powder, coconut, etc), </a:t>
                      </a:r>
                      <a:r>
                        <a:rPr lang="en-GB" sz="600" kern="1200">
                          <a:solidFill>
                            <a:schemeClr val="dk1"/>
                          </a:solidFill>
                          <a:effectLst/>
                          <a:latin typeface="+mn-lt"/>
                          <a:ea typeface="+mn-ea"/>
                          <a:cs typeface="+mn-cs"/>
                        </a:rPr>
                        <a:t>Measure (with measuring jug), Arrange (in an attractive way), Spoon ingredients (using two spoons), Divide mixture evenly to make similar sizes</a:t>
                      </a:r>
                      <a:endParaRPr lang="en-GB" sz="600" kern="1200">
                        <a:solidFill>
                          <a:schemeClr val="dk1"/>
                        </a:solidFill>
                        <a:effectLst/>
                        <a:latin typeface="+mn-lt"/>
                        <a:ea typeface="Tahoma" panose="020B0604030504040204" pitchFamily="34" charset="0"/>
                        <a:cs typeface="Tahoma" panose="020B0604030504040204" pitchFamily="34" charset="0"/>
                      </a:endParaRPr>
                    </a:p>
                  </a:txBody>
                  <a:tcPr marL="17686" marR="17686" marT="0" marB="0">
                    <a:solidFill>
                      <a:schemeClr val="accent2">
                        <a:lumMod val="20000"/>
                        <a:lumOff val="80000"/>
                      </a:schemeClr>
                    </a:solidFill>
                  </a:tcPr>
                </a:tc>
                <a:extLst>
                  <a:ext uri="{0D108BD9-81ED-4DB2-BD59-A6C34878D82A}">
                    <a16:rowId xmlns:a16="http://schemas.microsoft.com/office/drawing/2014/main" val="937099729"/>
                  </a:ext>
                </a:extLst>
              </a:tr>
              <a:tr h="1234461">
                <a:tc>
                  <a:txBody>
                    <a:bodyPr/>
                    <a:lstStyle/>
                    <a:p>
                      <a:pPr algn="ctr">
                        <a:lnSpc>
                          <a:spcPct val="115000"/>
                        </a:lnSpc>
                        <a:spcAft>
                          <a:spcPts val="0"/>
                        </a:spcAft>
                      </a:pPr>
                      <a:r>
                        <a:rPr lang="en-GB" sz="600" b="0">
                          <a:effectLst/>
                          <a:latin typeface="Tahoma" panose="020B0604030504040204" pitchFamily="34" charset="0"/>
                          <a:ea typeface="Tahoma" panose="020B0604030504040204" pitchFamily="34" charset="0"/>
                          <a:cs typeface="Tahoma" panose="020B0604030504040204" pitchFamily="34" charset="0"/>
                        </a:rPr>
                        <a:t>Vocabulary</a:t>
                      </a:r>
                    </a:p>
                  </a:txBody>
                  <a:tcPr marL="17686" marR="17686" marT="0" marB="0" anchor="ctr"/>
                </a:tc>
                <a:tc>
                  <a:txBody>
                    <a:bodyPr/>
                    <a:lstStyle/>
                    <a:p>
                      <a:pPr marL="171450" lvl="0" indent="-171450">
                        <a:buFont typeface="Arial" panose="020B0604020202020204" pitchFamily="34" charset="0"/>
                        <a:buChar char="•"/>
                      </a:pPr>
                      <a:r>
                        <a:rPr lang="en-GB" sz="600" kern="1200">
                          <a:solidFill>
                            <a:schemeClr val="dk1"/>
                          </a:solidFill>
                          <a:effectLst/>
                          <a:latin typeface="+mn-lt"/>
                          <a:ea typeface="+mn-ea"/>
                          <a:cs typeface="+mn-cs"/>
                        </a:rPr>
                        <a:t>Cheese, Flour, Bread, Spread, Eggs, Milk</a:t>
                      </a:r>
                    </a:p>
                    <a:p>
                      <a:pPr lvl="0"/>
                      <a:r>
                        <a:rPr lang="en-GB" sz="600" kern="1200">
                          <a:solidFill>
                            <a:schemeClr val="dk1"/>
                          </a:solidFill>
                          <a:effectLst/>
                          <a:latin typeface="+mn-lt"/>
                          <a:ea typeface="+mn-ea"/>
                          <a:cs typeface="+mn-cs"/>
                        </a:rPr>
                        <a:t>Yogurt, Fruit - bananas, strawberries, peaches</a:t>
                      </a:r>
                    </a:p>
                    <a:p>
                      <a:r>
                        <a:rPr lang="en-GB" sz="600" kern="1200">
                          <a:solidFill>
                            <a:schemeClr val="dk1"/>
                          </a:solidFill>
                          <a:effectLst/>
                          <a:latin typeface="+mn-lt"/>
                          <a:ea typeface="+mn-ea"/>
                          <a:cs typeface="+mn-cs"/>
                        </a:rPr>
                        <a:t>Salad - lettuce, cucumber, tomato, Healthy,</a:t>
                      </a:r>
                      <a:r>
                        <a:rPr lang="en-GB" sz="600" kern="1200" baseline="0">
                          <a:solidFill>
                            <a:schemeClr val="dk1"/>
                          </a:solidFill>
                          <a:effectLst/>
                          <a:latin typeface="+mn-lt"/>
                          <a:ea typeface="+mn-ea"/>
                          <a:cs typeface="+mn-cs"/>
                        </a:rPr>
                        <a:t> Cut, Spread, Taste, Like and Dislike, Utensils, </a:t>
                      </a:r>
                    </a:p>
                    <a:p>
                      <a:r>
                        <a:rPr lang="en-GB" sz="600" b="1" i="0" u="none" strike="noStrike" kern="1200" baseline="0">
                          <a:solidFill>
                            <a:schemeClr val="dk1"/>
                          </a:solidFill>
                          <a:latin typeface="+mn-lt"/>
                          <a:ea typeface="+mn-ea"/>
                          <a:cs typeface="+mn-cs"/>
                        </a:rPr>
                        <a:t>Vegetable </a:t>
                      </a:r>
                      <a:r>
                        <a:rPr lang="en-GB" sz="600" b="0" i="0" u="none" strike="noStrike" kern="1200" baseline="0">
                          <a:solidFill>
                            <a:schemeClr val="dk1"/>
                          </a:solidFill>
                          <a:latin typeface="+mn-lt"/>
                          <a:ea typeface="+mn-ea"/>
                          <a:cs typeface="+mn-cs"/>
                        </a:rPr>
                        <a:t>– plant used for food, </a:t>
                      </a:r>
                      <a:r>
                        <a:rPr lang="en-GB" sz="600" b="1" i="0" u="none" strike="noStrike" kern="1200" baseline="0">
                          <a:solidFill>
                            <a:schemeClr val="dk1"/>
                          </a:solidFill>
                          <a:latin typeface="+mn-lt"/>
                          <a:ea typeface="+mn-ea"/>
                          <a:cs typeface="+mn-cs"/>
                        </a:rPr>
                        <a:t>Salad </a:t>
                      </a:r>
                      <a:r>
                        <a:rPr lang="en-GB" sz="600" b="0" i="0" u="none" strike="noStrike" kern="1200" baseline="0">
                          <a:solidFill>
                            <a:schemeClr val="dk1"/>
                          </a:solidFill>
                          <a:latin typeface="+mn-lt"/>
                          <a:ea typeface="+mn-ea"/>
                          <a:cs typeface="+mn-cs"/>
                        </a:rPr>
                        <a:t>– a cold dish of fresh and/or cooked, vegetables or fruit., Kebab</a:t>
                      </a:r>
                      <a:r>
                        <a:rPr lang="en-GB" sz="600" b="1" i="0" u="none" strike="noStrike" kern="1200" baseline="0">
                          <a:solidFill>
                            <a:schemeClr val="dk1"/>
                          </a:solidFill>
                          <a:latin typeface="+mn-lt"/>
                          <a:ea typeface="+mn-ea"/>
                          <a:cs typeface="+mn-cs"/>
                        </a:rPr>
                        <a:t>, </a:t>
                      </a:r>
                      <a:r>
                        <a:rPr lang="en-GB" sz="600" b="0" i="0" u="none" strike="noStrike" kern="1200" baseline="0">
                          <a:solidFill>
                            <a:schemeClr val="dk1"/>
                          </a:solidFill>
                          <a:latin typeface="+mn-lt"/>
                          <a:ea typeface="+mn-ea"/>
                          <a:cs typeface="+mn-cs"/>
                        </a:rPr>
                        <a:t>bowl, </a:t>
                      </a:r>
                      <a:endParaRPr lang="en-GB" sz="600" b="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indent="-171450">
                        <a:buFont typeface="Arial" panose="020B0604020202020204" pitchFamily="34" charset="0"/>
                        <a:buChar char="•"/>
                      </a:pPr>
                      <a:r>
                        <a:rPr lang="en-GB" sz="600" b="1" i="0" u="none" strike="noStrike" kern="1200" baseline="0">
                          <a:solidFill>
                            <a:schemeClr val="dk1"/>
                          </a:solidFill>
                          <a:latin typeface="+mn-lt"/>
                          <a:ea typeface="+mn-ea"/>
                          <a:cs typeface="+mn-cs"/>
                        </a:rPr>
                        <a:t>Fruit </a:t>
                      </a:r>
                      <a:r>
                        <a:rPr lang="en-GB" sz="600" b="0" i="0" u="none" strike="noStrike" kern="1200" baseline="0">
                          <a:solidFill>
                            <a:schemeClr val="dk1"/>
                          </a:solidFill>
                          <a:latin typeface="+mn-lt"/>
                          <a:ea typeface="+mn-ea"/>
                          <a:cs typeface="+mn-cs"/>
                        </a:rPr>
                        <a:t>– plant or tree’s edible seed with envelope, </a:t>
                      </a:r>
                      <a:r>
                        <a:rPr lang="en-GB" sz="600" b="1" i="0" u="none" strike="noStrike" kern="1200" baseline="0">
                          <a:solidFill>
                            <a:schemeClr val="dk1"/>
                          </a:solidFill>
                          <a:latin typeface="+mn-lt"/>
                          <a:ea typeface="+mn-ea"/>
                          <a:cs typeface="+mn-cs"/>
                        </a:rPr>
                        <a:t>Nutrients </a:t>
                      </a:r>
                      <a:r>
                        <a:rPr lang="en-GB" sz="600" b="0" i="0" u="none" strike="noStrike" kern="1200" baseline="0">
                          <a:solidFill>
                            <a:schemeClr val="dk1"/>
                          </a:solidFill>
                          <a:latin typeface="+mn-lt"/>
                          <a:ea typeface="+mn-ea"/>
                          <a:cs typeface="+mn-cs"/>
                        </a:rPr>
                        <a:t>– all the things in food that the body needs to remain healthy, Soft, Juicy, Crunchy, Sweet, Sticky, Smooth, Sharp, Crisp, Sour, Hard, Flesh, Skin, Seed, Pip, Core, Slicing, Peeling, Squeezing, Healthy diet, Ingredients, </a:t>
                      </a:r>
                      <a:r>
                        <a:rPr lang="en-GB" sz="600" b="1" i="0" u="none" strike="noStrike" kern="1200" baseline="0">
                          <a:solidFill>
                            <a:schemeClr val="dk1"/>
                          </a:solidFill>
                          <a:latin typeface="+mn-lt"/>
                          <a:ea typeface="+mn-ea"/>
                          <a:cs typeface="+mn-cs"/>
                        </a:rPr>
                        <a:t>Pith </a:t>
                      </a:r>
                      <a:r>
                        <a:rPr lang="en-GB" sz="600" b="0" i="0" u="none" strike="noStrike" kern="1200" baseline="0">
                          <a:solidFill>
                            <a:schemeClr val="dk1"/>
                          </a:solidFill>
                          <a:latin typeface="+mn-lt"/>
                          <a:ea typeface="+mn-ea"/>
                          <a:cs typeface="+mn-cs"/>
                        </a:rPr>
                        <a:t>– the soft white lining inside fruit such as oranges. </a:t>
                      </a:r>
                      <a:r>
                        <a:rPr lang="en-GB" sz="600" b="1" i="0" u="none" strike="noStrike" kern="1200" baseline="0">
                          <a:solidFill>
                            <a:schemeClr val="dk1"/>
                          </a:solidFill>
                          <a:latin typeface="+mn-lt"/>
                          <a:ea typeface="+mn-ea"/>
                          <a:cs typeface="+mn-cs"/>
                        </a:rPr>
                        <a:t>Sensory evaluation </a:t>
                      </a:r>
                      <a:r>
                        <a:rPr lang="en-GB" sz="600" b="0" i="0" u="none" strike="noStrike" kern="1200" baseline="0">
                          <a:solidFill>
                            <a:schemeClr val="dk1"/>
                          </a:solidFill>
                          <a:latin typeface="+mn-lt"/>
                          <a:ea typeface="+mn-ea"/>
                          <a:cs typeface="+mn-cs"/>
                        </a:rPr>
                        <a:t>– subjective testing of foods where senses are used to evaluate qualities such as appearance, smell, taste, texture, (mouth feel).</a:t>
                      </a:r>
                    </a:p>
                  </a:txBody>
                  <a:tcPr marL="17686" marR="17686" marT="0" marB="0"/>
                </a:tc>
                <a:tc>
                  <a:txBody>
                    <a:bodyPr/>
                    <a:lstStyle/>
                    <a:p>
                      <a:pPr marL="171450" indent="-171450">
                        <a:buFont typeface="Arial" panose="020B0604020202020204" pitchFamily="34" charset="0"/>
                        <a:buChar char="•"/>
                      </a:pPr>
                      <a:r>
                        <a:rPr lang="en-GB" sz="600" b="0" i="0" u="none" strike="noStrike" kern="1200" baseline="0">
                          <a:solidFill>
                            <a:schemeClr val="dk1"/>
                          </a:solidFill>
                          <a:latin typeface="+mn-lt"/>
                          <a:ea typeface="+mn-ea"/>
                          <a:cs typeface="+mn-cs"/>
                        </a:rPr>
                        <a:t>Appearance, Smell, Preference, Moist, Cooked, Uncooked, Fresh, Savoury, Hygienic, Edible, Ginger, Essences, Mixing, Forming, Setting, Cereals, Dusting, Oats</a:t>
                      </a:r>
                      <a:endParaRPr lang="en-GB" sz="600" kern="1200">
                        <a:solidFill>
                          <a:schemeClr val="dk1"/>
                        </a:solidFill>
                        <a:effectLst/>
                        <a:latin typeface="+mn-lt"/>
                        <a:ea typeface="Tahoma" panose="020B0604030504040204" pitchFamily="34" charset="0"/>
                        <a:cs typeface="Tahoma" panose="020B0604030504040204" pitchFamily="34" charset="0"/>
                      </a:endParaRPr>
                    </a:p>
                  </a:txBody>
                  <a:tcPr marL="17686" marR="17686" marT="0" marB="0"/>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780350597"/>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813244" y="343702"/>
            <a:ext cx="507551" cy="503507"/>
          </a:xfrm>
          <a:prstGeom prst="rect">
            <a:avLst/>
          </a:prstGeom>
        </p:spPr>
      </p:pic>
      <p:sp>
        <p:nvSpPr>
          <p:cNvPr id="4" name="Rectangle 1"/>
          <p:cNvSpPr>
            <a:spLocks noChangeArrowheads="1"/>
          </p:cNvSpPr>
          <p:nvPr/>
        </p:nvSpPr>
        <p:spPr bwMode="auto">
          <a:xfrm>
            <a:off x="1485901" y="2248705"/>
            <a:ext cx="138564"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fontAlgn="base">
              <a:spcBef>
                <a:spcPct val="0"/>
              </a:spcBef>
              <a:spcAft>
                <a:spcPct val="0"/>
              </a:spcAft>
            </a:pPr>
            <a:endParaRPr lang="en-US" altLang="en-US" sz="135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6894258" y="1022248"/>
            <a:ext cx="918102" cy="300082"/>
          </a:xfrm>
          <a:prstGeom prst="rect">
            <a:avLst/>
          </a:prstGeom>
          <a:noFill/>
        </p:spPr>
        <p:txBody>
          <a:bodyPr wrap="square" rtlCol="0">
            <a:spAutoFit/>
          </a:bodyPr>
          <a:lstStyle/>
          <a:p>
            <a:pPr defTabSz="685800"/>
            <a:endParaRPr lang="en-GB" sz="1350" b="1">
              <a:solidFill>
                <a:srgbClr val="1F497D"/>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6678235" y="1322767"/>
            <a:ext cx="1242137" cy="276999"/>
          </a:xfrm>
          <a:prstGeom prst="rect">
            <a:avLst/>
          </a:prstGeom>
          <a:noFill/>
        </p:spPr>
        <p:txBody>
          <a:bodyPr wrap="square" rtlCol="0">
            <a:spAutoFit/>
          </a:bodyPr>
          <a:lstStyle/>
          <a:p>
            <a:pPr defTabSz="685800"/>
            <a:endParaRPr lang="en-GB" sz="1200" b="1">
              <a:solidFill>
                <a:srgbClr val="1F497D"/>
              </a:solidFill>
              <a:latin typeface="Tahoma" panose="020B0604030504040204" pitchFamily="34" charset="0"/>
              <a:ea typeface="Tahoma" panose="020B0604030504040204" pitchFamily="34" charset="0"/>
              <a:cs typeface="Tahoma" panose="020B0604030504040204" pitchFamily="34" charset="0"/>
            </a:endParaRPr>
          </a:p>
        </p:txBody>
      </p:sp>
      <p:sp>
        <p:nvSpPr>
          <p:cNvPr id="8" name="TextBox 7"/>
          <p:cNvSpPr txBox="1"/>
          <p:nvPr/>
        </p:nvSpPr>
        <p:spPr>
          <a:xfrm>
            <a:off x="1667790" y="362079"/>
            <a:ext cx="5842714" cy="461665"/>
          </a:xfrm>
          <a:prstGeom prst="rect">
            <a:avLst/>
          </a:prstGeom>
          <a:noFill/>
        </p:spPr>
        <p:txBody>
          <a:bodyPr wrap="square" rtlCol="0">
            <a:spAutoFit/>
          </a:bodyPr>
          <a:lstStyle/>
          <a:p>
            <a:pPr defTabSz="685800"/>
            <a:r>
              <a:rPr lang="en-GB" sz="2400" b="1">
                <a:solidFill>
                  <a:srgbClr val="002060"/>
                </a:solidFill>
                <a:latin typeface="Tahoma" panose="020B0604030504040204" pitchFamily="34" charset="0"/>
                <a:ea typeface="Tahoma" panose="020B0604030504040204" pitchFamily="34" charset="0"/>
                <a:cs typeface="Tahoma" panose="020B0604030504040204" pitchFamily="34" charset="0"/>
              </a:rPr>
              <a:t>Design and technology    Year 3 to 6</a:t>
            </a:r>
          </a:p>
        </p:txBody>
      </p:sp>
      <p:graphicFrame>
        <p:nvGraphicFramePr>
          <p:cNvPr id="10" name="Table 9">
            <a:extLst>
              <a:ext uri="{FF2B5EF4-FFF2-40B4-BE49-F238E27FC236}">
                <a16:creationId xmlns:a16="http://schemas.microsoft.com/office/drawing/2014/main" id="{E4248CA6-86C8-48F9-B1F1-377466111E39}"/>
              </a:ext>
            </a:extLst>
          </p:cNvPr>
          <p:cNvGraphicFramePr>
            <a:graphicFrameLocks noGrp="1"/>
          </p:cNvGraphicFramePr>
          <p:nvPr>
            <p:extLst>
              <p:ext uri="{D42A27DB-BD31-4B8C-83A1-F6EECF244321}">
                <p14:modId xmlns:p14="http://schemas.microsoft.com/office/powerpoint/2010/main" val="1487540050"/>
              </p:ext>
            </p:extLst>
          </p:nvPr>
        </p:nvGraphicFramePr>
        <p:xfrm>
          <a:off x="492369" y="1022248"/>
          <a:ext cx="7468628" cy="8803278"/>
        </p:xfrm>
        <a:graphic>
          <a:graphicData uri="http://schemas.openxmlformats.org/drawingml/2006/table">
            <a:tbl>
              <a:tblPr firstRow="1" firstCol="1" bandRow="1">
                <a:tableStyleId>{5C22544A-7EE6-4342-B048-85BDC9FD1C3A}</a:tableStyleId>
              </a:tblPr>
              <a:tblGrid>
                <a:gridCol w="841984">
                  <a:extLst>
                    <a:ext uri="{9D8B030D-6E8A-4147-A177-3AD203B41FA5}">
                      <a16:colId xmlns:a16="http://schemas.microsoft.com/office/drawing/2014/main" val="2863215087"/>
                    </a:ext>
                  </a:extLst>
                </a:gridCol>
                <a:gridCol w="2121731">
                  <a:extLst>
                    <a:ext uri="{9D8B030D-6E8A-4147-A177-3AD203B41FA5}">
                      <a16:colId xmlns:a16="http://schemas.microsoft.com/office/drawing/2014/main" val="122677382"/>
                    </a:ext>
                  </a:extLst>
                </a:gridCol>
                <a:gridCol w="2246917">
                  <a:extLst>
                    <a:ext uri="{9D8B030D-6E8A-4147-A177-3AD203B41FA5}">
                      <a16:colId xmlns:a16="http://schemas.microsoft.com/office/drawing/2014/main" val="375876866"/>
                    </a:ext>
                  </a:extLst>
                </a:gridCol>
                <a:gridCol w="2257996">
                  <a:extLst>
                    <a:ext uri="{9D8B030D-6E8A-4147-A177-3AD203B41FA5}">
                      <a16:colId xmlns:a16="http://schemas.microsoft.com/office/drawing/2014/main" val="3073927167"/>
                    </a:ext>
                  </a:extLst>
                </a:gridCol>
              </a:tblGrid>
              <a:tr h="285855">
                <a:tc>
                  <a:txBody>
                    <a:bodyPr/>
                    <a:lstStyle/>
                    <a:p>
                      <a:pP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 </a:t>
                      </a:r>
                    </a:p>
                  </a:txBody>
                  <a:tcPr marL="17686" marR="17686" marT="0" marB="0"/>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3</a:t>
                      </a:r>
                    </a:p>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Healthy and varied diet</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4/ 5</a:t>
                      </a:r>
                    </a:p>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Celebrating seasonality</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5/6</a:t>
                      </a:r>
                    </a:p>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Celebration foods/ Climate</a:t>
                      </a:r>
                    </a:p>
                  </a:txBody>
                  <a:tcPr marL="17686" marR="17686" marT="0" marB="0" anchor="ctr"/>
                </a:tc>
                <a:extLst>
                  <a:ext uri="{0D108BD9-81ED-4DB2-BD59-A6C34878D82A}">
                    <a16:rowId xmlns:a16="http://schemas.microsoft.com/office/drawing/2014/main" val="265378462"/>
                  </a:ext>
                </a:extLst>
              </a:tr>
              <a:tr h="5102277">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endParaRPr lang="en-GB" sz="600" b="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Cooking and Nutrition</a:t>
                      </a:r>
                    </a:p>
                    <a:p>
                      <a:pPr algn="ctr">
                        <a:lnSpc>
                          <a:spcPct val="115000"/>
                        </a:lnSpc>
                        <a:spcAft>
                          <a:spcPts val="0"/>
                        </a:spcAft>
                      </a:pPr>
                      <a:r>
                        <a:rPr lang="en-GB" sz="600">
                          <a:solidFill>
                            <a:srgbClr val="002060"/>
                          </a:solidFill>
                          <a:effectLst/>
                          <a:latin typeface="Tahoma" panose="020B0604030504040204" pitchFamily="34" charset="0"/>
                          <a:ea typeface="Tahoma" panose="020B0604030504040204" pitchFamily="34" charset="0"/>
                          <a:cs typeface="Tahoma" panose="020B0604030504040204" pitchFamily="34" charset="0"/>
                        </a:rPr>
                        <a:t>Design</a:t>
                      </a:r>
                    </a:p>
                    <a:p>
                      <a:pPr algn="ctr">
                        <a:lnSpc>
                          <a:spcPct val="115000"/>
                        </a:lnSpc>
                        <a:spcAft>
                          <a:spcPts val="0"/>
                        </a:spcAft>
                      </a:pPr>
                      <a:r>
                        <a:rPr lang="en-GB" sz="600">
                          <a:solidFill>
                            <a:srgbClr val="FF0000"/>
                          </a:solidFill>
                          <a:effectLst/>
                          <a:latin typeface="Tahoma" panose="020B0604030504040204" pitchFamily="34" charset="0"/>
                          <a:ea typeface="Tahoma" panose="020B0604030504040204" pitchFamily="34" charset="0"/>
                          <a:cs typeface="Tahoma" panose="020B0604030504040204" pitchFamily="34" charset="0"/>
                        </a:rPr>
                        <a:t>Make</a:t>
                      </a:r>
                    </a:p>
                    <a:p>
                      <a:pPr marL="0" marR="0" lvl="0" indent="0" algn="ctr" defTabSz="914400" rtl="0" eaLnBrk="1" fontAlgn="auto" latinLnBrk="0" hangingPunct="1">
                        <a:lnSpc>
                          <a:spcPct val="115000"/>
                        </a:lnSpc>
                        <a:spcBef>
                          <a:spcPts val="0"/>
                        </a:spcBef>
                        <a:spcAft>
                          <a:spcPts val="0"/>
                        </a:spcAft>
                        <a:buClrTx/>
                        <a:buSzTx/>
                        <a:buFontTx/>
                        <a:buNone/>
                        <a:tabLst/>
                        <a:defRPr/>
                      </a:pPr>
                      <a:r>
                        <a:rPr lang="en-GB" sz="600">
                          <a:solidFill>
                            <a:srgbClr val="7030A0"/>
                          </a:solidFill>
                          <a:effectLst/>
                          <a:latin typeface="Tahoma" panose="020B0604030504040204" pitchFamily="34" charset="0"/>
                          <a:ea typeface="Tahoma" panose="020B0604030504040204" pitchFamily="34" charset="0"/>
                          <a:cs typeface="Tahoma" panose="020B0604030504040204" pitchFamily="34" charset="0"/>
                        </a:rPr>
                        <a:t>Evaluate</a:t>
                      </a:r>
                    </a:p>
                    <a:p>
                      <a:pPr algn="ctr">
                        <a:lnSpc>
                          <a:spcPct val="115000"/>
                        </a:lnSpc>
                        <a:spcAft>
                          <a:spcPts val="0"/>
                        </a:spcAft>
                      </a:pPr>
                      <a:r>
                        <a:rPr lang="en-GB" sz="600">
                          <a:solidFill>
                            <a:srgbClr val="FFC000"/>
                          </a:solidFill>
                          <a:effectLst/>
                          <a:latin typeface="Tahoma" panose="020B0604030504040204" pitchFamily="34" charset="0"/>
                          <a:ea typeface="Tahoma" panose="020B0604030504040204" pitchFamily="34" charset="0"/>
                          <a:cs typeface="Tahoma" panose="020B0604030504040204" pitchFamily="34" charset="0"/>
                        </a:rPr>
                        <a:t>Technical</a:t>
                      </a:r>
                    </a:p>
                  </a:txBody>
                  <a:tcPr marL="17686" marR="17686" marT="0" marB="0" anchor="ct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kern="1200">
                          <a:solidFill>
                            <a:schemeClr val="dk1"/>
                          </a:solidFill>
                          <a:effectLst/>
                          <a:latin typeface="+mn-lt"/>
                          <a:ea typeface="+mn-ea"/>
                          <a:cs typeface="+mn-cs"/>
                        </a:rPr>
                        <a:t>Design</a:t>
                      </a:r>
                      <a:r>
                        <a:rPr lang="en-GB" sz="600" kern="1200" baseline="0">
                          <a:solidFill>
                            <a:schemeClr val="dk1"/>
                          </a:solidFill>
                          <a:effectLst/>
                          <a:latin typeface="+mn-lt"/>
                          <a:ea typeface="+mn-ea"/>
                          <a:cs typeface="+mn-cs"/>
                        </a:rPr>
                        <a:t> a type of </a:t>
                      </a:r>
                      <a:r>
                        <a:rPr lang="en-GB" sz="600" kern="1200">
                          <a:solidFill>
                            <a:schemeClr val="dk1"/>
                          </a:solidFill>
                          <a:effectLst/>
                          <a:latin typeface="+mn-lt"/>
                          <a:ea typeface="+mn-ea"/>
                          <a:cs typeface="+mn-cs"/>
                        </a:rPr>
                        <a:t>roll/ scone/ bread </a:t>
                      </a:r>
                      <a:r>
                        <a:rPr lang="en-GB" sz="600" kern="1200" baseline="0">
                          <a:solidFill>
                            <a:schemeClr val="dk1"/>
                          </a:solidFill>
                          <a:effectLst/>
                          <a:latin typeface="+mn-lt"/>
                          <a:ea typeface="+mn-ea"/>
                          <a:cs typeface="+mn-cs"/>
                        </a:rPr>
                        <a:t> for</a:t>
                      </a:r>
                      <a:r>
                        <a:rPr lang="en-GB" sz="600" kern="1200">
                          <a:solidFill>
                            <a:schemeClr val="dk1"/>
                          </a:solidFill>
                          <a:effectLst/>
                          <a:latin typeface="+mn-lt"/>
                          <a:ea typeface="+mn-ea"/>
                          <a:cs typeface="+mn-cs"/>
                        </a:rPr>
                        <a:t> ‘Perfect’ sandwich for a Robin Hood character</a:t>
                      </a:r>
                      <a:endParaRPr lang="en-GB" sz="600" b="0">
                        <a:effectLst/>
                        <a:latin typeface="Tahoma" panose="020B060403050404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r>
                        <a:rPr lang="en-GB" sz="600" kern="1200">
                          <a:solidFill>
                            <a:schemeClr val="dk1"/>
                          </a:solidFill>
                          <a:effectLst/>
                          <a:latin typeface="+mn-lt"/>
                          <a:ea typeface="+mn-ea"/>
                          <a:cs typeface="+mn-cs"/>
                        </a:rPr>
                        <a:t>Investigate</a:t>
                      </a:r>
                      <a:r>
                        <a:rPr lang="en-GB" sz="600" kern="1200" baseline="0">
                          <a:solidFill>
                            <a:schemeClr val="dk1"/>
                          </a:solidFill>
                          <a:effectLst/>
                          <a:latin typeface="+mn-lt"/>
                          <a:ea typeface="+mn-ea"/>
                          <a:cs typeface="+mn-cs"/>
                        </a:rPr>
                        <a:t> different types of bread </a:t>
                      </a:r>
                      <a:r>
                        <a:rPr lang="en-GB" sz="600" kern="1200" baseline="0" err="1">
                          <a:solidFill>
                            <a:schemeClr val="dk1"/>
                          </a:solidFill>
                          <a:effectLst/>
                          <a:latin typeface="+mn-lt"/>
                          <a:ea typeface="+mn-ea"/>
                          <a:cs typeface="+mn-cs"/>
                        </a:rPr>
                        <a:t>eg</a:t>
                      </a:r>
                      <a:r>
                        <a:rPr lang="en-GB" sz="600" kern="1200" baseline="0">
                          <a:solidFill>
                            <a:schemeClr val="dk1"/>
                          </a:solidFill>
                          <a:effectLst/>
                          <a:latin typeface="+mn-lt"/>
                          <a:ea typeface="+mn-ea"/>
                          <a:cs typeface="+mn-cs"/>
                        </a:rPr>
                        <a:t>: </a:t>
                      </a:r>
                      <a:r>
                        <a:rPr lang="en-GB" sz="600" kern="1200">
                          <a:solidFill>
                            <a:schemeClr val="dk1"/>
                          </a:solidFill>
                          <a:effectLst/>
                          <a:latin typeface="+mn-lt"/>
                          <a:ea typeface="+mn-ea"/>
                          <a:cs typeface="+mn-cs"/>
                        </a:rPr>
                        <a:t>pitta pockets, blinis, rice cakes, crackers, scones, Ryvita, sour dough,</a:t>
                      </a:r>
                      <a:r>
                        <a:rPr lang="en-GB" sz="600" kern="1200" baseline="0">
                          <a:solidFill>
                            <a:schemeClr val="dk1"/>
                          </a:solidFill>
                          <a:effectLst/>
                          <a:latin typeface="+mn-lt"/>
                          <a:ea typeface="+mn-ea"/>
                          <a:cs typeface="+mn-cs"/>
                        </a:rPr>
                        <a:t> etc. </a:t>
                      </a:r>
                      <a:endParaRPr lang="en-GB" sz="600" kern="1200">
                        <a:solidFill>
                          <a:schemeClr val="dk1"/>
                        </a:solidFill>
                        <a:effectLst/>
                        <a:latin typeface="+mn-lt"/>
                        <a:ea typeface="+mn-ea"/>
                        <a:cs typeface="+mn-cs"/>
                      </a:endParaRPr>
                    </a:p>
                    <a:p>
                      <a:pPr marL="171450" indent="-171450">
                        <a:buFont typeface="Arial" panose="020B0604020202020204" pitchFamily="34" charset="0"/>
                        <a:buChar char="•"/>
                      </a:pPr>
                      <a:r>
                        <a:rPr lang="en-GB" sz="600" b="0" kern="1200">
                          <a:solidFill>
                            <a:schemeClr val="dk1"/>
                          </a:solidFill>
                          <a:effectLst/>
                          <a:latin typeface="+mn-lt"/>
                          <a:ea typeface="+mn-ea"/>
                          <a:cs typeface="+mn-cs"/>
                        </a:rPr>
                        <a:t>Consider where cereals come from. </a:t>
                      </a:r>
                    </a:p>
                    <a:p>
                      <a:pPr marL="171450" indent="-171450">
                        <a:buFont typeface="Arial" panose="020B0604020202020204" pitchFamily="34" charset="0"/>
                        <a:buChar char="•"/>
                      </a:pPr>
                      <a:r>
                        <a:rPr lang="en-GB" sz="600" b="0" kern="1200">
                          <a:solidFill>
                            <a:schemeClr val="dk1"/>
                          </a:solidFill>
                          <a:effectLst/>
                          <a:latin typeface="+mn-lt"/>
                          <a:ea typeface="+mn-ea"/>
                          <a:cs typeface="+mn-cs"/>
                        </a:rPr>
                        <a:t>Learn about ancient grains – rye, oatmeal, etc.</a:t>
                      </a:r>
                    </a:p>
                    <a:p>
                      <a:pPr marL="171450" indent="-171450">
                        <a:buFont typeface="Arial" panose="020B0604020202020204" pitchFamily="34" charset="0"/>
                        <a:buChar char="•"/>
                      </a:pPr>
                      <a:r>
                        <a:rPr lang="en-GB" sz="600" b="0" kern="1200">
                          <a:solidFill>
                            <a:schemeClr val="dk1"/>
                          </a:solidFill>
                          <a:effectLst/>
                          <a:latin typeface="+mn-lt"/>
                          <a:ea typeface="+mn-ea"/>
                          <a:cs typeface="+mn-cs"/>
                        </a:rPr>
                        <a:t>As a class choose one type of bread to make.</a:t>
                      </a:r>
                    </a:p>
                    <a:p>
                      <a:pPr marL="171450" indent="-171450">
                        <a:buFont typeface="Arial" panose="020B0604020202020204" pitchFamily="34" charset="0"/>
                        <a:buChar char="•"/>
                      </a:pPr>
                      <a:r>
                        <a:rPr lang="en-GB" sz="600" b="0" kern="1200">
                          <a:solidFill>
                            <a:schemeClr val="dk1"/>
                          </a:solidFill>
                          <a:effectLst/>
                          <a:latin typeface="+mn-lt"/>
                          <a:ea typeface="+mn-ea"/>
                          <a:cs typeface="+mn-cs"/>
                        </a:rPr>
                        <a:t>Experiment with different techniques such as kneading, baking, pulling, stirring.</a:t>
                      </a:r>
                    </a:p>
                    <a:p>
                      <a:pPr marL="171450" indent="-171450">
                        <a:buFont typeface="Arial" panose="020B0604020202020204" pitchFamily="34" charset="0"/>
                        <a:buChar char="•"/>
                      </a:pPr>
                      <a:r>
                        <a:rPr lang="en-GB" sz="600" b="0" kern="1200">
                          <a:solidFill>
                            <a:schemeClr val="dk1"/>
                          </a:solidFill>
                          <a:effectLst/>
                          <a:latin typeface="+mn-lt"/>
                          <a:ea typeface="+mn-ea"/>
                          <a:cs typeface="+mn-cs"/>
                        </a:rPr>
                        <a:t>Consider</a:t>
                      </a:r>
                      <a:r>
                        <a:rPr lang="en-GB" sz="600" b="0" kern="1200" baseline="0">
                          <a:solidFill>
                            <a:schemeClr val="dk1"/>
                          </a:solidFill>
                          <a:effectLst/>
                          <a:latin typeface="+mn-lt"/>
                          <a:ea typeface="+mn-ea"/>
                          <a:cs typeface="+mn-cs"/>
                        </a:rPr>
                        <a:t> adding healthy additions </a:t>
                      </a:r>
                      <a:r>
                        <a:rPr lang="en-GB" sz="600" b="0" kern="1200" baseline="0" err="1">
                          <a:solidFill>
                            <a:schemeClr val="dk1"/>
                          </a:solidFill>
                          <a:effectLst/>
                          <a:latin typeface="+mn-lt"/>
                          <a:ea typeface="+mn-ea"/>
                          <a:cs typeface="+mn-cs"/>
                        </a:rPr>
                        <a:t>eg.</a:t>
                      </a:r>
                      <a:r>
                        <a:rPr lang="en-GB" sz="600" b="0" kern="1200" baseline="0">
                          <a:solidFill>
                            <a:schemeClr val="dk1"/>
                          </a:solidFill>
                          <a:effectLst/>
                          <a:latin typeface="+mn-lt"/>
                          <a:ea typeface="+mn-ea"/>
                          <a:cs typeface="+mn-cs"/>
                        </a:rPr>
                        <a:t> seeds, nuts, dried fruits. </a:t>
                      </a:r>
                    </a:p>
                    <a:p>
                      <a:pPr marL="171450" indent="-171450">
                        <a:buFont typeface="Arial" panose="020B0604020202020204" pitchFamily="34" charset="0"/>
                        <a:buChar char="•"/>
                      </a:pPr>
                      <a:r>
                        <a:rPr lang="en-GB" sz="600" b="0" kern="1200" baseline="0">
                          <a:solidFill>
                            <a:schemeClr val="dk1"/>
                          </a:solidFill>
                          <a:effectLst/>
                          <a:latin typeface="+mn-lt"/>
                          <a:ea typeface="+mn-ea"/>
                          <a:cs typeface="+mn-cs"/>
                        </a:rPr>
                        <a:t>Start to understand seasonality.</a:t>
                      </a:r>
                    </a:p>
                    <a:p>
                      <a:pPr marL="171450" indent="-171450">
                        <a:buFont typeface="Arial" panose="020B0604020202020204" pitchFamily="34" charset="0"/>
                        <a:buChar char="•"/>
                      </a:pPr>
                      <a:r>
                        <a:rPr lang="en-GB" sz="600" b="0" kern="1200" baseline="0">
                          <a:solidFill>
                            <a:schemeClr val="dk1"/>
                          </a:solidFill>
                          <a:effectLst/>
                          <a:latin typeface="+mn-lt"/>
                          <a:ea typeface="+mn-ea"/>
                          <a:cs typeface="+mn-cs"/>
                        </a:rPr>
                        <a:t>Start to follow a recipe/ </a:t>
                      </a:r>
                      <a:r>
                        <a:rPr lang="en-GB" sz="600" b="0" kern="1200" baseline="0" err="1">
                          <a:solidFill>
                            <a:schemeClr val="dk1"/>
                          </a:solidFill>
                          <a:effectLst/>
                          <a:latin typeface="+mn-lt"/>
                          <a:ea typeface="+mn-ea"/>
                          <a:cs typeface="+mn-cs"/>
                        </a:rPr>
                        <a:t>Youtube</a:t>
                      </a:r>
                      <a:r>
                        <a:rPr lang="en-GB" sz="600" b="0" kern="1200" baseline="0">
                          <a:solidFill>
                            <a:schemeClr val="dk1"/>
                          </a:solidFill>
                          <a:effectLst/>
                          <a:latin typeface="+mn-lt"/>
                          <a:ea typeface="+mn-ea"/>
                          <a:cs typeface="+mn-cs"/>
                        </a:rPr>
                        <a:t> video.</a:t>
                      </a:r>
                    </a:p>
                    <a:p>
                      <a:pPr marL="171450" indent="-171450">
                        <a:buFont typeface="Arial" panose="020B0604020202020204" pitchFamily="34" charset="0"/>
                        <a:buChar char="•"/>
                      </a:pPr>
                      <a:r>
                        <a:rPr lang="en-GB" sz="600" b="0" kern="1200" baseline="0">
                          <a:solidFill>
                            <a:schemeClr val="dk1"/>
                          </a:solidFill>
                          <a:effectLst/>
                          <a:latin typeface="+mn-lt"/>
                          <a:ea typeface="+mn-ea"/>
                          <a:cs typeface="+mn-cs"/>
                        </a:rPr>
                        <a:t>Begin to become competent weighing out ingredients or using simple measures, </a:t>
                      </a:r>
                      <a:r>
                        <a:rPr lang="en-GB" sz="600" b="0" kern="1200" baseline="0" err="1">
                          <a:solidFill>
                            <a:schemeClr val="dk1"/>
                          </a:solidFill>
                          <a:effectLst/>
                          <a:latin typeface="+mn-lt"/>
                          <a:ea typeface="+mn-ea"/>
                          <a:cs typeface="+mn-cs"/>
                        </a:rPr>
                        <a:t>eg.</a:t>
                      </a:r>
                      <a:r>
                        <a:rPr lang="en-GB" sz="600" b="0" kern="1200" baseline="0">
                          <a:solidFill>
                            <a:schemeClr val="dk1"/>
                          </a:solidFill>
                          <a:effectLst/>
                          <a:latin typeface="+mn-lt"/>
                          <a:ea typeface="+mn-ea"/>
                          <a:cs typeface="+mn-cs"/>
                        </a:rPr>
                        <a:t> a cup of…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b="0" i="0" u="none" strike="noStrike" kern="1200" baseline="0">
                          <a:solidFill>
                            <a:schemeClr val="dk1"/>
                          </a:solidFill>
                          <a:latin typeface="+mn-lt"/>
                          <a:ea typeface="+mn-ea"/>
                          <a:cs typeface="+mn-cs"/>
                        </a:rPr>
                        <a:t>Plan the main stages of a recipe, listing ingredients, utensils and equipment</a:t>
                      </a:r>
                    </a:p>
                    <a:p>
                      <a:pPr marL="171450" indent="-171450">
                        <a:buFont typeface="Arial" panose="020B0604020202020204" pitchFamily="34" charset="0"/>
                        <a:buChar char="•"/>
                      </a:pPr>
                      <a:r>
                        <a:rPr lang="en-GB" sz="600" b="0" kern="1200" baseline="0">
                          <a:solidFill>
                            <a:schemeClr val="dk1"/>
                          </a:solidFill>
                          <a:effectLst/>
                          <a:latin typeface="+mn-lt"/>
                          <a:ea typeface="+mn-ea"/>
                          <a:cs typeface="+mn-cs"/>
                        </a:rPr>
                        <a:t>Begin to prepare own utensils and make choices about what to use. </a:t>
                      </a:r>
                    </a:p>
                    <a:p>
                      <a:pPr marL="171450" indent="-171450">
                        <a:buFont typeface="Arial" panose="020B0604020202020204" pitchFamily="34" charset="0"/>
                        <a:buChar char="•"/>
                      </a:pPr>
                      <a:r>
                        <a:rPr lang="en-GB" sz="600" b="0" kern="1200" baseline="0">
                          <a:solidFill>
                            <a:schemeClr val="dk1"/>
                          </a:solidFill>
                          <a:effectLst/>
                          <a:latin typeface="+mn-lt"/>
                          <a:ea typeface="+mn-ea"/>
                          <a:cs typeface="+mn-cs"/>
                        </a:rPr>
                        <a:t>With support, use a heat source, showing awareness of temperature control </a:t>
                      </a:r>
                    </a:p>
                    <a:p>
                      <a:pPr marL="171450" indent="-171450">
                        <a:buFont typeface="Arial" panose="020B0604020202020204" pitchFamily="34" charset="0"/>
                        <a:buChar char="•"/>
                      </a:pPr>
                      <a:r>
                        <a:rPr lang="en-GB" sz="600" b="0" kern="1200" baseline="0">
                          <a:solidFill>
                            <a:schemeClr val="dk1"/>
                          </a:solidFill>
                          <a:effectLst/>
                          <a:latin typeface="+mn-lt"/>
                          <a:ea typeface="+mn-ea"/>
                          <a:cs typeface="+mn-cs"/>
                        </a:rPr>
                        <a:t>Work hygienically</a:t>
                      </a:r>
                      <a:endParaRPr lang="en-GB" sz="600" b="0" i="0" u="none" strike="noStrike" kern="1200" baseline="0">
                        <a:solidFill>
                          <a:schemeClr val="dk1"/>
                        </a:solidFill>
                        <a:effectLst/>
                        <a:latin typeface="+mn-lt"/>
                        <a:ea typeface="+mn-ea"/>
                        <a:cs typeface="+mn-cs"/>
                      </a:endParaRPr>
                    </a:p>
                  </a:txBody>
                  <a:tcPr marL="17686" marR="17686" marT="0" marB="0"/>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kern="1200">
                          <a:solidFill>
                            <a:srgbClr val="FF0000"/>
                          </a:solidFill>
                          <a:effectLst/>
                          <a:latin typeface="+mn-lt"/>
                          <a:ea typeface="+mn-ea"/>
                          <a:cs typeface="+mn-cs"/>
                        </a:rPr>
                        <a:t>Design  Mexican style dips such as ‘Sumptuous’ salsa, guacamole</a:t>
                      </a:r>
                      <a:r>
                        <a:rPr lang="en-GB" sz="600" kern="1200" baseline="0">
                          <a:solidFill>
                            <a:srgbClr val="FF0000"/>
                          </a:solidFill>
                          <a:effectLst/>
                          <a:latin typeface="+mn-lt"/>
                          <a:ea typeface="+mn-ea"/>
                          <a:cs typeface="+mn-cs"/>
                        </a:rPr>
                        <a:t> and quesadillas</a:t>
                      </a:r>
                    </a:p>
                    <a:p>
                      <a:pPr marL="171450" indent="-171450">
                        <a:buFont typeface="Arial" panose="020B0604020202020204" pitchFamily="34" charset="0"/>
                        <a:buChar char="•"/>
                      </a:pPr>
                      <a:r>
                        <a:rPr lang="en-GB" sz="600" kern="1200">
                          <a:solidFill>
                            <a:srgbClr val="FF0000"/>
                          </a:solidFill>
                          <a:effectLst/>
                          <a:latin typeface="+mn-lt"/>
                          <a:ea typeface="+mn-ea"/>
                          <a:cs typeface="+mn-cs"/>
                        </a:rPr>
                        <a:t>Investigate</a:t>
                      </a:r>
                      <a:r>
                        <a:rPr lang="en-GB" sz="600" kern="1200" baseline="0">
                          <a:solidFill>
                            <a:srgbClr val="FF0000"/>
                          </a:solidFill>
                          <a:effectLst/>
                          <a:latin typeface="+mn-lt"/>
                          <a:ea typeface="+mn-ea"/>
                          <a:cs typeface="+mn-cs"/>
                        </a:rPr>
                        <a:t> different types of  savoury dips </a:t>
                      </a:r>
                      <a:endParaRPr lang="en-GB" sz="600" kern="1200">
                        <a:solidFill>
                          <a:srgbClr val="FF0000"/>
                        </a:solidFill>
                        <a:effectLst/>
                        <a:latin typeface="+mn-lt"/>
                        <a:ea typeface="+mn-ea"/>
                        <a:cs typeface="+mn-cs"/>
                      </a:endParaRPr>
                    </a:p>
                    <a:p>
                      <a:pPr marL="171450" indent="-171450">
                        <a:buFont typeface="Arial" panose="020B0604020202020204" pitchFamily="34" charset="0"/>
                        <a:buChar char="•"/>
                      </a:pPr>
                      <a:r>
                        <a:rPr lang="en-GB" sz="600" b="0" kern="1200">
                          <a:solidFill>
                            <a:srgbClr val="FF0000"/>
                          </a:solidFill>
                          <a:effectLst/>
                          <a:latin typeface="+mn-lt"/>
                          <a:ea typeface="+mn-ea"/>
                          <a:cs typeface="+mn-cs"/>
                        </a:rPr>
                        <a:t>Consider a range of suitable complimentary ingredients for dips/ quesadillas</a:t>
                      </a:r>
                    </a:p>
                    <a:p>
                      <a:pPr marL="171450" indent="-171450">
                        <a:buFont typeface="Arial" panose="020B0604020202020204" pitchFamily="34" charset="0"/>
                        <a:buChar char="•"/>
                      </a:pPr>
                      <a:r>
                        <a:rPr lang="en-GB" sz="600" b="0" kern="1200">
                          <a:solidFill>
                            <a:srgbClr val="FF0000"/>
                          </a:solidFill>
                          <a:effectLst/>
                          <a:latin typeface="+mn-lt"/>
                          <a:ea typeface="+mn-ea"/>
                          <a:cs typeface="+mn-cs"/>
                        </a:rPr>
                        <a:t>Experiment with different techniques such cutting, binding and mixing</a:t>
                      </a:r>
                    </a:p>
                    <a:p>
                      <a:pPr marL="171450" indent="-171450">
                        <a:buFont typeface="Arial" panose="020B0604020202020204" pitchFamily="34" charset="0"/>
                        <a:buChar char="•"/>
                      </a:pPr>
                      <a:r>
                        <a:rPr lang="en-GB" sz="600" b="0" kern="1200">
                          <a:solidFill>
                            <a:srgbClr val="FF0000"/>
                          </a:solidFill>
                          <a:effectLst/>
                          <a:latin typeface="+mn-lt"/>
                          <a:ea typeface="+mn-ea"/>
                          <a:cs typeface="+mn-cs"/>
                        </a:rPr>
                        <a:t>Consider</a:t>
                      </a:r>
                      <a:r>
                        <a:rPr lang="en-GB" sz="600" b="0" kern="1200" baseline="0">
                          <a:solidFill>
                            <a:srgbClr val="FF0000"/>
                          </a:solidFill>
                          <a:effectLst/>
                          <a:latin typeface="+mn-lt"/>
                          <a:ea typeface="+mn-ea"/>
                          <a:cs typeface="+mn-cs"/>
                        </a:rPr>
                        <a:t> adding healthy additions </a:t>
                      </a:r>
                      <a:r>
                        <a:rPr lang="en-GB" sz="600" b="0" kern="1200" baseline="0" err="1">
                          <a:solidFill>
                            <a:srgbClr val="FF0000"/>
                          </a:solidFill>
                          <a:effectLst/>
                          <a:latin typeface="+mn-lt"/>
                          <a:ea typeface="+mn-ea"/>
                          <a:cs typeface="+mn-cs"/>
                        </a:rPr>
                        <a:t>eg.</a:t>
                      </a:r>
                      <a:r>
                        <a:rPr lang="en-GB" sz="600" b="0" kern="1200" baseline="0">
                          <a:solidFill>
                            <a:srgbClr val="FF0000"/>
                          </a:solidFill>
                          <a:effectLst/>
                          <a:latin typeface="+mn-lt"/>
                          <a:ea typeface="+mn-ea"/>
                          <a:cs typeface="+mn-cs"/>
                        </a:rPr>
                        <a:t> spices or herbs such as pepper, mustard. </a:t>
                      </a:r>
                    </a:p>
                    <a:p>
                      <a:pPr marL="171450" indent="-171450">
                        <a:buFont typeface="Arial" panose="020B0604020202020204" pitchFamily="34" charset="0"/>
                        <a:buChar char="•"/>
                      </a:pPr>
                      <a:r>
                        <a:rPr lang="en-GB" sz="600" b="0" kern="1200" baseline="0">
                          <a:solidFill>
                            <a:srgbClr val="FF0000"/>
                          </a:solidFill>
                          <a:effectLst/>
                          <a:latin typeface="+mn-lt"/>
                          <a:ea typeface="+mn-ea"/>
                          <a:cs typeface="+mn-cs"/>
                        </a:rPr>
                        <a:t>Begin to know that spices and some herbs are grown in hot climates. </a:t>
                      </a:r>
                    </a:p>
                    <a:p>
                      <a:pPr marL="171450" indent="-171450">
                        <a:buFont typeface="Arial" panose="020B0604020202020204" pitchFamily="34" charset="0"/>
                        <a:buChar char="•"/>
                      </a:pPr>
                      <a:r>
                        <a:rPr lang="en-GB" sz="600" b="0" kern="1200" baseline="0">
                          <a:solidFill>
                            <a:srgbClr val="FF0000"/>
                          </a:solidFill>
                          <a:effectLst/>
                          <a:latin typeface="+mn-lt"/>
                          <a:ea typeface="+mn-ea"/>
                          <a:cs typeface="+mn-cs"/>
                        </a:rPr>
                        <a:t>Become more confident following a recipe/ </a:t>
                      </a:r>
                      <a:r>
                        <a:rPr lang="en-GB" sz="600" b="0" kern="1200" baseline="0" err="1">
                          <a:solidFill>
                            <a:srgbClr val="FF0000"/>
                          </a:solidFill>
                          <a:effectLst/>
                          <a:latin typeface="+mn-lt"/>
                          <a:ea typeface="+mn-ea"/>
                          <a:cs typeface="+mn-cs"/>
                        </a:rPr>
                        <a:t>youtube</a:t>
                      </a:r>
                      <a:r>
                        <a:rPr lang="en-GB" sz="600" b="0" kern="1200" baseline="0">
                          <a:solidFill>
                            <a:srgbClr val="FF0000"/>
                          </a:solidFill>
                          <a:effectLst/>
                          <a:latin typeface="+mn-lt"/>
                          <a:ea typeface="+mn-ea"/>
                          <a:cs typeface="+mn-cs"/>
                        </a:rPr>
                        <a:t> video.</a:t>
                      </a:r>
                    </a:p>
                    <a:p>
                      <a:pPr marL="171450" indent="-171450">
                        <a:buFont typeface="Arial" panose="020B0604020202020204" pitchFamily="34" charset="0"/>
                        <a:buChar char="•"/>
                      </a:pPr>
                      <a:r>
                        <a:rPr lang="en-GB" sz="600" b="0" kern="1200" baseline="0">
                          <a:solidFill>
                            <a:srgbClr val="FF0000"/>
                          </a:solidFill>
                          <a:effectLst/>
                          <a:latin typeface="+mn-lt"/>
                          <a:ea typeface="+mn-ea"/>
                          <a:cs typeface="+mn-cs"/>
                        </a:rPr>
                        <a:t>Weighing out ingredients using scales.</a:t>
                      </a:r>
                    </a:p>
                    <a:p>
                      <a:pPr marL="171450" indent="-171450">
                        <a:buFont typeface="Arial" panose="020B0604020202020204" pitchFamily="34" charset="0"/>
                        <a:buChar char="•"/>
                      </a:pPr>
                      <a:r>
                        <a:rPr lang="en-GB" sz="600" b="0" kern="1200" baseline="0">
                          <a:solidFill>
                            <a:srgbClr val="FF0000"/>
                          </a:solidFill>
                          <a:effectLst/>
                          <a:latin typeface="+mn-lt"/>
                          <a:ea typeface="+mn-ea"/>
                          <a:cs typeface="+mn-cs"/>
                        </a:rPr>
                        <a:t>Make choices about utensils </a:t>
                      </a:r>
                    </a:p>
                    <a:p>
                      <a:pPr marL="171450" indent="-171450">
                        <a:buFont typeface="Arial" panose="020B0604020202020204" pitchFamily="34" charset="0"/>
                        <a:buChar char="•"/>
                      </a:pPr>
                      <a:r>
                        <a:rPr lang="en-GB" sz="600" b="0" kern="1200" baseline="0">
                          <a:solidFill>
                            <a:srgbClr val="FF0000"/>
                          </a:solidFill>
                          <a:effectLst/>
                          <a:latin typeface="+mn-lt"/>
                          <a:ea typeface="+mn-ea"/>
                          <a:cs typeface="+mn-cs"/>
                        </a:rPr>
                        <a:t>With support, use a heat source, showing awareness of temperature control. </a:t>
                      </a:r>
                    </a:p>
                    <a:p>
                      <a:pPr marL="171450" indent="-171450">
                        <a:buFont typeface="Arial" panose="020B0604020202020204" pitchFamily="34" charset="0"/>
                        <a:buChar char="•"/>
                      </a:pPr>
                      <a:r>
                        <a:rPr lang="en-GB" sz="600" b="0" kern="1200" baseline="0">
                          <a:solidFill>
                            <a:srgbClr val="FF0000"/>
                          </a:solidFill>
                          <a:effectLst/>
                          <a:latin typeface="+mn-lt"/>
                          <a:ea typeface="+mn-ea"/>
                          <a:cs typeface="+mn-cs"/>
                        </a:rPr>
                        <a:t>Work hygienically and prepare and clean up own cooking areas. </a:t>
                      </a:r>
                    </a:p>
                    <a:p>
                      <a:pPr marL="171450" indent="-171450">
                        <a:buFont typeface="Arial" panose="020B0604020202020204" pitchFamily="34" charset="0"/>
                        <a:buChar char="•"/>
                      </a:pPr>
                      <a:r>
                        <a:rPr lang="en-GB" sz="600" b="0" kern="1200" baseline="0">
                          <a:solidFill>
                            <a:srgbClr val="FF0000"/>
                          </a:solidFill>
                          <a:effectLst/>
                          <a:latin typeface="+mn-lt"/>
                          <a:ea typeface="+mn-ea"/>
                          <a:cs typeface="+mn-cs"/>
                        </a:rPr>
                        <a:t>Understand that food produces energy for the body. </a:t>
                      </a:r>
                    </a:p>
                    <a:p>
                      <a:pPr marL="171450" indent="-171450">
                        <a:buFont typeface="Arial" panose="020B0604020202020204" pitchFamily="34" charset="0"/>
                        <a:buChar char="•"/>
                      </a:pPr>
                      <a:r>
                        <a:rPr lang="en-GB" sz="600" b="0" i="0" u="none" strike="noStrike" kern="1200" baseline="0">
                          <a:solidFill>
                            <a:srgbClr val="FF0000"/>
                          </a:solidFill>
                          <a:latin typeface="+mn-lt"/>
                          <a:ea typeface="+mn-ea"/>
                          <a:cs typeface="+mn-cs"/>
                        </a:rPr>
                        <a:t>Carry out sensory evaluations of a variety of ingredients and products. Record the evaluations using e.g. tables and simple graphs</a:t>
                      </a:r>
                    </a:p>
                    <a:p>
                      <a:pPr marL="171450" indent="-171450">
                        <a:buFont typeface="Arial" panose="020B0604020202020204" pitchFamily="34" charset="0"/>
                        <a:buChar char="•"/>
                      </a:pPr>
                      <a:r>
                        <a:rPr lang="en-GB" sz="600" b="0" i="0" u="none" strike="noStrike" kern="1200" baseline="0">
                          <a:solidFill>
                            <a:srgbClr val="FF0000"/>
                          </a:solidFill>
                          <a:latin typeface="+mn-lt"/>
                          <a:ea typeface="+mn-ea"/>
                          <a:cs typeface="+mn-cs"/>
                        </a:rPr>
                        <a:t>Evaluate the ongoing work and the final product with reference to the design criteria and the views of others</a:t>
                      </a:r>
                    </a:p>
                    <a:p>
                      <a:pPr marL="171450" indent="-171450">
                        <a:buFont typeface="Arial" panose="020B0604020202020204" pitchFamily="34" charset="0"/>
                        <a:buChar char="•"/>
                      </a:pPr>
                      <a:r>
                        <a:rPr lang="en-GB" sz="600" b="0" i="0" u="none" strike="noStrike" kern="1200" baseline="0">
                          <a:solidFill>
                            <a:srgbClr val="FF0000"/>
                          </a:solidFill>
                          <a:latin typeface="+mn-lt"/>
                          <a:ea typeface="+mn-ea"/>
                          <a:cs typeface="+mn-cs"/>
                        </a:rPr>
                        <a:t>Work cleanly and hygienically</a:t>
                      </a:r>
                    </a:p>
                    <a:p>
                      <a:pPr marL="171450" indent="-171450">
                        <a:buFont typeface="Arial" panose="020B0604020202020204" pitchFamily="34" charset="0"/>
                        <a:buChar char="•"/>
                      </a:pPr>
                      <a:r>
                        <a:rPr lang="en-GB" sz="600" kern="1200">
                          <a:solidFill>
                            <a:srgbClr val="FFC000"/>
                          </a:solidFill>
                          <a:effectLst/>
                          <a:latin typeface="+mn-lt"/>
                          <a:ea typeface="+mn-ea"/>
                          <a:cs typeface="+mn-cs"/>
                        </a:rPr>
                        <a:t>Design  Mexican style dips such as ‘Sumptuous’ salsa, guacamole</a:t>
                      </a:r>
                      <a:r>
                        <a:rPr lang="en-GB" sz="600" kern="1200" baseline="0">
                          <a:solidFill>
                            <a:srgbClr val="FFC000"/>
                          </a:solidFill>
                          <a:effectLst/>
                          <a:latin typeface="+mn-lt"/>
                          <a:ea typeface="+mn-ea"/>
                          <a:cs typeface="+mn-cs"/>
                        </a:rPr>
                        <a:t> and quesadillas</a:t>
                      </a:r>
                    </a:p>
                    <a:p>
                      <a:pPr marL="171450" indent="-171450">
                        <a:buFont typeface="Arial" panose="020B0604020202020204" pitchFamily="34" charset="0"/>
                        <a:buChar char="•"/>
                      </a:pPr>
                      <a:r>
                        <a:rPr lang="en-GB" sz="600" kern="1200">
                          <a:solidFill>
                            <a:srgbClr val="FFC000"/>
                          </a:solidFill>
                          <a:effectLst/>
                          <a:latin typeface="+mn-lt"/>
                          <a:ea typeface="+mn-ea"/>
                          <a:cs typeface="+mn-cs"/>
                        </a:rPr>
                        <a:t>Explain where to find different ingredients in a shop and know why, e.g. Cheese, milk, yogurt – in a refrigerator or chilled area, tinned tomatoes, bread, dried pasta – shelves Frozen peas or fish – freezers</a:t>
                      </a:r>
                    </a:p>
                    <a:p>
                      <a:pPr marL="171450" indent="-171450">
                        <a:buFont typeface="Arial" panose="020B0604020202020204" pitchFamily="34" charset="0"/>
                        <a:buChar char="•"/>
                      </a:pPr>
                      <a:r>
                        <a:rPr lang="en-GB" sz="600" kern="1200">
                          <a:solidFill>
                            <a:srgbClr val="FFC000"/>
                          </a:solidFill>
                          <a:effectLst/>
                          <a:latin typeface="+mn-lt"/>
                          <a:ea typeface="+mn-ea"/>
                          <a:cs typeface="+mn-cs"/>
                        </a:rPr>
                        <a:t>Provide some examples of foods that grow in different seasons in the UK and talk about why, </a:t>
                      </a:r>
                      <a:r>
                        <a:rPr lang="en-GB" sz="600" kern="1200" err="1">
                          <a:solidFill>
                            <a:srgbClr val="FFC000"/>
                          </a:solidFill>
                          <a:effectLst/>
                          <a:latin typeface="+mn-lt"/>
                          <a:ea typeface="+mn-ea"/>
                          <a:cs typeface="+mn-cs"/>
                        </a:rPr>
                        <a:t>eg.</a:t>
                      </a:r>
                      <a:r>
                        <a:rPr lang="en-GB" sz="600" kern="1200">
                          <a:solidFill>
                            <a:srgbClr val="FFC000"/>
                          </a:solidFill>
                          <a:effectLst/>
                          <a:latin typeface="+mn-lt"/>
                          <a:ea typeface="+mn-ea"/>
                          <a:cs typeface="+mn-cs"/>
                        </a:rPr>
                        <a:t> Spring – cauliflower ,Summer – strawberries, Autumn – pumpkin, Winter – sprouts</a:t>
                      </a:r>
                      <a:endParaRPr lang="en-GB" sz="600" b="0" i="0" u="none" strike="noStrike" kern="1200" baseline="0">
                        <a:solidFill>
                          <a:srgbClr val="FFC000"/>
                        </a:solidFill>
                        <a:latin typeface="+mn-lt"/>
                        <a:ea typeface="+mn-ea"/>
                        <a:cs typeface="+mn-cs"/>
                      </a:endParaRPr>
                    </a:p>
                    <a:p>
                      <a:pPr marL="171450" indent="-171450">
                        <a:buFont typeface="Arial" panose="020B0604020202020204" pitchFamily="34" charset="0"/>
                        <a:buChar char="•"/>
                      </a:pPr>
                      <a:r>
                        <a:rPr lang="en-GB" sz="600" b="0" i="0" u="none" strike="noStrike" kern="1200" baseline="0">
                          <a:solidFill>
                            <a:srgbClr val="FFC000"/>
                          </a:solidFill>
                          <a:latin typeface="+mn-lt"/>
                          <a:ea typeface="+mn-ea"/>
                          <a:cs typeface="+mn-cs"/>
                        </a:rPr>
                        <a:t>Know, explain and give examples of food that is grown (such as pears, wheat and potatoes), reared (such as poultry and cattle) and caught (such as fish) in the UK, Europe and the wider world;</a:t>
                      </a:r>
                    </a:p>
                    <a:p>
                      <a:pPr marL="171450" indent="-171450">
                        <a:buFont typeface="Arial" panose="020B0604020202020204" pitchFamily="34" charset="0"/>
                        <a:buChar char="•"/>
                      </a:pPr>
                      <a:r>
                        <a:rPr lang="en-GB" sz="600" b="0" i="0" u="none" strike="noStrike" kern="1200" baseline="0">
                          <a:solidFill>
                            <a:srgbClr val="FFC000"/>
                          </a:solidFill>
                          <a:latin typeface="+mn-lt"/>
                          <a:ea typeface="+mn-ea"/>
                          <a:cs typeface="+mn-cs"/>
                        </a:rPr>
                        <a:t>Understand about seasonality, how this may affect the food availability and plan recipes accordingly </a:t>
                      </a:r>
                    </a:p>
                    <a:p>
                      <a:pPr marL="171450" indent="-171450">
                        <a:buFont typeface="Arial" panose="020B0604020202020204" pitchFamily="34" charset="0"/>
                        <a:buChar char="•"/>
                      </a:pPr>
                      <a:r>
                        <a:rPr lang="en-GB" sz="600" b="0" i="0" u="none" strike="noStrike" kern="1200" baseline="0">
                          <a:solidFill>
                            <a:srgbClr val="FFC000"/>
                          </a:solidFill>
                          <a:latin typeface="+mn-lt"/>
                          <a:ea typeface="+mn-ea"/>
                          <a:cs typeface="+mn-cs"/>
                        </a:rPr>
                        <a:t>Understand that food is processed into ingredients that can be eaten or used in cooking</a:t>
                      </a:r>
                    </a:p>
                    <a:p>
                      <a:pPr marL="171450" indent="-171450">
                        <a:buFont typeface="Arial" panose="020B0604020202020204" pitchFamily="34" charset="0"/>
                        <a:buChar char="•"/>
                      </a:pPr>
                      <a:r>
                        <a:rPr lang="en-GB" sz="600" b="0" i="0" u="none" strike="noStrike" kern="1200" baseline="0">
                          <a:solidFill>
                            <a:srgbClr val="FFC000"/>
                          </a:solidFill>
                          <a:latin typeface="+mn-lt"/>
                          <a:ea typeface="+mn-ea"/>
                          <a:cs typeface="+mn-cs"/>
                        </a:rPr>
                        <a:t>Explain that foods contain different substances, such as protein, that are needed for health and be able to apply these principles when planning and preparing dishes</a:t>
                      </a:r>
                    </a:p>
                    <a:p>
                      <a:pPr marL="171450" indent="-171450">
                        <a:buFont typeface="Arial" panose="020B0604020202020204" pitchFamily="34" charset="0"/>
                        <a:buChar char="•"/>
                      </a:pPr>
                      <a:r>
                        <a:rPr lang="en-GB" sz="600" b="0" i="0" u="none" strike="noStrike" kern="1200" baseline="0">
                          <a:solidFill>
                            <a:srgbClr val="FFC000"/>
                          </a:solidFill>
                          <a:latin typeface="+mn-lt"/>
                          <a:ea typeface="+mn-ea"/>
                          <a:cs typeface="+mn-cs"/>
                        </a:rPr>
                        <a:t>Adapt and refine recipes by adding or substituting one or more ingredients to change the appearance, taste, texture and aroma, </a:t>
                      </a:r>
                      <a:r>
                        <a:rPr lang="en-GB" sz="600" b="0" i="0" u="none" strike="noStrike" kern="1200" baseline="0" err="1">
                          <a:solidFill>
                            <a:srgbClr val="FFC000"/>
                          </a:solidFill>
                          <a:latin typeface="+mn-lt"/>
                          <a:ea typeface="+mn-ea"/>
                          <a:cs typeface="+mn-cs"/>
                        </a:rPr>
                        <a:t>eg.</a:t>
                      </a:r>
                      <a:r>
                        <a:rPr lang="en-GB" sz="600" b="0" i="0" u="none" strike="noStrike" kern="1200" baseline="0">
                          <a:solidFill>
                            <a:srgbClr val="FFC000"/>
                          </a:solidFill>
                          <a:latin typeface="+mn-lt"/>
                          <a:ea typeface="+mn-ea"/>
                          <a:cs typeface="+mn-cs"/>
                        </a:rPr>
                        <a:t> adding herbs</a:t>
                      </a:r>
                    </a:p>
                    <a:p>
                      <a:pPr marL="171450" indent="-171450">
                        <a:buFont typeface="Arial" panose="020B0604020202020204" pitchFamily="34" charset="0"/>
                        <a:buChar char="•"/>
                      </a:pPr>
                      <a:r>
                        <a:rPr lang="en-GB" sz="600" b="0" i="0" u="none" strike="noStrike" kern="1200" baseline="0">
                          <a:solidFill>
                            <a:srgbClr val="FFC000"/>
                          </a:solidFill>
                          <a:latin typeface="+mn-lt"/>
                          <a:ea typeface="+mn-ea"/>
                          <a:cs typeface="+mn-cs"/>
                        </a:rPr>
                        <a:t>Independently follow a recipe</a:t>
                      </a:r>
                    </a:p>
                    <a:p>
                      <a:pPr marL="171450" indent="-171450">
                        <a:buFont typeface="Arial" panose="020B0604020202020204" pitchFamily="34" charset="0"/>
                        <a:buChar char="•"/>
                      </a:pPr>
                      <a:r>
                        <a:rPr lang="en-GB" sz="600" b="0" i="0" u="none" strike="noStrike" kern="1200" baseline="0">
                          <a:solidFill>
                            <a:srgbClr val="FFC000"/>
                          </a:solidFill>
                          <a:effectLst/>
                          <a:latin typeface="+mn-lt"/>
                          <a:ea typeface="+mn-ea"/>
                          <a:cs typeface="+mn-cs"/>
                        </a:rPr>
                        <a:t>Know about food hygiene and food safety</a:t>
                      </a:r>
                      <a:endParaRPr lang="en-GB" sz="600" b="0" kern="120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indent="-171450">
                        <a:buFont typeface="Arial" panose="020B0604020202020204" pitchFamily="34" charset="0"/>
                        <a:buChar char="•"/>
                      </a:pPr>
                      <a:r>
                        <a:rPr lang="en-GB" sz="600" kern="1200">
                          <a:solidFill>
                            <a:srgbClr val="FFC000"/>
                          </a:solidFill>
                          <a:effectLst/>
                          <a:latin typeface="+mn-lt"/>
                          <a:ea typeface="+mn-ea"/>
                          <a:cs typeface="+mn-cs"/>
                        </a:rPr>
                        <a:t>Design   celebration style foods for a group or community</a:t>
                      </a:r>
                      <a:endParaRPr lang="en-GB" sz="600" kern="1200" baseline="0">
                        <a:solidFill>
                          <a:srgbClr val="FFC000"/>
                        </a:solidFill>
                        <a:effectLst/>
                        <a:latin typeface="+mn-lt"/>
                        <a:ea typeface="+mn-ea"/>
                        <a:cs typeface="+mn-cs"/>
                      </a:endParaRPr>
                    </a:p>
                    <a:p>
                      <a:pPr marL="171450" indent="-171450">
                        <a:buFont typeface="Arial" panose="020B0604020202020204" pitchFamily="34" charset="0"/>
                        <a:buChar char="•"/>
                      </a:pPr>
                      <a:r>
                        <a:rPr lang="en-GB" sz="600" kern="1200">
                          <a:solidFill>
                            <a:srgbClr val="FFC000"/>
                          </a:solidFill>
                          <a:effectLst/>
                          <a:latin typeface="+mn-lt"/>
                          <a:ea typeface="+mn-ea"/>
                          <a:cs typeface="+mn-cs"/>
                        </a:rPr>
                        <a:t>Explain where to find different ingredients in a shop and know why, e.g. Cheese, milk, yogurt – in a refrigerator or chilled area, tinned tomatoes, bread, dried pasta – shelves Frozen peas or fish – freezers</a:t>
                      </a:r>
                    </a:p>
                    <a:p>
                      <a:pPr marL="171450" indent="-171450">
                        <a:buFont typeface="Arial" panose="020B0604020202020204" pitchFamily="34" charset="0"/>
                        <a:buChar char="•"/>
                      </a:pPr>
                      <a:r>
                        <a:rPr lang="en-GB" sz="600" kern="1200">
                          <a:solidFill>
                            <a:srgbClr val="FFC000"/>
                          </a:solidFill>
                          <a:effectLst/>
                          <a:latin typeface="+mn-lt"/>
                          <a:ea typeface="+mn-ea"/>
                          <a:cs typeface="+mn-cs"/>
                        </a:rPr>
                        <a:t>Provide some examples of foods that grow in different seasons in the UK and talk about why, </a:t>
                      </a:r>
                      <a:r>
                        <a:rPr lang="en-GB" sz="600" kern="1200" err="1">
                          <a:solidFill>
                            <a:srgbClr val="FFC000"/>
                          </a:solidFill>
                          <a:effectLst/>
                          <a:latin typeface="+mn-lt"/>
                          <a:ea typeface="+mn-ea"/>
                          <a:cs typeface="+mn-cs"/>
                        </a:rPr>
                        <a:t>eg.</a:t>
                      </a:r>
                      <a:r>
                        <a:rPr lang="en-GB" sz="600" kern="1200">
                          <a:solidFill>
                            <a:srgbClr val="FFC000"/>
                          </a:solidFill>
                          <a:effectLst/>
                          <a:latin typeface="+mn-lt"/>
                          <a:ea typeface="+mn-ea"/>
                          <a:cs typeface="+mn-cs"/>
                        </a:rPr>
                        <a:t> Spring – cauliflower ,Summer – strawberries, Autumn – pumpkin, Winter – sprouts</a:t>
                      </a:r>
                      <a:endParaRPr lang="en-GB" sz="600" b="0" i="0" u="none" strike="noStrike" kern="1200" baseline="0">
                        <a:solidFill>
                          <a:srgbClr val="FFC000"/>
                        </a:solidFill>
                        <a:latin typeface="+mn-lt"/>
                        <a:ea typeface="+mn-ea"/>
                        <a:cs typeface="+mn-cs"/>
                      </a:endParaRPr>
                    </a:p>
                    <a:p>
                      <a:pPr marL="171450" indent="-171450">
                        <a:buFont typeface="Arial" panose="020B0604020202020204" pitchFamily="34" charset="0"/>
                        <a:buChar char="•"/>
                      </a:pPr>
                      <a:r>
                        <a:rPr lang="en-GB" sz="600" b="0" i="0" u="none" strike="noStrike" kern="1200" baseline="0">
                          <a:solidFill>
                            <a:srgbClr val="FFC000"/>
                          </a:solidFill>
                          <a:latin typeface="+mn-lt"/>
                          <a:ea typeface="+mn-ea"/>
                          <a:cs typeface="+mn-cs"/>
                        </a:rPr>
                        <a:t>Know, explain and give examples of food that is grown (such as pears, wheat and potatoes), reared (such as poultry and cattle) and caught (such as fish) in the UK, Europe and the wider world;</a:t>
                      </a:r>
                    </a:p>
                    <a:p>
                      <a:pPr marL="171450" indent="-171450">
                        <a:buFont typeface="Arial" panose="020B0604020202020204" pitchFamily="34" charset="0"/>
                        <a:buChar char="•"/>
                      </a:pPr>
                      <a:r>
                        <a:rPr lang="en-GB" sz="600" b="0" i="0" u="none" strike="noStrike" kern="1200" baseline="0">
                          <a:solidFill>
                            <a:srgbClr val="FFC000"/>
                          </a:solidFill>
                          <a:latin typeface="+mn-lt"/>
                          <a:ea typeface="+mn-ea"/>
                          <a:cs typeface="+mn-cs"/>
                        </a:rPr>
                        <a:t>Understand about seasonality, how this may affect the food availability and plan recipes accordingly </a:t>
                      </a:r>
                    </a:p>
                    <a:p>
                      <a:pPr marL="171450" indent="-171450">
                        <a:buFont typeface="Arial" panose="020B0604020202020204" pitchFamily="34" charset="0"/>
                        <a:buChar char="•"/>
                      </a:pPr>
                      <a:r>
                        <a:rPr lang="en-GB" sz="600" b="0" i="0" u="none" strike="noStrike" kern="1200" baseline="0">
                          <a:solidFill>
                            <a:srgbClr val="FFC000"/>
                          </a:solidFill>
                          <a:latin typeface="+mn-lt"/>
                          <a:ea typeface="+mn-ea"/>
                          <a:cs typeface="+mn-cs"/>
                        </a:rPr>
                        <a:t>Understand that food is processed into ingredients that can be eaten or used in cooking</a:t>
                      </a:r>
                    </a:p>
                    <a:p>
                      <a:pPr marL="171450" indent="-171450">
                        <a:buFont typeface="Arial" panose="020B0604020202020204" pitchFamily="34" charset="0"/>
                        <a:buChar char="•"/>
                      </a:pPr>
                      <a:r>
                        <a:rPr lang="en-GB" sz="600" b="0" i="0" u="none" strike="noStrike" kern="1200" baseline="0">
                          <a:solidFill>
                            <a:srgbClr val="FFC000"/>
                          </a:solidFill>
                          <a:latin typeface="+mn-lt"/>
                          <a:ea typeface="+mn-ea"/>
                          <a:cs typeface="+mn-cs"/>
                        </a:rPr>
                        <a:t>Explain that foods contain different substances, such as protein, that are needed for health and be able to apply these principles when planning and preparing dishes</a:t>
                      </a:r>
                    </a:p>
                    <a:p>
                      <a:pPr marL="171450" indent="-171450">
                        <a:buFont typeface="Arial" panose="020B0604020202020204" pitchFamily="34" charset="0"/>
                        <a:buChar char="•"/>
                      </a:pPr>
                      <a:r>
                        <a:rPr lang="en-GB" sz="600" b="0" i="0" u="none" strike="noStrike" kern="1200" baseline="0">
                          <a:solidFill>
                            <a:srgbClr val="FFC000"/>
                          </a:solidFill>
                          <a:latin typeface="+mn-lt"/>
                          <a:ea typeface="+mn-ea"/>
                          <a:cs typeface="+mn-cs"/>
                        </a:rPr>
                        <a:t>Adapt and refine recipes by adding or substituting one or more ingredients to change the appearance, taste, texture and aroma, </a:t>
                      </a:r>
                      <a:r>
                        <a:rPr lang="en-GB" sz="600" b="0" i="0" u="none" strike="noStrike" kern="1200" baseline="0" err="1">
                          <a:solidFill>
                            <a:srgbClr val="FFC000"/>
                          </a:solidFill>
                          <a:latin typeface="+mn-lt"/>
                          <a:ea typeface="+mn-ea"/>
                          <a:cs typeface="+mn-cs"/>
                        </a:rPr>
                        <a:t>eg.</a:t>
                      </a:r>
                      <a:r>
                        <a:rPr lang="en-GB" sz="600" b="0" i="0" u="none" strike="noStrike" kern="1200" baseline="0">
                          <a:solidFill>
                            <a:srgbClr val="FFC000"/>
                          </a:solidFill>
                          <a:latin typeface="+mn-lt"/>
                          <a:ea typeface="+mn-ea"/>
                          <a:cs typeface="+mn-cs"/>
                        </a:rPr>
                        <a:t> adding herbs</a:t>
                      </a:r>
                    </a:p>
                    <a:p>
                      <a:pPr marL="171450" indent="-171450">
                        <a:buFont typeface="Arial" panose="020B0604020202020204" pitchFamily="34" charset="0"/>
                        <a:buChar char="•"/>
                      </a:pPr>
                      <a:r>
                        <a:rPr lang="en-GB" sz="600" b="0" i="0" u="none" strike="noStrike" kern="1200" baseline="0">
                          <a:solidFill>
                            <a:srgbClr val="FFC000"/>
                          </a:solidFill>
                          <a:latin typeface="+mn-lt"/>
                          <a:ea typeface="+mn-ea"/>
                          <a:cs typeface="+mn-cs"/>
                        </a:rPr>
                        <a:t>Independently follow a recipe</a:t>
                      </a:r>
                    </a:p>
                    <a:p>
                      <a:pPr marL="171450" indent="-171450">
                        <a:buFont typeface="Arial" panose="020B0604020202020204" pitchFamily="34" charset="0"/>
                        <a:buChar char="•"/>
                      </a:pPr>
                      <a:r>
                        <a:rPr lang="en-GB" sz="600" b="0" i="0" u="none" strike="noStrike" kern="1200" baseline="0">
                          <a:solidFill>
                            <a:srgbClr val="FFC000"/>
                          </a:solidFill>
                          <a:effectLst/>
                          <a:latin typeface="+mn-lt"/>
                          <a:ea typeface="+mn-ea"/>
                          <a:cs typeface="+mn-cs"/>
                        </a:rPr>
                        <a:t>Know about food hygiene and food safety</a:t>
                      </a:r>
                      <a:endParaRPr lang="en-GB" sz="600" b="0" kern="120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a:solidFill>
                            <a:srgbClr val="7030A0"/>
                          </a:solidFill>
                          <a:latin typeface="Calibri" panose="020F0502020204030204" pitchFamily="34" charset="0"/>
                          <a:ea typeface="Calibri" panose="020F0502020204030204" pitchFamily="34" charset="0"/>
                          <a:cs typeface="Times New Roman" panose="02020603050405020304" pitchFamily="18" charset="0"/>
                        </a:rPr>
                        <a:t>Design  a</a:t>
                      </a:r>
                      <a:r>
                        <a:rPr lang="en-GB" sz="600" baseline="0">
                          <a:solidFill>
                            <a:srgbClr val="7030A0"/>
                          </a:solidFill>
                          <a:latin typeface="Calibri" panose="020F0502020204030204" pitchFamily="34" charset="0"/>
                          <a:ea typeface="Calibri" panose="020F0502020204030204" pitchFamily="34" charset="0"/>
                          <a:cs typeface="Times New Roman" panose="02020603050405020304" pitchFamily="18" charset="0"/>
                        </a:rPr>
                        <a:t> special dish for a community considering a theme or celebration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a:solidFill>
                            <a:srgbClr val="7030A0"/>
                          </a:solidFill>
                          <a:latin typeface="Calibri" panose="020F0502020204030204" pitchFamily="34" charset="0"/>
                          <a:ea typeface="Calibri" panose="020F0502020204030204" pitchFamily="34" charset="0"/>
                          <a:cs typeface="Times New Roman" panose="02020603050405020304" pitchFamily="18" charset="0"/>
                        </a:rPr>
                        <a:t>Know that what people around the world eat depends on reasons such as </a:t>
                      </a:r>
                      <a:r>
                        <a:rPr lang="en-GB" sz="600">
                          <a:solidFill>
                            <a:srgbClr val="7030A0"/>
                          </a:solidFill>
                          <a:latin typeface="Calibri" panose="020F0502020204030204" pitchFamily="34" charset="0"/>
                          <a:ea typeface="Times New Roman" panose="02020603050405020304" pitchFamily="18" charset="0"/>
                          <a:cs typeface="Times New Roman" panose="02020603050405020304" pitchFamily="18" charset="0"/>
                        </a:rPr>
                        <a:t>availability, preference, resources, climate</a:t>
                      </a:r>
                    </a:p>
                    <a:p>
                      <a:pPr marL="171450" indent="-171450">
                        <a:buFont typeface="Arial" panose="020B0604020202020204" pitchFamily="34" charset="0"/>
                        <a:buChar char="•"/>
                      </a:pPr>
                      <a:r>
                        <a:rPr lang="en-GB" sz="600" kern="1200">
                          <a:solidFill>
                            <a:srgbClr val="7030A0"/>
                          </a:solidFill>
                          <a:effectLst/>
                          <a:latin typeface="+mn-lt"/>
                          <a:ea typeface="+mn-ea"/>
                          <a:cs typeface="+mn-cs"/>
                        </a:rPr>
                        <a:t>Understand that we need the nutrients - carbohydrate, protein, fat, vitamins and minerals - as well as fibre and water to be healthy.</a:t>
                      </a:r>
                    </a:p>
                    <a:p>
                      <a:pPr marL="171450" indent="-171450">
                        <a:buFont typeface="Arial" panose="020B0604020202020204" pitchFamily="34" charset="0"/>
                        <a:buChar char="•"/>
                      </a:pPr>
                      <a:r>
                        <a:rPr lang="en-GB" sz="600" kern="1200">
                          <a:solidFill>
                            <a:srgbClr val="7030A0"/>
                          </a:solidFill>
                          <a:effectLst/>
                          <a:latin typeface="+mn-lt"/>
                          <a:ea typeface="+mn-ea"/>
                          <a:cs typeface="+mn-cs"/>
                        </a:rPr>
                        <a:t>Know that energy is provided by the nutrients carbohydrate, protein and fat.</a:t>
                      </a:r>
                    </a:p>
                    <a:p>
                      <a:pPr marL="171450" indent="-171450">
                        <a:buFont typeface="Arial" panose="020B0604020202020204" pitchFamily="34" charset="0"/>
                        <a:buChar char="•"/>
                      </a:pPr>
                      <a:r>
                        <a:rPr lang="en-GB" sz="600" kern="1200">
                          <a:solidFill>
                            <a:srgbClr val="7030A0"/>
                          </a:solidFill>
                          <a:effectLst/>
                          <a:latin typeface="+mn-lt"/>
                          <a:ea typeface="+mn-ea"/>
                          <a:cs typeface="+mn-cs"/>
                        </a:rPr>
                        <a:t>Know that it is important to be aware of portion size when choosing food and drinks</a:t>
                      </a:r>
                      <a:r>
                        <a:rPr lang="en-GB" sz="600" kern="1200" baseline="0">
                          <a:solidFill>
                            <a:srgbClr val="7030A0"/>
                          </a:solidFill>
                          <a:effectLst/>
                          <a:latin typeface="+mn-lt"/>
                          <a:ea typeface="+mn-ea"/>
                          <a:cs typeface="+mn-cs"/>
                        </a:rPr>
                        <a:t> and dif</a:t>
                      </a:r>
                      <a:r>
                        <a:rPr lang="en-GB" sz="600" kern="1200">
                          <a:solidFill>
                            <a:srgbClr val="7030A0"/>
                          </a:solidFill>
                          <a:effectLst/>
                          <a:latin typeface="+mn-lt"/>
                          <a:ea typeface="+mn-ea"/>
                          <a:cs typeface="+mn-cs"/>
                        </a:rPr>
                        <a:t>ferent amounts of energy are needed by the body for different activities</a:t>
                      </a:r>
                      <a:r>
                        <a:rPr lang="en-GB" sz="600" kern="1200" baseline="0">
                          <a:solidFill>
                            <a:srgbClr val="7030A0"/>
                          </a:solidFill>
                          <a:effectLst/>
                          <a:latin typeface="+mn-lt"/>
                          <a:ea typeface="+mn-ea"/>
                          <a:cs typeface="+mn-cs"/>
                        </a:rPr>
                        <a:t> and </a:t>
                      </a:r>
                      <a:r>
                        <a:rPr lang="en-GB" sz="600" kern="1200">
                          <a:solidFill>
                            <a:srgbClr val="7030A0"/>
                          </a:solidFill>
                          <a:effectLst/>
                          <a:latin typeface="+mn-lt"/>
                          <a:ea typeface="+mn-ea"/>
                          <a:cs typeface="+mn-cs"/>
                        </a:rPr>
                        <a:t>different people need different amounts of energy.  </a:t>
                      </a:r>
                    </a:p>
                    <a:p>
                      <a:pPr marL="171450" indent="-171450">
                        <a:buFont typeface="Arial" panose="020B0604020202020204" pitchFamily="34" charset="0"/>
                        <a:buChar char="•"/>
                      </a:pPr>
                      <a:r>
                        <a:rPr lang="en-GB" sz="600" kern="1200">
                          <a:solidFill>
                            <a:srgbClr val="7030A0"/>
                          </a:solidFill>
                          <a:effectLst/>
                          <a:latin typeface="+mn-lt"/>
                          <a:ea typeface="+mn-ea"/>
                          <a:cs typeface="+mn-cs"/>
                        </a:rPr>
                        <a:t>D</a:t>
                      </a:r>
                      <a:r>
                        <a:rPr lang="en-GB" sz="600" b="0" i="0" u="none" strike="noStrike" kern="1200" baseline="0">
                          <a:solidFill>
                            <a:srgbClr val="7030A0"/>
                          </a:solidFill>
                          <a:latin typeface="+mn-lt"/>
                          <a:ea typeface="+mn-ea"/>
                          <a:cs typeface="+mn-cs"/>
                        </a:rPr>
                        <a:t>emonstrate how to prepare and cook a variety of predominantly savoury dishes safely and hygienically including, where appropriate, the use of a heat source;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b="0" i="0" u="none" strike="noStrike" kern="1200" baseline="0">
                          <a:solidFill>
                            <a:srgbClr val="7030A0"/>
                          </a:solidFill>
                          <a:latin typeface="+mn-lt"/>
                          <a:ea typeface="+mn-ea"/>
                          <a:cs typeface="+mn-cs"/>
                        </a:rPr>
                        <a:t>Measure accurately and calculate ratios of ingredients to scale up or down from a recipe.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b="0" i="0" u="none" strike="noStrike" kern="1200" baseline="0">
                          <a:solidFill>
                            <a:srgbClr val="7030A0"/>
                          </a:solidFill>
                          <a:latin typeface="+mn-lt"/>
                          <a:ea typeface="+mn-ea"/>
                          <a:cs typeface="+mn-cs"/>
                        </a:rPr>
                        <a:t>Alter methods, cooking times and/or temperatures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b="0" i="0" u="none" strike="noStrike" kern="1200" baseline="0">
                          <a:solidFill>
                            <a:srgbClr val="7030A0"/>
                          </a:solidFill>
                          <a:latin typeface="+mn-lt"/>
                          <a:ea typeface="+mn-ea"/>
                          <a:cs typeface="+mn-cs"/>
                        </a:rPr>
                        <a:t>Know that some people may have certain food allergies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b="0" i="0" u="none" strike="noStrike" kern="1200" baseline="0">
                          <a:solidFill>
                            <a:srgbClr val="7030A0"/>
                          </a:solidFill>
                          <a:effectLst/>
                          <a:latin typeface="+mn-lt"/>
                          <a:ea typeface="+mn-ea"/>
                          <a:cs typeface="+mn-cs"/>
                        </a:rPr>
                        <a:t>Know about food hygiene and food safety, being aware of food controls used in other cultures</a:t>
                      </a:r>
                      <a:endParaRPr lang="en-GB" sz="600" b="0" kern="1200">
                        <a:solidFill>
                          <a:schemeClr val="dk1"/>
                        </a:solidFill>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extLst>
                  <a:ext uri="{0D108BD9-81ED-4DB2-BD59-A6C34878D82A}">
                    <a16:rowId xmlns:a16="http://schemas.microsoft.com/office/drawing/2014/main" val="1576507716"/>
                  </a:ext>
                </a:extLst>
              </a:tr>
              <a:tr h="2407228">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Skills</a:t>
                      </a:r>
                    </a:p>
                  </a:txBody>
                  <a:tcPr marL="17686" marR="17686" marT="0" marB="0" anchor="ct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kern="1200">
                          <a:solidFill>
                            <a:srgbClr val="00B050"/>
                          </a:solidFill>
                          <a:effectLst/>
                          <a:latin typeface="+mn-lt"/>
                          <a:ea typeface="+mn-ea"/>
                          <a:cs typeface="+mn-cs"/>
                        </a:rPr>
                        <a:t>Name and use a range of cooking skills and equipment with some confidence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a:solidFill>
                            <a:srgbClr val="00B050"/>
                          </a:solidFill>
                          <a:effectLst/>
                          <a:latin typeface="Calibri" panose="020F0502020204030204" pitchFamily="34" charset="0"/>
                          <a:ea typeface="Calibri" panose="020F0502020204030204" pitchFamily="34" charset="0"/>
                          <a:cs typeface="Times New Roman" panose="02020603050405020304" pitchFamily="18" charset="0"/>
                        </a:rPr>
                        <a:t>Peel (with a peeler), , Measure (with measuring spoons), </a:t>
                      </a:r>
                      <a:r>
                        <a:rPr lang="en-GB" sz="600" kern="1200">
                          <a:solidFill>
                            <a:srgbClr val="00B050"/>
                          </a:solidFill>
                          <a:effectLst/>
                          <a:latin typeface="+mn-lt"/>
                          <a:ea typeface="+mn-ea"/>
                          <a:cs typeface="+mn-cs"/>
                        </a:rPr>
                        <a:t>Mix/ stir (thoroughly with wooden and metal spoons, knowing the difference – wooden to beat, metal to fold), </a:t>
                      </a:r>
                      <a:r>
                        <a:rPr lang="en-GB" sz="600">
                          <a:solidFill>
                            <a:srgbClr val="00B050"/>
                          </a:solidFill>
                          <a:effectLst/>
                          <a:latin typeface="Calibri" panose="020F0502020204030204" pitchFamily="34" charset="0"/>
                          <a:ea typeface="Calibri" panose="020F0502020204030204" pitchFamily="34" charset="0"/>
                          <a:cs typeface="Times New Roman" panose="02020603050405020304" pitchFamily="18" charset="0"/>
                        </a:rPr>
                        <a:t>Sift (flour into a bowl), </a:t>
                      </a:r>
                      <a:r>
                        <a:rPr lang="en-GB" sz="600" kern="1200">
                          <a:solidFill>
                            <a:srgbClr val="00B050"/>
                          </a:solidFill>
                          <a:effectLst/>
                          <a:latin typeface="+mn-lt"/>
                          <a:ea typeface="+mn-ea"/>
                          <a:cs typeface="+mn-cs"/>
                        </a:rPr>
                        <a:t>Whisk using a hand whisk, Cut using: -Fork secure, -Claw grip, -Bridge hold independently</a:t>
                      </a:r>
                    </a:p>
                  </a:txBody>
                  <a:tcPr marL="51435" marR="51435" marT="0" marB="0">
                    <a:solidFill>
                      <a:schemeClr val="accent2">
                        <a:lumMod val="20000"/>
                        <a:lumOff val="80000"/>
                      </a:schemeClr>
                    </a:solidFill>
                  </a:tcPr>
                </a:tc>
                <a:tc>
                  <a:txBody>
                    <a:bodyPr/>
                    <a:lstStyle/>
                    <a:p>
                      <a:pPr marL="171450" lvl="0" indent="-171450">
                        <a:buFont typeface="Arial" panose="020B0604020202020204" pitchFamily="34" charset="0"/>
                        <a:buChar char="•"/>
                      </a:pPr>
                      <a:r>
                        <a:rPr lang="en-GB" sz="600" kern="1200">
                          <a:solidFill>
                            <a:srgbClr val="FF0000"/>
                          </a:solidFill>
                          <a:effectLst/>
                          <a:latin typeface="+mn-lt"/>
                          <a:ea typeface="+mn-ea"/>
                          <a:cs typeface="+mn-cs"/>
                        </a:rPr>
                        <a:t>Name and use a range of cooking skills and equipment with confidence and accuracy to prepare increasingly challenging ingredients.</a:t>
                      </a:r>
                    </a:p>
                    <a:p>
                      <a:pPr marL="171450" lvl="0" indent="-171450">
                        <a:buFont typeface="Arial" panose="020B0604020202020204" pitchFamily="34" charset="0"/>
                        <a:buChar char="•"/>
                      </a:pPr>
                      <a:r>
                        <a:rPr lang="en-GB" sz="600" kern="1200">
                          <a:solidFill>
                            <a:srgbClr val="FF0000"/>
                          </a:solidFill>
                          <a:effectLst/>
                          <a:latin typeface="+mn-lt"/>
                          <a:ea typeface="+mn-ea"/>
                          <a:cs typeface="+mn-cs"/>
                        </a:rPr>
                        <a:t>Mix (fold ingredients together e.g. soft herbs and yogurt), Measure accurately with support (using digital scales, analogue scales, measuring jug, spoons), Grate (with greater control and skill, e.g. smaller items like nutmeg), Cut (firm and other foods with a vegetable knife) using: -Fork secure, -Claw grip, -Bridge hold, Chop vegetables prior to cooking or mixing, Cut out with cutters (positioning carefully to avoiding wasting ingredients), Crack an egg with support</a:t>
                      </a:r>
                      <a:endParaRPr lang="en-GB" sz="60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kern="1200">
                          <a:solidFill>
                            <a:srgbClr val="FFC000"/>
                          </a:solidFill>
                          <a:effectLst/>
                          <a:latin typeface="+mn-lt"/>
                          <a:ea typeface="+mn-ea"/>
                          <a:cs typeface="+mn-cs"/>
                        </a:rPr>
                        <a:t>Name and begin to make choices about cooking skills and equipment  and use with confidence and accuracy to prepare increasingly challenging ingredients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kern="1200">
                          <a:solidFill>
                            <a:srgbClr val="FFC000"/>
                          </a:solidFill>
                          <a:effectLst/>
                          <a:latin typeface="+mn-lt"/>
                          <a:ea typeface="+mn-ea"/>
                          <a:cs typeface="+mn-cs"/>
                        </a:rPr>
                        <a:t>Thread (medium resistance foods onto a kebab stick, e.g. mushrooms, courgettes), Press (garlic press), Measure accurately (using digital scales, analogue scales, measuring jug, spoons), Crack an egg and divide into yolk and white, Begin to know when something is cooked – signs such as browned and crisp, Dice with some evenness vegetables prior to cooking or mixing.</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51435" marR="51435" marT="0" marB="0">
                    <a:solidFill>
                      <a:schemeClr val="accent2">
                        <a:lumMod val="20000"/>
                        <a:lumOff val="80000"/>
                      </a:schemeClr>
                    </a:solidFill>
                  </a:tcPr>
                </a:tc>
                <a:tc>
                  <a:txBody>
                    <a:bodyPr/>
                    <a:lstStyle/>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kern="1200">
                          <a:solidFill>
                            <a:srgbClr val="FFC000"/>
                          </a:solidFill>
                          <a:effectLst/>
                          <a:latin typeface="+mn-lt"/>
                          <a:ea typeface="+mn-ea"/>
                          <a:cs typeface="+mn-cs"/>
                        </a:rPr>
                        <a:t>Name and begin to make choices about cooking skills and equipment  and use with confidence and accuracy to prepare increasingly challenging ingredients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kern="1200">
                          <a:solidFill>
                            <a:srgbClr val="FFC000"/>
                          </a:solidFill>
                          <a:effectLst/>
                          <a:latin typeface="+mn-lt"/>
                          <a:ea typeface="+mn-ea"/>
                          <a:cs typeface="+mn-cs"/>
                        </a:rPr>
                        <a:t>Thread (medium resistance foods onto a kebab stick, e.g. mushrooms, courgettes), Press (garlic press), Measure accurately (using digital scales, analogue scales, measuring jug, spoons), Crack an egg and divide into yolk and white, Begin to know when something is cooked – signs such as browned and crisp, Dice with some evenness vegetables prior to cooking or mixing.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kern="1200">
                          <a:solidFill>
                            <a:srgbClr val="7030A0"/>
                          </a:solidFill>
                          <a:effectLst/>
                          <a:latin typeface="+mn-lt"/>
                          <a:ea typeface="+mn-ea"/>
                          <a:cs typeface="+mn-cs"/>
                        </a:rPr>
                        <a:t>Choose own utensils from a range of equipment  and use with confidence and accuracy to prepare increasingly challenging dishes.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kern="1200">
                          <a:solidFill>
                            <a:srgbClr val="7030A0"/>
                          </a:solidFill>
                          <a:effectLst/>
                          <a:latin typeface="+mn-lt"/>
                          <a:ea typeface="+mn-ea"/>
                          <a:cs typeface="+mn-cs"/>
                        </a:rPr>
                        <a:t>Thread (firmer foods onto kebab sticks, e.g. onions), Be aware of timings, Use all utensils with an awareness of health and safety, Peel (to create ribbons, e.g. carrots, courgettes), Dice vegetables evenly prior to cooking or mixing, Stir ingredients to avoid sticking when heating. </a:t>
                      </a: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51435" marR="51435" marT="0" marB="0">
                    <a:solidFill>
                      <a:schemeClr val="accent2">
                        <a:lumMod val="20000"/>
                        <a:lumOff val="80000"/>
                      </a:schemeClr>
                    </a:solidFill>
                  </a:tcPr>
                </a:tc>
                <a:extLst>
                  <a:ext uri="{0D108BD9-81ED-4DB2-BD59-A6C34878D82A}">
                    <a16:rowId xmlns:a16="http://schemas.microsoft.com/office/drawing/2014/main" val="4075336539"/>
                  </a:ext>
                </a:extLst>
              </a:tr>
              <a:tr h="1007918">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Vocabulary</a:t>
                      </a:r>
                    </a:p>
                  </a:txBody>
                  <a:tcPr marL="17686" marR="17686" marT="0" marB="0" anchor="ctr"/>
                </a:tc>
                <a:tc>
                  <a:txBody>
                    <a:bodyPr/>
                    <a:lstStyle/>
                    <a:p>
                      <a:pPr marL="171450" indent="-171450">
                        <a:buFont typeface="Arial" panose="020B0604020202020204" pitchFamily="34" charset="0"/>
                        <a:buChar char="•"/>
                      </a:pPr>
                      <a:r>
                        <a:rPr lang="en-GB" sz="600" b="0">
                          <a:effectLst/>
                          <a:latin typeface="+mn-lt"/>
                          <a:ea typeface="Tahoma" panose="020B0604030504040204" pitchFamily="34" charset="0"/>
                          <a:cs typeface="Tahoma" panose="020B0604030504040204" pitchFamily="34" charset="0"/>
                        </a:rPr>
                        <a:t>Knead, Roll, Rise, Yeast, Reactive, Crops, Harvested, Seasonality, Recipe, Process,</a:t>
                      </a:r>
                      <a:r>
                        <a:rPr lang="en-GB" sz="600" b="0" baseline="0">
                          <a:effectLst/>
                          <a:latin typeface="+mn-lt"/>
                          <a:ea typeface="Tahoma" panose="020B0604030504040204" pitchFamily="34" charset="0"/>
                          <a:cs typeface="Tahoma" panose="020B0604030504040204" pitchFamily="34" charset="0"/>
                        </a:rPr>
                        <a:t> Loaf, Baguette, Soda bread, </a:t>
                      </a:r>
                      <a:r>
                        <a:rPr lang="en-GB" sz="600" b="0" i="0" u="none" strike="noStrike" kern="1200" baseline="0">
                          <a:solidFill>
                            <a:schemeClr val="dk1"/>
                          </a:solidFill>
                          <a:effectLst/>
                          <a:latin typeface="+mn-lt"/>
                          <a:ea typeface="+mn-ea"/>
                          <a:cs typeface="+mn-cs"/>
                        </a:rPr>
                        <a:t>Y</a:t>
                      </a:r>
                      <a:r>
                        <a:rPr lang="en-GB" sz="600" b="0" i="0" u="none" strike="noStrike" kern="1200" baseline="0">
                          <a:solidFill>
                            <a:schemeClr val="dk1"/>
                          </a:solidFill>
                          <a:latin typeface="+mn-lt"/>
                          <a:ea typeface="+mn-ea"/>
                          <a:cs typeface="+mn-cs"/>
                        </a:rPr>
                        <a:t>east, Dough, Bran, Flour, Wholemeal, </a:t>
                      </a:r>
                      <a:r>
                        <a:rPr lang="en-GB" sz="600" b="0" baseline="0">
                          <a:effectLst/>
                          <a:latin typeface="+mn-lt"/>
                          <a:ea typeface="Tahoma" panose="020B0604030504040204" pitchFamily="34" charset="0"/>
                          <a:cs typeface="Tahoma" panose="020B0604030504040204" pitchFamily="34" charset="0"/>
                        </a:rPr>
                        <a:t>Carbohydrate, Food group, Portion, </a:t>
                      </a:r>
                    </a:p>
                    <a:p>
                      <a:pPr marL="171450" indent="-171450">
                        <a:buFont typeface="Arial" panose="020B0604020202020204" pitchFamily="34" charset="0"/>
                        <a:buChar char="•"/>
                      </a:pPr>
                      <a:r>
                        <a:rPr lang="en-GB" sz="600" b="0" baseline="0">
                          <a:effectLst/>
                          <a:latin typeface="+mn-lt"/>
                          <a:ea typeface="Tahoma" panose="020B0604030504040204" pitchFamily="34" charset="0"/>
                          <a:cs typeface="Tahoma" panose="020B0604030504040204" pitchFamily="34" charset="0"/>
                        </a:rPr>
                        <a:t>See Twinkl plan – The Great Bread bake off</a:t>
                      </a:r>
                      <a:endParaRPr lang="en-GB" sz="600" b="0">
                        <a:effectLst/>
                        <a:latin typeface="+mn-lt"/>
                        <a:ea typeface="Tahoma" panose="020B0604030504040204" pitchFamily="34" charset="0"/>
                        <a:cs typeface="Tahoma" panose="020B0604030504040204" pitchFamily="34" charset="0"/>
                      </a:endParaRPr>
                    </a:p>
                    <a:p>
                      <a:pPr marL="0" indent="0" algn="l">
                        <a:lnSpc>
                          <a:spcPct val="115000"/>
                        </a:lnSpc>
                        <a:spcAft>
                          <a:spcPts val="0"/>
                        </a:spcAft>
                        <a:buFont typeface="Arial" panose="020B0604020202020204" pitchFamily="34" charset="0"/>
                        <a:buNone/>
                      </a:pPr>
                      <a:endParaRPr lang="en-GB" sz="600">
                        <a:solidFill>
                          <a:srgbClr val="FF0000"/>
                        </a:solidFill>
                        <a:effectLst/>
                        <a:latin typeface="+mn-lt"/>
                        <a:ea typeface="Tahoma" panose="020B0604030504040204" pitchFamily="34" charset="0"/>
                        <a:cs typeface="Tahoma" panose="020B0604030504040204" pitchFamily="34" charset="0"/>
                      </a:endParaRPr>
                    </a:p>
                  </a:txBody>
                  <a:tcPr marL="17686" marR="17686" marT="0" marB="0"/>
                </a:tc>
                <a:tc>
                  <a:txBody>
                    <a:bodyPr/>
                    <a:lstStyle/>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a:solidFill>
                            <a:srgbClr val="FF0000"/>
                          </a:solidFill>
                          <a:effectLst/>
                          <a:latin typeface="+mn-lt"/>
                          <a:ea typeface="Tahoma" panose="020B0604030504040204" pitchFamily="34" charset="0"/>
                          <a:cs typeface="Tahoma" panose="020B0604030504040204" pitchFamily="34" charset="0"/>
                        </a:rPr>
                        <a:t>Whisk, beat, Roll, Fats, Cutters, Combine, Flavourings</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b="0" i="0" u="none" strike="noStrike" kern="1200" baseline="0">
                          <a:solidFill>
                            <a:srgbClr val="FFC000"/>
                          </a:solidFill>
                          <a:latin typeface="+mn-lt"/>
                          <a:ea typeface="+mn-ea"/>
                          <a:cs typeface="+mn-cs"/>
                        </a:rPr>
                        <a:t>Grown, Reared, Caught, Frozen at source, Tinned, Processed, Ultra processed foods,  Seasonal, Harvested, Protein, Substitutions, </a:t>
                      </a:r>
                      <a:r>
                        <a:rPr lang="en-GB" sz="600" baseline="0">
                          <a:solidFill>
                            <a:srgbClr val="FFC000"/>
                          </a:solidFill>
                          <a:effectLst/>
                          <a:latin typeface="+mn-lt"/>
                          <a:ea typeface="Tahoma" panose="020B0604030504040204" pitchFamily="34" charset="0"/>
                          <a:cs typeface="Tahoma" panose="020B0604030504040204" pitchFamily="34" charset="0"/>
                        </a:rPr>
                        <a:t>Refrigerate, Sell by/ Use by dates, Shelf life, Left overs and re-heating, Micro-organisms, Food hygiene – fridge safety – raw meat on bottom shelf/ defrosting, Crisp drawer, </a:t>
                      </a:r>
                      <a:r>
                        <a:rPr lang="en-GB" sz="600" b="0" i="0" u="none" strike="noStrike" kern="1200" baseline="0">
                          <a:solidFill>
                            <a:srgbClr val="FFC000"/>
                          </a:solidFill>
                          <a:latin typeface="+mn-lt"/>
                          <a:ea typeface="+mn-ea"/>
                          <a:cs typeface="+mn-cs"/>
                        </a:rPr>
                        <a:t> Minimise packaging, Composting</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b="0" i="0" u="none" strike="noStrike" kern="1200" baseline="0">
                          <a:solidFill>
                            <a:srgbClr val="FFC000"/>
                          </a:solidFill>
                          <a:effectLst/>
                          <a:latin typeface="+mn-lt"/>
                          <a:ea typeface="+mn-ea"/>
                          <a:cs typeface="+mn-cs"/>
                        </a:rPr>
                        <a:t>See </a:t>
                      </a:r>
                      <a:r>
                        <a:rPr lang="en-GB" sz="600" b="0" i="0" u="none" strike="noStrike" kern="1200" baseline="0" err="1">
                          <a:solidFill>
                            <a:srgbClr val="FFC000"/>
                          </a:solidFill>
                          <a:effectLst/>
                          <a:latin typeface="+mn-lt"/>
                          <a:ea typeface="+mn-ea"/>
                          <a:cs typeface="+mn-cs"/>
                        </a:rPr>
                        <a:t>Twinkl</a:t>
                      </a:r>
                      <a:r>
                        <a:rPr lang="en-GB" sz="600" b="0" i="0" u="none" strike="noStrike" kern="1200" baseline="0">
                          <a:solidFill>
                            <a:srgbClr val="FFC000"/>
                          </a:solidFill>
                          <a:effectLst/>
                          <a:latin typeface="+mn-lt"/>
                          <a:ea typeface="+mn-ea"/>
                          <a:cs typeface="+mn-cs"/>
                        </a:rPr>
                        <a:t> plan – Super seasonal cooking</a:t>
                      </a:r>
                      <a:endParaRPr lang="en-GB" sz="60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indent="-171450">
                        <a:buFont typeface="Arial" panose="020B0604020202020204" pitchFamily="34" charset="0"/>
                        <a:buChar char="•"/>
                      </a:pPr>
                      <a:r>
                        <a:rPr lang="en-GB" sz="600" kern="1200">
                          <a:solidFill>
                            <a:schemeClr val="dk1"/>
                          </a:solidFill>
                          <a:effectLst/>
                          <a:latin typeface="+mn-lt"/>
                          <a:ea typeface="+mn-ea"/>
                          <a:cs typeface="+mn-cs"/>
                        </a:rPr>
                        <a:t>Lemon grass, Papaya, Bean sprouts, Plantain, Gram flour, Coconut, Rice</a:t>
                      </a:r>
                      <a:r>
                        <a:rPr lang="en-GB" sz="600" kern="1200" baseline="0">
                          <a:solidFill>
                            <a:schemeClr val="dk1"/>
                          </a:solidFill>
                          <a:effectLst/>
                          <a:latin typeface="+mn-lt"/>
                          <a:ea typeface="+mn-ea"/>
                          <a:cs typeface="+mn-cs"/>
                        </a:rPr>
                        <a:t> noodles, etc. </a:t>
                      </a:r>
                      <a:r>
                        <a:rPr lang="en-GB" sz="600" b="0" i="0" u="none" strike="noStrike" kern="1200" baseline="0">
                          <a:solidFill>
                            <a:schemeClr val="dk1"/>
                          </a:solidFill>
                          <a:latin typeface="+mn-lt"/>
                          <a:ea typeface="+mn-ea"/>
                          <a:cs typeface="+mn-cs"/>
                        </a:rPr>
                        <a:t>Hot, Spicy, Cool, Fragrant, Bland, Greasy, Fat, Vitamins, Nutrients, Nutrition, Varied, Gluten, Dairy, Allergy, Intolerance, Design specification, Research, Aroma, Savoury, Sweet, Flaky, Jewish - kosher, Islam – Halal, Sushi – raw, Wok</a:t>
                      </a:r>
                    </a:p>
                    <a:p>
                      <a:pPr marL="171450" indent="-171450">
                        <a:buFont typeface="Arial" panose="020B0604020202020204" pitchFamily="34" charset="0"/>
                        <a:buChar char="•"/>
                      </a:pPr>
                      <a:r>
                        <a:rPr lang="en-GB" sz="600" b="0" i="0" u="none" strike="noStrike" kern="1200" baseline="0">
                          <a:solidFill>
                            <a:schemeClr val="dk1"/>
                          </a:solidFill>
                          <a:effectLst/>
                          <a:latin typeface="+mn-lt"/>
                          <a:ea typeface="+mn-ea"/>
                          <a:cs typeface="+mn-cs"/>
                        </a:rPr>
                        <a:t>See </a:t>
                      </a:r>
                      <a:r>
                        <a:rPr lang="en-GB" sz="600" b="0" i="0" u="none" strike="noStrike" kern="1200" baseline="0" err="1">
                          <a:solidFill>
                            <a:schemeClr val="dk1"/>
                          </a:solidFill>
                          <a:effectLst/>
                          <a:latin typeface="+mn-lt"/>
                          <a:ea typeface="+mn-ea"/>
                          <a:cs typeface="+mn-cs"/>
                        </a:rPr>
                        <a:t>Twinkl</a:t>
                      </a:r>
                      <a:r>
                        <a:rPr lang="en-GB" sz="600" b="0" i="0" u="none" strike="noStrike" kern="1200" baseline="0">
                          <a:solidFill>
                            <a:schemeClr val="dk1"/>
                          </a:solidFill>
                          <a:effectLst/>
                          <a:latin typeface="+mn-lt"/>
                          <a:ea typeface="+mn-ea"/>
                          <a:cs typeface="+mn-cs"/>
                        </a:rPr>
                        <a:t> plan – Global food</a:t>
                      </a:r>
                      <a:endParaRPr lang="en-GB" sz="600" kern="1200">
                        <a:solidFill>
                          <a:schemeClr val="dk1"/>
                        </a:solidFill>
                        <a:effectLst/>
                        <a:latin typeface="+mn-lt"/>
                        <a:ea typeface="+mn-ea"/>
                        <a:cs typeface="+mn-cs"/>
                      </a:endParaRPr>
                    </a:p>
                    <a:p>
                      <a:pPr marL="171450" indent="-171450">
                        <a:buFont typeface="Arial" panose="020B0604020202020204" pitchFamily="34" charset="0"/>
                        <a:buChar char="•"/>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882631628"/>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66873" y="404663"/>
            <a:ext cx="950912" cy="943335"/>
          </a:xfrm>
          <a:prstGeom prst="rect">
            <a:avLst/>
          </a:prstGeom>
        </p:spPr>
      </p:pic>
      <p:sp>
        <p:nvSpPr>
          <p:cNvPr id="6" name="TextBox 5"/>
          <p:cNvSpPr txBox="1"/>
          <p:nvPr/>
        </p:nvSpPr>
        <p:spPr>
          <a:xfrm>
            <a:off x="1317785" y="476672"/>
            <a:ext cx="5904656"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Art and Design</a:t>
            </a:r>
          </a:p>
        </p:txBody>
      </p:sp>
      <p:sp>
        <p:nvSpPr>
          <p:cNvPr id="7" name="TextBox 6"/>
          <p:cNvSpPr txBox="1"/>
          <p:nvPr/>
        </p:nvSpPr>
        <p:spPr>
          <a:xfrm>
            <a:off x="0" y="1744731"/>
            <a:ext cx="3682538" cy="2215991"/>
          </a:xfrm>
          <a:prstGeom prst="rect">
            <a:avLst/>
          </a:prstGeom>
          <a:noFill/>
        </p:spPr>
        <p:txBody>
          <a:bodyPr wrap="square" rtlCol="0">
            <a:spAutoFit/>
          </a:bodyPr>
          <a:lstStyle/>
          <a:p>
            <a:pPr algn="ctr">
              <a:lnSpc>
                <a:spcPct val="115000"/>
              </a:lnSpc>
              <a:spcAft>
                <a:spcPts val="0"/>
              </a:spcAft>
            </a:pPr>
            <a:r>
              <a:rPr lang="en-GB" sz="2400">
                <a:latin typeface="Tahoma" panose="020B0604030504040204" pitchFamily="34" charset="0"/>
                <a:ea typeface="Tahoma" panose="020B0604030504040204" pitchFamily="34" charset="0"/>
                <a:cs typeface="Tahoma" panose="020B0604030504040204" pitchFamily="34" charset="0"/>
                <a:hlinkClick r:id="rId4" action="ppaction://hlinksldjump"/>
              </a:rPr>
              <a:t>Drawing</a:t>
            </a:r>
            <a:endParaRPr lang="en-GB" sz="2400">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en-GB" sz="2400">
                <a:latin typeface="Tahoma" panose="020B0604030504040204" pitchFamily="34" charset="0"/>
                <a:ea typeface="Tahoma" panose="020B0604030504040204" pitchFamily="34" charset="0"/>
                <a:cs typeface="Tahoma" panose="020B0604030504040204" pitchFamily="34" charset="0"/>
                <a:hlinkClick r:id="rId5" action="ppaction://hlinksldjump"/>
              </a:rPr>
              <a:t>Painting</a:t>
            </a:r>
            <a:endParaRPr lang="en-GB" sz="2400">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en-GB" sz="2400">
                <a:latin typeface="Tahoma" panose="020B0604030504040204" pitchFamily="34" charset="0"/>
                <a:ea typeface="Tahoma" panose="020B0604030504040204" pitchFamily="34" charset="0"/>
                <a:cs typeface="Tahoma" panose="020B0604030504040204" pitchFamily="34" charset="0"/>
                <a:hlinkClick r:id="rId6" action="ppaction://hlinksldjump"/>
              </a:rPr>
              <a:t>Printing</a:t>
            </a:r>
            <a:r>
              <a:rPr lang="en-GB" sz="2400">
                <a:latin typeface="Tahoma" panose="020B0604030504040204" pitchFamily="34" charset="0"/>
                <a:ea typeface="Tahoma" panose="020B0604030504040204" pitchFamily="34" charset="0"/>
                <a:cs typeface="Tahoma" panose="020B0604030504040204" pitchFamily="34" charset="0"/>
              </a:rPr>
              <a:t> </a:t>
            </a:r>
          </a:p>
          <a:p>
            <a:pPr algn="ctr">
              <a:lnSpc>
                <a:spcPct val="115000"/>
              </a:lnSpc>
            </a:pPr>
            <a:r>
              <a:rPr lang="en-GB" sz="2400">
                <a:latin typeface="Tahoma" panose="020B0604030504040204" pitchFamily="34" charset="0"/>
                <a:ea typeface="Tahoma" panose="020B0604030504040204" pitchFamily="34" charset="0"/>
                <a:cs typeface="Tahoma" panose="020B0604030504040204" pitchFamily="34" charset="0"/>
                <a:hlinkClick r:id="rId7" action="ppaction://hlinksldjump"/>
              </a:rPr>
              <a:t>Textiles/ Collage</a:t>
            </a:r>
            <a:endParaRPr lang="en-GB" sz="2400">
              <a:latin typeface="Tahoma" panose="020B0604030504040204" pitchFamily="34" charset="0"/>
              <a:ea typeface="Tahoma" panose="020B0604030504040204" pitchFamily="34" charset="0"/>
              <a:cs typeface="Tahoma" panose="020B0604030504040204" pitchFamily="34" charset="0"/>
            </a:endParaRPr>
          </a:p>
          <a:p>
            <a:pPr algn="ctr">
              <a:lnSpc>
                <a:spcPct val="115000"/>
              </a:lnSpc>
            </a:pPr>
            <a:r>
              <a:rPr lang="en-GB" sz="2400">
                <a:latin typeface="Tahoma" panose="020B0604030504040204" pitchFamily="34" charset="0"/>
                <a:ea typeface="Tahoma" panose="020B0604030504040204" pitchFamily="34" charset="0"/>
                <a:cs typeface="Tahoma" panose="020B0604030504040204" pitchFamily="34" charset="0"/>
                <a:hlinkClick r:id="rId8" action="ppaction://hlinksldjump"/>
              </a:rPr>
              <a:t>Sculpture/ 3D</a:t>
            </a:r>
            <a:endParaRPr lang="en-GB" sz="2400">
              <a:latin typeface="Tahoma" panose="020B0604030504040204" pitchFamily="34" charset="0"/>
              <a:ea typeface="Tahoma" panose="020B0604030504040204" pitchFamily="34" charset="0"/>
              <a:cs typeface="Tahoma" panose="020B0604030504040204" pitchFamily="34" charset="0"/>
            </a:endParaRPr>
          </a:p>
        </p:txBody>
      </p:sp>
      <p:sp>
        <p:nvSpPr>
          <p:cNvPr id="10" name="TextBox 9"/>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9"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pic>
        <p:nvPicPr>
          <p:cNvPr id="8" name="Picture 7"/>
          <p:cNvPicPr/>
          <p:nvPr/>
        </p:nvPicPr>
        <p:blipFill>
          <a:blip r:embed="rId10"/>
          <a:stretch>
            <a:fillRect/>
          </a:stretch>
        </p:blipFill>
        <p:spPr>
          <a:xfrm>
            <a:off x="3682538" y="1677149"/>
            <a:ext cx="4879573" cy="4690399"/>
          </a:xfrm>
          <a:prstGeom prst="rect">
            <a:avLst/>
          </a:prstGeom>
        </p:spPr>
      </p:pic>
    </p:spTree>
    <p:extLst>
      <p:ext uri="{BB962C8B-B14F-4D97-AF65-F5344CB8AC3E}">
        <p14:creationId xmlns:p14="http://schemas.microsoft.com/office/powerpoint/2010/main" val="3857218610"/>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18155" y="1089290"/>
            <a:ext cx="507551" cy="503507"/>
          </a:xfrm>
          <a:prstGeom prst="rect">
            <a:avLst/>
          </a:prstGeom>
        </p:spPr>
      </p:pic>
      <p:sp>
        <p:nvSpPr>
          <p:cNvPr id="6" name="TextBox 5"/>
          <p:cNvSpPr txBox="1"/>
          <p:nvPr/>
        </p:nvSpPr>
        <p:spPr>
          <a:xfrm>
            <a:off x="1925706" y="1108049"/>
            <a:ext cx="5718107" cy="507831"/>
          </a:xfrm>
          <a:prstGeom prst="rect">
            <a:avLst/>
          </a:prstGeom>
          <a:noFill/>
        </p:spPr>
        <p:txBody>
          <a:bodyPr wrap="square" rtlCol="0">
            <a:spAutoFit/>
          </a:bodyPr>
          <a:lstStyle/>
          <a:p>
            <a:pPr defTabSz="685800"/>
            <a:r>
              <a:rPr lang="en-GB" sz="2700" b="1">
                <a:solidFill>
                  <a:srgbClr val="002060"/>
                </a:solidFill>
                <a:latin typeface="Tahoma" panose="020B0604030504040204" pitchFamily="34" charset="0"/>
                <a:ea typeface="Tahoma" panose="020B0604030504040204" pitchFamily="34" charset="0"/>
                <a:cs typeface="Tahoma" panose="020B0604030504040204" pitchFamily="34" charset="0"/>
              </a:rPr>
              <a:t>Art and Design    EYFS to Year 2</a:t>
            </a:r>
          </a:p>
        </p:txBody>
      </p:sp>
      <p:sp>
        <p:nvSpPr>
          <p:cNvPr id="4" name="Rectangle 1"/>
          <p:cNvSpPr>
            <a:spLocks noChangeArrowheads="1"/>
          </p:cNvSpPr>
          <p:nvPr/>
        </p:nvSpPr>
        <p:spPr bwMode="auto">
          <a:xfrm>
            <a:off x="1485901" y="2248705"/>
            <a:ext cx="138564"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fontAlgn="base">
              <a:spcBef>
                <a:spcPct val="0"/>
              </a:spcBef>
              <a:spcAft>
                <a:spcPct val="0"/>
              </a:spcAft>
            </a:pPr>
            <a:endParaRPr lang="en-US" altLang="en-US" sz="135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nvGraphicFramePr>
        <p:xfrm>
          <a:off x="1329158" y="1576683"/>
          <a:ext cx="6483201" cy="2851916"/>
        </p:xfrm>
        <a:graphic>
          <a:graphicData uri="http://schemas.openxmlformats.org/drawingml/2006/table">
            <a:tbl>
              <a:tblPr firstRow="1" firstCol="1" bandRow="1">
                <a:tableStyleId>{5C22544A-7EE6-4342-B048-85BDC9FD1C3A}</a:tableStyleId>
              </a:tblPr>
              <a:tblGrid>
                <a:gridCol w="576729">
                  <a:extLst>
                    <a:ext uri="{9D8B030D-6E8A-4147-A177-3AD203B41FA5}">
                      <a16:colId xmlns:a16="http://schemas.microsoft.com/office/drawing/2014/main" val="20000"/>
                    </a:ext>
                  </a:extLst>
                </a:gridCol>
                <a:gridCol w="1844582">
                  <a:extLst>
                    <a:ext uri="{9D8B030D-6E8A-4147-A177-3AD203B41FA5}">
                      <a16:colId xmlns:a16="http://schemas.microsoft.com/office/drawing/2014/main" val="713258296"/>
                    </a:ext>
                  </a:extLst>
                </a:gridCol>
                <a:gridCol w="1943100">
                  <a:extLst>
                    <a:ext uri="{9D8B030D-6E8A-4147-A177-3AD203B41FA5}">
                      <a16:colId xmlns:a16="http://schemas.microsoft.com/office/drawing/2014/main" val="20001"/>
                    </a:ext>
                  </a:extLst>
                </a:gridCol>
                <a:gridCol w="2118790">
                  <a:extLst>
                    <a:ext uri="{9D8B030D-6E8A-4147-A177-3AD203B41FA5}">
                      <a16:colId xmlns:a16="http://schemas.microsoft.com/office/drawing/2014/main" val="20002"/>
                    </a:ext>
                  </a:extLst>
                </a:gridCol>
              </a:tblGrid>
              <a:tr h="266392">
                <a:tc>
                  <a:txBody>
                    <a:bodyPr/>
                    <a:lstStyle/>
                    <a:p>
                      <a:pP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 </a:t>
                      </a:r>
                    </a:p>
                  </a:txBody>
                  <a:tcPr marL="17686" marR="17686" marT="0" marB="0"/>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EYFS</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1</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2</a:t>
                      </a:r>
                    </a:p>
                    <a:p>
                      <a:pPr algn="ctr">
                        <a:lnSpc>
                          <a:spcPct val="115000"/>
                        </a:lnSpc>
                        <a:spcAft>
                          <a:spcPts val="0"/>
                        </a:spcAft>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nchor="ctr"/>
                </a:tc>
                <a:extLst>
                  <a:ext uri="{0D108BD9-81ED-4DB2-BD59-A6C34878D82A}">
                    <a16:rowId xmlns:a16="http://schemas.microsoft.com/office/drawing/2014/main" val="10000"/>
                  </a:ext>
                </a:extLst>
              </a:tr>
              <a:tr h="1356360">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Drawing</a:t>
                      </a:r>
                    </a:p>
                  </a:txBody>
                  <a:tcPr marL="17686" marR="17686" marT="0" marB="0" anchor="ctr"/>
                </a:tc>
                <a:tc>
                  <a:txBody>
                    <a:bodyPr/>
                    <a:lstStyle/>
                    <a:p>
                      <a:pPr marL="171450" indent="-171450" algn="l">
                        <a:lnSpc>
                          <a:spcPct val="115000"/>
                        </a:lnSpc>
                        <a:spcAft>
                          <a:spcPts val="0"/>
                        </a:spcAft>
                        <a:buFont typeface="Arial" panose="020B0604020202020204" pitchFamily="34" charset="0"/>
                        <a:buChar char="•"/>
                      </a:pPr>
                      <a:r>
                        <a:rPr lang="en-GB" sz="600">
                          <a:effectLst/>
                          <a:latin typeface="Tahoma" panose="020B0604030504040204" pitchFamily="34" charset="0"/>
                          <a:ea typeface="Tahoma" panose="020B0604030504040204" pitchFamily="34" charset="0"/>
                          <a:cs typeface="Tahoma" panose="020B0604030504040204" pitchFamily="34" charset="0"/>
                        </a:rPr>
                        <a:t>Experiment with mark making.</a:t>
                      </a:r>
                    </a:p>
                    <a:p>
                      <a:pPr marL="171450" indent="-171450" algn="l">
                        <a:lnSpc>
                          <a:spcPct val="115000"/>
                        </a:lnSpc>
                        <a:spcAft>
                          <a:spcPts val="0"/>
                        </a:spcAft>
                        <a:buFont typeface="Arial" panose="020B0604020202020204" pitchFamily="34" charset="0"/>
                        <a:buChar char="•"/>
                      </a:pPr>
                      <a:r>
                        <a:rPr lang="en-GB" sz="600">
                          <a:effectLst/>
                          <a:latin typeface="Tahoma" panose="020B0604030504040204" pitchFamily="34" charset="0"/>
                          <a:ea typeface="Tahoma" panose="020B0604030504040204" pitchFamily="34" charset="0"/>
                          <a:cs typeface="Tahoma" panose="020B0604030504040204" pitchFamily="34" charset="0"/>
                        </a:rPr>
                        <a:t>Create a range of different lines -curved, zig-zag, dotted, etc.</a:t>
                      </a:r>
                    </a:p>
                    <a:p>
                      <a:pPr marL="171450" indent="-171450" algn="l">
                        <a:lnSpc>
                          <a:spcPct val="115000"/>
                        </a:lnSpc>
                        <a:spcAft>
                          <a:spcPts val="0"/>
                        </a:spcAft>
                        <a:buFont typeface="Arial" panose="020B0604020202020204" pitchFamily="34" charset="0"/>
                        <a:buChar char="•"/>
                      </a:pPr>
                      <a:r>
                        <a:rPr lang="en-GB" sz="600">
                          <a:effectLst/>
                          <a:latin typeface="Tahoma" panose="020B0604030504040204" pitchFamily="34" charset="0"/>
                          <a:ea typeface="Tahoma" panose="020B0604030504040204" pitchFamily="34" charset="0"/>
                          <a:cs typeface="Tahoma" panose="020B0604030504040204" pitchFamily="34" charset="0"/>
                        </a:rPr>
                        <a:t>Utilise a range of materials effectively, e.g. chalk, pencils,</a:t>
                      </a:r>
                      <a:r>
                        <a:rPr lang="en-GB" sz="600" baseline="0">
                          <a:effectLst/>
                          <a:latin typeface="Tahoma" panose="020B0604030504040204" pitchFamily="34" charset="0"/>
                          <a:ea typeface="Tahoma" panose="020B0604030504040204" pitchFamily="34" charset="0"/>
                          <a:cs typeface="Tahoma" panose="020B0604030504040204" pitchFamily="34" charset="0"/>
                        </a:rPr>
                        <a:t> felt tips, etc. </a:t>
                      </a:r>
                    </a:p>
                    <a:p>
                      <a:pPr marL="171450" indent="-171450" algn="l">
                        <a:lnSpc>
                          <a:spcPct val="115000"/>
                        </a:lnSpc>
                        <a:spcAft>
                          <a:spcPts val="0"/>
                        </a:spcAft>
                        <a:buFont typeface="Arial" panose="020B0604020202020204" pitchFamily="34" charset="0"/>
                        <a:buChar char="•"/>
                      </a:pPr>
                      <a:r>
                        <a:rPr lang="en-GB" sz="600" baseline="0">
                          <a:effectLst/>
                          <a:latin typeface="Tahoma" panose="020B0604030504040204" pitchFamily="34" charset="0"/>
                          <a:ea typeface="Tahoma" panose="020B0604030504040204" pitchFamily="34" charset="0"/>
                          <a:cs typeface="Tahoma" panose="020B0604030504040204" pitchFamily="34" charset="0"/>
                        </a:rPr>
                        <a:t>Look at a range of art by different creators. </a:t>
                      </a: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indent="-171450" algn="l">
                        <a:lnSpc>
                          <a:spcPct val="115000"/>
                        </a:lnSpc>
                        <a:spcAft>
                          <a:spcPts val="0"/>
                        </a:spcAft>
                        <a:buFont typeface="Arial" panose="020B0604020202020204" pitchFamily="34" charset="0"/>
                        <a:buChar char="•"/>
                      </a:pPr>
                      <a:r>
                        <a:rPr lang="en-GB" sz="600">
                          <a:effectLst/>
                          <a:latin typeface="Tahoma" panose="020B0604030504040204" pitchFamily="34" charset="0"/>
                          <a:ea typeface="Tahoma" panose="020B0604030504040204" pitchFamily="34" charset="0"/>
                          <a:cs typeface="Tahoma" panose="020B0604030504040204" pitchFamily="34" charset="0"/>
                        </a:rPr>
                        <a:t>Develop a wide range of linear</a:t>
                      </a:r>
                      <a:r>
                        <a:rPr lang="en-GB" sz="600" baseline="0">
                          <a:effectLst/>
                          <a:latin typeface="Tahoma" panose="020B0604030504040204" pitchFamily="34" charset="0"/>
                          <a:ea typeface="Tahoma" panose="020B0604030504040204" pitchFamily="34" charset="0"/>
                          <a:cs typeface="Tahoma" panose="020B0604030504040204" pitchFamily="34" charset="0"/>
                        </a:rPr>
                        <a:t> strokes, e.g. straight lines, wavy, solid.</a:t>
                      </a:r>
                    </a:p>
                    <a:p>
                      <a:pPr marL="171450" indent="-171450" algn="l">
                        <a:lnSpc>
                          <a:spcPct val="115000"/>
                        </a:lnSpc>
                        <a:spcAft>
                          <a:spcPts val="0"/>
                        </a:spcAft>
                        <a:buFont typeface="Arial" panose="020B0604020202020204" pitchFamily="34" charset="0"/>
                        <a:buChar char="•"/>
                      </a:pPr>
                      <a:r>
                        <a:rPr lang="en-GB" sz="600" baseline="0">
                          <a:effectLst/>
                          <a:latin typeface="Tahoma" panose="020B0604030504040204" pitchFamily="34" charset="0"/>
                          <a:ea typeface="Tahoma" panose="020B0604030504040204" pitchFamily="34" charset="0"/>
                          <a:cs typeface="Tahoma" panose="020B0604030504040204" pitchFamily="34" charset="0"/>
                        </a:rPr>
                        <a:t>Use a range of pressures to vary lines for effect.</a:t>
                      </a:r>
                    </a:p>
                    <a:p>
                      <a:pPr marL="171450" indent="-171450" algn="l">
                        <a:lnSpc>
                          <a:spcPct val="115000"/>
                        </a:lnSpc>
                        <a:spcAft>
                          <a:spcPts val="0"/>
                        </a:spcAft>
                        <a:buFont typeface="Arial" panose="020B0604020202020204" pitchFamily="34" charset="0"/>
                        <a:buChar char="•"/>
                      </a:pPr>
                      <a:r>
                        <a:rPr lang="en-GB" sz="600" baseline="0">
                          <a:effectLst/>
                          <a:latin typeface="Tahoma" panose="020B0604030504040204" pitchFamily="34" charset="0"/>
                          <a:ea typeface="Tahoma" panose="020B0604030504040204" pitchFamily="34" charset="0"/>
                          <a:cs typeface="Tahoma" panose="020B0604030504040204" pitchFamily="34" charset="0"/>
                        </a:rPr>
                        <a:t>Consider thickness of line using different media, e.g. paint, charcoal, pastels, ink.</a:t>
                      </a:r>
                    </a:p>
                    <a:p>
                      <a:pPr marL="171450" indent="-171450" algn="l">
                        <a:lnSpc>
                          <a:spcPct val="115000"/>
                        </a:lnSpc>
                        <a:spcAft>
                          <a:spcPts val="0"/>
                        </a:spcAft>
                        <a:buFont typeface="Arial" panose="020B0604020202020204" pitchFamily="34" charset="0"/>
                        <a:buChar char="•"/>
                      </a:pPr>
                      <a:r>
                        <a:rPr lang="en-GB" sz="600" baseline="0">
                          <a:effectLst/>
                          <a:latin typeface="Tahoma" panose="020B0604030504040204" pitchFamily="34" charset="0"/>
                          <a:ea typeface="Tahoma" panose="020B0604030504040204" pitchFamily="34" charset="0"/>
                          <a:cs typeface="Tahoma" panose="020B0604030504040204" pitchFamily="34" charset="0"/>
                        </a:rPr>
                        <a:t>Begin to show awareness of artists and designers and express likes and dislikes. </a:t>
                      </a:r>
                    </a:p>
                    <a:p>
                      <a:pPr marL="171450" indent="-171450" algn="l">
                        <a:lnSpc>
                          <a:spcPct val="115000"/>
                        </a:lnSpc>
                        <a:spcAft>
                          <a:spcPts val="0"/>
                        </a:spcAft>
                        <a:buFont typeface="Arial" panose="020B0604020202020204" pitchFamily="34" charset="0"/>
                        <a:buChar char="•"/>
                      </a:pPr>
                      <a:endParaRPr lang="en-GB" sz="600" baseline="0">
                        <a:effectLst/>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indent="-171450" algn="l">
                        <a:lnSpc>
                          <a:spcPct val="115000"/>
                        </a:lnSpc>
                        <a:spcAft>
                          <a:spcPts val="0"/>
                        </a:spcAft>
                        <a:buFont typeface="Arial" panose="020B0604020202020204" pitchFamily="34" charset="0"/>
                        <a:buChar char="•"/>
                      </a:pPr>
                      <a:r>
                        <a:rPr lang="en-GB" sz="600">
                          <a:effectLst/>
                          <a:latin typeface="Tahoma" panose="020B0604030504040204" pitchFamily="34" charset="0"/>
                          <a:ea typeface="Tahoma" panose="020B0604030504040204" pitchFamily="34" charset="0"/>
                          <a:cs typeface="Tahoma" panose="020B0604030504040204" pitchFamily="34" charset="0"/>
                        </a:rPr>
                        <a:t>Use a range of dots and lines to indicate different textures, e.g. dots, zig zags. (see A guide to fine motor control)</a:t>
                      </a:r>
                    </a:p>
                    <a:p>
                      <a:pPr marL="171450" indent="-171450" algn="l">
                        <a:lnSpc>
                          <a:spcPct val="115000"/>
                        </a:lnSpc>
                        <a:spcAft>
                          <a:spcPts val="0"/>
                        </a:spcAft>
                        <a:buFont typeface="Arial" panose="020B0604020202020204" pitchFamily="34" charset="0"/>
                        <a:buChar char="•"/>
                      </a:pPr>
                      <a:r>
                        <a:rPr lang="en-GB" sz="600">
                          <a:effectLst/>
                          <a:latin typeface="Tahoma" panose="020B0604030504040204" pitchFamily="34" charset="0"/>
                          <a:ea typeface="Tahoma" panose="020B0604030504040204" pitchFamily="34" charset="0"/>
                          <a:cs typeface="Tahoma" panose="020B0604030504040204" pitchFamily="34" charset="0"/>
                        </a:rPr>
                        <a:t>Use</a:t>
                      </a:r>
                      <a:r>
                        <a:rPr lang="en-GB" sz="600" baseline="0">
                          <a:effectLst/>
                          <a:latin typeface="Tahoma" panose="020B0604030504040204" pitchFamily="34" charset="0"/>
                          <a:ea typeface="Tahoma" panose="020B0604030504040204" pitchFamily="34" charset="0"/>
                          <a:cs typeface="Tahoma" panose="020B0604030504040204" pitchFamily="34" charset="0"/>
                        </a:rPr>
                        <a:t> different media to draw with and different surfaces to draw on, e.g. newspaper, card, collage surfaces and textured papers/ coloured papers.</a:t>
                      </a:r>
                      <a:r>
                        <a:rPr lang="en-GB" sz="600">
                          <a:effectLst/>
                          <a:latin typeface="Tahoma" panose="020B0604030504040204" pitchFamily="34" charset="0"/>
                          <a:ea typeface="Tahoma" panose="020B0604030504040204" pitchFamily="34" charset="0"/>
                          <a:cs typeface="Tahoma" panose="020B0604030504040204" pitchFamily="34" charset="0"/>
                        </a:rPr>
                        <a:t>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a:effectLst/>
                          <a:latin typeface="Tahoma" panose="020B0604030504040204" pitchFamily="34" charset="0"/>
                          <a:ea typeface="Tahoma" panose="020B0604030504040204" pitchFamily="34" charset="0"/>
                          <a:cs typeface="Tahoma" panose="020B0604030504040204" pitchFamily="34" charset="0"/>
                        </a:rPr>
                        <a:t>Start to blend/</a:t>
                      </a:r>
                      <a:r>
                        <a:rPr lang="en-GB" sz="600" baseline="0">
                          <a:effectLst/>
                          <a:latin typeface="Tahoma" panose="020B0604030504040204" pitchFamily="34" charset="0"/>
                          <a:ea typeface="Tahoma" panose="020B0604030504040204" pitchFamily="34" charset="0"/>
                          <a:cs typeface="Tahoma" panose="020B0604030504040204" pitchFamily="34" charset="0"/>
                        </a:rPr>
                        <a:t> mix colours with pastels.</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baseline="0">
                          <a:effectLst/>
                          <a:latin typeface="Tahoma" panose="020B0604030504040204" pitchFamily="34" charset="0"/>
                          <a:ea typeface="Tahoma" panose="020B0604030504040204" pitchFamily="34" charset="0"/>
                          <a:cs typeface="Tahoma" panose="020B0604030504040204" pitchFamily="34" charset="0"/>
                        </a:rPr>
                        <a:t>Reflect on art work they have studied and use relevant vocabulary.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endParaRPr lang="en-GB" sz="600">
                        <a:effectLst/>
                        <a:latin typeface="Tahoma" panose="020B0604030504040204" pitchFamily="34" charset="0"/>
                        <a:ea typeface="Tahoma" panose="020B0604030504040204" pitchFamily="34" charset="0"/>
                        <a:cs typeface="Tahoma" panose="020B0604030504040204" pitchFamily="34" charset="0"/>
                      </a:endParaRPr>
                    </a:p>
                    <a:p>
                      <a:pPr marL="0" indent="0" algn="l">
                        <a:lnSpc>
                          <a:spcPct val="115000"/>
                        </a:lnSpc>
                        <a:spcAft>
                          <a:spcPts val="0"/>
                        </a:spcAft>
                        <a:buFont typeface="Arial" panose="020B0604020202020204" pitchFamily="34" charset="0"/>
                        <a:buNone/>
                      </a:pPr>
                      <a:endParaRPr lang="en-GB" sz="600">
                        <a:effectLst/>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endParaRPr lang="en-GB" sz="600">
                        <a:effectLst/>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extLst>
                  <a:ext uri="{0D108BD9-81ED-4DB2-BD59-A6C34878D82A}">
                    <a16:rowId xmlns:a16="http://schemas.microsoft.com/office/drawing/2014/main" val="10001"/>
                  </a:ext>
                </a:extLst>
              </a:tr>
              <a:tr h="614582">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Artists</a:t>
                      </a:r>
                    </a:p>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Craft</a:t>
                      </a:r>
                      <a:r>
                        <a:rPr lang="en-GB" sz="600" baseline="0">
                          <a:effectLst/>
                          <a:latin typeface="Tahoma" panose="020B0604030504040204" pitchFamily="34" charset="0"/>
                          <a:ea typeface="Tahoma" panose="020B0604030504040204" pitchFamily="34" charset="0"/>
                          <a:cs typeface="Tahoma" panose="020B0604030504040204" pitchFamily="34" charset="0"/>
                        </a:rPr>
                        <a:t> makers</a:t>
                      </a:r>
                    </a:p>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Designers</a:t>
                      </a:r>
                    </a:p>
                  </a:txBody>
                  <a:tcPr marL="17686" marR="17686" marT="0" marB="0" anchor="ctr"/>
                </a:tc>
                <a:tc>
                  <a:txBody>
                    <a:bodyPr/>
                    <a:lstStyle/>
                    <a:p>
                      <a:pPr marL="171450" indent="-171450" algn="l">
                        <a:lnSpc>
                          <a:spcPct val="115000"/>
                        </a:lnSpc>
                        <a:spcAft>
                          <a:spcPts val="0"/>
                        </a:spcAft>
                        <a:buFont typeface="Arial" panose="020B0604020202020204" pitchFamily="34" charset="0"/>
                        <a:buChar char="•"/>
                      </a:pPr>
                      <a:r>
                        <a:rPr lang="en-GB" sz="600">
                          <a:effectLst/>
                          <a:latin typeface="Tahoma" panose="020B0604030504040204" pitchFamily="34" charset="0"/>
                          <a:ea typeface="Tahoma" panose="020B0604030504040204" pitchFamily="34" charset="0"/>
                          <a:cs typeface="Tahoma" panose="020B0604030504040204" pitchFamily="34" charset="0"/>
                        </a:rPr>
                        <a:t>Kandinsky – Colour and line (Links to music and expression)</a:t>
                      </a:r>
                    </a:p>
                  </a:txBody>
                  <a:tcPr marL="17686" marR="17686" marT="0" marB="0"/>
                </a:tc>
                <a:tc>
                  <a:txBody>
                    <a:bodyPr/>
                    <a:lstStyle/>
                    <a:p>
                      <a:pPr marL="171450" indent="-171450" algn="l">
                        <a:lnSpc>
                          <a:spcPct val="115000"/>
                        </a:lnSpc>
                        <a:spcAft>
                          <a:spcPts val="0"/>
                        </a:spcAft>
                        <a:buFont typeface="Arial" panose="020B0604020202020204" pitchFamily="34" charset="0"/>
                        <a:buChar char="•"/>
                      </a:pPr>
                      <a:r>
                        <a:rPr lang="en-GB" sz="600">
                          <a:effectLst/>
                          <a:latin typeface="Tahoma" panose="020B0604030504040204" pitchFamily="34" charset="0"/>
                          <a:ea typeface="Tahoma" panose="020B0604030504040204" pitchFamily="34" charset="0"/>
                          <a:cs typeface="Tahoma" panose="020B0604030504040204" pitchFamily="34" charset="0"/>
                        </a:rPr>
                        <a:t>Picasso, Paul</a:t>
                      </a:r>
                      <a:r>
                        <a:rPr lang="en-GB" sz="600" baseline="0">
                          <a:effectLst/>
                          <a:latin typeface="Tahoma" panose="020B0604030504040204" pitchFamily="34" charset="0"/>
                          <a:ea typeface="Tahoma" panose="020B0604030504040204" pitchFamily="34" charset="0"/>
                          <a:cs typeface="Tahoma" panose="020B0604030504040204" pitchFamily="34" charset="0"/>
                        </a:rPr>
                        <a:t> Klee</a:t>
                      </a:r>
                      <a:endParaRPr lang="en-GB" sz="600">
                        <a:effectLst/>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600">
                          <a:effectLst/>
                          <a:latin typeface="Tahoma" panose="020B0604030504040204" pitchFamily="34" charset="0"/>
                          <a:ea typeface="Tahoma" panose="020B0604030504040204" pitchFamily="34" charset="0"/>
                          <a:cs typeface="Tahoma" panose="020B0604030504040204" pitchFamily="34" charset="0"/>
                        </a:rPr>
                        <a:t>Cave paintings</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a:effectLst/>
                          <a:latin typeface="Tahoma" panose="020B0604030504040204" pitchFamily="34" charset="0"/>
                          <a:ea typeface="Tahoma" panose="020B0604030504040204" pitchFamily="34" charset="0"/>
                          <a:cs typeface="Tahoma" panose="020B0604030504040204" pitchFamily="34" charset="0"/>
                        </a:rPr>
                        <a:t>Yayoi Kusama – dots and lines</a:t>
                      </a:r>
                    </a:p>
                    <a:p>
                      <a:pPr marL="0" indent="0" algn="l">
                        <a:lnSpc>
                          <a:spcPct val="115000"/>
                        </a:lnSpc>
                        <a:spcAft>
                          <a:spcPts val="0"/>
                        </a:spcAft>
                        <a:buFont typeface="Arial" panose="020B0604020202020204" pitchFamily="34" charset="0"/>
                        <a:buNone/>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indent="-171450" algn="l">
                        <a:lnSpc>
                          <a:spcPct val="115000"/>
                        </a:lnSpc>
                        <a:spcAft>
                          <a:spcPts val="0"/>
                        </a:spcAft>
                        <a:buFont typeface="Arial" panose="020B0604020202020204" pitchFamily="34" charset="0"/>
                        <a:buChar char="•"/>
                      </a:pPr>
                      <a:r>
                        <a:rPr lang="en-GB" sz="600">
                          <a:effectLst/>
                          <a:latin typeface="Tahoma" panose="020B0604030504040204" pitchFamily="34" charset="0"/>
                          <a:ea typeface="Tahoma" panose="020B0604030504040204" pitchFamily="34" charset="0"/>
                          <a:cs typeface="Tahoma" panose="020B0604030504040204" pitchFamily="34" charset="0"/>
                        </a:rPr>
                        <a:t>Van</a:t>
                      </a:r>
                      <a:r>
                        <a:rPr lang="en-GB" sz="600" baseline="0">
                          <a:effectLst/>
                          <a:latin typeface="Tahoma" panose="020B0604030504040204" pitchFamily="34" charset="0"/>
                          <a:ea typeface="Tahoma" panose="020B0604030504040204" pitchFamily="34" charset="0"/>
                          <a:cs typeface="Tahoma" panose="020B0604030504040204" pitchFamily="34" charset="0"/>
                        </a:rPr>
                        <a:t> Gogh</a:t>
                      </a:r>
                    </a:p>
                    <a:p>
                      <a:pPr marL="171450" indent="-171450" algn="l">
                        <a:lnSpc>
                          <a:spcPct val="115000"/>
                        </a:lnSpc>
                        <a:spcAft>
                          <a:spcPts val="0"/>
                        </a:spcAft>
                        <a:buFont typeface="Arial" panose="020B0604020202020204" pitchFamily="34" charset="0"/>
                        <a:buChar char="•"/>
                      </a:pPr>
                      <a:r>
                        <a:rPr lang="en-GB" sz="600" baseline="0">
                          <a:effectLst/>
                          <a:latin typeface="Tahoma" panose="020B0604030504040204" pitchFamily="34" charset="0"/>
                          <a:ea typeface="Tahoma" panose="020B0604030504040204" pitchFamily="34" charset="0"/>
                          <a:cs typeface="Tahoma" panose="020B0604030504040204" pitchFamily="34" charset="0"/>
                        </a:rPr>
                        <a:t>Handwriting – A guide to Fine Motor Control</a:t>
                      </a:r>
                    </a:p>
                    <a:p>
                      <a:pPr marL="0" indent="0" algn="l">
                        <a:lnSpc>
                          <a:spcPct val="115000"/>
                        </a:lnSpc>
                        <a:spcAft>
                          <a:spcPts val="0"/>
                        </a:spcAft>
                        <a:buFont typeface="Arial" panose="020B0604020202020204" pitchFamily="34" charset="0"/>
                        <a:buNone/>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extLst>
                  <a:ext uri="{0D108BD9-81ED-4DB2-BD59-A6C34878D82A}">
                    <a16:rowId xmlns:a16="http://schemas.microsoft.com/office/drawing/2014/main" val="10002"/>
                  </a:ext>
                </a:extLst>
              </a:tr>
              <a:tr h="614582">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Vocabulary</a:t>
                      </a:r>
                    </a:p>
                  </a:txBody>
                  <a:tcPr marL="17686" marR="17686" marT="0" marB="0" anchor="ctr"/>
                </a:tc>
                <a:tc>
                  <a:txBody>
                    <a:bodyPr/>
                    <a:lstStyle/>
                    <a:p>
                      <a:pPr marL="171450" indent="-171450">
                        <a:buFont typeface="Arial" panose="020B0604020202020204" pitchFamily="34" charset="0"/>
                        <a:buChar char="•"/>
                      </a:pPr>
                      <a:r>
                        <a:rPr lang="en-US" sz="600" kern="1200" err="1">
                          <a:solidFill>
                            <a:schemeClr val="dk1"/>
                          </a:solidFill>
                          <a:effectLst/>
                          <a:latin typeface="Tahoma" panose="020B0604030504040204" pitchFamily="34" charset="0"/>
                          <a:ea typeface="Tahoma" panose="020B0604030504040204" pitchFamily="34" charset="0"/>
                          <a:cs typeface="Tahoma" panose="020B0604030504040204" pitchFamily="34" charset="0"/>
                        </a:rPr>
                        <a:t>Colour</a:t>
                      </a:r>
                      <a:r>
                        <a:rPr lang="en-US"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 Marks, Lines, Fill, Blend</a:t>
                      </a:r>
                      <a:endParaRPr lang="en-GB" sz="600" kern="1200">
                        <a:solidFill>
                          <a:schemeClr val="dk1"/>
                        </a:solidFill>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US"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Thick, Thin, Broad, Narrow, Fine, Pattern, Line drawing, Shape, Space,  Detail, Natural, Man-made environment, Landscape, Pastels, Bold, Marks, Drawing tools. </a:t>
                      </a:r>
                      <a:endParaRPr lang="en-GB" sz="600" kern="1200">
                        <a:solidFill>
                          <a:schemeClr val="dk1"/>
                        </a:solidFill>
                        <a:effectLst/>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indent="-171450">
                        <a:buFont typeface="Arial" panose="020B0604020202020204" pitchFamily="34" charset="0"/>
                        <a:buChar char="•"/>
                      </a:pPr>
                      <a:r>
                        <a:rPr lang="en-US"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Still life, Composition, Mirror image, Proportion, Sketch, Mark making tool, Detail, Represent, Artist, Illustrator, Designer, </a:t>
                      </a:r>
                      <a:r>
                        <a:rPr lang="en-US" sz="600" kern="1200" baseline="0">
                          <a:solidFill>
                            <a:schemeClr val="dk1"/>
                          </a:solidFill>
                          <a:effectLst/>
                          <a:latin typeface="Tahoma" panose="020B0604030504040204" pitchFamily="34" charset="0"/>
                          <a:ea typeface="Tahoma" panose="020B0604030504040204" pitchFamily="34" charset="0"/>
                          <a:cs typeface="Tahoma" panose="020B0604030504040204" pitchFamily="34" charset="0"/>
                        </a:rPr>
                        <a:t>Surface, Blend.</a:t>
                      </a:r>
                      <a:endParaRPr lang="en-GB" sz="600" kern="1200">
                        <a:solidFill>
                          <a:schemeClr val="dk1"/>
                        </a:solidFill>
                        <a:effectLst/>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260333620"/>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18155" y="1089290"/>
            <a:ext cx="507551" cy="503507"/>
          </a:xfrm>
          <a:prstGeom prst="rect">
            <a:avLst/>
          </a:prstGeom>
        </p:spPr>
      </p:pic>
      <p:sp>
        <p:nvSpPr>
          <p:cNvPr id="6" name="TextBox 5"/>
          <p:cNvSpPr txBox="1"/>
          <p:nvPr/>
        </p:nvSpPr>
        <p:spPr>
          <a:xfrm>
            <a:off x="1925706" y="1108049"/>
            <a:ext cx="5842714" cy="507831"/>
          </a:xfrm>
          <a:prstGeom prst="rect">
            <a:avLst/>
          </a:prstGeom>
          <a:noFill/>
        </p:spPr>
        <p:txBody>
          <a:bodyPr wrap="square" rtlCol="0">
            <a:spAutoFit/>
          </a:bodyPr>
          <a:lstStyle/>
          <a:p>
            <a:pPr defTabSz="685800"/>
            <a:r>
              <a:rPr lang="en-GB" sz="2700" b="1">
                <a:solidFill>
                  <a:srgbClr val="002060"/>
                </a:solidFill>
                <a:latin typeface="Tahoma" panose="020B0604030504040204" pitchFamily="34" charset="0"/>
                <a:ea typeface="Tahoma" panose="020B0604030504040204" pitchFamily="34" charset="0"/>
                <a:cs typeface="Tahoma" panose="020B0604030504040204" pitchFamily="34" charset="0"/>
              </a:rPr>
              <a:t>Art and Design    Year 3 to 6</a:t>
            </a:r>
          </a:p>
        </p:txBody>
      </p:sp>
      <p:sp>
        <p:nvSpPr>
          <p:cNvPr id="4" name="Rectangle 1"/>
          <p:cNvSpPr>
            <a:spLocks noChangeArrowheads="1"/>
          </p:cNvSpPr>
          <p:nvPr/>
        </p:nvSpPr>
        <p:spPr bwMode="auto">
          <a:xfrm>
            <a:off x="1485901" y="2248705"/>
            <a:ext cx="138564"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fontAlgn="base">
              <a:spcBef>
                <a:spcPct val="0"/>
              </a:spcBef>
              <a:spcAft>
                <a:spcPct val="0"/>
              </a:spcAft>
            </a:pPr>
            <a:endParaRPr lang="en-US" altLang="en-US" sz="135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6894258" y="1022248"/>
            <a:ext cx="918102" cy="300082"/>
          </a:xfrm>
          <a:prstGeom prst="rect">
            <a:avLst/>
          </a:prstGeom>
          <a:noFill/>
        </p:spPr>
        <p:txBody>
          <a:bodyPr wrap="square" rtlCol="0">
            <a:spAutoFit/>
          </a:bodyPr>
          <a:lstStyle/>
          <a:p>
            <a:pPr defTabSz="685800"/>
            <a:endParaRPr lang="en-GB" sz="1350" b="1">
              <a:solidFill>
                <a:srgbClr val="1F497D"/>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6678235" y="1322767"/>
            <a:ext cx="1242137" cy="276999"/>
          </a:xfrm>
          <a:prstGeom prst="rect">
            <a:avLst/>
          </a:prstGeom>
          <a:noFill/>
        </p:spPr>
        <p:txBody>
          <a:bodyPr wrap="square" rtlCol="0">
            <a:spAutoFit/>
          </a:bodyPr>
          <a:lstStyle/>
          <a:p>
            <a:pPr defTabSz="685800"/>
            <a:endParaRPr lang="en-GB" sz="1200" b="1">
              <a:solidFill>
                <a:srgbClr val="1F497D"/>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7" name="Table 6">
            <a:extLst>
              <a:ext uri="{FF2B5EF4-FFF2-40B4-BE49-F238E27FC236}">
                <a16:creationId xmlns:a16="http://schemas.microsoft.com/office/drawing/2014/main" id="{8064ACAE-4A41-44F7-ABD6-4F21AF4A769E}"/>
              </a:ext>
            </a:extLst>
          </p:cNvPr>
          <p:cNvGraphicFramePr>
            <a:graphicFrameLocks noGrp="1"/>
          </p:cNvGraphicFramePr>
          <p:nvPr/>
        </p:nvGraphicFramePr>
        <p:xfrm>
          <a:off x="1314910" y="1621635"/>
          <a:ext cx="6453509" cy="4957264"/>
        </p:xfrm>
        <a:graphic>
          <a:graphicData uri="http://schemas.openxmlformats.org/drawingml/2006/table">
            <a:tbl>
              <a:tblPr firstRow="1" firstCol="1" bandRow="1">
                <a:tableStyleId>{5C22544A-7EE6-4342-B048-85BDC9FD1C3A}</a:tableStyleId>
              </a:tblPr>
              <a:tblGrid>
                <a:gridCol w="743375">
                  <a:extLst>
                    <a:ext uri="{9D8B030D-6E8A-4147-A177-3AD203B41FA5}">
                      <a16:colId xmlns:a16="http://schemas.microsoft.com/office/drawing/2014/main" val="2863215087"/>
                    </a:ext>
                  </a:extLst>
                </a:gridCol>
                <a:gridCol w="1903378">
                  <a:extLst>
                    <a:ext uri="{9D8B030D-6E8A-4147-A177-3AD203B41FA5}">
                      <a16:colId xmlns:a16="http://schemas.microsoft.com/office/drawing/2014/main" val="122677382"/>
                    </a:ext>
                  </a:extLst>
                </a:gridCol>
                <a:gridCol w="1903378">
                  <a:extLst>
                    <a:ext uri="{9D8B030D-6E8A-4147-A177-3AD203B41FA5}">
                      <a16:colId xmlns:a16="http://schemas.microsoft.com/office/drawing/2014/main" val="375876866"/>
                    </a:ext>
                  </a:extLst>
                </a:gridCol>
                <a:gridCol w="1903378">
                  <a:extLst>
                    <a:ext uri="{9D8B030D-6E8A-4147-A177-3AD203B41FA5}">
                      <a16:colId xmlns:a16="http://schemas.microsoft.com/office/drawing/2014/main" val="3073927167"/>
                    </a:ext>
                  </a:extLst>
                </a:gridCol>
              </a:tblGrid>
              <a:tr h="266392">
                <a:tc>
                  <a:txBody>
                    <a:bodyPr/>
                    <a:lstStyle/>
                    <a:p>
                      <a:pP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 </a:t>
                      </a:r>
                    </a:p>
                  </a:txBody>
                  <a:tcPr marL="17686" marR="17686" marT="0" marB="0"/>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3</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4/5</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5/6</a:t>
                      </a:r>
                    </a:p>
                  </a:txBody>
                  <a:tcPr marL="17686" marR="17686" marT="0" marB="0" anchor="ctr"/>
                </a:tc>
                <a:extLst>
                  <a:ext uri="{0D108BD9-81ED-4DB2-BD59-A6C34878D82A}">
                    <a16:rowId xmlns:a16="http://schemas.microsoft.com/office/drawing/2014/main" val="265378462"/>
                  </a:ext>
                </a:extLst>
              </a:tr>
              <a:tr h="3134868">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Drawing</a:t>
                      </a:r>
                    </a:p>
                  </a:txBody>
                  <a:tcPr marL="17686" marR="17686" marT="0" marB="0" anchor="ctr"/>
                </a:tc>
                <a:tc>
                  <a:txBody>
                    <a:bodyPr/>
                    <a:lstStyle/>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Use sketchbooks as a space to experiment. </a:t>
                      </a:r>
                      <a:endParaRPr lang="en-GB" sz="600">
                        <a:solidFill>
                          <a:schemeClr val="tx1"/>
                        </a:solidFill>
                        <a:effectLst/>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600">
                          <a:solidFill>
                            <a:schemeClr val="tx1"/>
                          </a:solidFill>
                          <a:effectLst/>
                          <a:latin typeface="Tahoma" panose="020B0604030504040204" pitchFamily="34" charset="0"/>
                          <a:ea typeface="Tahoma" panose="020B0604030504040204" pitchFamily="34" charset="0"/>
                          <a:cs typeface="Tahoma" panose="020B0604030504040204" pitchFamily="34" charset="0"/>
                        </a:rPr>
                        <a:t>Start to consider tonal values by looking at light and dark (tint and shade) elements when drawing.</a:t>
                      </a:r>
                    </a:p>
                    <a:p>
                      <a:pPr marL="171450" indent="-171450" algn="l">
                        <a:lnSpc>
                          <a:spcPct val="115000"/>
                        </a:lnSpc>
                        <a:spcAft>
                          <a:spcPts val="0"/>
                        </a:spcAft>
                        <a:buFont typeface="Arial" panose="020B0604020202020204" pitchFamily="34" charset="0"/>
                        <a:buChar char="•"/>
                      </a:pPr>
                      <a:r>
                        <a:rPr lang="en-GB" sz="600">
                          <a:solidFill>
                            <a:schemeClr val="tx1"/>
                          </a:solidFill>
                          <a:effectLst/>
                          <a:latin typeface="Tahoma" panose="020B0604030504040204" pitchFamily="34" charset="0"/>
                          <a:ea typeface="Tahoma" panose="020B0604030504040204" pitchFamily="34" charset="0"/>
                          <a:cs typeface="Tahoma" panose="020B0604030504040204" pitchFamily="34" charset="0"/>
                        </a:rPr>
                        <a:t>Understand the role of shadows to give 3 dimensionality.</a:t>
                      </a:r>
                    </a:p>
                    <a:p>
                      <a:pPr marL="171450" indent="-171450" algn="l">
                        <a:lnSpc>
                          <a:spcPct val="115000"/>
                        </a:lnSpc>
                        <a:spcAft>
                          <a:spcPts val="0"/>
                        </a:spcAft>
                        <a:buFont typeface="Arial" panose="020B0604020202020204" pitchFamily="34" charset="0"/>
                        <a:buChar char="•"/>
                      </a:pPr>
                      <a:r>
                        <a:rPr lang="en-GB" sz="600">
                          <a:solidFill>
                            <a:schemeClr val="tx1"/>
                          </a:solidFill>
                          <a:effectLst/>
                          <a:latin typeface="Tahoma" panose="020B0604030504040204" pitchFamily="34" charset="0"/>
                          <a:ea typeface="Tahoma" panose="020B0604030504040204" pitchFamily="34" charset="0"/>
                          <a:cs typeface="Tahoma" panose="020B0604030504040204" pitchFamily="34" charset="0"/>
                        </a:rPr>
                        <a:t>Know about pencil types (H - hard and B – soft black) and when to use them.</a:t>
                      </a:r>
                    </a:p>
                    <a:p>
                      <a:pPr marL="171450" indent="-171450" algn="l">
                        <a:lnSpc>
                          <a:spcPct val="115000"/>
                        </a:lnSpc>
                        <a:spcAft>
                          <a:spcPts val="0"/>
                        </a:spcAft>
                        <a:buFont typeface="Arial" panose="020B0604020202020204" pitchFamily="34" charset="0"/>
                        <a:buChar char="•"/>
                      </a:pPr>
                      <a:r>
                        <a:rPr lang="en-GB" sz="600">
                          <a:solidFill>
                            <a:schemeClr val="tx1"/>
                          </a:solidFill>
                          <a:effectLst/>
                          <a:latin typeface="Tahoma" panose="020B0604030504040204" pitchFamily="34" charset="0"/>
                          <a:ea typeface="Tahoma" panose="020B0604030504040204" pitchFamily="34" charset="0"/>
                          <a:cs typeface="Tahoma" panose="020B0604030504040204" pitchFamily="34" charset="0"/>
                        </a:rPr>
                        <a:t>Experiment with charcoal on a range of scales – blend and use rubbers to remove tone. Use side, point and edge.</a:t>
                      </a:r>
                    </a:p>
                    <a:p>
                      <a:pPr marL="171450" indent="-171450" algn="l">
                        <a:lnSpc>
                          <a:spcPct val="115000"/>
                        </a:lnSpc>
                        <a:spcAft>
                          <a:spcPts val="0"/>
                        </a:spcAft>
                        <a:buFont typeface="Arial" panose="020B0604020202020204" pitchFamily="34" charset="0"/>
                        <a:buChar char="•"/>
                      </a:pPr>
                      <a:r>
                        <a:rPr lang="en-GB" sz="600">
                          <a:solidFill>
                            <a:schemeClr val="tx1"/>
                          </a:solidFill>
                          <a:effectLst/>
                          <a:latin typeface="Tahoma" panose="020B0604030504040204" pitchFamily="34" charset="0"/>
                          <a:ea typeface="Tahoma" panose="020B0604030504040204" pitchFamily="34" charset="0"/>
                          <a:cs typeface="Tahoma" panose="020B0604030504040204" pitchFamily="34" charset="0"/>
                        </a:rPr>
                        <a:t>Develop blending/</a:t>
                      </a:r>
                      <a:r>
                        <a:rPr lang="en-GB" sz="6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 mixing colours with pastels. </a:t>
                      </a:r>
                    </a:p>
                    <a:p>
                      <a:pPr marL="171450" indent="-171450" algn="l">
                        <a:lnSpc>
                          <a:spcPct val="115000"/>
                        </a:lnSpc>
                        <a:spcAft>
                          <a:spcPts val="0"/>
                        </a:spcAft>
                        <a:buFont typeface="Arial" panose="020B0604020202020204" pitchFamily="34" charset="0"/>
                        <a:buChar char="•"/>
                      </a:pPr>
                      <a:r>
                        <a:rPr lang="en-GB" sz="6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Begin to think critically about how and why art is made. </a:t>
                      </a:r>
                    </a:p>
                    <a:p>
                      <a:pPr marL="171450" indent="-171450" algn="l">
                        <a:lnSpc>
                          <a:spcPct val="115000"/>
                        </a:lnSpc>
                        <a:spcAft>
                          <a:spcPts val="0"/>
                        </a:spcAft>
                        <a:buFont typeface="Arial" panose="020B0604020202020204" pitchFamily="34" charset="0"/>
                        <a:buChar char="•"/>
                      </a:pPr>
                      <a:r>
                        <a:rPr lang="en-GB" sz="6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Look at Landscape genres – sea, mountain, city, etc. </a:t>
                      </a:r>
                    </a:p>
                    <a:p>
                      <a:pPr marL="171450" indent="-171450" algn="l">
                        <a:lnSpc>
                          <a:spcPct val="115000"/>
                        </a:lnSpc>
                        <a:spcAft>
                          <a:spcPts val="0"/>
                        </a:spcAft>
                        <a:buFont typeface="Arial" panose="020B0604020202020204" pitchFamily="34" charset="0"/>
                        <a:buChar char="•"/>
                      </a:pPr>
                      <a:r>
                        <a:rPr lang="en-GB" sz="6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Look at figure drawings – movement e.g. Ancient Greek Olympian figures</a:t>
                      </a:r>
                    </a:p>
                    <a:p>
                      <a:pPr marL="171450" indent="-171450" algn="l">
                        <a:lnSpc>
                          <a:spcPct val="115000"/>
                        </a:lnSpc>
                        <a:spcAft>
                          <a:spcPts val="0"/>
                        </a:spcAft>
                        <a:buFont typeface="Arial" panose="020B0604020202020204" pitchFamily="34" charset="0"/>
                        <a:buChar char="•"/>
                      </a:pPr>
                      <a:endParaRPr lang="en-GB" sz="600" baseline="0">
                        <a:solidFill>
                          <a:srgbClr val="00B050"/>
                        </a:solidFill>
                        <a:effectLst/>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indent="-171450" algn="l">
                        <a:lnSpc>
                          <a:spcPct val="115000"/>
                        </a:lnSpc>
                        <a:spcAft>
                          <a:spcPts val="0"/>
                        </a:spcAft>
                        <a:buFont typeface="Arial" panose="020B0604020202020204" pitchFamily="34" charset="0"/>
                        <a:buChar char="•"/>
                      </a:pPr>
                      <a:r>
                        <a:rPr lang="en-GB" sz="600" baseline="0">
                          <a:solidFill>
                            <a:srgbClr val="FF0000"/>
                          </a:solidFill>
                          <a:effectLst/>
                          <a:latin typeface="Tahoma" panose="020B0604030504040204" pitchFamily="34" charset="0"/>
                          <a:ea typeface="Tahoma" panose="020B0604030504040204" pitchFamily="34" charset="0"/>
                          <a:cs typeface="Tahoma" panose="020B0604030504040204" pitchFamily="34" charset="0"/>
                        </a:rPr>
                        <a:t>Utilise sketchbooks as a space to experiment and plan.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a:solidFill>
                            <a:srgbClr val="FF0000"/>
                          </a:solidFill>
                          <a:effectLst/>
                          <a:latin typeface="Tahoma" panose="020B0604030504040204" pitchFamily="34" charset="0"/>
                          <a:ea typeface="Tahoma" panose="020B0604030504040204" pitchFamily="34" charset="0"/>
                          <a:cs typeface="Tahoma" panose="020B0604030504040204" pitchFamily="34" charset="0"/>
                        </a:rPr>
                        <a:t>Develop skills using tonal values by looking at light and dark (tint and shade) elements when drawing.</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a:solidFill>
                            <a:srgbClr val="FF0000"/>
                          </a:solidFill>
                          <a:effectLst/>
                          <a:latin typeface="Tahoma" panose="020B0604030504040204" pitchFamily="34" charset="0"/>
                          <a:ea typeface="Tahoma" panose="020B0604030504040204" pitchFamily="34" charset="0"/>
                          <a:cs typeface="Tahoma" panose="020B0604030504040204" pitchFamily="34" charset="0"/>
                        </a:rPr>
                        <a:t>Start to use line/ shading to develop 3 dimensionality</a:t>
                      </a:r>
                      <a:r>
                        <a:rPr lang="en-GB" sz="600" baseline="0">
                          <a:solidFill>
                            <a:srgbClr val="FF0000"/>
                          </a:solidFill>
                          <a:effectLst/>
                          <a:latin typeface="Tahoma" panose="020B0604030504040204" pitchFamily="34" charset="0"/>
                          <a:ea typeface="Tahoma" panose="020B0604030504040204" pitchFamily="34" charset="0"/>
                          <a:cs typeface="Tahoma" panose="020B0604030504040204" pitchFamily="34" charset="0"/>
                        </a:rPr>
                        <a:t> by </a:t>
                      </a:r>
                      <a:r>
                        <a:rPr lang="en-GB" sz="600">
                          <a:solidFill>
                            <a:srgbClr val="FF0000"/>
                          </a:solidFill>
                          <a:effectLst/>
                          <a:latin typeface="Tahoma" panose="020B0604030504040204" pitchFamily="34" charset="0"/>
                          <a:ea typeface="Tahoma" panose="020B0604030504040204" pitchFamily="34" charset="0"/>
                          <a:cs typeface="Tahoma" panose="020B0604030504040204" pitchFamily="34" charset="0"/>
                        </a:rPr>
                        <a:t>following the curve of an object or the angles.</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baseline="0">
                          <a:solidFill>
                            <a:srgbClr val="FF0000"/>
                          </a:solidFill>
                          <a:effectLst/>
                          <a:latin typeface="Tahoma" panose="020B0604030504040204" pitchFamily="34" charset="0"/>
                          <a:ea typeface="Tahoma" panose="020B0604030504040204" pitchFamily="34" charset="0"/>
                          <a:cs typeface="Tahoma" panose="020B0604030504040204" pitchFamily="34" charset="0"/>
                        </a:rPr>
                        <a:t>Use media with more confidence by making choices about suitability.</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baseline="0">
                          <a:solidFill>
                            <a:srgbClr val="FF0000"/>
                          </a:solidFill>
                          <a:effectLst/>
                          <a:latin typeface="Tahoma" panose="020B0604030504040204" pitchFamily="34" charset="0"/>
                          <a:ea typeface="Tahoma" panose="020B0604030504040204" pitchFamily="34" charset="0"/>
                          <a:cs typeface="Tahoma" panose="020B0604030504040204" pitchFamily="34" charset="0"/>
                        </a:rPr>
                        <a:t>Look at a range of portraits by famous artists.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baseline="0">
                          <a:solidFill>
                            <a:srgbClr val="FF0000"/>
                          </a:solidFill>
                          <a:effectLst/>
                          <a:latin typeface="Tahoma" panose="020B0604030504040204" pitchFamily="34" charset="0"/>
                          <a:ea typeface="Tahoma" panose="020B0604030504040204" pitchFamily="34" charset="0"/>
                          <a:cs typeface="Tahoma" panose="020B0604030504040204" pitchFamily="34" charset="0"/>
                        </a:rPr>
                        <a:t>Be able to express an opinion about different works of art, craft and design and think critically. </a:t>
                      </a:r>
                      <a:endParaRPr lang="en-GB" sz="600">
                        <a:effectLst/>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600">
                          <a:solidFill>
                            <a:srgbClr val="FFC000"/>
                          </a:solidFill>
                          <a:effectLst/>
                          <a:latin typeface="Tahoma" panose="020B0604030504040204" pitchFamily="34" charset="0"/>
                          <a:ea typeface="Tahoma" panose="020B0604030504040204" pitchFamily="34" charset="0"/>
                          <a:cs typeface="Tahoma" panose="020B0604030504040204" pitchFamily="34" charset="0"/>
                        </a:rPr>
                        <a:t>Develop sketchbook use by having independent access to experiment with media</a:t>
                      </a:r>
                      <a:r>
                        <a:rPr lang="en-GB" sz="60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 </a:t>
                      </a:r>
                      <a:r>
                        <a:rPr lang="en-GB" sz="600">
                          <a:solidFill>
                            <a:srgbClr val="FFC000"/>
                          </a:solidFill>
                          <a:effectLst/>
                          <a:latin typeface="Tahoma" panose="020B0604030504040204" pitchFamily="34" charset="0"/>
                          <a:ea typeface="Tahoma" panose="020B0604030504040204" pitchFamily="34" charset="0"/>
                          <a:cs typeface="Tahoma" panose="020B0604030504040204" pitchFamily="34" charset="0"/>
                        </a:rPr>
                        <a:t>and collect images. </a:t>
                      </a:r>
                    </a:p>
                    <a:p>
                      <a:pPr marL="171450" indent="-171450" algn="l">
                        <a:lnSpc>
                          <a:spcPct val="115000"/>
                        </a:lnSpc>
                        <a:spcAft>
                          <a:spcPts val="0"/>
                        </a:spcAft>
                        <a:buFont typeface="Arial" panose="020B0604020202020204" pitchFamily="34" charset="0"/>
                        <a:buChar char="•"/>
                      </a:pPr>
                      <a:r>
                        <a:rPr lang="en-GB" sz="600">
                          <a:solidFill>
                            <a:srgbClr val="FFC000"/>
                          </a:solidFill>
                          <a:effectLst/>
                          <a:latin typeface="Tahoma" panose="020B0604030504040204" pitchFamily="34" charset="0"/>
                          <a:ea typeface="Tahoma" panose="020B0604030504040204" pitchFamily="34" charset="0"/>
                          <a:cs typeface="Tahoma" panose="020B0604030504040204" pitchFamily="34" charset="0"/>
                        </a:rPr>
                        <a:t>Use tonal values to indicate perspective (pale = distant, darker = close)</a:t>
                      </a:r>
                    </a:p>
                    <a:p>
                      <a:pPr marL="171450" indent="-171450" algn="l">
                        <a:lnSpc>
                          <a:spcPct val="115000"/>
                        </a:lnSpc>
                        <a:spcAft>
                          <a:spcPts val="0"/>
                        </a:spcAft>
                        <a:buFont typeface="Arial" panose="020B0604020202020204" pitchFamily="34" charset="0"/>
                        <a:buChar char="•"/>
                      </a:pPr>
                      <a:r>
                        <a:rPr lang="en-GB" sz="600">
                          <a:solidFill>
                            <a:srgbClr val="FFC000"/>
                          </a:solidFill>
                          <a:effectLst/>
                          <a:latin typeface="Tahoma" panose="020B0604030504040204" pitchFamily="34" charset="0"/>
                          <a:ea typeface="Tahoma" panose="020B0604030504040204" pitchFamily="34" charset="0"/>
                          <a:cs typeface="Tahoma" panose="020B0604030504040204" pitchFamily="34" charset="0"/>
                        </a:rPr>
                        <a:t>Look</a:t>
                      </a:r>
                      <a:r>
                        <a:rPr lang="en-GB" sz="60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 at a range of portraits, including self portraits by famous artists. </a:t>
                      </a:r>
                      <a:endParaRPr lang="en-GB" sz="60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US" sz="600" kern="1200">
                          <a:solidFill>
                            <a:srgbClr val="FFC000"/>
                          </a:solidFill>
                          <a:effectLst/>
                          <a:latin typeface="Tahoma" panose="020B0604030504040204" pitchFamily="34" charset="0"/>
                          <a:ea typeface="Tahoma" panose="020B0604030504040204" pitchFamily="34" charset="0"/>
                          <a:cs typeface="Tahoma" panose="020B0604030504040204" pitchFamily="34" charset="0"/>
                        </a:rPr>
                        <a:t>Use a variety of techniques to add effects, e.g. shadows, reflection, hatching and cross-hatching.</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US" sz="600" kern="1200">
                          <a:solidFill>
                            <a:srgbClr val="FFC000"/>
                          </a:solidFill>
                          <a:effectLst/>
                          <a:latin typeface="Tahoma" panose="020B0604030504040204" pitchFamily="34" charset="0"/>
                          <a:ea typeface="Tahoma" panose="020B0604030504040204" pitchFamily="34" charset="0"/>
                          <a:cs typeface="Tahoma" panose="020B0604030504040204" pitchFamily="34" charset="0"/>
                        </a:rPr>
                        <a:t>Start to use pen and ink line and wash.</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US" sz="600" kern="1200">
                          <a:solidFill>
                            <a:srgbClr val="FFC000"/>
                          </a:solidFill>
                          <a:effectLst/>
                          <a:latin typeface="Tahoma" panose="020B0604030504040204" pitchFamily="34" charset="0"/>
                          <a:ea typeface="Tahoma" panose="020B0604030504040204" pitchFamily="34" charset="0"/>
                          <a:cs typeface="Tahoma" panose="020B0604030504040204" pitchFamily="34" charset="0"/>
                        </a:rPr>
                        <a:t>Compare and contrast the work of artists and designers using relevant vocabulary confidently.</a:t>
                      </a: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indent="-171450" algn="l">
                        <a:lnSpc>
                          <a:spcPct val="115000"/>
                        </a:lnSpc>
                        <a:spcAft>
                          <a:spcPts val="0"/>
                        </a:spcAft>
                        <a:buFont typeface="Arial" panose="020B0604020202020204" pitchFamily="34" charset="0"/>
                        <a:buChar char="•"/>
                      </a:pPr>
                      <a:r>
                        <a:rPr lang="en-GB" sz="600">
                          <a:solidFill>
                            <a:srgbClr val="FFC000"/>
                          </a:solidFill>
                          <a:effectLst/>
                          <a:latin typeface="Tahoma" panose="020B0604030504040204" pitchFamily="34" charset="0"/>
                          <a:ea typeface="Tahoma" panose="020B0604030504040204" pitchFamily="34" charset="0"/>
                          <a:cs typeface="Tahoma" panose="020B0604030504040204" pitchFamily="34" charset="0"/>
                        </a:rPr>
                        <a:t>Develop sketchbook use by having independent access to experiment with media</a:t>
                      </a:r>
                      <a:r>
                        <a:rPr lang="en-GB" sz="60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 </a:t>
                      </a:r>
                      <a:r>
                        <a:rPr lang="en-GB" sz="600">
                          <a:solidFill>
                            <a:srgbClr val="FFC000"/>
                          </a:solidFill>
                          <a:effectLst/>
                          <a:latin typeface="Tahoma" panose="020B0604030504040204" pitchFamily="34" charset="0"/>
                          <a:ea typeface="Tahoma" panose="020B0604030504040204" pitchFamily="34" charset="0"/>
                          <a:cs typeface="Tahoma" panose="020B0604030504040204" pitchFamily="34" charset="0"/>
                        </a:rPr>
                        <a:t>and collect images. </a:t>
                      </a:r>
                    </a:p>
                    <a:p>
                      <a:pPr marL="171450" indent="-171450" algn="l">
                        <a:lnSpc>
                          <a:spcPct val="115000"/>
                        </a:lnSpc>
                        <a:spcAft>
                          <a:spcPts val="0"/>
                        </a:spcAft>
                        <a:buFont typeface="Arial" panose="020B0604020202020204" pitchFamily="34" charset="0"/>
                        <a:buChar char="•"/>
                      </a:pPr>
                      <a:r>
                        <a:rPr lang="en-GB" sz="600">
                          <a:solidFill>
                            <a:srgbClr val="FFC000"/>
                          </a:solidFill>
                          <a:effectLst/>
                          <a:latin typeface="Tahoma" panose="020B0604030504040204" pitchFamily="34" charset="0"/>
                          <a:ea typeface="Tahoma" panose="020B0604030504040204" pitchFamily="34" charset="0"/>
                          <a:cs typeface="Tahoma" panose="020B0604030504040204" pitchFamily="34" charset="0"/>
                        </a:rPr>
                        <a:t>Begin to understand the process of perspective in paintings and drawings by other artists and in the real world e.g. in a rainforest/jungle/ landscape</a:t>
                      </a:r>
                    </a:p>
                    <a:p>
                      <a:pPr marL="171450" indent="-171450" algn="l">
                        <a:lnSpc>
                          <a:spcPct val="115000"/>
                        </a:lnSpc>
                        <a:spcAft>
                          <a:spcPts val="0"/>
                        </a:spcAft>
                        <a:buFont typeface="Arial" panose="020B0604020202020204" pitchFamily="34" charset="0"/>
                        <a:buChar char="•"/>
                      </a:pPr>
                      <a:r>
                        <a:rPr lang="en-GB" sz="600">
                          <a:solidFill>
                            <a:srgbClr val="FFC000"/>
                          </a:solidFill>
                          <a:effectLst/>
                          <a:latin typeface="Tahoma" panose="020B0604030504040204" pitchFamily="34" charset="0"/>
                          <a:ea typeface="Tahoma" panose="020B0604030504040204" pitchFamily="34" charset="0"/>
                          <a:cs typeface="Tahoma" panose="020B0604030504040204" pitchFamily="34" charset="0"/>
                        </a:rPr>
                        <a:t>Use tonal values to indicate perspective (pale = distant, darker = close)</a:t>
                      </a:r>
                    </a:p>
                    <a:p>
                      <a:pPr marL="171450" indent="-171450" algn="l">
                        <a:lnSpc>
                          <a:spcPct val="115000"/>
                        </a:lnSpc>
                        <a:spcAft>
                          <a:spcPts val="0"/>
                        </a:spcAft>
                        <a:buFont typeface="Arial" panose="020B0604020202020204" pitchFamily="34" charset="0"/>
                        <a:buChar char="•"/>
                      </a:pPr>
                      <a:r>
                        <a:rPr lang="en-GB" sz="600">
                          <a:solidFill>
                            <a:srgbClr val="FFC000"/>
                          </a:solidFill>
                          <a:effectLst/>
                          <a:latin typeface="Tahoma" panose="020B0604030504040204" pitchFamily="34" charset="0"/>
                          <a:ea typeface="Tahoma" panose="020B0604030504040204" pitchFamily="34" charset="0"/>
                          <a:cs typeface="Tahoma" panose="020B0604030504040204" pitchFamily="34" charset="0"/>
                        </a:rPr>
                        <a:t>Look</a:t>
                      </a:r>
                      <a:r>
                        <a:rPr lang="en-GB" sz="60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 at a range of figures drawings including Giacometti</a:t>
                      </a:r>
                      <a:endParaRPr lang="en-GB" sz="60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US" sz="600" kern="1200">
                          <a:solidFill>
                            <a:srgbClr val="FFC000"/>
                          </a:solidFill>
                          <a:effectLst/>
                          <a:latin typeface="Tahoma" panose="020B0604030504040204" pitchFamily="34" charset="0"/>
                          <a:ea typeface="Tahoma" panose="020B0604030504040204" pitchFamily="34" charset="0"/>
                          <a:cs typeface="Tahoma" panose="020B0604030504040204" pitchFamily="34" charset="0"/>
                        </a:rPr>
                        <a:t>Use a variety of techniques to add effects, e.g. shadows, reflection, hatching and cross-hatching.</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US" sz="600" kern="1200">
                          <a:solidFill>
                            <a:srgbClr val="FFC000"/>
                          </a:solidFill>
                          <a:effectLst/>
                          <a:latin typeface="Tahoma" panose="020B0604030504040204" pitchFamily="34" charset="0"/>
                          <a:ea typeface="Tahoma" panose="020B0604030504040204" pitchFamily="34" charset="0"/>
                          <a:cs typeface="Tahoma" panose="020B0604030504040204" pitchFamily="34" charset="0"/>
                        </a:rPr>
                        <a:t>Start to use pen and ink line and wash.</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US" sz="600" kern="1200">
                          <a:solidFill>
                            <a:srgbClr val="FFC000"/>
                          </a:solidFill>
                          <a:effectLst/>
                          <a:latin typeface="Tahoma" panose="020B0604030504040204" pitchFamily="34" charset="0"/>
                          <a:ea typeface="Tahoma" panose="020B0604030504040204" pitchFamily="34" charset="0"/>
                          <a:cs typeface="Tahoma" panose="020B0604030504040204" pitchFamily="34" charset="0"/>
                        </a:rPr>
                        <a:t>Compare and contrast the work of artists and designers using relevant vocabulary confidently.</a:t>
                      </a:r>
                      <a:endParaRPr lang="en-GB" sz="600">
                        <a:effectLst/>
                        <a:latin typeface="Tahoma" panose="020B060403050404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r>
                        <a:rPr lang="en-US" sz="600" b="0" kern="1200">
                          <a:solidFill>
                            <a:srgbClr val="7030A0"/>
                          </a:solidFill>
                          <a:effectLst/>
                          <a:latin typeface="Tahoma" panose="020B0604030504040204" pitchFamily="34" charset="0"/>
                          <a:ea typeface="Tahoma" panose="020B0604030504040204" pitchFamily="34" charset="0"/>
                          <a:cs typeface="Tahoma" panose="020B0604030504040204" pitchFamily="34" charset="0"/>
                        </a:rPr>
                        <a:t>Develop drawing techniques: use negative space (space between objects), depict movement and perspective in drawings; make</a:t>
                      </a:r>
                      <a:r>
                        <a:rPr lang="en-US" sz="600" b="0" kern="1200" baseline="0">
                          <a:solidFill>
                            <a:srgbClr val="7030A0"/>
                          </a:solidFill>
                          <a:effectLst/>
                          <a:latin typeface="Tahoma" panose="020B0604030504040204" pitchFamily="34" charset="0"/>
                          <a:ea typeface="Tahoma" panose="020B0604030504040204" pitchFamily="34" charset="0"/>
                          <a:cs typeface="Tahoma" panose="020B0604030504040204" pitchFamily="34" charset="0"/>
                        </a:rPr>
                        <a:t> tonal and linear studies, </a:t>
                      </a:r>
                      <a:r>
                        <a:rPr lang="en-US" sz="600" b="0" kern="1200" baseline="0" err="1">
                          <a:solidFill>
                            <a:srgbClr val="7030A0"/>
                          </a:solidFill>
                          <a:effectLst/>
                          <a:latin typeface="Tahoma" panose="020B0604030504040204" pitchFamily="34" charset="0"/>
                          <a:ea typeface="Tahoma" panose="020B0604030504040204" pitchFamily="34" charset="0"/>
                          <a:cs typeface="Tahoma" panose="020B0604030504040204" pitchFamily="34" charset="0"/>
                        </a:rPr>
                        <a:t>eg.</a:t>
                      </a:r>
                      <a:r>
                        <a:rPr lang="en-US" sz="600" b="0" kern="1200" baseline="0">
                          <a:solidFill>
                            <a:srgbClr val="7030A0"/>
                          </a:solidFill>
                          <a:effectLst/>
                          <a:latin typeface="Tahoma" panose="020B0604030504040204" pitchFamily="34" charset="0"/>
                          <a:ea typeface="Tahoma" panose="020B0604030504040204" pitchFamily="34" charset="0"/>
                          <a:cs typeface="Tahoma" panose="020B0604030504040204" pitchFamily="34" charset="0"/>
                        </a:rPr>
                        <a:t> figure drawings. Landscape/ forest scape </a:t>
                      </a:r>
                    </a:p>
                    <a:p>
                      <a:pPr marL="171450" indent="-171450">
                        <a:buFont typeface="Arial" panose="020B0604020202020204" pitchFamily="34" charset="0"/>
                        <a:buChar char="•"/>
                      </a:pPr>
                      <a:r>
                        <a:rPr lang="en-US" sz="600" b="0" kern="1200" baseline="0">
                          <a:solidFill>
                            <a:srgbClr val="7030A0"/>
                          </a:solidFill>
                          <a:effectLst/>
                          <a:latin typeface="Tahoma" panose="020B0604030504040204" pitchFamily="34" charset="0"/>
                          <a:ea typeface="Tahoma" panose="020B0604030504040204" pitchFamily="34" charset="0"/>
                          <a:cs typeface="Tahoma" panose="020B0604030504040204" pitchFamily="34" charset="0"/>
                        </a:rPr>
                        <a:t>Consider the proportions of the human figure. </a:t>
                      </a:r>
                      <a:endParaRPr lang="en-GB" sz="600" b="0" kern="1200">
                        <a:solidFill>
                          <a:srgbClr val="7030A0"/>
                        </a:solidFill>
                        <a:effectLst/>
                        <a:latin typeface="Tahoma" panose="020B060403050404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r>
                        <a:rPr lang="en-US" sz="600" b="0" kern="1200">
                          <a:solidFill>
                            <a:srgbClr val="7030A0"/>
                          </a:solidFill>
                          <a:effectLst/>
                          <a:latin typeface="Tahoma" panose="020B0604030504040204" pitchFamily="34" charset="0"/>
                          <a:ea typeface="Tahoma" panose="020B0604030504040204" pitchFamily="34" charset="0"/>
                          <a:cs typeface="Tahoma" panose="020B0604030504040204" pitchFamily="34" charset="0"/>
                        </a:rPr>
                        <a:t>Manipulate a wide range of drawing media with confidence, </a:t>
                      </a:r>
                      <a:r>
                        <a:rPr lang="en-US" sz="600" b="0" kern="1200" err="1">
                          <a:solidFill>
                            <a:srgbClr val="7030A0"/>
                          </a:solidFill>
                          <a:effectLst/>
                          <a:latin typeface="Tahoma" panose="020B0604030504040204" pitchFamily="34" charset="0"/>
                          <a:ea typeface="Tahoma" panose="020B0604030504040204" pitchFamily="34" charset="0"/>
                          <a:cs typeface="Tahoma" panose="020B0604030504040204" pitchFamily="34" charset="0"/>
                        </a:rPr>
                        <a:t>eg.</a:t>
                      </a:r>
                      <a:r>
                        <a:rPr lang="en-US" sz="600" b="0" kern="1200">
                          <a:solidFill>
                            <a:srgbClr val="7030A0"/>
                          </a:solidFill>
                          <a:effectLst/>
                          <a:latin typeface="Tahoma" panose="020B0604030504040204" pitchFamily="34" charset="0"/>
                          <a:ea typeface="Tahoma" panose="020B0604030504040204" pitchFamily="34" charset="0"/>
                          <a:cs typeface="Tahoma" panose="020B0604030504040204" pitchFamily="34" charset="0"/>
                        </a:rPr>
                        <a:t> pastels, oil pastels, charcoal and </a:t>
                      </a:r>
                      <a:r>
                        <a:rPr lang="en-US" sz="600" b="0" kern="1200" err="1">
                          <a:solidFill>
                            <a:srgbClr val="7030A0"/>
                          </a:solidFill>
                          <a:effectLst/>
                          <a:latin typeface="Tahoma" panose="020B0604030504040204" pitchFamily="34" charset="0"/>
                          <a:ea typeface="Tahoma" panose="020B0604030504040204" pitchFamily="34" charset="0"/>
                          <a:cs typeface="Tahoma" panose="020B0604030504040204" pitchFamily="34" charset="0"/>
                        </a:rPr>
                        <a:t>conte</a:t>
                      </a:r>
                      <a:r>
                        <a:rPr lang="en-US" sz="600" b="0" kern="1200">
                          <a:solidFill>
                            <a:srgbClr val="7030A0"/>
                          </a:solidFill>
                          <a:effectLst/>
                          <a:latin typeface="Tahoma" panose="020B0604030504040204" pitchFamily="34" charset="0"/>
                          <a:ea typeface="Tahoma" panose="020B0604030504040204" pitchFamily="34" charset="0"/>
                          <a:cs typeface="Tahoma" panose="020B0604030504040204" pitchFamily="34" charset="0"/>
                        </a:rPr>
                        <a:t> showing tonal change and </a:t>
                      </a:r>
                      <a:r>
                        <a:rPr lang="en-US" sz="600" b="0" kern="1200" err="1">
                          <a:solidFill>
                            <a:srgbClr val="7030A0"/>
                          </a:solidFill>
                          <a:effectLst/>
                          <a:latin typeface="Tahoma" panose="020B0604030504040204" pitchFamily="34" charset="0"/>
                          <a:ea typeface="Tahoma" panose="020B0604030504040204" pitchFamily="34" charset="0"/>
                          <a:cs typeface="Tahoma" panose="020B0604030504040204" pitchFamily="34" charset="0"/>
                        </a:rPr>
                        <a:t>colour</a:t>
                      </a:r>
                      <a:r>
                        <a:rPr lang="en-US" sz="600" b="0" kern="1200">
                          <a:solidFill>
                            <a:srgbClr val="7030A0"/>
                          </a:solidFill>
                          <a:effectLst/>
                          <a:latin typeface="Tahoma" panose="020B0604030504040204" pitchFamily="34" charset="0"/>
                          <a:ea typeface="Tahoma" panose="020B0604030504040204" pitchFamily="34" charset="0"/>
                          <a:cs typeface="Tahoma" panose="020B0604030504040204" pitchFamily="34" charset="0"/>
                        </a:rPr>
                        <a:t> mixing skill. </a:t>
                      </a:r>
                    </a:p>
                    <a:p>
                      <a:pPr marL="171450" indent="-171450">
                        <a:buFont typeface="Arial" panose="020B0604020202020204" pitchFamily="34" charset="0"/>
                        <a:buChar char="•"/>
                      </a:pPr>
                      <a:r>
                        <a:rPr lang="en-US" sz="600" b="0" kern="1200" baseline="0">
                          <a:solidFill>
                            <a:srgbClr val="7030A0"/>
                          </a:solidFill>
                          <a:effectLst/>
                          <a:latin typeface="Tahoma" panose="020B0604030504040204" pitchFamily="34" charset="0"/>
                          <a:ea typeface="Tahoma" panose="020B0604030504040204" pitchFamily="34" charset="0"/>
                          <a:cs typeface="Tahoma" panose="020B0604030504040204" pitchFamily="34" charset="0"/>
                        </a:rPr>
                        <a:t>Establish ongoing use of a sketchbook to record thoughts, collect images and develop ideas.</a:t>
                      </a:r>
                    </a:p>
                    <a:p>
                      <a:pPr marL="171450" indent="-171450">
                        <a:buFont typeface="Arial" panose="020B0604020202020204" pitchFamily="34" charset="0"/>
                        <a:buChar char="•"/>
                      </a:pPr>
                      <a:r>
                        <a:rPr lang="en-US" sz="600" b="0" kern="1200" baseline="0">
                          <a:solidFill>
                            <a:srgbClr val="7030A0"/>
                          </a:solidFill>
                          <a:effectLst/>
                          <a:latin typeface="Tahoma" panose="020B0604030504040204" pitchFamily="34" charset="0"/>
                          <a:ea typeface="Tahoma" panose="020B0604030504040204" pitchFamily="34" charset="0"/>
                          <a:cs typeface="Tahoma" panose="020B0604030504040204" pitchFamily="34" charset="0"/>
                        </a:rPr>
                        <a:t>Evaluate and </a:t>
                      </a:r>
                      <a:r>
                        <a:rPr lang="en-US" sz="600" b="0" kern="1200" baseline="0" err="1">
                          <a:solidFill>
                            <a:srgbClr val="7030A0"/>
                          </a:solidFill>
                          <a:effectLst/>
                          <a:latin typeface="Tahoma" panose="020B0604030504040204" pitchFamily="34" charset="0"/>
                          <a:ea typeface="Tahoma" panose="020B0604030504040204" pitchFamily="34" charset="0"/>
                          <a:cs typeface="Tahoma" panose="020B0604030504040204" pitchFamily="34" charset="0"/>
                        </a:rPr>
                        <a:t>analyse</a:t>
                      </a:r>
                      <a:r>
                        <a:rPr lang="en-US" sz="600" b="0" kern="1200" baseline="0">
                          <a:solidFill>
                            <a:srgbClr val="7030A0"/>
                          </a:solidFill>
                          <a:effectLst/>
                          <a:latin typeface="Tahoma" panose="020B0604030504040204" pitchFamily="34" charset="0"/>
                          <a:ea typeface="Tahoma" panose="020B0604030504040204" pitchFamily="34" charset="0"/>
                          <a:cs typeface="Tahoma" panose="020B0604030504040204" pitchFamily="34" charset="0"/>
                        </a:rPr>
                        <a:t> the creative work of artists, designers and architects. </a:t>
                      </a:r>
                    </a:p>
                    <a:p>
                      <a:pPr marL="171450" indent="-171450">
                        <a:buFont typeface="Arial" panose="020B0604020202020204" pitchFamily="34" charset="0"/>
                        <a:buChar char="•"/>
                      </a:pPr>
                      <a:r>
                        <a:rPr lang="en-US" sz="600" b="0" kern="1200" baseline="0">
                          <a:solidFill>
                            <a:srgbClr val="7030A0"/>
                          </a:solidFill>
                          <a:effectLst/>
                          <a:latin typeface="Tahoma" panose="020B0604030504040204" pitchFamily="34" charset="0"/>
                          <a:ea typeface="Tahoma" panose="020B0604030504040204" pitchFamily="34" charset="0"/>
                          <a:cs typeface="Tahoma" panose="020B0604030504040204" pitchFamily="34" charset="0"/>
                        </a:rPr>
                        <a:t>Know that art, craft design and architecture has shaped our history and that of different cultures. </a:t>
                      </a:r>
                      <a:r>
                        <a:rPr lang="en-US"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 </a:t>
                      </a:r>
                      <a:endParaRPr lang="en-GB" sz="600" kern="1200">
                        <a:solidFill>
                          <a:schemeClr val="dk1"/>
                        </a:solidFill>
                        <a:effectLst/>
                        <a:latin typeface="Tahoma" panose="020B0604030504040204" pitchFamily="34" charset="0"/>
                        <a:ea typeface="Tahoma" panose="020B0604030504040204" pitchFamily="34" charset="0"/>
                        <a:cs typeface="Tahoma" panose="020B0604030504040204" pitchFamily="34" charset="0"/>
                      </a:endParaRPr>
                    </a:p>
                    <a:p>
                      <a:pPr algn="l">
                        <a:lnSpc>
                          <a:spcPct val="115000"/>
                        </a:lnSpc>
                        <a:spcAft>
                          <a:spcPts val="0"/>
                        </a:spcAft>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extLst>
                  <a:ext uri="{0D108BD9-81ED-4DB2-BD59-A6C34878D82A}">
                    <a16:rowId xmlns:a16="http://schemas.microsoft.com/office/drawing/2014/main" val="1576507716"/>
                  </a:ext>
                </a:extLst>
              </a:tr>
              <a:tr h="515112">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Artists</a:t>
                      </a:r>
                    </a:p>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Craft</a:t>
                      </a:r>
                      <a:r>
                        <a:rPr lang="en-GB" sz="600" baseline="0">
                          <a:effectLst/>
                          <a:latin typeface="Tahoma" panose="020B0604030504040204" pitchFamily="34" charset="0"/>
                          <a:ea typeface="Tahoma" panose="020B0604030504040204" pitchFamily="34" charset="0"/>
                          <a:cs typeface="Tahoma" panose="020B0604030504040204" pitchFamily="34" charset="0"/>
                        </a:rPr>
                        <a:t> makers</a:t>
                      </a:r>
                    </a:p>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Designers</a:t>
                      </a:r>
                    </a:p>
                    <a:p>
                      <a:pPr algn="ctr">
                        <a:lnSpc>
                          <a:spcPct val="115000"/>
                        </a:lnSpc>
                        <a:spcAft>
                          <a:spcPts val="0"/>
                        </a:spcAft>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nchor="ctr"/>
                </a:tc>
                <a:tc>
                  <a:txBody>
                    <a:bodyPr/>
                    <a:lstStyle/>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a:effectLst/>
                          <a:latin typeface="Tahoma" panose="020B0604030504040204" pitchFamily="34" charset="0"/>
                          <a:ea typeface="Tahoma" panose="020B0604030504040204" pitchFamily="34" charset="0"/>
                          <a:cs typeface="Tahoma" panose="020B0604030504040204" pitchFamily="34" charset="0"/>
                        </a:rPr>
                        <a:t>Constable, Turner, Bruegel</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a:effectLst/>
                          <a:latin typeface="Tahoma" panose="020B0604030504040204" pitchFamily="34" charset="0"/>
                          <a:ea typeface="Tahoma" panose="020B0604030504040204" pitchFamily="34" charset="0"/>
                          <a:cs typeface="Tahoma" panose="020B0604030504040204" pitchFamily="34" charset="0"/>
                        </a:rPr>
                        <a:t>Ancient Greek vases</a:t>
                      </a:r>
                    </a:p>
                    <a:p>
                      <a:pPr marL="171450" indent="-171450" algn="l">
                        <a:lnSpc>
                          <a:spcPct val="115000"/>
                        </a:lnSpc>
                        <a:spcAft>
                          <a:spcPts val="0"/>
                        </a:spcAft>
                        <a:buFont typeface="Arial" panose="020B0604020202020204" pitchFamily="34" charset="0"/>
                        <a:buChar char="•"/>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indent="-171450" algn="l">
                        <a:lnSpc>
                          <a:spcPct val="115000"/>
                        </a:lnSpc>
                        <a:spcAft>
                          <a:spcPts val="0"/>
                        </a:spcAft>
                        <a:buFont typeface="Arial" panose="020B0604020202020204" pitchFamily="34" charset="0"/>
                        <a:buChar char="•"/>
                      </a:pPr>
                      <a:r>
                        <a:rPr lang="en-GB" sz="600">
                          <a:effectLst/>
                          <a:latin typeface="Tahoma" panose="020B0604030504040204" pitchFamily="34" charset="0"/>
                          <a:ea typeface="Tahoma" panose="020B0604030504040204" pitchFamily="34" charset="0"/>
                          <a:cs typeface="Tahoma" panose="020B0604030504040204" pitchFamily="34" charset="0"/>
                        </a:rPr>
                        <a:t>Picasso portraits</a:t>
                      </a:r>
                    </a:p>
                    <a:p>
                      <a:pPr marL="171450" indent="-171450" algn="l">
                        <a:lnSpc>
                          <a:spcPct val="115000"/>
                        </a:lnSpc>
                        <a:spcAft>
                          <a:spcPts val="0"/>
                        </a:spcAft>
                        <a:buFont typeface="Arial" panose="020B0604020202020204" pitchFamily="34" charset="0"/>
                        <a:buChar char="•"/>
                      </a:pPr>
                      <a:r>
                        <a:rPr lang="en-GB" sz="600">
                          <a:effectLst/>
                          <a:latin typeface="Tahoma" panose="020B0604030504040204" pitchFamily="34" charset="0"/>
                          <a:ea typeface="Tahoma" panose="020B0604030504040204" pitchFamily="34" charset="0"/>
                          <a:cs typeface="Tahoma" panose="020B0604030504040204" pitchFamily="34" charset="0"/>
                        </a:rPr>
                        <a:t>Frida Kahlo</a:t>
                      </a:r>
                    </a:p>
                    <a:p>
                      <a:pPr marL="171450" indent="-171450" algn="l">
                        <a:lnSpc>
                          <a:spcPct val="115000"/>
                        </a:lnSpc>
                        <a:spcAft>
                          <a:spcPts val="0"/>
                        </a:spcAft>
                        <a:buFont typeface="Arial" panose="020B0604020202020204" pitchFamily="34" charset="0"/>
                        <a:buChar char="•"/>
                      </a:pPr>
                      <a:r>
                        <a:rPr lang="en-GB" sz="600">
                          <a:effectLst/>
                          <a:latin typeface="Tahoma" panose="020B0604030504040204" pitchFamily="34" charset="0"/>
                          <a:ea typeface="Tahoma" panose="020B0604030504040204" pitchFamily="34" charset="0"/>
                          <a:cs typeface="Tahoma" panose="020B0604030504040204" pitchFamily="34" charset="0"/>
                        </a:rPr>
                        <a:t>German Expressionists – emotion portraits</a:t>
                      </a:r>
                    </a:p>
                    <a:p>
                      <a:pPr marL="171450" indent="-171450" algn="l">
                        <a:lnSpc>
                          <a:spcPct val="115000"/>
                        </a:lnSpc>
                        <a:spcAft>
                          <a:spcPts val="0"/>
                        </a:spcAft>
                        <a:buFont typeface="Arial" panose="020B0604020202020204" pitchFamily="34" charset="0"/>
                        <a:buChar char="•"/>
                      </a:pPr>
                      <a:r>
                        <a:rPr lang="en-GB" sz="600">
                          <a:effectLst/>
                          <a:latin typeface="Tahoma" panose="020B0604030504040204" pitchFamily="34" charset="0"/>
                          <a:ea typeface="Tahoma" panose="020B0604030504040204" pitchFamily="34" charset="0"/>
                          <a:cs typeface="Tahoma" panose="020B0604030504040204" pitchFamily="34" charset="0"/>
                        </a:rPr>
                        <a:t>Hokusai</a:t>
                      </a:r>
                    </a:p>
                  </a:txBody>
                  <a:tcPr marL="17686" marR="17686" marT="0" marB="0"/>
                </a:tc>
                <a:tc>
                  <a:txBody>
                    <a:bodyPr/>
                    <a:lstStyle/>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Kathe Kollwitz (WW2)</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Angel of the North – Anthony Gormley</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Henry Moore – figure and tone</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Da Vinci – (Vitruvian</a:t>
                      </a:r>
                      <a:r>
                        <a:rPr lang="en-GB" sz="600" kern="1200" baseline="0">
                          <a:solidFill>
                            <a:schemeClr val="dk1"/>
                          </a:solidFill>
                          <a:effectLst/>
                          <a:latin typeface="Tahoma" panose="020B0604030504040204" pitchFamily="34" charset="0"/>
                          <a:ea typeface="Tahoma" panose="020B0604030504040204" pitchFamily="34" charset="0"/>
                          <a:cs typeface="Tahoma" panose="020B0604030504040204" pitchFamily="34" charset="0"/>
                        </a:rPr>
                        <a:t> man) Figure proportions</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kern="1200" baseline="0">
                          <a:solidFill>
                            <a:schemeClr val="dk1"/>
                          </a:solidFill>
                          <a:effectLst/>
                          <a:latin typeface="Tahoma" panose="020B0604030504040204" pitchFamily="34" charset="0"/>
                          <a:ea typeface="Tahoma" panose="020B0604030504040204" pitchFamily="34" charset="0"/>
                          <a:cs typeface="Tahoma" panose="020B0604030504040204" pitchFamily="34" charset="0"/>
                        </a:rPr>
                        <a:t>Giacometti</a:t>
                      </a: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extLst>
                  <a:ext uri="{0D108BD9-81ED-4DB2-BD59-A6C34878D82A}">
                    <a16:rowId xmlns:a16="http://schemas.microsoft.com/office/drawing/2014/main" val="10002"/>
                  </a:ext>
                </a:extLst>
              </a:tr>
              <a:tr h="1040892">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Vocabulary</a:t>
                      </a:r>
                    </a:p>
                  </a:txBody>
                  <a:tcPr marL="17686" marR="17686" marT="0" marB="0" anchor="ctr"/>
                </a:tc>
                <a:tc>
                  <a:txBody>
                    <a:bodyPr/>
                    <a:lstStyle/>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US" sz="600" kern="1200">
                          <a:solidFill>
                            <a:schemeClr val="tx1"/>
                          </a:solidFill>
                          <a:effectLst/>
                          <a:latin typeface="Tahoma" panose="020B0604030504040204" pitchFamily="34" charset="0"/>
                          <a:ea typeface="Tahoma" panose="020B0604030504040204" pitchFamily="34" charset="0"/>
                          <a:cs typeface="Tahoma" panose="020B0604030504040204" pitchFamily="34" charset="0"/>
                        </a:rPr>
                        <a:t>Frame, Symbol, Graphic designer, Shading, Light, Dark, Tone, Shadow, Continuous line, Pattern, Form, Shape, Tonal, Outline, H and B, Dimension, Smudging, Blending, Pressure, Annotate.</a:t>
                      </a:r>
                      <a:endParaRPr lang="en-GB" sz="600" kern="1200">
                        <a:solidFill>
                          <a:schemeClr val="tx1"/>
                        </a:solidFill>
                        <a:effectLst/>
                        <a:latin typeface="Tahoma" panose="020B0604030504040204" pitchFamily="34" charset="0"/>
                        <a:ea typeface="Tahoma" panose="020B0604030504040204" pitchFamily="34" charset="0"/>
                        <a:cs typeface="Tahoma" panose="020B0604030504040204" pitchFamily="34" charset="0"/>
                      </a:endParaRPr>
                    </a:p>
                    <a:p>
                      <a:pPr marL="0" indent="0" algn="l">
                        <a:lnSpc>
                          <a:spcPct val="115000"/>
                        </a:lnSpc>
                        <a:spcAft>
                          <a:spcPts val="0"/>
                        </a:spcAft>
                        <a:buFont typeface="Arial" panose="020B0604020202020204" pitchFamily="34" charset="0"/>
                        <a:buNone/>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US" sz="600" kern="1200">
                          <a:solidFill>
                            <a:srgbClr val="FF0000"/>
                          </a:solidFill>
                          <a:effectLst/>
                          <a:latin typeface="Tahoma" panose="020B0604030504040204" pitchFamily="34" charset="0"/>
                          <a:ea typeface="Tahoma" panose="020B0604030504040204" pitchFamily="34" charset="0"/>
                          <a:cs typeface="Tahoma" panose="020B0604030504040204" pitchFamily="34" charset="0"/>
                        </a:rPr>
                        <a:t>Direction, Texture, Tone, Weight, Pressure, Past, Present, Appearance, Character, Personality, Texture, Pattern, Form, Shape, Tone, Tint, Smudge, Blend, Mark, Hard, Soft, Light, Heavy, Graffiti, Perspective, Graphics.</a:t>
                      </a:r>
                      <a:endParaRPr lang="en-GB" sz="600" kern="1200">
                        <a:solidFill>
                          <a:srgbClr val="FF0000"/>
                        </a:solidFill>
                        <a:effectLst/>
                        <a:latin typeface="Tahoma" panose="020B0604030504040204" pitchFamily="34" charset="0"/>
                        <a:ea typeface="Tahoma" panose="020B0604030504040204" pitchFamily="34" charset="0"/>
                        <a:cs typeface="Tahoma" panose="020B0604030504040204" pitchFamily="34" charset="0"/>
                      </a:endParaRP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a:solidFill>
                            <a:srgbClr val="FFC000"/>
                          </a:solidFill>
                          <a:effectLst/>
                          <a:latin typeface="Tahoma" panose="020B0604030504040204" pitchFamily="34" charset="0"/>
                          <a:ea typeface="Tahoma" panose="020B0604030504040204" pitchFamily="34" charset="0"/>
                          <a:cs typeface="Tahoma" panose="020B0604030504040204" pitchFamily="34" charset="0"/>
                        </a:rPr>
                        <a:t>Facial features, Portraiture, Self-portrait, </a:t>
                      </a:r>
                      <a:r>
                        <a:rPr lang="en-US" sz="600" kern="1200">
                          <a:solidFill>
                            <a:srgbClr val="FFC000"/>
                          </a:solidFill>
                          <a:effectLst/>
                          <a:latin typeface="Tahoma" panose="020B0604030504040204" pitchFamily="34" charset="0"/>
                          <a:ea typeface="Tahoma" panose="020B0604030504040204" pitchFamily="34" charset="0"/>
                          <a:cs typeface="Tahoma" panose="020B0604030504040204" pitchFamily="34" charset="0"/>
                        </a:rPr>
                        <a:t> Perspective, Image, Subject, Caricature, Expression, </a:t>
                      </a:r>
                      <a:r>
                        <a:rPr lang="en-US" sz="600" kern="120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Wash, Shadows, Hatching, Cross-hatching. </a:t>
                      </a:r>
                      <a:endParaRPr lang="en-GB" sz="600" kern="120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US" sz="600" kern="1200">
                          <a:solidFill>
                            <a:srgbClr val="FFC000"/>
                          </a:solidFill>
                          <a:effectLst/>
                          <a:latin typeface="Tahoma" panose="020B0604030504040204" pitchFamily="34" charset="0"/>
                          <a:ea typeface="Tahoma" panose="020B0604030504040204" pitchFamily="34" charset="0"/>
                          <a:cs typeface="Tahoma" panose="020B0604030504040204" pitchFamily="34" charset="0"/>
                        </a:rPr>
                        <a:t>Proportions, Image, Subject, Foreground, Mid ground, Background, </a:t>
                      </a:r>
                      <a:r>
                        <a:rPr lang="en-US" sz="600" kern="120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Wash, Shadows, Hatching, Cross-hatching. </a:t>
                      </a:r>
                      <a:endParaRPr lang="en-GB" sz="600" kern="120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US" sz="600" kern="1200">
                          <a:solidFill>
                            <a:srgbClr val="7030A0"/>
                          </a:solidFill>
                          <a:effectLst/>
                          <a:latin typeface="Tahoma" panose="020B0604030504040204" pitchFamily="34" charset="0"/>
                          <a:ea typeface="Tahoma" panose="020B0604030504040204" pitchFamily="34" charset="0"/>
                          <a:cs typeface="Tahoma" panose="020B0604030504040204" pitchFamily="34" charset="0"/>
                        </a:rPr>
                        <a:t>Action, Balance, Direction, Dynamic, Imbalance, Movement, Poised, Transition, Viewpoint, Weight, Perspective</a:t>
                      </a:r>
                      <a:r>
                        <a:rPr lang="en-US" sz="600" kern="1200" baseline="0">
                          <a:solidFill>
                            <a:srgbClr val="7030A0"/>
                          </a:solidFill>
                          <a:effectLst/>
                          <a:latin typeface="Tahoma" panose="020B0604030504040204" pitchFamily="34" charset="0"/>
                          <a:ea typeface="Tahoma" panose="020B0604030504040204" pitchFamily="34" charset="0"/>
                          <a:cs typeface="Tahoma" panose="020B0604030504040204" pitchFamily="34" charset="0"/>
                        </a:rPr>
                        <a:t> Mixed-media, Negative space, Tonal, Linear, Proportions, Scale, Charcoal, Conte. </a:t>
                      </a:r>
                      <a:endParaRPr lang="en-GB" sz="600" kern="1200">
                        <a:solidFill>
                          <a:srgbClr val="7030A0"/>
                        </a:solidFill>
                        <a:effectLst/>
                        <a:latin typeface="Tahoma" panose="020B0604030504040204" pitchFamily="34" charset="0"/>
                        <a:ea typeface="Tahoma" panose="020B0604030504040204" pitchFamily="34" charset="0"/>
                        <a:cs typeface="Tahoma" panose="020B0604030504040204" pitchFamily="34" charset="0"/>
                      </a:endParaRPr>
                    </a:p>
                    <a:p>
                      <a:pPr algn="l">
                        <a:lnSpc>
                          <a:spcPct val="115000"/>
                        </a:lnSpc>
                        <a:spcAft>
                          <a:spcPts val="0"/>
                        </a:spcAft>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091331816"/>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18155" y="1089290"/>
            <a:ext cx="507551" cy="503507"/>
          </a:xfrm>
          <a:prstGeom prst="rect">
            <a:avLst/>
          </a:prstGeom>
        </p:spPr>
      </p:pic>
      <p:sp>
        <p:nvSpPr>
          <p:cNvPr id="6" name="TextBox 5"/>
          <p:cNvSpPr txBox="1"/>
          <p:nvPr/>
        </p:nvSpPr>
        <p:spPr>
          <a:xfrm>
            <a:off x="1925705" y="1108049"/>
            <a:ext cx="5886654" cy="507831"/>
          </a:xfrm>
          <a:prstGeom prst="rect">
            <a:avLst/>
          </a:prstGeom>
          <a:noFill/>
        </p:spPr>
        <p:txBody>
          <a:bodyPr wrap="square" rtlCol="0">
            <a:spAutoFit/>
          </a:bodyPr>
          <a:lstStyle/>
          <a:p>
            <a:pPr defTabSz="685800"/>
            <a:r>
              <a:rPr lang="en-GB" sz="2700" b="1">
                <a:solidFill>
                  <a:srgbClr val="002060"/>
                </a:solidFill>
                <a:latin typeface="Tahoma" panose="020B0604030504040204" pitchFamily="34" charset="0"/>
                <a:ea typeface="Tahoma" panose="020B0604030504040204" pitchFamily="34" charset="0"/>
                <a:cs typeface="Tahoma" panose="020B0604030504040204" pitchFamily="34" charset="0"/>
              </a:rPr>
              <a:t>Art and Design    EYFS to Year 2</a:t>
            </a:r>
          </a:p>
        </p:txBody>
      </p:sp>
      <p:sp>
        <p:nvSpPr>
          <p:cNvPr id="4" name="Rectangle 1"/>
          <p:cNvSpPr>
            <a:spLocks noChangeArrowheads="1"/>
          </p:cNvSpPr>
          <p:nvPr/>
        </p:nvSpPr>
        <p:spPr bwMode="auto">
          <a:xfrm>
            <a:off x="1485901" y="2248705"/>
            <a:ext cx="138564"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fontAlgn="base">
              <a:spcBef>
                <a:spcPct val="0"/>
              </a:spcBef>
              <a:spcAft>
                <a:spcPct val="0"/>
              </a:spcAft>
            </a:pPr>
            <a:endParaRPr lang="en-US" altLang="en-US" sz="135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nvGraphicFramePr>
        <p:xfrm>
          <a:off x="1329159" y="1576682"/>
          <a:ext cx="6483202" cy="4043399"/>
        </p:xfrm>
        <a:graphic>
          <a:graphicData uri="http://schemas.openxmlformats.org/drawingml/2006/table">
            <a:tbl>
              <a:tblPr firstRow="1" firstCol="1" bandRow="1">
                <a:tableStyleId>{5C22544A-7EE6-4342-B048-85BDC9FD1C3A}</a:tableStyleId>
              </a:tblPr>
              <a:tblGrid>
                <a:gridCol w="576729">
                  <a:extLst>
                    <a:ext uri="{9D8B030D-6E8A-4147-A177-3AD203B41FA5}">
                      <a16:colId xmlns:a16="http://schemas.microsoft.com/office/drawing/2014/main" val="20000"/>
                    </a:ext>
                  </a:extLst>
                </a:gridCol>
                <a:gridCol w="1901936">
                  <a:extLst>
                    <a:ext uri="{9D8B030D-6E8A-4147-A177-3AD203B41FA5}">
                      <a16:colId xmlns:a16="http://schemas.microsoft.com/office/drawing/2014/main" val="713258296"/>
                    </a:ext>
                  </a:extLst>
                </a:gridCol>
                <a:gridCol w="2011680">
                  <a:extLst>
                    <a:ext uri="{9D8B030D-6E8A-4147-A177-3AD203B41FA5}">
                      <a16:colId xmlns:a16="http://schemas.microsoft.com/office/drawing/2014/main" val="20001"/>
                    </a:ext>
                  </a:extLst>
                </a:gridCol>
                <a:gridCol w="1992857">
                  <a:extLst>
                    <a:ext uri="{9D8B030D-6E8A-4147-A177-3AD203B41FA5}">
                      <a16:colId xmlns:a16="http://schemas.microsoft.com/office/drawing/2014/main" val="20002"/>
                    </a:ext>
                  </a:extLst>
                </a:gridCol>
              </a:tblGrid>
              <a:tr h="266392">
                <a:tc>
                  <a:txBody>
                    <a:bodyPr/>
                    <a:lstStyle/>
                    <a:p>
                      <a:pP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 </a:t>
                      </a:r>
                    </a:p>
                  </a:txBody>
                  <a:tcPr marL="17686" marR="17686" marT="0" marB="0"/>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EYFS</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1</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2</a:t>
                      </a:r>
                    </a:p>
                  </a:txBody>
                  <a:tcPr marL="17686" marR="17686" marT="0" marB="0" anchor="ctr"/>
                </a:tc>
                <a:extLst>
                  <a:ext uri="{0D108BD9-81ED-4DB2-BD59-A6C34878D82A}">
                    <a16:rowId xmlns:a16="http://schemas.microsoft.com/office/drawing/2014/main" val="10000"/>
                  </a:ext>
                </a:extLst>
              </a:tr>
              <a:tr h="2077417">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Painting</a:t>
                      </a:r>
                    </a:p>
                  </a:txBody>
                  <a:tcPr marL="17686" marR="17686" marT="0" marB="0" anchor="ctr"/>
                </a:tc>
                <a:tc>
                  <a:txBody>
                    <a:bodyPr/>
                    <a:lstStyle/>
                    <a:p>
                      <a:pPr marL="171450" indent="-171450" algn="l">
                        <a:lnSpc>
                          <a:spcPct val="115000"/>
                        </a:lnSpc>
                        <a:spcAft>
                          <a:spcPts val="0"/>
                        </a:spcAft>
                        <a:buFont typeface="Arial" panose="020B0604020202020204" pitchFamily="34" charset="0"/>
                        <a:buChar char="•"/>
                      </a:pPr>
                      <a:r>
                        <a:rPr lang="en-GB" sz="600">
                          <a:effectLst/>
                          <a:latin typeface="Tahoma" panose="020B0604030504040204" pitchFamily="34" charset="0"/>
                          <a:ea typeface="Tahoma" panose="020B0604030504040204" pitchFamily="34" charset="0"/>
                          <a:cs typeface="Tahoma" panose="020B0604030504040204" pitchFamily="34" charset="0"/>
                        </a:rPr>
                        <a:t>Start to experiment with colour mixing by using a limited palette (R Y B)</a:t>
                      </a:r>
                    </a:p>
                    <a:p>
                      <a:pPr marL="171450" indent="-171450" algn="l">
                        <a:lnSpc>
                          <a:spcPct val="115000"/>
                        </a:lnSpc>
                        <a:spcAft>
                          <a:spcPts val="0"/>
                        </a:spcAft>
                        <a:buFont typeface="Arial" panose="020B0604020202020204" pitchFamily="34" charset="0"/>
                        <a:buChar char="•"/>
                      </a:pPr>
                      <a:r>
                        <a:rPr lang="en-GB" sz="600">
                          <a:effectLst/>
                          <a:latin typeface="Tahoma" panose="020B0604030504040204" pitchFamily="34" charset="0"/>
                          <a:ea typeface="Tahoma" panose="020B0604030504040204" pitchFamily="34" charset="0"/>
                          <a:cs typeface="Tahoma" panose="020B0604030504040204" pitchFamily="34" charset="0"/>
                        </a:rPr>
                        <a:t>Test</a:t>
                      </a:r>
                      <a:r>
                        <a:rPr lang="en-GB" sz="600" baseline="0">
                          <a:effectLst/>
                          <a:latin typeface="Tahoma" panose="020B0604030504040204" pitchFamily="34" charset="0"/>
                          <a:ea typeface="Tahoma" panose="020B0604030504040204" pitchFamily="34" charset="0"/>
                          <a:cs typeface="Tahoma" panose="020B0604030504040204" pitchFamily="34" charset="0"/>
                        </a:rPr>
                        <a:t> out</a:t>
                      </a:r>
                      <a:r>
                        <a:rPr lang="en-GB" sz="600">
                          <a:effectLst/>
                          <a:latin typeface="Tahoma" panose="020B0604030504040204" pitchFamily="34" charset="0"/>
                          <a:ea typeface="Tahoma" panose="020B0604030504040204" pitchFamily="34" charset="0"/>
                          <a:cs typeface="Tahoma" panose="020B0604030504040204" pitchFamily="34" charset="0"/>
                        </a:rPr>
                        <a:t> a variety of brushes to produce different marks on paper.</a:t>
                      </a:r>
                    </a:p>
                    <a:p>
                      <a:pPr marL="171450" indent="-171450" algn="l">
                        <a:lnSpc>
                          <a:spcPct val="115000"/>
                        </a:lnSpc>
                        <a:spcAft>
                          <a:spcPts val="0"/>
                        </a:spcAft>
                        <a:buFont typeface="Arial" panose="020B0604020202020204" pitchFamily="34" charset="0"/>
                        <a:buChar char="•"/>
                      </a:pPr>
                      <a:r>
                        <a:rPr lang="en-GB" sz="600">
                          <a:effectLst/>
                          <a:latin typeface="Tahoma" panose="020B0604030504040204" pitchFamily="34" charset="0"/>
                          <a:ea typeface="Tahoma" panose="020B0604030504040204" pitchFamily="34" charset="0"/>
                          <a:cs typeface="Tahoma" panose="020B0604030504040204" pitchFamily="34" charset="0"/>
                        </a:rPr>
                        <a:t>Start to experiment with scale, working on large pieces of paper, e.g. wallpaper rolled out to produce group pieces.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baseline="0">
                          <a:effectLst/>
                          <a:latin typeface="Tahoma" panose="020B0604030504040204" pitchFamily="34" charset="0"/>
                          <a:ea typeface="Tahoma" panose="020B0604030504040204" pitchFamily="34" charset="0"/>
                          <a:cs typeface="Tahoma" panose="020B0604030504040204" pitchFamily="34" charset="0"/>
                        </a:rPr>
                        <a:t>Look at a range of art by different creators. </a:t>
                      </a:r>
                      <a:endParaRPr lang="en-GB" sz="600">
                        <a:effectLst/>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endParaRPr lang="en-GB" sz="600">
                        <a:effectLst/>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endParaRPr lang="en-GB" sz="600">
                        <a:effectLst/>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indent="-171450" algn="l">
                        <a:lnSpc>
                          <a:spcPct val="115000"/>
                        </a:lnSpc>
                        <a:spcAft>
                          <a:spcPts val="0"/>
                        </a:spcAft>
                        <a:buFont typeface="Arial" panose="020B0604020202020204" pitchFamily="34" charset="0"/>
                        <a:buChar char="•"/>
                      </a:pPr>
                      <a:r>
                        <a:rPr lang="en-GB" sz="600">
                          <a:effectLst/>
                          <a:latin typeface="Tahoma" panose="020B0604030504040204" pitchFamily="34" charset="0"/>
                          <a:ea typeface="Tahoma" panose="020B0604030504040204" pitchFamily="34" charset="0"/>
                          <a:cs typeface="Tahoma" panose="020B0604030504040204" pitchFamily="34" charset="0"/>
                        </a:rPr>
                        <a:t>Experiment</a:t>
                      </a:r>
                      <a:r>
                        <a:rPr lang="en-GB" sz="600" baseline="0">
                          <a:effectLst/>
                          <a:latin typeface="Tahoma" panose="020B0604030504040204" pitchFamily="34" charset="0"/>
                          <a:ea typeface="Tahoma" panose="020B0604030504040204" pitchFamily="34" charset="0"/>
                          <a:cs typeface="Tahoma" panose="020B0604030504040204" pitchFamily="34" charset="0"/>
                        </a:rPr>
                        <a:t> with painting media (poster paint, powder paint) using a range of brush sizes, hands, etc.</a:t>
                      </a:r>
                    </a:p>
                    <a:p>
                      <a:pPr marL="171450" indent="-171450" algn="l">
                        <a:lnSpc>
                          <a:spcPct val="115000"/>
                        </a:lnSpc>
                        <a:spcAft>
                          <a:spcPts val="0"/>
                        </a:spcAft>
                        <a:buFont typeface="Arial" panose="020B0604020202020204" pitchFamily="34" charset="0"/>
                        <a:buChar char="•"/>
                      </a:pPr>
                      <a:r>
                        <a:rPr lang="en-GB" sz="600" baseline="0">
                          <a:effectLst/>
                          <a:latin typeface="Tahoma" panose="020B0604030504040204" pitchFamily="34" charset="0"/>
                          <a:ea typeface="Tahoma" panose="020B0604030504040204" pitchFamily="34" charset="0"/>
                          <a:cs typeface="Tahoma" panose="020B0604030504040204" pitchFamily="34" charset="0"/>
                        </a:rPr>
                        <a:t>Explore techniques such as lightening/ darkening paint (tints and shades) by adding black and white.</a:t>
                      </a:r>
                    </a:p>
                    <a:p>
                      <a:pPr marL="171450" indent="-171450" algn="l">
                        <a:lnSpc>
                          <a:spcPct val="115000"/>
                        </a:lnSpc>
                        <a:spcAft>
                          <a:spcPts val="0"/>
                        </a:spcAft>
                        <a:buFont typeface="Arial" panose="020B0604020202020204" pitchFamily="34" charset="0"/>
                        <a:buChar char="•"/>
                      </a:pPr>
                      <a:r>
                        <a:rPr lang="en-GB" sz="600" baseline="0">
                          <a:effectLst/>
                          <a:latin typeface="Tahoma" panose="020B0604030504040204" pitchFamily="34" charset="0"/>
                          <a:ea typeface="Tahoma" panose="020B0604030504040204" pitchFamily="34" charset="0"/>
                          <a:cs typeface="Tahoma" panose="020B0604030504040204" pitchFamily="34" charset="0"/>
                        </a:rPr>
                        <a:t>Begin to show control over types of marks made.</a:t>
                      </a:r>
                    </a:p>
                    <a:p>
                      <a:pPr marL="171450" indent="-171450" algn="l">
                        <a:lnSpc>
                          <a:spcPct val="115000"/>
                        </a:lnSpc>
                        <a:spcAft>
                          <a:spcPts val="0"/>
                        </a:spcAft>
                        <a:buFont typeface="Arial" panose="020B0604020202020204" pitchFamily="34" charset="0"/>
                        <a:buChar char="•"/>
                      </a:pPr>
                      <a:r>
                        <a:rPr lang="en-GB" sz="600" baseline="0">
                          <a:effectLst/>
                          <a:latin typeface="Tahoma" panose="020B0604030504040204" pitchFamily="34" charset="0"/>
                          <a:ea typeface="Tahoma" panose="020B0604030504040204" pitchFamily="34" charset="0"/>
                          <a:cs typeface="Tahoma" panose="020B0604030504040204" pitchFamily="34" charset="0"/>
                        </a:rPr>
                        <a:t>Name the primary colours and start to mix the secondary colours, beginning to predict results.</a:t>
                      </a:r>
                    </a:p>
                    <a:p>
                      <a:pPr marL="171450" indent="-171450" algn="l">
                        <a:lnSpc>
                          <a:spcPct val="115000"/>
                        </a:lnSpc>
                        <a:spcAft>
                          <a:spcPts val="0"/>
                        </a:spcAft>
                        <a:buFont typeface="Arial" panose="020B0604020202020204" pitchFamily="34" charset="0"/>
                        <a:buChar char="•"/>
                      </a:pPr>
                      <a:r>
                        <a:rPr lang="en-GB" sz="600" baseline="0">
                          <a:effectLst/>
                          <a:latin typeface="Tahoma" panose="020B0604030504040204" pitchFamily="34" charset="0"/>
                          <a:ea typeface="Tahoma" panose="020B0604030504040204" pitchFamily="34" charset="0"/>
                          <a:cs typeface="Tahoma" panose="020B0604030504040204" pitchFamily="34" charset="0"/>
                        </a:rPr>
                        <a:t>Know how to care for brushes.</a:t>
                      </a:r>
                    </a:p>
                    <a:p>
                      <a:pPr marL="171450" indent="-171450" algn="l">
                        <a:lnSpc>
                          <a:spcPct val="115000"/>
                        </a:lnSpc>
                        <a:spcAft>
                          <a:spcPts val="0"/>
                        </a:spcAft>
                        <a:buFont typeface="Arial" panose="020B0604020202020204" pitchFamily="34" charset="0"/>
                        <a:buChar char="•"/>
                      </a:pPr>
                      <a:r>
                        <a:rPr lang="en-GB" sz="600" baseline="0">
                          <a:effectLst/>
                          <a:latin typeface="Tahoma" panose="020B0604030504040204" pitchFamily="34" charset="0"/>
                          <a:ea typeface="Tahoma" panose="020B0604030504040204" pitchFamily="34" charset="0"/>
                          <a:cs typeface="Tahoma" panose="020B0604030504040204" pitchFamily="34" charset="0"/>
                        </a:rPr>
                        <a:t>Start to look at painting genres, e.g. landscape painting.</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baseline="0">
                          <a:effectLst/>
                          <a:latin typeface="Tahoma" panose="020B0604030504040204" pitchFamily="34" charset="0"/>
                          <a:ea typeface="Tahoma" panose="020B0604030504040204" pitchFamily="34" charset="0"/>
                          <a:cs typeface="Tahoma" panose="020B0604030504040204" pitchFamily="34" charset="0"/>
                        </a:rPr>
                        <a:t>Begin to show awareness of artists and designers and express likes and dislikes. </a:t>
                      </a: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indent="-171450">
                        <a:buFont typeface="Arial" panose="020B0604020202020204" pitchFamily="34" charset="0"/>
                        <a:buChar char="•"/>
                      </a:pPr>
                      <a:r>
                        <a:rPr lang="en-GB" sz="600">
                          <a:effectLst/>
                          <a:latin typeface="Tahoma" panose="020B0604030504040204" pitchFamily="34" charset="0"/>
                          <a:ea typeface="Tahoma" panose="020B0604030504040204" pitchFamily="34" charset="0"/>
                          <a:cs typeface="Tahoma" panose="020B0604030504040204" pitchFamily="34" charset="0"/>
                        </a:rPr>
                        <a:t>Apply paint with some confidence, using brushes</a:t>
                      </a:r>
                      <a:r>
                        <a:rPr lang="en-GB" sz="600" baseline="0">
                          <a:effectLst/>
                          <a:latin typeface="Tahoma" panose="020B0604030504040204" pitchFamily="34" charset="0"/>
                          <a:ea typeface="Tahoma" panose="020B0604030504040204" pitchFamily="34" charset="0"/>
                          <a:cs typeface="Tahoma" panose="020B0604030504040204" pitchFamily="34" charset="0"/>
                        </a:rPr>
                        <a:t> chosen from a range of sizes. </a:t>
                      </a:r>
                    </a:p>
                    <a:p>
                      <a:pPr marL="171450" indent="-171450">
                        <a:buFont typeface="Arial" panose="020B0604020202020204" pitchFamily="34" charset="0"/>
                        <a:buChar char="•"/>
                      </a:pPr>
                      <a:r>
                        <a:rPr lang="en-GB" sz="600" baseline="0">
                          <a:effectLst/>
                          <a:latin typeface="Tahoma" panose="020B0604030504040204" pitchFamily="34" charset="0"/>
                          <a:ea typeface="Tahoma" panose="020B0604030504040204" pitchFamily="34" charset="0"/>
                          <a:cs typeface="Tahoma" panose="020B0604030504040204" pitchFamily="34" charset="0"/>
                        </a:rPr>
                        <a:t>Build up layers of paint allowing drying time between to show effects.</a:t>
                      </a:r>
                    </a:p>
                    <a:p>
                      <a:pPr marL="171450" indent="-171450">
                        <a:buFont typeface="Arial" panose="020B0604020202020204" pitchFamily="34" charset="0"/>
                        <a:buChar char="•"/>
                      </a:pPr>
                      <a:r>
                        <a:rPr lang="en-GB" sz="600" baseline="0">
                          <a:effectLst/>
                          <a:latin typeface="Tahoma" panose="020B0604030504040204" pitchFamily="34" charset="0"/>
                          <a:ea typeface="Tahoma" panose="020B0604030504040204" pitchFamily="34" charset="0"/>
                          <a:cs typeface="Tahoma" panose="020B0604030504040204" pitchFamily="34" charset="0"/>
                        </a:rPr>
                        <a:t>Experiment with watercolour and begin to understand how the addition of water can change the effect/ wash, detail. </a:t>
                      </a:r>
                    </a:p>
                    <a:p>
                      <a:pPr marL="171450" indent="-171450">
                        <a:buFont typeface="Arial" panose="020B0604020202020204" pitchFamily="34" charset="0"/>
                        <a:buChar char="•"/>
                      </a:pPr>
                      <a:r>
                        <a:rPr lang="en-GB" sz="600">
                          <a:effectLst/>
                          <a:latin typeface="Tahoma" panose="020B0604030504040204" pitchFamily="34" charset="0"/>
                          <a:ea typeface="Tahoma" panose="020B0604030504040204" pitchFamily="34" charset="0"/>
                          <a:cs typeface="Tahoma" panose="020B0604030504040204" pitchFamily="34" charset="0"/>
                        </a:rPr>
                        <a:t>Explore how</a:t>
                      </a:r>
                      <a:r>
                        <a:rPr lang="en-GB" sz="600" baseline="0">
                          <a:effectLst/>
                          <a:latin typeface="Tahoma" panose="020B0604030504040204" pitchFamily="34" charset="0"/>
                          <a:ea typeface="Tahoma" panose="020B0604030504040204" pitchFamily="34" charset="0"/>
                          <a:cs typeface="Tahoma" panose="020B0604030504040204" pitchFamily="34" charset="0"/>
                        </a:rPr>
                        <a:t> </a:t>
                      </a:r>
                      <a:r>
                        <a:rPr lang="en-GB" sz="600">
                          <a:effectLst/>
                          <a:latin typeface="Tahoma" panose="020B0604030504040204" pitchFamily="34" charset="0"/>
                          <a:ea typeface="Tahoma" panose="020B0604030504040204" pitchFamily="34" charset="0"/>
                          <a:cs typeface="Tahoma" panose="020B0604030504040204" pitchFamily="34" charset="0"/>
                        </a:rPr>
                        <a:t>adding darker colours or lighter colours can</a:t>
                      </a:r>
                      <a:r>
                        <a:rPr lang="en-GB" sz="600" baseline="0">
                          <a:effectLst/>
                          <a:latin typeface="Tahoma" panose="020B0604030504040204" pitchFamily="34" charset="0"/>
                          <a:ea typeface="Tahoma" panose="020B0604030504040204" pitchFamily="34" charset="0"/>
                          <a:cs typeface="Tahoma" panose="020B0604030504040204" pitchFamily="34" charset="0"/>
                        </a:rPr>
                        <a:t> </a:t>
                      </a:r>
                      <a:r>
                        <a:rPr lang="en-GB" sz="600">
                          <a:effectLst/>
                          <a:latin typeface="Tahoma" panose="020B0604030504040204" pitchFamily="34" charset="0"/>
                          <a:ea typeface="Tahoma" panose="020B0604030504040204" pitchFamily="34" charset="0"/>
                          <a:cs typeface="Tahoma" panose="020B0604030504040204" pitchFamily="34" charset="0"/>
                        </a:rPr>
                        <a:t>change the tone</a:t>
                      </a:r>
                      <a:r>
                        <a:rPr lang="en-GB" sz="600" baseline="0">
                          <a:effectLst/>
                          <a:latin typeface="Tahoma" panose="020B0604030504040204" pitchFamily="34" charset="0"/>
                          <a:ea typeface="Tahoma" panose="020B0604030504040204" pitchFamily="34" charset="0"/>
                          <a:cs typeface="Tahoma" panose="020B0604030504040204" pitchFamily="34" charset="0"/>
                        </a:rPr>
                        <a:t> of the paint, e.g. adding yellow to red will make a lighter red/ orange.</a:t>
                      </a:r>
                    </a:p>
                    <a:p>
                      <a:pPr marL="171450" indent="-171450">
                        <a:buFont typeface="Arial" panose="020B0604020202020204" pitchFamily="34" charset="0"/>
                        <a:buChar char="•"/>
                      </a:pPr>
                      <a:r>
                        <a:rPr lang="en-GB" sz="600" baseline="0">
                          <a:effectLst/>
                          <a:latin typeface="Tahoma" panose="020B0604030504040204" pitchFamily="34" charset="0"/>
                          <a:ea typeface="Tahoma" panose="020B0604030504040204" pitchFamily="34" charset="0"/>
                          <a:cs typeface="Tahoma" panose="020B0604030504040204" pitchFamily="34" charset="0"/>
                        </a:rPr>
                        <a:t>Confidently mix secondary colours and be able to name them.</a:t>
                      </a:r>
                    </a:p>
                    <a:p>
                      <a:pPr marL="171450" indent="-171450">
                        <a:buFont typeface="Arial" panose="020B0604020202020204" pitchFamily="34" charset="0"/>
                        <a:buChar char="•"/>
                      </a:pPr>
                      <a:r>
                        <a:rPr lang="en-GB" sz="600" baseline="0">
                          <a:effectLst/>
                          <a:latin typeface="Tahoma" panose="020B0604030504040204" pitchFamily="34" charset="0"/>
                          <a:ea typeface="Tahoma" panose="020B0604030504040204" pitchFamily="34" charset="0"/>
                          <a:cs typeface="Tahoma" panose="020B0604030504040204" pitchFamily="34" charset="0"/>
                        </a:rPr>
                        <a:t>Interpret the colour wheel as a vehicle for understanding colour mixing. </a:t>
                      </a:r>
                    </a:p>
                    <a:p>
                      <a:pPr marL="171450" indent="-171450">
                        <a:buFont typeface="Arial" panose="020B0604020202020204" pitchFamily="34" charset="0"/>
                        <a:buChar char="•"/>
                      </a:pPr>
                      <a:r>
                        <a:rPr lang="en-GB" sz="600" baseline="0">
                          <a:effectLst/>
                          <a:latin typeface="Tahoma" panose="020B0604030504040204" pitchFamily="34" charset="0"/>
                          <a:ea typeface="Tahoma" panose="020B0604030504040204" pitchFamily="34" charset="0"/>
                          <a:cs typeface="Tahoma" panose="020B0604030504040204" pitchFamily="34" charset="0"/>
                        </a:rPr>
                        <a:t>Develop knowledge of painting genres by looking at still life.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baseline="0">
                          <a:effectLst/>
                          <a:latin typeface="Tahoma" panose="020B0604030504040204" pitchFamily="34" charset="0"/>
                          <a:ea typeface="Tahoma" panose="020B0604030504040204" pitchFamily="34" charset="0"/>
                          <a:cs typeface="Tahoma" panose="020B0604030504040204" pitchFamily="34" charset="0"/>
                        </a:rPr>
                        <a:t>Reflect on art work they have studied and use relevant vocabulary. </a:t>
                      </a: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extLst>
                  <a:ext uri="{0D108BD9-81ED-4DB2-BD59-A6C34878D82A}">
                    <a16:rowId xmlns:a16="http://schemas.microsoft.com/office/drawing/2014/main" val="10001"/>
                  </a:ext>
                </a:extLst>
              </a:tr>
              <a:tr h="849795">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Artists</a:t>
                      </a:r>
                    </a:p>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Craft</a:t>
                      </a:r>
                      <a:r>
                        <a:rPr lang="en-GB" sz="600" baseline="0">
                          <a:effectLst/>
                          <a:latin typeface="Tahoma" panose="020B0604030504040204" pitchFamily="34" charset="0"/>
                          <a:ea typeface="Tahoma" panose="020B0604030504040204" pitchFamily="34" charset="0"/>
                          <a:cs typeface="Tahoma" panose="020B0604030504040204" pitchFamily="34" charset="0"/>
                        </a:rPr>
                        <a:t> makers</a:t>
                      </a:r>
                    </a:p>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Designers</a:t>
                      </a:r>
                    </a:p>
                  </a:txBody>
                  <a:tcPr marL="17686" marR="17686" marT="0" marB="0" anchor="ctr"/>
                </a:tc>
                <a:tc>
                  <a:txBody>
                    <a:bodyPr/>
                    <a:lstStyle/>
                    <a:p>
                      <a:pPr marL="171450" indent="-171450" algn="l">
                        <a:lnSpc>
                          <a:spcPct val="115000"/>
                        </a:lnSpc>
                        <a:spcAft>
                          <a:spcPts val="0"/>
                        </a:spcAft>
                        <a:buFont typeface="Arial" panose="020B0604020202020204" pitchFamily="34" charset="0"/>
                        <a:buChar char="•"/>
                      </a:pPr>
                      <a:r>
                        <a:rPr lang="en-GB" sz="600">
                          <a:effectLst/>
                          <a:latin typeface="Tahoma" panose="020B0604030504040204" pitchFamily="34" charset="0"/>
                          <a:ea typeface="Tahoma" panose="020B0604030504040204" pitchFamily="34" charset="0"/>
                          <a:cs typeface="Tahoma" panose="020B0604030504040204" pitchFamily="34" charset="0"/>
                        </a:rPr>
                        <a:t>Van Gogh – Sunflowers</a:t>
                      </a:r>
                    </a:p>
                    <a:p>
                      <a:pPr marL="171450" indent="-171450" algn="l">
                        <a:lnSpc>
                          <a:spcPct val="115000"/>
                        </a:lnSpc>
                        <a:spcAft>
                          <a:spcPts val="0"/>
                        </a:spcAft>
                        <a:buFont typeface="Arial" panose="020B0604020202020204" pitchFamily="34" charset="0"/>
                        <a:buChar char="•"/>
                      </a:pPr>
                      <a:r>
                        <a:rPr lang="en-GB" sz="600">
                          <a:effectLst/>
                          <a:latin typeface="Tahoma" panose="020B0604030504040204" pitchFamily="34" charset="0"/>
                          <a:ea typeface="Tahoma" panose="020B0604030504040204" pitchFamily="34" charset="0"/>
                          <a:cs typeface="Tahoma" panose="020B0604030504040204" pitchFamily="34" charset="0"/>
                        </a:rPr>
                        <a:t>Sonia Delaunay</a:t>
                      </a:r>
                    </a:p>
                  </a:txBody>
                  <a:tcPr marL="17686" marR="17686" marT="0" marB="0"/>
                </a:tc>
                <a:tc>
                  <a:txBody>
                    <a:bodyPr/>
                    <a:lstStyle/>
                    <a:p>
                      <a:pPr marL="171450" indent="-171450">
                        <a:buFont typeface="Arial" panose="020B0604020202020204" pitchFamily="34" charset="0"/>
                        <a:buChar char="•"/>
                      </a:pPr>
                      <a:r>
                        <a:rPr lang="en-GB"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David Shepard</a:t>
                      </a:r>
                    </a:p>
                    <a:p>
                      <a:pPr marL="171450" indent="-171450">
                        <a:buFont typeface="Arial" panose="020B0604020202020204" pitchFamily="34" charset="0"/>
                        <a:buChar char="•"/>
                      </a:pPr>
                      <a:r>
                        <a:rPr lang="en-GB"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Henri Rousseau</a:t>
                      </a:r>
                    </a:p>
                    <a:p>
                      <a:pPr marL="171450" indent="-171450">
                        <a:buFont typeface="Arial" panose="020B0604020202020204" pitchFamily="34" charset="0"/>
                        <a:buChar char="•"/>
                      </a:pPr>
                      <a:r>
                        <a:rPr lang="en-GB"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Impressionists</a:t>
                      </a:r>
                      <a:r>
                        <a:rPr lang="en-GB" sz="600" kern="1200" baseline="0">
                          <a:solidFill>
                            <a:schemeClr val="dk1"/>
                          </a:solidFill>
                          <a:effectLst/>
                          <a:latin typeface="Tahoma" panose="020B0604030504040204" pitchFamily="34" charset="0"/>
                          <a:ea typeface="Tahoma" panose="020B0604030504040204" pitchFamily="34" charset="0"/>
                          <a:cs typeface="Tahoma" panose="020B0604030504040204" pitchFamily="34" charset="0"/>
                        </a:rPr>
                        <a:t> – Monet</a:t>
                      </a:r>
                      <a:endParaRPr lang="en-GB" sz="600" kern="1200">
                        <a:solidFill>
                          <a:schemeClr val="dk1"/>
                        </a:solidFill>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indent="-171450" algn="l">
                        <a:lnSpc>
                          <a:spcPct val="115000"/>
                        </a:lnSpc>
                        <a:spcAft>
                          <a:spcPts val="0"/>
                        </a:spcAft>
                        <a:buFont typeface="Arial" panose="020B0604020202020204" pitchFamily="34" charset="0"/>
                        <a:buChar char="•"/>
                      </a:pPr>
                      <a:r>
                        <a:rPr lang="en-GB" sz="600">
                          <a:effectLst/>
                          <a:latin typeface="Tahoma" panose="020B0604030504040204" pitchFamily="34" charset="0"/>
                          <a:ea typeface="Tahoma" panose="020B0604030504040204" pitchFamily="34" charset="0"/>
                          <a:cs typeface="Tahoma" panose="020B0604030504040204" pitchFamily="34" charset="0"/>
                        </a:rPr>
                        <a:t>Pointillism – Seurat</a:t>
                      </a:r>
                    </a:p>
                    <a:p>
                      <a:pPr marL="171450" indent="-171450" algn="l">
                        <a:lnSpc>
                          <a:spcPct val="115000"/>
                        </a:lnSpc>
                        <a:spcAft>
                          <a:spcPts val="0"/>
                        </a:spcAft>
                        <a:buFont typeface="Arial" panose="020B0604020202020204" pitchFamily="34" charset="0"/>
                        <a:buChar char="•"/>
                      </a:pPr>
                      <a:r>
                        <a:rPr lang="en-GB" sz="600">
                          <a:effectLst/>
                          <a:latin typeface="Tahoma" panose="020B0604030504040204" pitchFamily="34" charset="0"/>
                          <a:ea typeface="Tahoma" panose="020B0604030504040204" pitchFamily="34" charset="0"/>
                          <a:cs typeface="Tahoma" panose="020B0604030504040204" pitchFamily="34" charset="0"/>
                        </a:rPr>
                        <a:t>Still life – Cezanne</a:t>
                      </a:r>
                    </a:p>
                    <a:p>
                      <a:pPr marL="171450" indent="-171450" algn="l">
                        <a:lnSpc>
                          <a:spcPct val="115000"/>
                        </a:lnSpc>
                        <a:spcAft>
                          <a:spcPts val="0"/>
                        </a:spcAft>
                        <a:buFont typeface="Arial" panose="020B0604020202020204" pitchFamily="34" charset="0"/>
                        <a:buChar char="•"/>
                      </a:pPr>
                      <a:endParaRPr lang="en-GB" sz="600">
                        <a:effectLst/>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extLst>
                  <a:ext uri="{0D108BD9-81ED-4DB2-BD59-A6C34878D82A}">
                    <a16:rowId xmlns:a16="http://schemas.microsoft.com/office/drawing/2014/main" val="666762828"/>
                  </a:ext>
                </a:extLst>
              </a:tr>
              <a:tr h="849795">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Vocabulary</a:t>
                      </a:r>
                    </a:p>
                  </a:txBody>
                  <a:tcPr marL="17686" marR="17686" marT="0" marB="0" anchor="ctr"/>
                </a:tc>
                <a:tc>
                  <a:txBody>
                    <a:bodyPr/>
                    <a:lstStyle/>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US"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Wet, Dry, Mix, Powder paint,</a:t>
                      </a:r>
                      <a:r>
                        <a:rPr lang="en-US" sz="600" kern="1200" baseline="0">
                          <a:solidFill>
                            <a:schemeClr val="dk1"/>
                          </a:solidFill>
                          <a:effectLst/>
                          <a:latin typeface="Tahoma" panose="020B0604030504040204" pitchFamily="34" charset="0"/>
                          <a:ea typeface="Tahoma" panose="020B0604030504040204" pitchFamily="34" charset="0"/>
                          <a:cs typeface="Tahoma" panose="020B0604030504040204" pitchFamily="34" charset="0"/>
                        </a:rPr>
                        <a:t> </a:t>
                      </a:r>
                      <a:r>
                        <a:rPr lang="en-US" sz="600" kern="1200" baseline="0" err="1">
                          <a:solidFill>
                            <a:schemeClr val="dk1"/>
                          </a:solidFill>
                          <a:effectLst/>
                          <a:latin typeface="Tahoma" panose="020B0604030504040204" pitchFamily="34" charset="0"/>
                          <a:ea typeface="Tahoma" panose="020B0604030504040204" pitchFamily="34" charset="0"/>
                          <a:cs typeface="Tahoma" panose="020B0604030504040204" pitchFamily="34" charset="0"/>
                        </a:rPr>
                        <a:t>C</a:t>
                      </a:r>
                      <a:r>
                        <a:rPr lang="en-US" sz="600" kern="1200" err="1">
                          <a:solidFill>
                            <a:schemeClr val="dk1"/>
                          </a:solidFill>
                          <a:effectLst/>
                          <a:latin typeface="Tahoma" panose="020B0604030504040204" pitchFamily="34" charset="0"/>
                          <a:ea typeface="Tahoma" panose="020B0604030504040204" pitchFamily="34" charset="0"/>
                          <a:cs typeface="Tahoma" panose="020B0604030504040204" pitchFamily="34" charset="0"/>
                        </a:rPr>
                        <a:t>olour</a:t>
                      </a:r>
                      <a:r>
                        <a:rPr lang="en-US"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 Bright, Dark, Poster paint, Brush size</a:t>
                      </a:r>
                      <a:endParaRPr lang="en-GB" sz="600">
                        <a:effectLst/>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Primary </a:t>
                      </a:r>
                      <a:r>
                        <a:rPr lang="en-US" sz="600" kern="1200" err="1">
                          <a:solidFill>
                            <a:schemeClr val="dk1"/>
                          </a:solidFill>
                          <a:effectLst/>
                          <a:latin typeface="Tahoma" panose="020B0604030504040204" pitchFamily="34" charset="0"/>
                          <a:ea typeface="Tahoma" panose="020B0604030504040204" pitchFamily="34" charset="0"/>
                          <a:cs typeface="Tahoma" panose="020B0604030504040204" pitchFamily="34" charset="0"/>
                        </a:rPr>
                        <a:t>colour</a:t>
                      </a:r>
                      <a:r>
                        <a:rPr lang="en-US"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 Light, Dark, Palette, Secondary </a:t>
                      </a:r>
                      <a:r>
                        <a:rPr lang="en-US" sz="600" kern="1200" err="1">
                          <a:solidFill>
                            <a:schemeClr val="dk1"/>
                          </a:solidFill>
                          <a:effectLst/>
                          <a:latin typeface="Tahoma" panose="020B0604030504040204" pitchFamily="34" charset="0"/>
                          <a:ea typeface="Tahoma" panose="020B0604030504040204" pitchFamily="34" charset="0"/>
                          <a:cs typeface="Tahoma" panose="020B0604030504040204" pitchFamily="34" charset="0"/>
                        </a:rPr>
                        <a:t>colours</a:t>
                      </a:r>
                      <a:r>
                        <a:rPr lang="en-US"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 Tints,</a:t>
                      </a:r>
                      <a:r>
                        <a:rPr lang="en-US" sz="600" kern="1200" baseline="0">
                          <a:solidFill>
                            <a:schemeClr val="dk1"/>
                          </a:solidFill>
                          <a:effectLst/>
                          <a:latin typeface="Tahoma" panose="020B0604030504040204" pitchFamily="34" charset="0"/>
                          <a:ea typeface="Tahoma" panose="020B0604030504040204" pitchFamily="34" charset="0"/>
                          <a:cs typeface="Tahoma" panose="020B0604030504040204" pitchFamily="34" charset="0"/>
                        </a:rPr>
                        <a:t> S</a:t>
                      </a:r>
                      <a:r>
                        <a:rPr lang="en-US"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hades, Water </a:t>
                      </a:r>
                      <a:r>
                        <a:rPr lang="en-US" sz="600" kern="1200" err="1">
                          <a:solidFill>
                            <a:schemeClr val="dk1"/>
                          </a:solidFill>
                          <a:effectLst/>
                          <a:latin typeface="Tahoma" panose="020B0604030504040204" pitchFamily="34" charset="0"/>
                          <a:ea typeface="Tahoma" panose="020B0604030504040204" pitchFamily="34" charset="0"/>
                          <a:cs typeface="Tahoma" panose="020B0604030504040204" pitchFamily="34" charset="0"/>
                        </a:rPr>
                        <a:t>colour</a:t>
                      </a:r>
                      <a:r>
                        <a:rPr lang="en-US"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 Bold brushstroke, </a:t>
                      </a:r>
                      <a:r>
                        <a:rPr lang="en-US" sz="600" kern="1200" baseline="0">
                          <a:solidFill>
                            <a:schemeClr val="dk1"/>
                          </a:solidFill>
                          <a:effectLst/>
                          <a:latin typeface="Tahoma" panose="020B0604030504040204" pitchFamily="34" charset="0"/>
                          <a:ea typeface="Tahoma" panose="020B0604030504040204" pitchFamily="34" charset="0"/>
                          <a:cs typeface="Tahoma" panose="020B0604030504040204" pitchFamily="34" charset="0"/>
                        </a:rPr>
                        <a:t>B</a:t>
                      </a:r>
                      <a:r>
                        <a:rPr lang="en-US"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lot, Vibrant.</a:t>
                      </a:r>
                      <a:endParaRPr lang="en-GB" sz="600" kern="1200">
                        <a:solidFill>
                          <a:schemeClr val="dk1"/>
                        </a:solidFill>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US"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Tone, Pointillism, </a:t>
                      </a:r>
                      <a:r>
                        <a:rPr lang="en-US" sz="600" kern="1200" err="1">
                          <a:solidFill>
                            <a:schemeClr val="dk1"/>
                          </a:solidFill>
                          <a:effectLst/>
                          <a:latin typeface="Tahoma" panose="020B0604030504040204" pitchFamily="34" charset="0"/>
                          <a:ea typeface="Tahoma" panose="020B0604030504040204" pitchFamily="34" charset="0"/>
                          <a:cs typeface="Tahoma" panose="020B0604030504040204" pitchFamily="34" charset="0"/>
                        </a:rPr>
                        <a:t>Colour</a:t>
                      </a:r>
                      <a:r>
                        <a:rPr lang="en-US"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 wash, Still life, Neutral </a:t>
                      </a:r>
                      <a:r>
                        <a:rPr lang="en-US" sz="600" kern="1200" err="1">
                          <a:solidFill>
                            <a:schemeClr val="dk1"/>
                          </a:solidFill>
                          <a:effectLst/>
                          <a:latin typeface="Tahoma" panose="020B0604030504040204" pitchFamily="34" charset="0"/>
                          <a:ea typeface="Tahoma" panose="020B0604030504040204" pitchFamily="34" charset="0"/>
                          <a:cs typeface="Tahoma" panose="020B0604030504040204" pitchFamily="34" charset="0"/>
                        </a:rPr>
                        <a:t>colours</a:t>
                      </a:r>
                      <a:r>
                        <a:rPr lang="en-US"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 , Warm </a:t>
                      </a:r>
                      <a:r>
                        <a:rPr lang="en-US" sz="600" kern="1200" err="1">
                          <a:solidFill>
                            <a:schemeClr val="dk1"/>
                          </a:solidFill>
                          <a:effectLst/>
                          <a:latin typeface="Tahoma" panose="020B0604030504040204" pitchFamily="34" charset="0"/>
                          <a:ea typeface="Tahoma" panose="020B0604030504040204" pitchFamily="34" charset="0"/>
                          <a:cs typeface="Tahoma" panose="020B0604030504040204" pitchFamily="34" charset="0"/>
                        </a:rPr>
                        <a:t>colours</a:t>
                      </a:r>
                      <a:r>
                        <a:rPr lang="en-US"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 Cool </a:t>
                      </a:r>
                      <a:r>
                        <a:rPr lang="en-US" sz="600" kern="1200" err="1">
                          <a:solidFill>
                            <a:schemeClr val="dk1"/>
                          </a:solidFill>
                          <a:effectLst/>
                          <a:latin typeface="Tahoma" panose="020B0604030504040204" pitchFamily="34" charset="0"/>
                          <a:ea typeface="Tahoma" panose="020B0604030504040204" pitchFamily="34" charset="0"/>
                          <a:cs typeface="Tahoma" panose="020B0604030504040204" pitchFamily="34" charset="0"/>
                        </a:rPr>
                        <a:t>colours</a:t>
                      </a:r>
                      <a:r>
                        <a:rPr lang="en-US"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 Dilute,</a:t>
                      </a:r>
                      <a:r>
                        <a:rPr lang="en-US" sz="600" kern="1200" baseline="0">
                          <a:solidFill>
                            <a:schemeClr val="dk1"/>
                          </a:solidFill>
                          <a:effectLst/>
                          <a:latin typeface="Tahoma" panose="020B0604030504040204" pitchFamily="34" charset="0"/>
                          <a:ea typeface="Tahoma" panose="020B0604030504040204" pitchFamily="34" charset="0"/>
                          <a:cs typeface="Tahoma" panose="020B0604030504040204" pitchFamily="34" charset="0"/>
                        </a:rPr>
                        <a:t> </a:t>
                      </a:r>
                      <a:r>
                        <a:rPr lang="en-US" sz="600" kern="1200" baseline="0" err="1">
                          <a:solidFill>
                            <a:schemeClr val="dk1"/>
                          </a:solidFill>
                          <a:effectLst/>
                          <a:latin typeface="Tahoma" panose="020B0604030504040204" pitchFamily="34" charset="0"/>
                          <a:ea typeface="Tahoma" panose="020B0604030504040204" pitchFamily="34" charset="0"/>
                          <a:cs typeface="Tahoma" panose="020B0604030504040204" pitchFamily="34" charset="0"/>
                        </a:rPr>
                        <a:t>Colour</a:t>
                      </a:r>
                      <a:r>
                        <a:rPr lang="en-US" sz="600" kern="1200" baseline="0">
                          <a:solidFill>
                            <a:schemeClr val="dk1"/>
                          </a:solidFill>
                          <a:effectLst/>
                          <a:latin typeface="Tahoma" panose="020B0604030504040204" pitchFamily="34" charset="0"/>
                          <a:ea typeface="Tahoma" panose="020B0604030504040204" pitchFamily="34" charset="0"/>
                          <a:cs typeface="Tahoma" panose="020B0604030504040204" pitchFamily="34" charset="0"/>
                        </a:rPr>
                        <a:t> wheel, Genres. </a:t>
                      </a:r>
                      <a:endParaRPr lang="en-GB" sz="600" kern="1200">
                        <a:solidFill>
                          <a:schemeClr val="dk1"/>
                        </a:solidFill>
                        <a:effectLst/>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494446812"/>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18155" y="1089290"/>
            <a:ext cx="507551" cy="503507"/>
          </a:xfrm>
          <a:prstGeom prst="rect">
            <a:avLst/>
          </a:prstGeom>
        </p:spPr>
      </p:pic>
      <p:sp>
        <p:nvSpPr>
          <p:cNvPr id="6" name="TextBox 5"/>
          <p:cNvSpPr txBox="1"/>
          <p:nvPr/>
        </p:nvSpPr>
        <p:spPr>
          <a:xfrm>
            <a:off x="1925705" y="1108049"/>
            <a:ext cx="5722598" cy="507831"/>
          </a:xfrm>
          <a:prstGeom prst="rect">
            <a:avLst/>
          </a:prstGeom>
          <a:noFill/>
        </p:spPr>
        <p:txBody>
          <a:bodyPr wrap="square" rtlCol="0">
            <a:spAutoFit/>
          </a:bodyPr>
          <a:lstStyle/>
          <a:p>
            <a:pPr defTabSz="685800"/>
            <a:r>
              <a:rPr lang="en-GB" sz="2700" b="1">
                <a:solidFill>
                  <a:srgbClr val="002060"/>
                </a:solidFill>
                <a:latin typeface="Tahoma" panose="020B0604030504040204" pitchFamily="34" charset="0"/>
                <a:ea typeface="Tahoma" panose="020B0604030504040204" pitchFamily="34" charset="0"/>
                <a:cs typeface="Tahoma" panose="020B0604030504040204" pitchFamily="34" charset="0"/>
              </a:rPr>
              <a:t>Art and Design    Year 3 to 6</a:t>
            </a:r>
          </a:p>
        </p:txBody>
      </p:sp>
      <p:sp>
        <p:nvSpPr>
          <p:cNvPr id="4" name="Rectangle 1"/>
          <p:cNvSpPr>
            <a:spLocks noChangeArrowheads="1"/>
          </p:cNvSpPr>
          <p:nvPr/>
        </p:nvSpPr>
        <p:spPr bwMode="auto">
          <a:xfrm>
            <a:off x="1485901" y="2248705"/>
            <a:ext cx="138564"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fontAlgn="base">
              <a:spcBef>
                <a:spcPct val="0"/>
              </a:spcBef>
              <a:spcAft>
                <a:spcPct val="0"/>
              </a:spcAft>
            </a:pPr>
            <a:endParaRPr lang="en-US" altLang="en-US" sz="135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6894258" y="1022248"/>
            <a:ext cx="918102" cy="300082"/>
          </a:xfrm>
          <a:prstGeom prst="rect">
            <a:avLst/>
          </a:prstGeom>
          <a:noFill/>
        </p:spPr>
        <p:txBody>
          <a:bodyPr wrap="square" rtlCol="0">
            <a:spAutoFit/>
          </a:bodyPr>
          <a:lstStyle/>
          <a:p>
            <a:pPr defTabSz="685800"/>
            <a:endParaRPr lang="en-GB" sz="1350" b="1">
              <a:solidFill>
                <a:srgbClr val="1F497D"/>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6678235" y="1322767"/>
            <a:ext cx="1242137" cy="276999"/>
          </a:xfrm>
          <a:prstGeom prst="rect">
            <a:avLst/>
          </a:prstGeom>
          <a:noFill/>
        </p:spPr>
        <p:txBody>
          <a:bodyPr wrap="square" rtlCol="0">
            <a:spAutoFit/>
          </a:bodyPr>
          <a:lstStyle/>
          <a:p>
            <a:pPr defTabSz="685800"/>
            <a:endParaRPr lang="en-GB" sz="1200" b="1">
              <a:solidFill>
                <a:srgbClr val="1F497D"/>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7" name="Table 6">
            <a:extLst>
              <a:ext uri="{FF2B5EF4-FFF2-40B4-BE49-F238E27FC236}">
                <a16:creationId xmlns:a16="http://schemas.microsoft.com/office/drawing/2014/main" id="{8064ACAE-4A41-44F7-ABD6-4F21AF4A769E}"/>
              </a:ext>
            </a:extLst>
          </p:cNvPr>
          <p:cNvGraphicFramePr>
            <a:graphicFrameLocks noGrp="1"/>
          </p:cNvGraphicFramePr>
          <p:nvPr/>
        </p:nvGraphicFramePr>
        <p:xfrm>
          <a:off x="1314910" y="1621634"/>
          <a:ext cx="6453509" cy="6009143"/>
        </p:xfrm>
        <a:graphic>
          <a:graphicData uri="http://schemas.openxmlformats.org/drawingml/2006/table">
            <a:tbl>
              <a:tblPr firstRow="1" firstCol="1" bandRow="1">
                <a:tableStyleId>{5C22544A-7EE6-4342-B048-85BDC9FD1C3A}</a:tableStyleId>
              </a:tblPr>
              <a:tblGrid>
                <a:gridCol w="743375">
                  <a:extLst>
                    <a:ext uri="{9D8B030D-6E8A-4147-A177-3AD203B41FA5}">
                      <a16:colId xmlns:a16="http://schemas.microsoft.com/office/drawing/2014/main" val="2863215087"/>
                    </a:ext>
                  </a:extLst>
                </a:gridCol>
                <a:gridCol w="1899760">
                  <a:extLst>
                    <a:ext uri="{9D8B030D-6E8A-4147-A177-3AD203B41FA5}">
                      <a16:colId xmlns:a16="http://schemas.microsoft.com/office/drawing/2014/main" val="122677382"/>
                    </a:ext>
                  </a:extLst>
                </a:gridCol>
                <a:gridCol w="1906996">
                  <a:extLst>
                    <a:ext uri="{9D8B030D-6E8A-4147-A177-3AD203B41FA5}">
                      <a16:colId xmlns:a16="http://schemas.microsoft.com/office/drawing/2014/main" val="375876866"/>
                    </a:ext>
                  </a:extLst>
                </a:gridCol>
                <a:gridCol w="1903378">
                  <a:extLst>
                    <a:ext uri="{9D8B030D-6E8A-4147-A177-3AD203B41FA5}">
                      <a16:colId xmlns:a16="http://schemas.microsoft.com/office/drawing/2014/main" val="3073927167"/>
                    </a:ext>
                  </a:extLst>
                </a:gridCol>
              </a:tblGrid>
              <a:tr h="269514">
                <a:tc>
                  <a:txBody>
                    <a:bodyPr/>
                    <a:lstStyle/>
                    <a:p>
                      <a:pP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 </a:t>
                      </a:r>
                    </a:p>
                  </a:txBody>
                  <a:tcPr marL="17686" marR="17686" marT="0" marB="0"/>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3/4</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4/5</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5/6</a:t>
                      </a:r>
                    </a:p>
                  </a:txBody>
                  <a:tcPr marL="17686" marR="17686" marT="0" marB="0" anchor="ctr"/>
                </a:tc>
                <a:extLst>
                  <a:ext uri="{0D108BD9-81ED-4DB2-BD59-A6C34878D82A}">
                    <a16:rowId xmlns:a16="http://schemas.microsoft.com/office/drawing/2014/main" val="265378462"/>
                  </a:ext>
                </a:extLst>
              </a:tr>
              <a:tr h="4090416">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Painting</a:t>
                      </a:r>
                    </a:p>
                  </a:txBody>
                  <a:tcPr marL="17686" marR="17686" marT="0" marB="0" anchor="ctr"/>
                </a:tc>
                <a:tc>
                  <a:txBody>
                    <a:bodyPr/>
                    <a:lstStyle/>
                    <a:p>
                      <a:pPr marL="171450" indent="-171450" algn="l">
                        <a:lnSpc>
                          <a:spcPct val="115000"/>
                        </a:lnSpc>
                        <a:spcAft>
                          <a:spcPts val="0"/>
                        </a:spcAft>
                        <a:buFont typeface="Arial" panose="020B0604020202020204" pitchFamily="34" charset="0"/>
                        <a:buChar char="•"/>
                      </a:pPr>
                      <a:r>
                        <a:rPr lang="en-GB" sz="600">
                          <a:solidFill>
                            <a:schemeClr val="tx1"/>
                          </a:solidFill>
                          <a:effectLst/>
                          <a:latin typeface="Tahoma" panose="020B0604030504040204" pitchFamily="34" charset="0"/>
                          <a:ea typeface="Tahoma" panose="020B0604030504040204" pitchFamily="34" charset="0"/>
                          <a:cs typeface="Tahoma" panose="020B0604030504040204" pitchFamily="34" charset="0"/>
                        </a:rPr>
                        <a:t>Use a range of brushes with increasing control.</a:t>
                      </a:r>
                    </a:p>
                    <a:p>
                      <a:pPr marL="171450" indent="-171450" algn="l">
                        <a:lnSpc>
                          <a:spcPct val="115000"/>
                        </a:lnSpc>
                        <a:spcAft>
                          <a:spcPts val="0"/>
                        </a:spcAft>
                        <a:buFont typeface="Arial" panose="020B0604020202020204" pitchFamily="34" charset="0"/>
                        <a:buChar char="•"/>
                      </a:pPr>
                      <a:r>
                        <a:rPr lang="en-GB" sz="600">
                          <a:solidFill>
                            <a:schemeClr val="tx1"/>
                          </a:solidFill>
                          <a:effectLst/>
                          <a:latin typeface="Tahoma" panose="020B0604030504040204" pitchFamily="34" charset="0"/>
                          <a:ea typeface="Tahoma" panose="020B0604030504040204" pitchFamily="34" charset="0"/>
                          <a:cs typeface="Tahoma" panose="020B0604030504040204" pitchFamily="34" charset="0"/>
                        </a:rPr>
                        <a:t>Experiment with different effects and textures, e.g. blocking in colour and washes</a:t>
                      </a:r>
                      <a:r>
                        <a:rPr lang="en-GB" sz="6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 </a:t>
                      </a:r>
                    </a:p>
                    <a:p>
                      <a:pPr marL="171450" indent="-171450" algn="l">
                        <a:lnSpc>
                          <a:spcPct val="115000"/>
                        </a:lnSpc>
                        <a:spcAft>
                          <a:spcPts val="0"/>
                        </a:spcAft>
                        <a:buFont typeface="Arial" panose="020B0604020202020204" pitchFamily="34" charset="0"/>
                        <a:buChar char="•"/>
                      </a:pPr>
                      <a:r>
                        <a:rPr lang="en-GB" sz="6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Start to use light and dark within paintings to show depth/ tones, not just colours </a:t>
                      </a:r>
                    </a:p>
                    <a:p>
                      <a:pPr marL="171450" indent="-171450" algn="l">
                        <a:lnSpc>
                          <a:spcPct val="115000"/>
                        </a:lnSpc>
                        <a:spcAft>
                          <a:spcPts val="0"/>
                        </a:spcAft>
                        <a:buFont typeface="Arial" panose="020B0604020202020204" pitchFamily="34" charset="0"/>
                        <a:buChar char="•"/>
                      </a:pPr>
                      <a:r>
                        <a:rPr lang="en-GB" sz="6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Start to explore complimentary colours (colours opposite each other on the colour wheel, e.g. red and green)</a:t>
                      </a:r>
                    </a:p>
                    <a:p>
                      <a:pPr marL="171450" indent="-171450" algn="l">
                        <a:lnSpc>
                          <a:spcPct val="115000"/>
                        </a:lnSpc>
                        <a:spcAft>
                          <a:spcPts val="0"/>
                        </a:spcAft>
                        <a:buFont typeface="Arial" panose="020B0604020202020204" pitchFamily="34" charset="0"/>
                        <a:buChar char="•"/>
                      </a:pPr>
                      <a:r>
                        <a:rPr lang="en-GB" sz="6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Develop knowledge of landscape painting genres: cityscape, mountain scape, lakes and waterscapes (sea) </a:t>
                      </a:r>
                      <a:endParaRPr lang="en-GB" sz="600">
                        <a:solidFill>
                          <a:schemeClr val="tx1"/>
                        </a:solidFill>
                        <a:effectLst/>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6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Begin to look at abstract artists</a:t>
                      </a:r>
                    </a:p>
                    <a:p>
                      <a:pPr marL="171450" indent="-171450" algn="l">
                        <a:lnSpc>
                          <a:spcPct val="115000"/>
                        </a:lnSpc>
                        <a:spcAft>
                          <a:spcPts val="0"/>
                        </a:spcAft>
                        <a:buFont typeface="Arial" panose="020B0604020202020204" pitchFamily="34" charset="0"/>
                        <a:buChar char="•"/>
                      </a:pPr>
                      <a:r>
                        <a:rPr lang="en-GB" sz="6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Begin to think critically about how and why art is made</a:t>
                      </a:r>
                    </a:p>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indent="-171450" algn="l">
                        <a:lnSpc>
                          <a:spcPct val="115000"/>
                        </a:lnSpc>
                        <a:spcAft>
                          <a:spcPts val="0"/>
                        </a:spcAft>
                        <a:buFont typeface="Arial" panose="020B0604020202020204" pitchFamily="34" charset="0"/>
                        <a:buChar char="•"/>
                      </a:pPr>
                      <a:r>
                        <a:rPr lang="en-GB" sz="600">
                          <a:solidFill>
                            <a:srgbClr val="FF0000"/>
                          </a:solidFill>
                          <a:effectLst/>
                          <a:latin typeface="Tahoma" panose="020B0604030504040204" pitchFamily="34" charset="0"/>
                          <a:ea typeface="Tahoma" panose="020B0604030504040204" pitchFamily="34" charset="0"/>
                          <a:cs typeface="Tahoma" panose="020B0604030504040204" pitchFamily="34" charset="0"/>
                        </a:rPr>
                        <a:t>Confidently control the types of</a:t>
                      </a:r>
                      <a:r>
                        <a:rPr lang="en-GB" sz="600" baseline="0">
                          <a:solidFill>
                            <a:srgbClr val="FF0000"/>
                          </a:solidFill>
                          <a:effectLst/>
                          <a:latin typeface="Tahoma" panose="020B0604030504040204" pitchFamily="34" charset="0"/>
                          <a:ea typeface="Tahoma" panose="020B0604030504040204" pitchFamily="34" charset="0"/>
                          <a:cs typeface="Tahoma" panose="020B0604030504040204" pitchFamily="34" charset="0"/>
                        </a:rPr>
                        <a:t> marks made with brushes.</a:t>
                      </a:r>
                    </a:p>
                    <a:p>
                      <a:pPr marL="171450" indent="-171450" algn="l">
                        <a:lnSpc>
                          <a:spcPct val="115000"/>
                        </a:lnSpc>
                        <a:spcAft>
                          <a:spcPts val="0"/>
                        </a:spcAft>
                        <a:buFont typeface="Arial" panose="020B0604020202020204" pitchFamily="34" charset="0"/>
                        <a:buChar char="•"/>
                      </a:pPr>
                      <a:r>
                        <a:rPr lang="en-GB" sz="600" baseline="0">
                          <a:solidFill>
                            <a:srgbClr val="FF0000"/>
                          </a:solidFill>
                          <a:effectLst/>
                          <a:latin typeface="Tahoma" panose="020B0604030504040204" pitchFamily="34" charset="0"/>
                          <a:ea typeface="Tahoma" panose="020B0604030504040204" pitchFamily="34" charset="0"/>
                          <a:cs typeface="Tahoma" panose="020B0604030504040204" pitchFamily="34" charset="0"/>
                        </a:rPr>
                        <a:t>Manipulate depth of colour using water.</a:t>
                      </a:r>
                    </a:p>
                    <a:p>
                      <a:pPr marL="171450" indent="-171450" algn="l">
                        <a:lnSpc>
                          <a:spcPct val="115000"/>
                        </a:lnSpc>
                        <a:spcAft>
                          <a:spcPts val="0"/>
                        </a:spcAft>
                        <a:buFont typeface="Arial" panose="020B0604020202020204" pitchFamily="34" charset="0"/>
                        <a:buChar char="•"/>
                      </a:pPr>
                      <a:r>
                        <a:rPr lang="en-GB" sz="600" baseline="0">
                          <a:solidFill>
                            <a:srgbClr val="FF0000"/>
                          </a:solidFill>
                          <a:effectLst/>
                          <a:latin typeface="Tahoma" panose="020B0604030504040204" pitchFamily="34" charset="0"/>
                          <a:ea typeface="Tahoma" panose="020B0604030504040204" pitchFamily="34" charset="0"/>
                          <a:cs typeface="Tahoma" panose="020B0604030504040204" pitchFamily="34" charset="0"/>
                        </a:rPr>
                        <a:t>Start to develop a painting from a drawing, considering composition. </a:t>
                      </a:r>
                    </a:p>
                    <a:p>
                      <a:pPr marL="171450" indent="-171450" algn="l">
                        <a:lnSpc>
                          <a:spcPct val="115000"/>
                        </a:lnSpc>
                        <a:spcAft>
                          <a:spcPts val="0"/>
                        </a:spcAft>
                        <a:buFont typeface="Arial" panose="020B0604020202020204" pitchFamily="34" charset="0"/>
                        <a:buChar char="•"/>
                      </a:pPr>
                      <a:r>
                        <a:rPr lang="en-GB" sz="600" baseline="0">
                          <a:solidFill>
                            <a:srgbClr val="FF0000"/>
                          </a:solidFill>
                          <a:effectLst/>
                          <a:latin typeface="Tahoma" panose="020B0604030504040204" pitchFamily="34" charset="0"/>
                          <a:ea typeface="Tahoma" panose="020B0604030504040204" pitchFamily="34" charset="0"/>
                          <a:cs typeface="Tahoma" panose="020B0604030504040204" pitchFamily="34" charset="0"/>
                        </a:rPr>
                        <a:t>Use sketchbooks to develop ideas and test colours.</a:t>
                      </a:r>
                    </a:p>
                    <a:p>
                      <a:pPr marL="171450" indent="-171450" algn="l">
                        <a:lnSpc>
                          <a:spcPct val="115000"/>
                        </a:lnSpc>
                        <a:spcAft>
                          <a:spcPts val="0"/>
                        </a:spcAft>
                        <a:buFont typeface="Arial" panose="020B0604020202020204" pitchFamily="34" charset="0"/>
                        <a:buChar char="•"/>
                      </a:pPr>
                      <a:r>
                        <a:rPr lang="en-GB" sz="600" baseline="0">
                          <a:solidFill>
                            <a:srgbClr val="FF0000"/>
                          </a:solidFill>
                          <a:effectLst/>
                          <a:latin typeface="Tahoma" panose="020B0604030504040204" pitchFamily="34" charset="0"/>
                          <a:ea typeface="Tahoma" panose="020B0604030504040204" pitchFamily="34" charset="0"/>
                          <a:cs typeface="Tahoma" panose="020B0604030504040204" pitchFamily="34" charset="0"/>
                        </a:rPr>
                        <a:t>Compare and contrast how different artists produce a range of painting effects in their work.</a:t>
                      </a:r>
                    </a:p>
                    <a:p>
                      <a:pPr marL="171450" indent="-171450" algn="l">
                        <a:lnSpc>
                          <a:spcPct val="115000"/>
                        </a:lnSpc>
                        <a:spcAft>
                          <a:spcPts val="0"/>
                        </a:spcAft>
                        <a:buFont typeface="Arial" panose="020B0604020202020204" pitchFamily="34" charset="0"/>
                        <a:buChar char="•"/>
                      </a:pPr>
                      <a:r>
                        <a:rPr lang="en-GB" sz="600" baseline="0">
                          <a:solidFill>
                            <a:srgbClr val="FF0000"/>
                          </a:solidFill>
                          <a:effectLst/>
                          <a:latin typeface="Tahoma" panose="020B0604030504040204" pitchFamily="34" charset="0"/>
                          <a:ea typeface="Tahoma" panose="020B0604030504040204" pitchFamily="34" charset="0"/>
                          <a:cs typeface="Tahoma" panose="020B0604030504040204" pitchFamily="34" charset="0"/>
                        </a:rPr>
                        <a:t>Interpret the style of an artist in own work. </a:t>
                      </a:r>
                    </a:p>
                    <a:p>
                      <a:pPr marL="171450" indent="-171450" algn="l">
                        <a:lnSpc>
                          <a:spcPct val="115000"/>
                        </a:lnSpc>
                        <a:spcAft>
                          <a:spcPts val="0"/>
                        </a:spcAft>
                        <a:buFont typeface="Arial" panose="020B0604020202020204" pitchFamily="34" charset="0"/>
                        <a:buChar char="•"/>
                      </a:pPr>
                      <a:r>
                        <a:rPr lang="en-GB" sz="600" baseline="0">
                          <a:solidFill>
                            <a:srgbClr val="FF0000"/>
                          </a:solidFill>
                          <a:effectLst/>
                          <a:latin typeface="Tahoma" panose="020B0604030504040204" pitchFamily="34" charset="0"/>
                          <a:ea typeface="Tahoma" panose="020B0604030504040204" pitchFamily="34" charset="0"/>
                          <a:cs typeface="Tahoma" panose="020B0604030504040204" pitchFamily="34" charset="0"/>
                        </a:rPr>
                        <a:t>Begin to choose an appropriate medium to work with, e.g. watercolour, poster paint, thickened paint.</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baseline="0">
                          <a:solidFill>
                            <a:srgbClr val="FF0000"/>
                          </a:solidFill>
                          <a:effectLst/>
                          <a:latin typeface="Tahoma" panose="020B0604030504040204" pitchFamily="34" charset="0"/>
                          <a:ea typeface="Tahoma" panose="020B0604030504040204" pitchFamily="34" charset="0"/>
                          <a:cs typeface="Tahoma" panose="020B0604030504040204" pitchFamily="34" charset="0"/>
                        </a:rPr>
                        <a:t>Develop knowledge of painting genres by looking at portraiture.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baseline="0">
                          <a:solidFill>
                            <a:srgbClr val="FF0000"/>
                          </a:solidFill>
                          <a:effectLst/>
                          <a:latin typeface="Tahoma" panose="020B0604030504040204" pitchFamily="34" charset="0"/>
                          <a:ea typeface="Tahoma" panose="020B0604030504040204" pitchFamily="34" charset="0"/>
                          <a:cs typeface="Tahoma" panose="020B0604030504040204" pitchFamily="34" charset="0"/>
                        </a:rPr>
                        <a:t>Be able to express an opinion about different works of art, craft and design and think critically. </a:t>
                      </a:r>
                      <a:endParaRPr lang="en-GB" sz="600">
                        <a:effectLst/>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600">
                          <a:solidFill>
                            <a:srgbClr val="FFC000"/>
                          </a:solidFill>
                          <a:effectLst/>
                          <a:latin typeface="Tahoma" panose="020B0604030504040204" pitchFamily="34" charset="0"/>
                          <a:ea typeface="Tahoma" panose="020B0604030504040204" pitchFamily="34" charset="0"/>
                          <a:cs typeface="Tahoma" panose="020B0604030504040204" pitchFamily="34" charset="0"/>
                        </a:rPr>
                        <a:t>Apply paint with intention, using knowledge of brushes, media, 3 dimensionality and style.</a:t>
                      </a:r>
                    </a:p>
                    <a:p>
                      <a:pPr marL="171450" indent="-171450" algn="l">
                        <a:lnSpc>
                          <a:spcPct val="115000"/>
                        </a:lnSpc>
                        <a:spcAft>
                          <a:spcPts val="0"/>
                        </a:spcAft>
                        <a:buFont typeface="Arial" panose="020B0604020202020204" pitchFamily="34" charset="0"/>
                        <a:buChar char="•"/>
                      </a:pPr>
                      <a:r>
                        <a:rPr lang="en-GB" sz="600">
                          <a:solidFill>
                            <a:srgbClr val="FFC000"/>
                          </a:solidFill>
                          <a:effectLst/>
                          <a:latin typeface="Tahoma" panose="020B0604030504040204" pitchFamily="34" charset="0"/>
                          <a:ea typeface="Tahoma" panose="020B0604030504040204" pitchFamily="34" charset="0"/>
                          <a:cs typeface="Tahoma" panose="020B0604030504040204" pitchFamily="34" charset="0"/>
                        </a:rPr>
                        <a:t>Mix and match colours to create atmosphere</a:t>
                      </a:r>
                      <a:r>
                        <a:rPr lang="en-GB" sz="60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 and light effects.</a:t>
                      </a:r>
                    </a:p>
                    <a:p>
                      <a:pPr marL="171450" indent="-171450" algn="l">
                        <a:lnSpc>
                          <a:spcPct val="115000"/>
                        </a:lnSpc>
                        <a:spcAft>
                          <a:spcPts val="0"/>
                        </a:spcAft>
                        <a:buFont typeface="Arial" panose="020B0604020202020204" pitchFamily="34" charset="0"/>
                        <a:buChar char="•"/>
                      </a:pPr>
                      <a:r>
                        <a:rPr lang="en-GB" sz="60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Manage colour application using acquired knowledge about colour mixing. </a:t>
                      </a:r>
                    </a:p>
                    <a:p>
                      <a:pPr marL="171450" indent="-171450" algn="l">
                        <a:lnSpc>
                          <a:spcPct val="115000"/>
                        </a:lnSpc>
                        <a:spcAft>
                          <a:spcPts val="0"/>
                        </a:spcAft>
                        <a:buFont typeface="Arial" panose="020B0604020202020204" pitchFamily="34" charset="0"/>
                        <a:buChar char="•"/>
                      </a:pPr>
                      <a:r>
                        <a:rPr lang="en-GB" sz="60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Manage colour application using different techniques, e.g. washes</a:t>
                      </a:r>
                    </a:p>
                    <a:p>
                      <a:pPr marL="171450" indent="-171450" algn="l">
                        <a:lnSpc>
                          <a:spcPct val="115000"/>
                        </a:lnSpc>
                        <a:spcAft>
                          <a:spcPts val="0"/>
                        </a:spcAft>
                        <a:buFont typeface="Arial" panose="020B0604020202020204" pitchFamily="34" charset="0"/>
                        <a:buChar char="•"/>
                      </a:pPr>
                      <a:r>
                        <a:rPr lang="en-GB" sz="60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Start to develop own style.</a:t>
                      </a:r>
                    </a:p>
                    <a:p>
                      <a:pPr marL="171450" indent="-171450" algn="l">
                        <a:lnSpc>
                          <a:spcPct val="115000"/>
                        </a:lnSpc>
                        <a:spcAft>
                          <a:spcPts val="0"/>
                        </a:spcAft>
                        <a:buFont typeface="Arial" panose="020B0604020202020204" pitchFamily="34" charset="0"/>
                        <a:buChar char="•"/>
                      </a:pPr>
                      <a:r>
                        <a:rPr lang="en-GB" sz="60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Consider using abstract line/ pattern within a painting to alter a surface.</a:t>
                      </a:r>
                    </a:p>
                    <a:p>
                      <a:pPr marL="171450" indent="-171450" algn="l">
                        <a:lnSpc>
                          <a:spcPct val="115000"/>
                        </a:lnSpc>
                        <a:spcAft>
                          <a:spcPts val="0"/>
                        </a:spcAft>
                        <a:buFont typeface="Arial" panose="020B0604020202020204" pitchFamily="34" charset="0"/>
                        <a:buChar char="•"/>
                      </a:pPr>
                      <a:r>
                        <a:rPr lang="en-GB" sz="60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Start to consider composition of a painting from the outset. </a:t>
                      </a:r>
                    </a:p>
                    <a:p>
                      <a:pPr marL="171450" indent="-171450" algn="l">
                        <a:lnSpc>
                          <a:spcPct val="115000"/>
                        </a:lnSpc>
                        <a:spcAft>
                          <a:spcPts val="0"/>
                        </a:spcAft>
                        <a:buFont typeface="Arial" panose="020B0604020202020204" pitchFamily="34" charset="0"/>
                        <a:buChar char="•"/>
                      </a:pPr>
                      <a:r>
                        <a:rPr lang="en-GB" sz="60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Use sketchbooks to plan ideas.</a:t>
                      </a:r>
                    </a:p>
                    <a:p>
                      <a:pPr marL="171450" indent="-171450" algn="l">
                        <a:lnSpc>
                          <a:spcPct val="115000"/>
                        </a:lnSpc>
                        <a:spcAft>
                          <a:spcPts val="0"/>
                        </a:spcAft>
                        <a:buFont typeface="Arial" panose="020B0604020202020204" pitchFamily="34" charset="0"/>
                        <a:buChar char="•"/>
                      </a:pPr>
                      <a:r>
                        <a:rPr lang="en-GB" sz="60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Develop knowledge of painting genres by looking at portraits.</a:t>
                      </a:r>
                    </a:p>
                    <a:p>
                      <a:pPr marL="171450" indent="-171450" algn="l">
                        <a:lnSpc>
                          <a:spcPct val="115000"/>
                        </a:lnSpc>
                        <a:spcAft>
                          <a:spcPts val="0"/>
                        </a:spcAft>
                        <a:buFont typeface="Arial" panose="020B0604020202020204" pitchFamily="34" charset="0"/>
                        <a:buChar char="•"/>
                      </a:pPr>
                      <a:r>
                        <a:rPr lang="en-GB" sz="60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Begin to use colour to show emotions (Expressionists/ Cubists).</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US" sz="600" kern="1200">
                          <a:solidFill>
                            <a:srgbClr val="FFC000"/>
                          </a:solidFill>
                          <a:effectLst/>
                          <a:latin typeface="Tahoma" panose="020B0604030504040204" pitchFamily="34" charset="0"/>
                          <a:ea typeface="Tahoma" panose="020B0604030504040204" pitchFamily="34" charset="0"/>
                          <a:cs typeface="Tahoma" panose="020B0604030504040204" pitchFamily="34" charset="0"/>
                        </a:rPr>
                        <a:t>Compare and contrast the work of artists and designers using relevant vocabulary confidently.</a:t>
                      </a:r>
                      <a:endParaRPr lang="en-GB" sz="600">
                        <a:effectLst/>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indent="-171450" algn="l">
                        <a:lnSpc>
                          <a:spcPct val="115000"/>
                        </a:lnSpc>
                        <a:spcAft>
                          <a:spcPts val="0"/>
                        </a:spcAft>
                        <a:buFont typeface="Arial" panose="020B0604020202020204" pitchFamily="34" charset="0"/>
                        <a:buChar char="•"/>
                      </a:pPr>
                      <a:r>
                        <a:rPr lang="en-GB" sz="600">
                          <a:solidFill>
                            <a:srgbClr val="FFC000"/>
                          </a:solidFill>
                          <a:effectLst/>
                          <a:latin typeface="Tahoma" panose="020B0604030504040204" pitchFamily="34" charset="0"/>
                          <a:ea typeface="Tahoma" panose="020B0604030504040204" pitchFamily="34" charset="0"/>
                          <a:cs typeface="Tahoma" panose="020B0604030504040204" pitchFamily="34" charset="0"/>
                        </a:rPr>
                        <a:t>Apply paint with intention, using knowledge of brushes, media, 3 dimensionality and style.</a:t>
                      </a:r>
                    </a:p>
                    <a:p>
                      <a:pPr marL="171450" indent="-171450" algn="l">
                        <a:lnSpc>
                          <a:spcPct val="115000"/>
                        </a:lnSpc>
                        <a:spcAft>
                          <a:spcPts val="0"/>
                        </a:spcAft>
                        <a:buFont typeface="Arial" panose="020B0604020202020204" pitchFamily="34" charset="0"/>
                        <a:buChar char="•"/>
                      </a:pPr>
                      <a:r>
                        <a:rPr lang="en-GB" sz="600">
                          <a:solidFill>
                            <a:srgbClr val="FFC000"/>
                          </a:solidFill>
                          <a:effectLst/>
                          <a:latin typeface="Tahoma" panose="020B0604030504040204" pitchFamily="34" charset="0"/>
                          <a:ea typeface="Tahoma" panose="020B0604030504040204" pitchFamily="34" charset="0"/>
                          <a:cs typeface="Tahoma" panose="020B0604030504040204" pitchFamily="34" charset="0"/>
                        </a:rPr>
                        <a:t>Mix and match colours to create atmosphere</a:t>
                      </a:r>
                      <a:r>
                        <a:rPr lang="en-GB" sz="60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 and light effects.</a:t>
                      </a:r>
                    </a:p>
                    <a:p>
                      <a:pPr marL="171450" indent="-171450" algn="l">
                        <a:lnSpc>
                          <a:spcPct val="115000"/>
                        </a:lnSpc>
                        <a:spcAft>
                          <a:spcPts val="0"/>
                        </a:spcAft>
                        <a:buFont typeface="Arial" panose="020B0604020202020204" pitchFamily="34" charset="0"/>
                        <a:buChar char="•"/>
                      </a:pPr>
                      <a:r>
                        <a:rPr lang="en-GB" sz="60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Manage colour application using acquired knowledge about colour mixing. </a:t>
                      </a:r>
                    </a:p>
                    <a:p>
                      <a:pPr marL="171450" indent="-171450" algn="l">
                        <a:lnSpc>
                          <a:spcPct val="115000"/>
                        </a:lnSpc>
                        <a:spcAft>
                          <a:spcPts val="0"/>
                        </a:spcAft>
                        <a:buFont typeface="Arial" panose="020B0604020202020204" pitchFamily="34" charset="0"/>
                        <a:buChar char="•"/>
                      </a:pPr>
                      <a:r>
                        <a:rPr lang="en-GB" sz="60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Manage colour application using different techniques, e.g. washes</a:t>
                      </a:r>
                    </a:p>
                    <a:p>
                      <a:pPr marL="171450" indent="-171450" algn="l">
                        <a:lnSpc>
                          <a:spcPct val="115000"/>
                        </a:lnSpc>
                        <a:spcAft>
                          <a:spcPts val="0"/>
                        </a:spcAft>
                        <a:buFont typeface="Arial" panose="020B0604020202020204" pitchFamily="34" charset="0"/>
                        <a:buChar char="•"/>
                      </a:pPr>
                      <a:r>
                        <a:rPr lang="en-GB" sz="60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Start to develop own style.</a:t>
                      </a:r>
                    </a:p>
                    <a:p>
                      <a:pPr marL="171450" indent="-171450" algn="l">
                        <a:lnSpc>
                          <a:spcPct val="115000"/>
                        </a:lnSpc>
                        <a:spcAft>
                          <a:spcPts val="0"/>
                        </a:spcAft>
                        <a:buFont typeface="Arial" panose="020B0604020202020204" pitchFamily="34" charset="0"/>
                        <a:buChar char="•"/>
                      </a:pPr>
                      <a:r>
                        <a:rPr lang="en-GB" sz="60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Consider using abstract line/ pattern within a painting to alter a surface.</a:t>
                      </a:r>
                    </a:p>
                    <a:p>
                      <a:pPr marL="171450" indent="-171450" algn="l">
                        <a:lnSpc>
                          <a:spcPct val="115000"/>
                        </a:lnSpc>
                        <a:spcAft>
                          <a:spcPts val="0"/>
                        </a:spcAft>
                        <a:buFont typeface="Arial" panose="020B0604020202020204" pitchFamily="34" charset="0"/>
                        <a:buChar char="•"/>
                      </a:pPr>
                      <a:r>
                        <a:rPr lang="en-GB" sz="60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Start to consider composition of a painting from the outset. </a:t>
                      </a:r>
                    </a:p>
                    <a:p>
                      <a:pPr marL="171450" indent="-171450" algn="l">
                        <a:lnSpc>
                          <a:spcPct val="115000"/>
                        </a:lnSpc>
                        <a:spcAft>
                          <a:spcPts val="0"/>
                        </a:spcAft>
                        <a:buFont typeface="Arial" panose="020B0604020202020204" pitchFamily="34" charset="0"/>
                        <a:buChar char="•"/>
                      </a:pPr>
                      <a:r>
                        <a:rPr lang="en-GB" sz="60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Use sketchbooks to plan ideas.</a:t>
                      </a:r>
                    </a:p>
                    <a:p>
                      <a:pPr marL="171450" indent="-171450" algn="l">
                        <a:lnSpc>
                          <a:spcPct val="115000"/>
                        </a:lnSpc>
                        <a:spcAft>
                          <a:spcPts val="0"/>
                        </a:spcAft>
                        <a:buFont typeface="Arial" panose="020B0604020202020204" pitchFamily="34" charset="0"/>
                        <a:buChar char="•"/>
                      </a:pPr>
                      <a:r>
                        <a:rPr lang="en-GB" sz="60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Develop knowledge of painting genres by looking at landscapes – jungles, forests and trees</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US" sz="600" kern="1200">
                          <a:solidFill>
                            <a:srgbClr val="FFC000"/>
                          </a:solidFill>
                          <a:effectLst/>
                          <a:latin typeface="Tahoma" panose="020B0604030504040204" pitchFamily="34" charset="0"/>
                          <a:ea typeface="Tahoma" panose="020B0604030504040204" pitchFamily="34" charset="0"/>
                          <a:cs typeface="Tahoma" panose="020B0604030504040204" pitchFamily="34" charset="0"/>
                        </a:rPr>
                        <a:t>Compare and contrast the work of artists and designers using relevant vocabulary confidently.</a:t>
                      </a:r>
                    </a:p>
                    <a:p>
                      <a:pPr marL="171450" indent="-171450" algn="l">
                        <a:lnSpc>
                          <a:spcPct val="115000"/>
                        </a:lnSpc>
                        <a:spcAft>
                          <a:spcPts val="0"/>
                        </a:spcAft>
                        <a:buFont typeface="Arial" panose="020B0604020202020204" pitchFamily="34" charset="0"/>
                        <a:buChar char="•"/>
                      </a:pPr>
                      <a:r>
                        <a:rPr lang="en-GB" sz="600">
                          <a:solidFill>
                            <a:srgbClr val="7030A0"/>
                          </a:solidFill>
                          <a:effectLst/>
                          <a:latin typeface="Tahoma" panose="020B0604030504040204" pitchFamily="34" charset="0"/>
                          <a:ea typeface="Tahoma" panose="020B0604030504040204" pitchFamily="34" charset="0"/>
                          <a:cs typeface="Tahoma" panose="020B0604030504040204" pitchFamily="34" charset="0"/>
                        </a:rPr>
                        <a:t>Start to work in a sustained and independent way to develop own painting style</a:t>
                      </a:r>
                      <a:r>
                        <a:rPr lang="en-GB" sz="600" baseline="0">
                          <a:solidFill>
                            <a:srgbClr val="7030A0"/>
                          </a:solidFill>
                          <a:effectLst/>
                          <a:latin typeface="Tahoma" panose="020B0604030504040204" pitchFamily="34" charset="0"/>
                          <a:ea typeface="Tahoma" panose="020B0604030504040204" pitchFamily="34" charset="0"/>
                          <a:cs typeface="Tahoma" panose="020B0604030504040204" pitchFamily="34" charset="0"/>
                        </a:rPr>
                        <a:t> through the development of tone, colour and composition. </a:t>
                      </a:r>
                      <a:r>
                        <a:rPr lang="en-GB" sz="600">
                          <a:solidFill>
                            <a:srgbClr val="7030A0"/>
                          </a:solidFill>
                          <a:effectLst/>
                          <a:latin typeface="Tahoma" panose="020B0604030504040204" pitchFamily="34" charset="0"/>
                          <a:ea typeface="Tahoma" panose="020B0604030504040204" pitchFamily="34" charset="0"/>
                          <a:cs typeface="Tahoma" panose="020B0604030504040204" pitchFamily="34" charset="0"/>
                        </a:rPr>
                        <a:t> </a:t>
                      </a:r>
                    </a:p>
                    <a:p>
                      <a:pPr marL="171450" indent="-171450" algn="l">
                        <a:lnSpc>
                          <a:spcPct val="115000"/>
                        </a:lnSpc>
                        <a:spcAft>
                          <a:spcPts val="0"/>
                        </a:spcAft>
                        <a:buFont typeface="Arial" panose="020B0604020202020204" pitchFamily="34" charset="0"/>
                        <a:buChar char="•"/>
                      </a:pPr>
                      <a:r>
                        <a:rPr lang="en-GB" sz="600">
                          <a:solidFill>
                            <a:srgbClr val="7030A0"/>
                          </a:solidFill>
                          <a:effectLst/>
                          <a:latin typeface="Tahoma" panose="020B0604030504040204" pitchFamily="34" charset="0"/>
                          <a:ea typeface="Tahoma" panose="020B0604030504040204" pitchFamily="34" charset="0"/>
                          <a:cs typeface="Tahoma" panose="020B0604030504040204" pitchFamily="34" charset="0"/>
                        </a:rPr>
                        <a:t>Purposely, control the types of marks made and </a:t>
                      </a:r>
                      <a:r>
                        <a:rPr lang="en-GB" sz="600" kern="1200">
                          <a:solidFill>
                            <a:srgbClr val="7030A0"/>
                          </a:solidFill>
                          <a:effectLst/>
                          <a:latin typeface="Tahoma" panose="020B0604030504040204" pitchFamily="34" charset="0"/>
                          <a:ea typeface="Tahoma" panose="020B0604030504040204" pitchFamily="34" charset="0"/>
                          <a:cs typeface="Tahoma" panose="020B0604030504040204" pitchFamily="34" charset="0"/>
                        </a:rPr>
                        <a:t>experiment with different effects and textures, inc. blocking in colour, washes, thickened paint to create textural effects.</a:t>
                      </a:r>
                    </a:p>
                    <a:p>
                      <a:pPr marL="171450" indent="-171450" algn="l">
                        <a:lnSpc>
                          <a:spcPct val="115000"/>
                        </a:lnSpc>
                        <a:spcAft>
                          <a:spcPts val="0"/>
                        </a:spcAft>
                        <a:buFont typeface="Arial" panose="020B0604020202020204" pitchFamily="34" charset="0"/>
                        <a:buChar char="•"/>
                      </a:pPr>
                      <a:r>
                        <a:rPr lang="en-GB" sz="600" kern="1200">
                          <a:solidFill>
                            <a:srgbClr val="7030A0"/>
                          </a:solidFill>
                          <a:effectLst/>
                          <a:latin typeface="Tahoma" panose="020B0604030504040204" pitchFamily="34" charset="0"/>
                          <a:ea typeface="Tahoma" panose="020B0604030504040204" pitchFamily="34" charset="0"/>
                          <a:cs typeface="Tahoma" panose="020B0604030504040204" pitchFamily="34" charset="0"/>
                        </a:rPr>
                        <a:t>Mix colours, shade</a:t>
                      </a:r>
                      <a:r>
                        <a:rPr lang="en-GB" sz="600" kern="1200" baseline="0">
                          <a:solidFill>
                            <a:srgbClr val="7030A0"/>
                          </a:solidFill>
                          <a:effectLst/>
                          <a:latin typeface="Tahoma" panose="020B0604030504040204" pitchFamily="34" charset="0"/>
                          <a:ea typeface="Tahoma" panose="020B0604030504040204" pitchFamily="34" charset="0"/>
                          <a:cs typeface="Tahoma" panose="020B0604030504040204" pitchFamily="34" charset="0"/>
                        </a:rPr>
                        <a:t> and</a:t>
                      </a:r>
                      <a:r>
                        <a:rPr lang="en-GB" sz="600" kern="1200">
                          <a:solidFill>
                            <a:srgbClr val="7030A0"/>
                          </a:solidFill>
                          <a:effectLst/>
                          <a:latin typeface="Tahoma" panose="020B0604030504040204" pitchFamily="34" charset="0"/>
                          <a:ea typeface="Tahoma" panose="020B0604030504040204" pitchFamily="34" charset="0"/>
                          <a:cs typeface="Tahoma" panose="020B0604030504040204" pitchFamily="34" charset="0"/>
                        </a:rPr>
                        <a:t> tints </a:t>
                      </a:r>
                      <a:r>
                        <a:rPr lang="en-GB" sz="600" kern="1200" baseline="0">
                          <a:solidFill>
                            <a:srgbClr val="7030A0"/>
                          </a:solidFill>
                          <a:effectLst/>
                          <a:latin typeface="Tahoma" panose="020B0604030504040204" pitchFamily="34" charset="0"/>
                          <a:ea typeface="Tahoma" panose="020B0604030504040204" pitchFamily="34" charset="0"/>
                          <a:cs typeface="Tahoma" panose="020B0604030504040204" pitchFamily="34" charset="0"/>
                        </a:rPr>
                        <a:t>with some confidence, building on previous knowledge. </a:t>
                      </a:r>
                    </a:p>
                    <a:p>
                      <a:pPr marL="171450" indent="-171450" algn="l">
                        <a:lnSpc>
                          <a:spcPct val="115000"/>
                        </a:lnSpc>
                        <a:spcAft>
                          <a:spcPts val="0"/>
                        </a:spcAft>
                        <a:buFont typeface="Arial" panose="020B0604020202020204" pitchFamily="34" charset="0"/>
                        <a:buChar char="•"/>
                      </a:pPr>
                      <a:r>
                        <a:rPr lang="en-GB" sz="600" kern="1200" baseline="0">
                          <a:solidFill>
                            <a:srgbClr val="7030A0"/>
                          </a:solidFill>
                          <a:effectLst/>
                          <a:latin typeface="Tahoma" panose="020B0604030504040204" pitchFamily="34" charset="0"/>
                          <a:ea typeface="Tahoma" panose="020B0604030504040204" pitchFamily="34" charset="0"/>
                          <a:cs typeface="Tahoma" panose="020B0604030504040204" pitchFamily="34" charset="0"/>
                        </a:rPr>
                        <a:t>Use water to thin paint as required. </a:t>
                      </a:r>
                    </a:p>
                    <a:p>
                      <a:pPr marL="171450" indent="-171450" algn="l">
                        <a:lnSpc>
                          <a:spcPct val="115000"/>
                        </a:lnSpc>
                        <a:spcAft>
                          <a:spcPts val="0"/>
                        </a:spcAft>
                        <a:buFont typeface="Arial" panose="020B0604020202020204" pitchFamily="34" charset="0"/>
                        <a:buChar char="•"/>
                      </a:pPr>
                      <a:r>
                        <a:rPr lang="en-GB" sz="600" kern="1200" baseline="0">
                          <a:solidFill>
                            <a:srgbClr val="7030A0"/>
                          </a:solidFill>
                          <a:effectLst/>
                          <a:latin typeface="Tahoma" panose="020B0604030504040204" pitchFamily="34" charset="0"/>
                          <a:ea typeface="Tahoma" panose="020B0604030504040204" pitchFamily="34" charset="0"/>
                          <a:cs typeface="Tahoma" panose="020B0604030504040204" pitchFamily="34" charset="0"/>
                        </a:rPr>
                        <a:t>Understand what works well in their work, and why. </a:t>
                      </a:r>
                    </a:p>
                    <a:p>
                      <a:pPr marL="171450" indent="-171450" algn="l">
                        <a:lnSpc>
                          <a:spcPct val="115000"/>
                        </a:lnSpc>
                        <a:spcAft>
                          <a:spcPts val="0"/>
                        </a:spcAft>
                        <a:buFont typeface="Arial" panose="020B0604020202020204" pitchFamily="34" charset="0"/>
                        <a:buChar char="•"/>
                      </a:pPr>
                      <a:r>
                        <a:rPr lang="en-GB" sz="600" kern="1200" baseline="0">
                          <a:solidFill>
                            <a:srgbClr val="7030A0"/>
                          </a:solidFill>
                          <a:effectLst/>
                          <a:latin typeface="Tahoma" panose="020B0604030504040204" pitchFamily="34" charset="0"/>
                          <a:ea typeface="Tahoma" panose="020B0604030504040204" pitchFamily="34" charset="0"/>
                          <a:cs typeface="Tahoma" panose="020B0604030504040204" pitchFamily="34" charset="0"/>
                        </a:rPr>
                        <a:t>Choose own colour palette to create visually interesting pieces. </a:t>
                      </a:r>
                    </a:p>
                    <a:p>
                      <a:pPr marL="171450" indent="-171450" algn="l">
                        <a:lnSpc>
                          <a:spcPct val="115000"/>
                        </a:lnSpc>
                        <a:spcAft>
                          <a:spcPts val="0"/>
                        </a:spcAft>
                        <a:buFont typeface="Arial" panose="020B0604020202020204" pitchFamily="34" charset="0"/>
                        <a:buChar char="•"/>
                      </a:pPr>
                      <a:r>
                        <a:rPr lang="en-GB" sz="600" baseline="0">
                          <a:solidFill>
                            <a:srgbClr val="7030A0"/>
                          </a:solidFill>
                          <a:effectLst/>
                          <a:latin typeface="Tahoma" panose="020B0604030504040204" pitchFamily="34" charset="0"/>
                          <a:ea typeface="Tahoma" panose="020B0604030504040204" pitchFamily="34" charset="0"/>
                          <a:cs typeface="Tahoma" panose="020B0604030504040204" pitchFamily="34" charset="0"/>
                        </a:rPr>
                        <a:t>Use sketchbooks as a personal record of ideas.</a:t>
                      </a:r>
                      <a:endParaRPr lang="en-GB" sz="600">
                        <a:solidFill>
                          <a:srgbClr val="7030A0"/>
                        </a:solidFill>
                        <a:effectLst/>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600">
                          <a:solidFill>
                            <a:srgbClr val="7030A0"/>
                          </a:solidFill>
                          <a:effectLst/>
                          <a:latin typeface="Tahoma" panose="020B0604030504040204" pitchFamily="34" charset="0"/>
                          <a:ea typeface="Tahoma" panose="020B0604030504040204" pitchFamily="34" charset="0"/>
                          <a:cs typeface="Tahoma" panose="020B0604030504040204" pitchFamily="34" charset="0"/>
                        </a:rPr>
                        <a:t>Show perspective</a:t>
                      </a:r>
                      <a:r>
                        <a:rPr lang="en-GB" sz="600" baseline="0">
                          <a:solidFill>
                            <a:srgbClr val="7030A0"/>
                          </a:solidFill>
                          <a:effectLst/>
                          <a:latin typeface="Tahoma" panose="020B0604030504040204" pitchFamily="34" charset="0"/>
                          <a:ea typeface="Tahoma" panose="020B0604030504040204" pitchFamily="34" charset="0"/>
                          <a:cs typeface="Tahoma" panose="020B0604030504040204" pitchFamily="34" charset="0"/>
                        </a:rPr>
                        <a:t> in the work by making colours stronger close to and paler further away.</a:t>
                      </a:r>
                    </a:p>
                    <a:p>
                      <a:pPr marL="171450" indent="-171450" algn="l">
                        <a:lnSpc>
                          <a:spcPct val="115000"/>
                        </a:lnSpc>
                        <a:spcAft>
                          <a:spcPts val="0"/>
                        </a:spcAft>
                        <a:buFont typeface="Arial" panose="020B0604020202020204" pitchFamily="34" charset="0"/>
                        <a:buChar char="•"/>
                      </a:pPr>
                      <a:r>
                        <a:rPr lang="en-GB" sz="600" baseline="0">
                          <a:solidFill>
                            <a:srgbClr val="7030A0"/>
                          </a:solidFill>
                          <a:effectLst/>
                          <a:latin typeface="Tahoma" panose="020B0604030504040204" pitchFamily="34" charset="0"/>
                          <a:ea typeface="Tahoma" panose="020B0604030504040204" pitchFamily="34" charset="0"/>
                          <a:cs typeface="Tahoma" panose="020B0604030504040204" pitchFamily="34" charset="0"/>
                        </a:rPr>
                        <a:t>Know all genres of painting  - focus on jungles, forests and trees</a:t>
                      </a:r>
                    </a:p>
                    <a:p>
                      <a:pPr marL="171450" indent="-171450" algn="l">
                        <a:lnSpc>
                          <a:spcPct val="115000"/>
                        </a:lnSpc>
                        <a:spcAft>
                          <a:spcPts val="0"/>
                        </a:spcAft>
                        <a:buFont typeface="Arial" panose="020B0604020202020204" pitchFamily="34" charset="0"/>
                        <a:buChar char="•"/>
                      </a:pPr>
                      <a:r>
                        <a:rPr lang="en-GB" sz="600" baseline="0">
                          <a:solidFill>
                            <a:srgbClr val="7030A0"/>
                          </a:solidFill>
                          <a:effectLst/>
                          <a:latin typeface="Tahoma" panose="020B0604030504040204" pitchFamily="34" charset="0"/>
                          <a:ea typeface="Tahoma" panose="020B0604030504040204" pitchFamily="34" charset="0"/>
                          <a:cs typeface="Tahoma" panose="020B0604030504040204" pitchFamily="34" charset="0"/>
                        </a:rPr>
                        <a:t>Show preferences for different artists using critical language and art vocabulary</a:t>
                      </a: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extLst>
                  <a:ext uri="{0D108BD9-81ED-4DB2-BD59-A6C34878D82A}">
                    <a16:rowId xmlns:a16="http://schemas.microsoft.com/office/drawing/2014/main" val="1576507716"/>
                  </a:ext>
                </a:extLst>
              </a:tr>
              <a:tr h="608321">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Artists</a:t>
                      </a:r>
                    </a:p>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Craft</a:t>
                      </a:r>
                      <a:r>
                        <a:rPr lang="en-GB" sz="600" baseline="0">
                          <a:effectLst/>
                          <a:latin typeface="Tahoma" panose="020B0604030504040204" pitchFamily="34" charset="0"/>
                          <a:ea typeface="Tahoma" panose="020B0604030504040204" pitchFamily="34" charset="0"/>
                          <a:cs typeface="Tahoma" panose="020B0604030504040204" pitchFamily="34" charset="0"/>
                        </a:rPr>
                        <a:t> makers</a:t>
                      </a:r>
                    </a:p>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Designers</a:t>
                      </a:r>
                    </a:p>
                  </a:txBody>
                  <a:tcPr marL="17686" marR="17686" marT="0" marB="0" anchor="ct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Landscape artists – John Constable, Turner, Bruegel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Abstract artists: Kandinsky, Miro, </a:t>
                      </a:r>
                    </a:p>
                    <a:p>
                      <a:pPr marL="171450" indent="-171450">
                        <a:buFont typeface="Arial" panose="020B0604020202020204" pitchFamily="34" charset="0"/>
                        <a:buChar char="•"/>
                      </a:pPr>
                      <a:endParaRPr lang="en-GB" sz="600" kern="1200">
                        <a:solidFill>
                          <a:schemeClr val="dk1"/>
                        </a:solidFill>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indent="-171450">
                        <a:buFont typeface="Arial" panose="020B0604020202020204" pitchFamily="34" charset="0"/>
                        <a:buChar char="•"/>
                      </a:pPr>
                      <a:r>
                        <a:rPr lang="en-GB"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Portraiture - Frieda Kahlo, Modigliani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a:effectLst/>
                          <a:latin typeface="Tahoma" panose="020B0604030504040204" pitchFamily="34" charset="0"/>
                          <a:ea typeface="Tahoma" panose="020B0604030504040204" pitchFamily="34" charset="0"/>
                          <a:cs typeface="Tahoma" panose="020B0604030504040204" pitchFamily="34" charset="0"/>
                        </a:rPr>
                        <a:t>Expressionists</a:t>
                      </a:r>
                      <a:r>
                        <a:rPr lang="en-GB" sz="600" baseline="0">
                          <a:effectLst/>
                          <a:latin typeface="Tahoma" panose="020B0604030504040204" pitchFamily="34" charset="0"/>
                          <a:ea typeface="Tahoma" panose="020B0604030504040204" pitchFamily="34" charset="0"/>
                          <a:cs typeface="Tahoma" panose="020B0604030504040204" pitchFamily="34" charset="0"/>
                        </a:rPr>
                        <a:t> – Edvard Munch (The Scream), </a:t>
                      </a:r>
                      <a:r>
                        <a:rPr lang="en-GB"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Hokusai -The Wave</a:t>
                      </a:r>
                    </a:p>
                    <a:p>
                      <a:pPr marL="0" indent="0">
                        <a:buFont typeface="Arial" panose="020B0604020202020204" pitchFamily="34" charset="0"/>
                        <a:buNone/>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a:effectLst/>
                          <a:latin typeface="Tahoma" panose="020B0604030504040204" pitchFamily="34" charset="0"/>
                          <a:ea typeface="Tahoma" panose="020B0604030504040204" pitchFamily="34" charset="0"/>
                          <a:cs typeface="Tahoma" panose="020B0604030504040204" pitchFamily="34" charset="0"/>
                        </a:rPr>
                        <a:t>Figure - Michelangelo, Degas, Reubens, Giacometti  Lucien Freud</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a:effectLst/>
                          <a:latin typeface="Tahoma" panose="020B0604030504040204" pitchFamily="34" charset="0"/>
                          <a:ea typeface="Tahoma" panose="020B0604030504040204" pitchFamily="34" charset="0"/>
                          <a:cs typeface="Tahoma" panose="020B0604030504040204" pitchFamily="34" charset="0"/>
                        </a:rPr>
                        <a:t>Jungles and forests – Rousseau, John Dyer (Eden project), Andrew Gifford</a:t>
                      </a:r>
                    </a:p>
                  </a:txBody>
                  <a:tcPr marL="17686" marR="17686" marT="0" marB="0"/>
                </a:tc>
                <a:extLst>
                  <a:ext uri="{0D108BD9-81ED-4DB2-BD59-A6C34878D82A}">
                    <a16:rowId xmlns:a16="http://schemas.microsoft.com/office/drawing/2014/main" val="2128519734"/>
                  </a:ext>
                </a:extLst>
              </a:tr>
              <a:tr h="1040892">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Vocabulary</a:t>
                      </a:r>
                    </a:p>
                  </a:txBody>
                  <a:tcPr marL="17686" marR="17686" marT="0" marB="0" anchor="ct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kern="1200">
                          <a:solidFill>
                            <a:schemeClr val="tx1"/>
                          </a:solidFill>
                          <a:effectLst/>
                          <a:latin typeface="Tahoma" panose="020B0604030504040204" pitchFamily="34" charset="0"/>
                          <a:ea typeface="Tahoma" panose="020B0604030504040204" pitchFamily="34" charset="0"/>
                          <a:cs typeface="Tahoma" panose="020B0604030504040204" pitchFamily="34" charset="0"/>
                        </a:rPr>
                        <a:t>Detailed, </a:t>
                      </a:r>
                      <a:r>
                        <a:rPr lang="en-US" sz="600" kern="1200" err="1">
                          <a:solidFill>
                            <a:schemeClr val="tx1"/>
                          </a:solidFill>
                          <a:effectLst/>
                          <a:latin typeface="Tahoma" panose="020B0604030504040204" pitchFamily="34" charset="0"/>
                          <a:ea typeface="Tahoma" panose="020B0604030504040204" pitchFamily="34" charset="0"/>
                          <a:cs typeface="Tahoma" panose="020B0604030504040204" pitchFamily="34" charset="0"/>
                        </a:rPr>
                        <a:t>Colour</a:t>
                      </a:r>
                      <a:r>
                        <a:rPr lang="en-US" sz="600" kern="1200">
                          <a:solidFill>
                            <a:schemeClr val="tx1"/>
                          </a:solidFill>
                          <a:effectLst/>
                          <a:latin typeface="Tahoma" panose="020B0604030504040204" pitchFamily="34" charset="0"/>
                          <a:ea typeface="Tahoma" panose="020B0604030504040204" pitchFamily="34" charset="0"/>
                          <a:cs typeface="Tahoma" panose="020B0604030504040204" pitchFamily="34" charset="0"/>
                        </a:rPr>
                        <a:t> descriptors (</a:t>
                      </a:r>
                      <a:r>
                        <a:rPr lang="en-US" sz="600" kern="1200" err="1">
                          <a:solidFill>
                            <a:schemeClr val="tx1"/>
                          </a:solidFill>
                          <a:effectLst/>
                          <a:latin typeface="Tahoma" panose="020B0604030504040204" pitchFamily="34" charset="0"/>
                          <a:ea typeface="Tahoma" panose="020B0604030504040204" pitchFamily="34" charset="0"/>
                          <a:cs typeface="Tahoma" panose="020B0604030504040204" pitchFamily="34" charset="0"/>
                        </a:rPr>
                        <a:t>e.g</a:t>
                      </a:r>
                      <a:r>
                        <a:rPr lang="en-US" sz="600" kern="1200">
                          <a:solidFill>
                            <a:schemeClr val="tx1"/>
                          </a:solidFill>
                          <a:effectLst/>
                          <a:latin typeface="Tahoma" panose="020B0604030504040204" pitchFamily="34" charset="0"/>
                          <a:ea typeface="Tahoma" panose="020B0604030504040204" pitchFamily="34" charset="0"/>
                          <a:cs typeface="Tahoma" panose="020B0604030504040204" pitchFamily="34" charset="0"/>
                        </a:rPr>
                        <a:t>, Watery, Intense, Vibrant, Strong), Opaque, Translucent, Blend, Media/</a:t>
                      </a:r>
                      <a:r>
                        <a:rPr lang="en-US" sz="600" kern="12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 Medium, </a:t>
                      </a:r>
                      <a:r>
                        <a:rPr lang="en-US" sz="600" kern="1200">
                          <a:solidFill>
                            <a:schemeClr val="tx1"/>
                          </a:solidFill>
                          <a:effectLst/>
                          <a:latin typeface="Tahoma" panose="020B0604030504040204" pitchFamily="34" charset="0"/>
                          <a:ea typeface="Tahoma" panose="020B0604030504040204" pitchFamily="34" charset="0"/>
                          <a:cs typeface="Tahoma" panose="020B0604030504040204" pitchFamily="34" charset="0"/>
                        </a:rPr>
                        <a:t>Complimentary </a:t>
                      </a:r>
                      <a:r>
                        <a:rPr lang="en-US" sz="600" kern="1200" err="1">
                          <a:solidFill>
                            <a:schemeClr val="tx1"/>
                          </a:solidFill>
                          <a:effectLst/>
                          <a:latin typeface="Tahoma" panose="020B0604030504040204" pitchFamily="34" charset="0"/>
                          <a:ea typeface="Tahoma" panose="020B0604030504040204" pitchFamily="34" charset="0"/>
                          <a:cs typeface="Tahoma" panose="020B0604030504040204" pitchFamily="34" charset="0"/>
                        </a:rPr>
                        <a:t>colours</a:t>
                      </a:r>
                      <a:endParaRPr lang="en-GB" sz="600" kern="120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kern="1200">
                          <a:solidFill>
                            <a:srgbClr val="FF0000"/>
                          </a:solidFill>
                          <a:effectLst/>
                          <a:latin typeface="Tahoma" panose="020B0604030504040204" pitchFamily="34" charset="0"/>
                          <a:ea typeface="Tahoma" panose="020B0604030504040204" pitchFamily="34" charset="0"/>
                          <a:cs typeface="Tahoma" panose="020B0604030504040204" pitchFamily="34" charset="0"/>
                        </a:rPr>
                        <a:t>Portraiture, Seascape, Representational, Foreground, Background, Middle ground, Horizon, Complimentary </a:t>
                      </a:r>
                      <a:r>
                        <a:rPr lang="en-US" sz="600" kern="1200" err="1">
                          <a:solidFill>
                            <a:srgbClr val="FF0000"/>
                          </a:solidFill>
                          <a:effectLst/>
                          <a:latin typeface="Tahoma" panose="020B0604030504040204" pitchFamily="34" charset="0"/>
                          <a:ea typeface="Tahoma" panose="020B0604030504040204" pitchFamily="34" charset="0"/>
                          <a:cs typeface="Tahoma" panose="020B0604030504040204" pitchFamily="34" charset="0"/>
                        </a:rPr>
                        <a:t>colours</a:t>
                      </a:r>
                      <a:r>
                        <a:rPr lang="en-US" sz="600" kern="1200">
                          <a:solidFill>
                            <a:srgbClr val="FF0000"/>
                          </a:solidFill>
                          <a:effectLst/>
                          <a:latin typeface="Tahoma" panose="020B0604030504040204" pitchFamily="34" charset="0"/>
                          <a:ea typeface="Tahoma" panose="020B0604030504040204" pitchFamily="34" charset="0"/>
                          <a:cs typeface="Tahoma" panose="020B0604030504040204" pitchFamily="34" charset="0"/>
                        </a:rPr>
                        <a:t>,</a:t>
                      </a:r>
                      <a:r>
                        <a:rPr lang="en-US" sz="600" kern="1200" baseline="0">
                          <a:solidFill>
                            <a:srgbClr val="FF0000"/>
                          </a:solidFill>
                          <a:effectLst/>
                          <a:latin typeface="Tahoma" panose="020B0604030504040204" pitchFamily="34" charset="0"/>
                          <a:ea typeface="Tahoma" panose="020B0604030504040204" pitchFamily="34" charset="0"/>
                          <a:cs typeface="Tahoma" panose="020B0604030504040204" pitchFamily="34" charset="0"/>
                        </a:rPr>
                        <a:t> Architect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kern="1200">
                          <a:solidFill>
                            <a:srgbClr val="FFC000"/>
                          </a:solidFill>
                          <a:effectLst/>
                          <a:latin typeface="Tahoma" panose="020B0604030504040204" pitchFamily="34" charset="0"/>
                          <a:ea typeface="Tahoma" panose="020B0604030504040204" pitchFamily="34" charset="0"/>
                          <a:cs typeface="Tahoma" panose="020B0604030504040204" pitchFamily="34" charset="0"/>
                        </a:rPr>
                        <a:t>Traditional, Representational, Modern art, Contemporary art, Brush strokes -</a:t>
                      </a:r>
                      <a:r>
                        <a:rPr lang="en-US" sz="600" kern="120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 </a:t>
                      </a:r>
                      <a:r>
                        <a:rPr lang="en-US" sz="600" kern="1200">
                          <a:solidFill>
                            <a:srgbClr val="FFC000"/>
                          </a:solidFill>
                          <a:effectLst/>
                          <a:latin typeface="Tahoma" panose="020B0604030504040204" pitchFamily="34" charset="0"/>
                          <a:ea typeface="Tahoma" panose="020B0604030504040204" pitchFamily="34" charset="0"/>
                          <a:cs typeface="Tahoma" panose="020B0604030504040204" pitchFamily="34" charset="0"/>
                        </a:rPr>
                        <a:t>Textured, Flat, Layered, Dabbed</a:t>
                      </a:r>
                      <a:r>
                        <a:rPr lang="en-US" sz="600" kern="120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 -, </a:t>
                      </a:r>
                      <a:r>
                        <a:rPr lang="en-US" sz="600" kern="1200">
                          <a:solidFill>
                            <a:srgbClr val="FFC000"/>
                          </a:solidFill>
                          <a:effectLst/>
                          <a:latin typeface="Tahoma" panose="020B0604030504040204" pitchFamily="34" charset="0"/>
                          <a:ea typeface="Tahoma" panose="020B0604030504040204" pitchFamily="34" charset="0"/>
                          <a:cs typeface="Tahoma" panose="020B0604030504040204" pitchFamily="34" charset="0"/>
                        </a:rPr>
                        <a:t>Intense, Block in, Atmosphere, Visually stimulating,</a:t>
                      </a:r>
                      <a:r>
                        <a:rPr lang="en-US" sz="600" kern="120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 Composition, Style, Cubism, Expressionism. </a:t>
                      </a:r>
                      <a:endParaRPr lang="en-GB" sz="600" kern="120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US" sz="600" kern="1200">
                          <a:solidFill>
                            <a:srgbClr val="FFC000"/>
                          </a:solidFill>
                          <a:effectLst/>
                          <a:latin typeface="Tahoma" panose="020B0604030504040204" pitchFamily="34" charset="0"/>
                          <a:ea typeface="Tahoma" panose="020B0604030504040204" pitchFamily="34" charset="0"/>
                          <a:cs typeface="Tahoma" panose="020B0604030504040204" pitchFamily="34" charset="0"/>
                        </a:rPr>
                        <a:t>Traditional, Representational, Modern art, Contemporary art, Brush strokes -</a:t>
                      </a:r>
                      <a:r>
                        <a:rPr lang="en-US" sz="600" kern="120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 </a:t>
                      </a:r>
                      <a:r>
                        <a:rPr lang="en-US" sz="600" kern="1200">
                          <a:solidFill>
                            <a:srgbClr val="FFC000"/>
                          </a:solidFill>
                          <a:effectLst/>
                          <a:latin typeface="Tahoma" panose="020B0604030504040204" pitchFamily="34" charset="0"/>
                          <a:ea typeface="Tahoma" panose="020B0604030504040204" pitchFamily="34" charset="0"/>
                          <a:cs typeface="Tahoma" panose="020B0604030504040204" pitchFamily="34" charset="0"/>
                        </a:rPr>
                        <a:t>Textured, Flat, Layered, Dabbed</a:t>
                      </a:r>
                      <a:r>
                        <a:rPr lang="en-US" sz="600" kern="120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 -, </a:t>
                      </a:r>
                      <a:r>
                        <a:rPr lang="en-US" sz="600" kern="1200">
                          <a:solidFill>
                            <a:srgbClr val="FFC000"/>
                          </a:solidFill>
                          <a:effectLst/>
                          <a:latin typeface="Tahoma" panose="020B0604030504040204" pitchFamily="34" charset="0"/>
                          <a:ea typeface="Tahoma" panose="020B0604030504040204" pitchFamily="34" charset="0"/>
                          <a:cs typeface="Tahoma" panose="020B0604030504040204" pitchFamily="34" charset="0"/>
                        </a:rPr>
                        <a:t>Intense, Block in, Atmosphere, Visually stimulating,</a:t>
                      </a:r>
                      <a:r>
                        <a:rPr lang="en-US" sz="600" kern="120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 Composition, Style, Cubism, Expressionism. </a:t>
                      </a:r>
                      <a:endParaRPr lang="en-GB" sz="600" kern="120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a:solidFill>
                            <a:srgbClr val="7030A0"/>
                          </a:solidFill>
                          <a:effectLst/>
                          <a:latin typeface="Tahoma" panose="020B0604030504040204" pitchFamily="34" charset="0"/>
                          <a:ea typeface="Tahoma" panose="020B0604030504040204" pitchFamily="34" charset="0"/>
                          <a:cs typeface="Tahoma" panose="020B0604030504040204" pitchFamily="34" charset="0"/>
                        </a:rPr>
                        <a:t>Landscape painting, Photo realism, </a:t>
                      </a:r>
                      <a:r>
                        <a:rPr lang="en-US" sz="600" kern="1200">
                          <a:solidFill>
                            <a:srgbClr val="7030A0"/>
                          </a:solidFill>
                          <a:effectLst/>
                          <a:latin typeface="Tahoma" panose="020B0604030504040204" pitchFamily="34" charset="0"/>
                          <a:ea typeface="Tahoma" panose="020B0604030504040204" pitchFamily="34" charset="0"/>
                          <a:cs typeface="Tahoma" panose="020B0604030504040204" pitchFamily="34" charset="0"/>
                        </a:rPr>
                        <a:t>Inanimate objects, Arrangement, Tertiary </a:t>
                      </a:r>
                      <a:r>
                        <a:rPr lang="en-US" sz="600" kern="1200" err="1">
                          <a:solidFill>
                            <a:srgbClr val="7030A0"/>
                          </a:solidFill>
                          <a:effectLst/>
                          <a:latin typeface="Tahoma" panose="020B0604030504040204" pitchFamily="34" charset="0"/>
                          <a:ea typeface="Tahoma" panose="020B0604030504040204" pitchFamily="34" charset="0"/>
                          <a:cs typeface="Tahoma" panose="020B0604030504040204" pitchFamily="34" charset="0"/>
                        </a:rPr>
                        <a:t>colours</a:t>
                      </a:r>
                      <a:r>
                        <a:rPr lang="en-US" sz="600" kern="1200">
                          <a:solidFill>
                            <a:srgbClr val="7030A0"/>
                          </a:solidFill>
                          <a:effectLst/>
                          <a:latin typeface="Tahoma" panose="020B0604030504040204" pitchFamily="34" charset="0"/>
                          <a:ea typeface="Tahoma" panose="020B0604030504040204" pitchFamily="34" charset="0"/>
                          <a:cs typeface="Tahoma" panose="020B0604030504040204" pitchFamily="34" charset="0"/>
                        </a:rPr>
                        <a:t>, Mood, Light effects,</a:t>
                      </a:r>
                      <a:r>
                        <a:rPr lang="en-US" sz="600" kern="1200" baseline="0">
                          <a:solidFill>
                            <a:srgbClr val="7030A0"/>
                          </a:solidFill>
                          <a:effectLst/>
                          <a:latin typeface="Tahoma" panose="020B0604030504040204" pitchFamily="34" charset="0"/>
                          <a:ea typeface="Tahoma" panose="020B0604030504040204" pitchFamily="34" charset="0"/>
                          <a:cs typeface="Tahoma" panose="020B0604030504040204" pitchFamily="34" charset="0"/>
                        </a:rPr>
                        <a:t> Proportion, F</a:t>
                      </a:r>
                      <a:r>
                        <a:rPr lang="en-US" sz="600" kern="1200">
                          <a:solidFill>
                            <a:srgbClr val="7030A0"/>
                          </a:solidFill>
                          <a:effectLst/>
                          <a:latin typeface="Tahoma" panose="020B0604030504040204" pitchFamily="34" charset="0"/>
                          <a:ea typeface="Tahoma" panose="020B0604030504040204" pitchFamily="34" charset="0"/>
                          <a:cs typeface="Tahoma" panose="020B0604030504040204" pitchFamily="34" charset="0"/>
                        </a:rPr>
                        <a:t>ine art,</a:t>
                      </a:r>
                      <a:r>
                        <a:rPr lang="en-US" sz="600" kern="1200" baseline="0">
                          <a:solidFill>
                            <a:srgbClr val="7030A0"/>
                          </a:solidFill>
                          <a:effectLst/>
                          <a:latin typeface="Tahoma" panose="020B0604030504040204" pitchFamily="34" charset="0"/>
                          <a:ea typeface="Tahoma" panose="020B0604030504040204" pitchFamily="34" charset="0"/>
                          <a:cs typeface="Tahoma" panose="020B0604030504040204" pitchFamily="34" charset="0"/>
                        </a:rPr>
                        <a:t> Discipline (e.g. Water </a:t>
                      </a:r>
                      <a:r>
                        <a:rPr lang="en-US" sz="600" kern="1200" baseline="0" err="1">
                          <a:solidFill>
                            <a:srgbClr val="7030A0"/>
                          </a:solidFill>
                          <a:effectLst/>
                          <a:latin typeface="Tahoma" panose="020B0604030504040204" pitchFamily="34" charset="0"/>
                          <a:ea typeface="Tahoma" panose="020B0604030504040204" pitchFamily="34" charset="0"/>
                          <a:cs typeface="Tahoma" panose="020B0604030504040204" pitchFamily="34" charset="0"/>
                        </a:rPr>
                        <a:t>colour</a:t>
                      </a:r>
                      <a:r>
                        <a:rPr lang="en-US" sz="600" kern="1200" baseline="0">
                          <a:solidFill>
                            <a:srgbClr val="7030A0"/>
                          </a:solidFill>
                          <a:effectLst/>
                          <a:latin typeface="Tahoma" panose="020B0604030504040204" pitchFamily="34" charset="0"/>
                          <a:ea typeface="Tahoma" panose="020B0604030504040204" pitchFamily="34" charset="0"/>
                          <a:cs typeface="Tahoma" panose="020B0604030504040204" pitchFamily="34" charset="0"/>
                        </a:rPr>
                        <a:t> artist, Graphic designer, Textile artist), Impasto, </a:t>
                      </a:r>
                      <a:r>
                        <a:rPr lang="en-US" sz="600" kern="1200">
                          <a:solidFill>
                            <a:srgbClr val="7030A0"/>
                          </a:solidFill>
                          <a:effectLst/>
                          <a:latin typeface="Tahoma" panose="020B0604030504040204" pitchFamily="34" charset="0"/>
                          <a:ea typeface="Tahoma" panose="020B0604030504040204" pitchFamily="34" charset="0"/>
                          <a:cs typeface="Tahoma" panose="020B0604030504040204" pitchFamily="34" charset="0"/>
                        </a:rPr>
                        <a:t>Mural.</a:t>
                      </a:r>
                      <a:endParaRPr lang="en-GB" sz="600" kern="1200">
                        <a:solidFill>
                          <a:srgbClr val="7030A0"/>
                        </a:solidFill>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902912231"/>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18155" y="1089290"/>
            <a:ext cx="507551" cy="503507"/>
          </a:xfrm>
          <a:prstGeom prst="rect">
            <a:avLst/>
          </a:prstGeom>
        </p:spPr>
      </p:pic>
      <p:sp>
        <p:nvSpPr>
          <p:cNvPr id="6" name="TextBox 5"/>
          <p:cNvSpPr txBox="1"/>
          <p:nvPr/>
        </p:nvSpPr>
        <p:spPr>
          <a:xfrm>
            <a:off x="1925706" y="1108049"/>
            <a:ext cx="5886653" cy="507831"/>
          </a:xfrm>
          <a:prstGeom prst="rect">
            <a:avLst/>
          </a:prstGeom>
          <a:noFill/>
        </p:spPr>
        <p:txBody>
          <a:bodyPr wrap="square" rtlCol="0">
            <a:spAutoFit/>
          </a:bodyPr>
          <a:lstStyle/>
          <a:p>
            <a:pPr defTabSz="685800"/>
            <a:r>
              <a:rPr lang="en-GB" sz="2700" b="1">
                <a:solidFill>
                  <a:srgbClr val="002060"/>
                </a:solidFill>
                <a:latin typeface="Tahoma" panose="020B0604030504040204" pitchFamily="34" charset="0"/>
                <a:ea typeface="Tahoma" panose="020B0604030504040204" pitchFamily="34" charset="0"/>
                <a:cs typeface="Tahoma" panose="020B0604030504040204" pitchFamily="34" charset="0"/>
              </a:rPr>
              <a:t>Art and Design    EYFS to Year 2</a:t>
            </a:r>
          </a:p>
        </p:txBody>
      </p:sp>
      <p:sp>
        <p:nvSpPr>
          <p:cNvPr id="4" name="Rectangle 1"/>
          <p:cNvSpPr>
            <a:spLocks noChangeArrowheads="1"/>
          </p:cNvSpPr>
          <p:nvPr/>
        </p:nvSpPr>
        <p:spPr bwMode="auto">
          <a:xfrm>
            <a:off x="1485901" y="2248705"/>
            <a:ext cx="138564"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fontAlgn="base">
              <a:spcBef>
                <a:spcPct val="0"/>
              </a:spcBef>
              <a:spcAft>
                <a:spcPct val="0"/>
              </a:spcAft>
            </a:pPr>
            <a:endParaRPr lang="en-US" altLang="en-US" sz="135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nvGraphicFramePr>
        <p:xfrm>
          <a:off x="1329158" y="1576683"/>
          <a:ext cx="6483201" cy="3892750"/>
        </p:xfrm>
        <a:graphic>
          <a:graphicData uri="http://schemas.openxmlformats.org/drawingml/2006/table">
            <a:tbl>
              <a:tblPr firstRow="1" firstCol="1" bandRow="1">
                <a:tableStyleId>{5C22544A-7EE6-4342-B048-85BDC9FD1C3A}</a:tableStyleId>
              </a:tblPr>
              <a:tblGrid>
                <a:gridCol w="576729">
                  <a:extLst>
                    <a:ext uri="{9D8B030D-6E8A-4147-A177-3AD203B41FA5}">
                      <a16:colId xmlns:a16="http://schemas.microsoft.com/office/drawing/2014/main" val="20000"/>
                    </a:ext>
                  </a:extLst>
                </a:gridCol>
                <a:gridCol w="1823559">
                  <a:extLst>
                    <a:ext uri="{9D8B030D-6E8A-4147-A177-3AD203B41FA5}">
                      <a16:colId xmlns:a16="http://schemas.microsoft.com/office/drawing/2014/main" val="713258296"/>
                    </a:ext>
                  </a:extLst>
                </a:gridCol>
                <a:gridCol w="1965960">
                  <a:extLst>
                    <a:ext uri="{9D8B030D-6E8A-4147-A177-3AD203B41FA5}">
                      <a16:colId xmlns:a16="http://schemas.microsoft.com/office/drawing/2014/main" val="20001"/>
                    </a:ext>
                  </a:extLst>
                </a:gridCol>
                <a:gridCol w="2116953">
                  <a:extLst>
                    <a:ext uri="{9D8B030D-6E8A-4147-A177-3AD203B41FA5}">
                      <a16:colId xmlns:a16="http://schemas.microsoft.com/office/drawing/2014/main" val="20002"/>
                    </a:ext>
                  </a:extLst>
                </a:gridCol>
              </a:tblGrid>
              <a:tr h="266392">
                <a:tc>
                  <a:txBody>
                    <a:bodyPr/>
                    <a:lstStyle/>
                    <a:p>
                      <a:pP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 </a:t>
                      </a:r>
                    </a:p>
                  </a:txBody>
                  <a:tcPr marL="17686" marR="17686" marT="0" marB="0"/>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EYFS</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1</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2</a:t>
                      </a:r>
                    </a:p>
                  </a:txBody>
                  <a:tcPr marL="17686" marR="17686" marT="0" marB="0" anchor="ctr"/>
                </a:tc>
                <a:extLst>
                  <a:ext uri="{0D108BD9-81ED-4DB2-BD59-A6C34878D82A}">
                    <a16:rowId xmlns:a16="http://schemas.microsoft.com/office/drawing/2014/main" val="10000"/>
                  </a:ext>
                </a:extLst>
              </a:tr>
              <a:tr h="2197608">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Printing</a:t>
                      </a:r>
                    </a:p>
                  </a:txBody>
                  <a:tcPr marL="17686" marR="17686" marT="0" marB="0" anchor="ctr"/>
                </a:tc>
                <a:tc>
                  <a:txBody>
                    <a:bodyPr/>
                    <a:lstStyle/>
                    <a:p>
                      <a:pPr marL="171450" indent="-171450" algn="l">
                        <a:lnSpc>
                          <a:spcPct val="115000"/>
                        </a:lnSpc>
                        <a:spcAft>
                          <a:spcPts val="0"/>
                        </a:spcAft>
                        <a:buFont typeface="Arial" panose="020B0604020202020204" pitchFamily="34" charset="0"/>
                        <a:buChar char="•"/>
                      </a:pPr>
                      <a:r>
                        <a:rPr lang="en-GB" sz="600">
                          <a:effectLst/>
                          <a:latin typeface="Tahoma" panose="020B0604030504040204" pitchFamily="34" charset="0"/>
                          <a:ea typeface="Tahoma" panose="020B0604030504040204" pitchFamily="34" charset="0"/>
                          <a:cs typeface="Tahoma" panose="020B0604030504040204" pitchFamily="34" charset="0"/>
                        </a:rPr>
                        <a:t>Observe</a:t>
                      </a:r>
                      <a:r>
                        <a:rPr lang="en-GB" sz="600" baseline="0">
                          <a:effectLst/>
                          <a:latin typeface="Tahoma" panose="020B0604030504040204" pitchFamily="34" charset="0"/>
                          <a:ea typeface="Tahoma" panose="020B0604030504040204" pitchFamily="34" charset="0"/>
                          <a:cs typeface="Tahoma" panose="020B0604030504040204" pitchFamily="34" charset="0"/>
                        </a:rPr>
                        <a:t> a range of different surfaces and textures, using hands to feel the variations.</a:t>
                      </a:r>
                    </a:p>
                    <a:p>
                      <a:pPr marL="171450" indent="-171450" algn="l">
                        <a:lnSpc>
                          <a:spcPct val="115000"/>
                        </a:lnSpc>
                        <a:spcAft>
                          <a:spcPts val="0"/>
                        </a:spcAft>
                        <a:buFont typeface="Arial" panose="020B0604020202020204" pitchFamily="34" charset="0"/>
                        <a:buChar char="•"/>
                      </a:pPr>
                      <a:r>
                        <a:rPr lang="en-GB" sz="600" baseline="0">
                          <a:effectLst/>
                          <a:latin typeface="Tahoma" panose="020B0604030504040204" pitchFamily="34" charset="0"/>
                          <a:ea typeface="Tahoma" panose="020B0604030504040204" pitchFamily="34" charset="0"/>
                          <a:cs typeface="Tahoma" panose="020B0604030504040204" pitchFamily="34" charset="0"/>
                        </a:rPr>
                        <a:t>Make rubbings using different papers and wax crayons.</a:t>
                      </a:r>
                    </a:p>
                    <a:p>
                      <a:pPr marL="171450" indent="-171450" algn="l">
                        <a:lnSpc>
                          <a:spcPct val="115000"/>
                        </a:lnSpc>
                        <a:spcAft>
                          <a:spcPts val="0"/>
                        </a:spcAft>
                        <a:buFont typeface="Arial" panose="020B0604020202020204" pitchFamily="34" charset="0"/>
                        <a:buChar char="•"/>
                      </a:pPr>
                      <a:r>
                        <a:rPr lang="en-GB" sz="600" baseline="0">
                          <a:effectLst/>
                          <a:latin typeface="Tahoma" panose="020B0604030504040204" pitchFamily="34" charset="0"/>
                          <a:ea typeface="Tahoma" panose="020B0604030504040204" pitchFamily="34" charset="0"/>
                          <a:cs typeface="Tahoma" panose="020B0604030504040204" pitchFamily="34" charset="0"/>
                        </a:rPr>
                        <a:t>Experiment with pressing textured objects into a range of soft surfaces, e.g. clay. Play dough. </a:t>
                      </a:r>
                    </a:p>
                    <a:p>
                      <a:pPr marL="171450" indent="-171450" algn="l">
                        <a:lnSpc>
                          <a:spcPct val="115000"/>
                        </a:lnSpc>
                        <a:spcAft>
                          <a:spcPts val="0"/>
                        </a:spcAft>
                        <a:buFont typeface="Arial" panose="020B0604020202020204" pitchFamily="34" charset="0"/>
                        <a:buChar char="•"/>
                      </a:pPr>
                      <a:r>
                        <a:rPr lang="en-GB" sz="600" baseline="0">
                          <a:effectLst/>
                          <a:latin typeface="Tahoma" panose="020B0604030504040204" pitchFamily="34" charset="0"/>
                          <a:ea typeface="Tahoma" panose="020B0604030504040204" pitchFamily="34" charset="0"/>
                          <a:cs typeface="Tahoma" panose="020B0604030504040204" pitchFamily="34" charset="0"/>
                        </a:rPr>
                        <a:t>Use natural/ man made printing blocks, e.g. fruit cut in half, bubble wrap, vegetables.</a:t>
                      </a:r>
                    </a:p>
                    <a:p>
                      <a:pPr marL="171450" indent="-171450" algn="l">
                        <a:lnSpc>
                          <a:spcPct val="115000"/>
                        </a:lnSpc>
                        <a:spcAft>
                          <a:spcPts val="0"/>
                        </a:spcAft>
                        <a:buFont typeface="Arial" panose="020B0604020202020204" pitchFamily="34" charset="0"/>
                        <a:buChar char="•"/>
                      </a:pPr>
                      <a:r>
                        <a:rPr lang="en-GB" sz="600" baseline="0">
                          <a:effectLst/>
                          <a:latin typeface="Tahoma" panose="020B0604030504040204" pitchFamily="34" charset="0"/>
                          <a:ea typeface="Tahoma" panose="020B0604030504040204" pitchFamily="34" charset="0"/>
                          <a:cs typeface="Tahoma" panose="020B0604030504040204" pitchFamily="34" charset="0"/>
                        </a:rPr>
                        <a:t>Begin to express results by observing and talking about the outcomes.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baseline="0">
                          <a:effectLst/>
                          <a:latin typeface="Tahoma" panose="020B0604030504040204" pitchFamily="34" charset="0"/>
                          <a:ea typeface="Tahoma" panose="020B0604030504040204" pitchFamily="34" charset="0"/>
                          <a:cs typeface="Tahoma" panose="020B0604030504040204" pitchFamily="34" charset="0"/>
                        </a:rPr>
                        <a:t>Look at a range of art by different creators. </a:t>
                      </a:r>
                      <a:endParaRPr lang="en-GB" sz="600">
                        <a:effectLst/>
                        <a:latin typeface="Tahoma" panose="020B0604030504040204" pitchFamily="34" charset="0"/>
                        <a:ea typeface="Tahoma" panose="020B0604030504040204" pitchFamily="34" charset="0"/>
                        <a:cs typeface="Tahoma" panose="020B0604030504040204" pitchFamily="34" charset="0"/>
                      </a:endParaRPr>
                    </a:p>
                    <a:p>
                      <a:pPr algn="l">
                        <a:lnSpc>
                          <a:spcPct val="115000"/>
                        </a:lnSpc>
                        <a:spcAft>
                          <a:spcPts val="0"/>
                        </a:spcAft>
                      </a:pPr>
                      <a:endParaRPr lang="en-GB" sz="600">
                        <a:effectLst/>
                        <a:latin typeface="Tahoma" panose="020B0604030504040204" pitchFamily="34" charset="0"/>
                        <a:ea typeface="Tahoma" panose="020B0604030504040204" pitchFamily="34" charset="0"/>
                        <a:cs typeface="Tahoma" panose="020B0604030504040204" pitchFamily="34" charset="0"/>
                      </a:endParaRPr>
                    </a:p>
                    <a:p>
                      <a:pPr algn="l">
                        <a:lnSpc>
                          <a:spcPct val="115000"/>
                        </a:lnSpc>
                        <a:spcAft>
                          <a:spcPts val="0"/>
                        </a:spcAft>
                      </a:pPr>
                      <a:endParaRPr lang="en-GB" sz="600">
                        <a:effectLst/>
                        <a:latin typeface="Tahoma" panose="020B0604030504040204" pitchFamily="34" charset="0"/>
                        <a:ea typeface="Tahoma" panose="020B0604030504040204" pitchFamily="34" charset="0"/>
                        <a:cs typeface="Tahoma" panose="020B0604030504040204" pitchFamily="34" charset="0"/>
                      </a:endParaRPr>
                    </a:p>
                    <a:p>
                      <a:pPr algn="l">
                        <a:lnSpc>
                          <a:spcPct val="115000"/>
                        </a:lnSpc>
                        <a:spcAft>
                          <a:spcPts val="0"/>
                        </a:spcAft>
                      </a:pPr>
                      <a:endParaRPr lang="en-GB" sz="600">
                        <a:effectLst/>
                        <a:latin typeface="Tahoma" panose="020B0604030504040204" pitchFamily="34" charset="0"/>
                        <a:ea typeface="Tahoma" panose="020B0604030504040204" pitchFamily="34" charset="0"/>
                        <a:cs typeface="Tahoma" panose="020B0604030504040204" pitchFamily="34" charset="0"/>
                      </a:endParaRPr>
                    </a:p>
                    <a:p>
                      <a:pPr algn="l">
                        <a:lnSpc>
                          <a:spcPct val="115000"/>
                        </a:lnSpc>
                        <a:spcAft>
                          <a:spcPts val="0"/>
                        </a:spcAft>
                      </a:pPr>
                      <a:endParaRPr lang="en-GB" sz="600">
                        <a:effectLst/>
                        <a:latin typeface="Tahoma" panose="020B0604030504040204" pitchFamily="34" charset="0"/>
                        <a:ea typeface="Tahoma" panose="020B0604030504040204" pitchFamily="34" charset="0"/>
                        <a:cs typeface="Tahoma" panose="020B0604030504040204" pitchFamily="34" charset="0"/>
                      </a:endParaRPr>
                    </a:p>
                    <a:p>
                      <a:pPr algn="l">
                        <a:lnSpc>
                          <a:spcPct val="115000"/>
                        </a:lnSpc>
                        <a:spcAft>
                          <a:spcPts val="0"/>
                        </a:spcAft>
                      </a:pPr>
                      <a:endParaRPr lang="en-GB" sz="600">
                        <a:effectLst/>
                        <a:latin typeface="Tahoma" panose="020B0604030504040204" pitchFamily="34" charset="0"/>
                        <a:ea typeface="Tahoma" panose="020B0604030504040204" pitchFamily="34" charset="0"/>
                        <a:cs typeface="Tahoma" panose="020B0604030504040204" pitchFamily="34" charset="0"/>
                      </a:endParaRPr>
                    </a:p>
                    <a:p>
                      <a:pPr algn="l">
                        <a:lnSpc>
                          <a:spcPct val="115000"/>
                        </a:lnSpc>
                        <a:spcAft>
                          <a:spcPts val="0"/>
                        </a:spcAft>
                      </a:pPr>
                      <a:endParaRPr lang="en-GB" sz="600">
                        <a:effectLst/>
                        <a:latin typeface="Tahoma" panose="020B0604030504040204" pitchFamily="34" charset="0"/>
                        <a:ea typeface="Tahoma" panose="020B0604030504040204" pitchFamily="34" charset="0"/>
                        <a:cs typeface="Tahoma" panose="020B0604030504040204" pitchFamily="34" charset="0"/>
                      </a:endParaRPr>
                    </a:p>
                    <a:p>
                      <a:pPr algn="l">
                        <a:lnSpc>
                          <a:spcPct val="115000"/>
                        </a:lnSpc>
                        <a:spcAft>
                          <a:spcPts val="0"/>
                        </a:spcAft>
                      </a:pPr>
                      <a:endParaRPr lang="en-GB" sz="600">
                        <a:effectLst/>
                        <a:latin typeface="Tahoma" panose="020B0604030504040204" pitchFamily="34" charset="0"/>
                        <a:ea typeface="Tahoma" panose="020B0604030504040204" pitchFamily="34" charset="0"/>
                        <a:cs typeface="Tahoma" panose="020B0604030504040204" pitchFamily="34" charset="0"/>
                      </a:endParaRPr>
                    </a:p>
                    <a:p>
                      <a:pPr algn="l">
                        <a:lnSpc>
                          <a:spcPct val="115000"/>
                        </a:lnSpc>
                        <a:spcAft>
                          <a:spcPts val="0"/>
                        </a:spcAft>
                      </a:pPr>
                      <a:endParaRPr lang="en-GB" sz="600">
                        <a:effectLst/>
                        <a:latin typeface="Tahoma" panose="020B0604030504040204" pitchFamily="34" charset="0"/>
                        <a:ea typeface="Tahoma" panose="020B0604030504040204" pitchFamily="34" charset="0"/>
                        <a:cs typeface="Tahoma" panose="020B0604030504040204" pitchFamily="34" charset="0"/>
                      </a:endParaRPr>
                    </a:p>
                    <a:p>
                      <a:pPr algn="l">
                        <a:lnSpc>
                          <a:spcPct val="115000"/>
                        </a:lnSpc>
                        <a:spcAft>
                          <a:spcPts val="0"/>
                        </a:spcAft>
                      </a:pPr>
                      <a:endParaRPr lang="en-GB" sz="600">
                        <a:effectLst/>
                        <a:latin typeface="Tahoma" panose="020B0604030504040204" pitchFamily="34" charset="0"/>
                        <a:ea typeface="Tahoma" panose="020B0604030504040204" pitchFamily="34" charset="0"/>
                        <a:cs typeface="Tahoma" panose="020B0604030504040204" pitchFamily="34" charset="0"/>
                      </a:endParaRPr>
                    </a:p>
                    <a:p>
                      <a:pPr algn="l">
                        <a:lnSpc>
                          <a:spcPct val="115000"/>
                        </a:lnSpc>
                        <a:spcAft>
                          <a:spcPts val="0"/>
                        </a:spcAft>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indent="-171450" algn="l">
                        <a:lnSpc>
                          <a:spcPct val="115000"/>
                        </a:lnSpc>
                        <a:spcAft>
                          <a:spcPts val="0"/>
                        </a:spcAft>
                        <a:buFont typeface="Arial" panose="020B0604020202020204" pitchFamily="34" charset="0"/>
                        <a:buChar char="•"/>
                      </a:pPr>
                      <a:r>
                        <a:rPr lang="en-GB" sz="600" baseline="0">
                          <a:effectLst/>
                          <a:latin typeface="Tahoma" panose="020B0604030504040204" pitchFamily="34" charset="0"/>
                          <a:ea typeface="Tahoma" panose="020B0604030504040204" pitchFamily="34" charset="0"/>
                          <a:cs typeface="Tahoma" panose="020B0604030504040204" pitchFamily="34" charset="0"/>
                        </a:rPr>
                        <a:t>Contrast different surfaces and their rubbings, making predictions about how they may feel.</a:t>
                      </a:r>
                    </a:p>
                    <a:p>
                      <a:pPr marL="171450" indent="-171450" algn="l">
                        <a:lnSpc>
                          <a:spcPct val="115000"/>
                        </a:lnSpc>
                        <a:spcAft>
                          <a:spcPts val="0"/>
                        </a:spcAft>
                        <a:buFont typeface="Arial" panose="020B0604020202020204" pitchFamily="34" charset="0"/>
                        <a:buChar char="•"/>
                      </a:pPr>
                      <a:r>
                        <a:rPr lang="en-GB" sz="600" baseline="0">
                          <a:effectLst/>
                          <a:latin typeface="Tahoma" panose="020B0604030504040204" pitchFamily="34" charset="0"/>
                          <a:ea typeface="Tahoma" panose="020B0604030504040204" pitchFamily="34" charset="0"/>
                          <a:cs typeface="Tahoma" panose="020B0604030504040204" pitchFamily="34" charset="0"/>
                        </a:rPr>
                        <a:t>Use made rubbings as collage, overlapping and placing them to make repeated patterns.</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baseline="0">
                          <a:effectLst/>
                          <a:latin typeface="Tahoma" panose="020B0604030504040204" pitchFamily="34" charset="0"/>
                          <a:ea typeface="Tahoma" panose="020B0604030504040204" pitchFamily="34" charset="0"/>
                          <a:cs typeface="Tahoma" panose="020B0604030504040204" pitchFamily="34" charset="0"/>
                        </a:rPr>
                        <a:t>Begin to understand that specific work areas should be set up with all equipment prior to starting to print. </a:t>
                      </a:r>
                      <a:endParaRPr lang="en-GB" sz="600">
                        <a:effectLst/>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600" baseline="0">
                          <a:effectLst/>
                          <a:latin typeface="Tahoma" panose="020B0604030504040204" pitchFamily="34" charset="0"/>
                          <a:ea typeface="Tahoma" panose="020B0604030504040204" pitchFamily="34" charset="0"/>
                          <a:cs typeface="Tahoma" panose="020B0604030504040204" pitchFamily="34" charset="0"/>
                        </a:rPr>
                        <a:t>Experiment with printing equipment, taking prints of natural surfaces, e.g. leaves. </a:t>
                      </a:r>
                    </a:p>
                    <a:p>
                      <a:pPr marL="171450" indent="-171450" algn="l">
                        <a:lnSpc>
                          <a:spcPct val="115000"/>
                        </a:lnSpc>
                        <a:spcAft>
                          <a:spcPts val="0"/>
                        </a:spcAft>
                        <a:buFont typeface="Arial" panose="020B0604020202020204" pitchFamily="34" charset="0"/>
                        <a:buChar char="•"/>
                      </a:pPr>
                      <a:r>
                        <a:rPr lang="en-GB" sz="600" baseline="0">
                          <a:effectLst/>
                          <a:latin typeface="Tahoma" panose="020B0604030504040204" pitchFamily="34" charset="0"/>
                          <a:ea typeface="Tahoma" panose="020B0604030504040204" pitchFamily="34" charset="0"/>
                          <a:cs typeface="Tahoma" panose="020B0604030504040204" pitchFamily="34" charset="0"/>
                        </a:rPr>
                        <a:t>Begin to consider placement of prints of paper.</a:t>
                      </a:r>
                    </a:p>
                    <a:p>
                      <a:pPr marL="171450" indent="-171450" algn="l">
                        <a:lnSpc>
                          <a:spcPct val="115000"/>
                        </a:lnSpc>
                        <a:spcAft>
                          <a:spcPts val="0"/>
                        </a:spcAft>
                        <a:buFont typeface="Arial" panose="020B0604020202020204" pitchFamily="34" charset="0"/>
                        <a:buChar char="•"/>
                      </a:pPr>
                      <a:r>
                        <a:rPr lang="en-GB" sz="600" baseline="0">
                          <a:effectLst/>
                          <a:latin typeface="Tahoma" panose="020B0604030504040204" pitchFamily="34" charset="0"/>
                          <a:ea typeface="Tahoma" panose="020B0604030504040204" pitchFamily="34" charset="0"/>
                          <a:cs typeface="Tahoma" panose="020B0604030504040204" pitchFamily="34" charset="0"/>
                        </a:rPr>
                        <a:t>Test out different colours of ink.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baseline="0">
                          <a:effectLst/>
                          <a:latin typeface="Tahoma" panose="020B0604030504040204" pitchFamily="34" charset="0"/>
                          <a:ea typeface="Tahoma" panose="020B0604030504040204" pitchFamily="34" charset="0"/>
                          <a:cs typeface="Tahoma" panose="020B0604030504040204" pitchFamily="34" charset="0"/>
                        </a:rPr>
                        <a:t>Begin to show awareness of artists and designers and express likes and dislikes. </a:t>
                      </a:r>
                    </a:p>
                  </a:txBody>
                  <a:tcPr marL="17686" marR="17686" marT="0" marB="0"/>
                </a:tc>
                <a:tc>
                  <a:txBody>
                    <a:bodyPr/>
                    <a:lstStyle/>
                    <a:p>
                      <a:pPr marL="171450" indent="-171450" algn="l">
                        <a:lnSpc>
                          <a:spcPct val="115000"/>
                        </a:lnSpc>
                        <a:spcAft>
                          <a:spcPts val="0"/>
                        </a:spcAft>
                        <a:buFont typeface="Arial" panose="020B0604020202020204" pitchFamily="34" charset="0"/>
                        <a:buChar char="•"/>
                      </a:pPr>
                      <a:r>
                        <a:rPr lang="en-GB" sz="600">
                          <a:effectLst/>
                          <a:latin typeface="Tahoma" panose="020B0604030504040204" pitchFamily="34" charset="0"/>
                          <a:ea typeface="Tahoma" panose="020B0604030504040204" pitchFamily="34" charset="0"/>
                          <a:cs typeface="Tahoma" panose="020B0604030504040204" pitchFamily="34" charset="0"/>
                        </a:rPr>
                        <a:t>Start to consider why prints are an inverse of the original surface.</a:t>
                      </a:r>
                    </a:p>
                    <a:p>
                      <a:pPr marL="171450" indent="-171450" algn="l">
                        <a:lnSpc>
                          <a:spcPct val="115000"/>
                        </a:lnSpc>
                        <a:spcAft>
                          <a:spcPts val="0"/>
                        </a:spcAft>
                        <a:buFont typeface="Arial" panose="020B0604020202020204" pitchFamily="34" charset="0"/>
                        <a:buChar char="•"/>
                      </a:pPr>
                      <a:r>
                        <a:rPr lang="en-GB" sz="600">
                          <a:effectLst/>
                          <a:latin typeface="Tahoma" panose="020B0604030504040204" pitchFamily="34" charset="0"/>
                          <a:ea typeface="Tahoma" panose="020B0604030504040204" pitchFamily="34" charset="0"/>
                          <a:cs typeface="Tahoma" panose="020B0604030504040204" pitchFamily="34" charset="0"/>
                        </a:rPr>
                        <a:t>Consider different types of line for print.</a:t>
                      </a:r>
                    </a:p>
                    <a:p>
                      <a:pPr marL="171450" indent="-171450" algn="l">
                        <a:lnSpc>
                          <a:spcPct val="115000"/>
                        </a:lnSpc>
                        <a:spcAft>
                          <a:spcPts val="0"/>
                        </a:spcAft>
                        <a:buFont typeface="Arial" panose="020B0604020202020204" pitchFamily="34" charset="0"/>
                        <a:buChar char="•"/>
                      </a:pPr>
                      <a:r>
                        <a:rPr lang="en-GB" sz="600">
                          <a:effectLst/>
                          <a:latin typeface="Tahoma" panose="020B0604030504040204" pitchFamily="34" charset="0"/>
                          <a:ea typeface="Tahoma" panose="020B0604030504040204" pitchFamily="34" charset="0"/>
                          <a:cs typeface="Tahoma" panose="020B0604030504040204" pitchFamily="34" charset="0"/>
                        </a:rPr>
                        <a:t>Experiment with simple print processes, e.g. mono-printing, making inverse prints.  </a:t>
                      </a:r>
                    </a:p>
                    <a:p>
                      <a:pPr marL="171450" indent="-171450" algn="l">
                        <a:lnSpc>
                          <a:spcPct val="115000"/>
                        </a:lnSpc>
                        <a:spcAft>
                          <a:spcPts val="0"/>
                        </a:spcAft>
                        <a:buFont typeface="Arial" panose="020B0604020202020204" pitchFamily="34" charset="0"/>
                        <a:buChar char="•"/>
                      </a:pPr>
                      <a:r>
                        <a:rPr lang="en-GB" sz="600">
                          <a:effectLst/>
                          <a:latin typeface="Tahoma" panose="020B0604030504040204" pitchFamily="34" charset="0"/>
                          <a:ea typeface="Tahoma" panose="020B0604030504040204" pitchFamily="34" charset="0"/>
                          <a:cs typeface="Tahoma" panose="020B0604030504040204" pitchFamily="34" charset="0"/>
                        </a:rPr>
                        <a:t>Begin to understand that the process of printing should</a:t>
                      </a:r>
                      <a:r>
                        <a:rPr lang="en-GB" sz="600" baseline="0">
                          <a:effectLst/>
                          <a:latin typeface="Tahoma" panose="020B0604030504040204" pitchFamily="34" charset="0"/>
                          <a:ea typeface="Tahoma" panose="020B0604030504040204" pitchFamily="34" charset="0"/>
                          <a:cs typeface="Tahoma" panose="020B0604030504040204" pitchFamily="34" charset="0"/>
                        </a:rPr>
                        <a:t> be approached in a methodical way, using equipment carefully and taking care to clean items properly.</a:t>
                      </a:r>
                    </a:p>
                    <a:p>
                      <a:pPr marL="171450" indent="-171450" algn="l">
                        <a:lnSpc>
                          <a:spcPct val="115000"/>
                        </a:lnSpc>
                        <a:spcAft>
                          <a:spcPts val="0"/>
                        </a:spcAft>
                        <a:buFont typeface="Arial" panose="020B0604020202020204" pitchFamily="34" charset="0"/>
                        <a:buChar char="•"/>
                      </a:pPr>
                      <a:r>
                        <a:rPr lang="en-GB" sz="600" baseline="0">
                          <a:effectLst/>
                          <a:latin typeface="Tahoma" panose="020B0604030504040204" pitchFamily="34" charset="0"/>
                          <a:ea typeface="Tahoma" panose="020B0604030504040204" pitchFamily="34" charset="0"/>
                          <a:cs typeface="Tahoma" panose="020B0604030504040204" pitchFamily="34" charset="0"/>
                        </a:rPr>
                        <a:t>Know that specific work areas should be set up with all equipment prior to starting to print, inc. wearing protective garments. </a:t>
                      </a:r>
                    </a:p>
                    <a:p>
                      <a:pPr marL="171450" indent="-171450" algn="l">
                        <a:lnSpc>
                          <a:spcPct val="115000"/>
                        </a:lnSpc>
                        <a:spcAft>
                          <a:spcPts val="0"/>
                        </a:spcAft>
                        <a:buFont typeface="Arial" panose="020B0604020202020204" pitchFamily="34" charset="0"/>
                        <a:buChar char="•"/>
                      </a:pPr>
                      <a:r>
                        <a:rPr lang="en-GB" sz="600" baseline="0">
                          <a:effectLst/>
                          <a:latin typeface="Tahoma" panose="020B0604030504040204" pitchFamily="34" charset="0"/>
                          <a:ea typeface="Tahoma" panose="020B0604030504040204" pitchFamily="34" charset="0"/>
                          <a:cs typeface="Tahoma" panose="020B0604030504040204" pitchFamily="34" charset="0"/>
                        </a:rPr>
                        <a:t>Find out that plants can be used  make prints from their colours – </a:t>
                      </a:r>
                      <a:r>
                        <a:rPr lang="en-GB" sz="600" baseline="0" err="1">
                          <a:effectLst/>
                          <a:latin typeface="Tahoma" panose="020B0604030504040204" pitchFamily="34" charset="0"/>
                          <a:ea typeface="Tahoma" panose="020B0604030504040204" pitchFamily="34" charset="0"/>
                          <a:cs typeface="Tahoma" panose="020B0604030504040204" pitchFamily="34" charset="0"/>
                        </a:rPr>
                        <a:t>Hapazome</a:t>
                      </a:r>
                      <a:r>
                        <a:rPr lang="en-GB" sz="600" baseline="0">
                          <a:effectLst/>
                          <a:latin typeface="Tahoma" panose="020B0604030504040204" pitchFamily="34" charset="0"/>
                          <a:ea typeface="Tahoma" panose="020B0604030504040204" pitchFamily="34" charset="0"/>
                          <a:cs typeface="Tahoma" panose="020B0604030504040204" pitchFamily="34" charset="0"/>
                        </a:rPr>
                        <a:t> printing/ dying.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baseline="0">
                          <a:effectLst/>
                          <a:latin typeface="Tahoma" panose="020B0604030504040204" pitchFamily="34" charset="0"/>
                          <a:ea typeface="Tahoma" panose="020B0604030504040204" pitchFamily="34" charset="0"/>
                          <a:cs typeface="Tahoma" panose="020B0604030504040204" pitchFamily="34" charset="0"/>
                        </a:rPr>
                        <a:t>Reflect on art work they have studied and use relevant vocabulary. </a:t>
                      </a:r>
                    </a:p>
                    <a:p>
                      <a:pPr marL="171450" indent="-171450" algn="l">
                        <a:lnSpc>
                          <a:spcPct val="115000"/>
                        </a:lnSpc>
                        <a:spcAft>
                          <a:spcPts val="0"/>
                        </a:spcAft>
                        <a:buFont typeface="Arial" panose="020B0604020202020204" pitchFamily="34" charset="0"/>
                        <a:buChar char="•"/>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extLst>
                  <a:ext uri="{0D108BD9-81ED-4DB2-BD59-A6C34878D82A}">
                    <a16:rowId xmlns:a16="http://schemas.microsoft.com/office/drawing/2014/main" val="10001"/>
                  </a:ext>
                </a:extLst>
              </a:tr>
              <a:tr h="714375">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endParaRPr lang="en-GB" sz="60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Artists</a:t>
                      </a:r>
                    </a:p>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Craft</a:t>
                      </a:r>
                      <a:r>
                        <a:rPr lang="en-GB" sz="600" baseline="0">
                          <a:effectLst/>
                          <a:latin typeface="Tahoma" panose="020B0604030504040204" pitchFamily="34" charset="0"/>
                          <a:ea typeface="Tahoma" panose="020B0604030504040204" pitchFamily="34" charset="0"/>
                          <a:cs typeface="Tahoma" panose="020B0604030504040204" pitchFamily="34" charset="0"/>
                        </a:rPr>
                        <a:t> makers</a:t>
                      </a:r>
                    </a:p>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Designers</a:t>
                      </a:r>
                    </a:p>
                    <a:p>
                      <a:pPr algn="ctr">
                        <a:lnSpc>
                          <a:spcPct val="115000"/>
                        </a:lnSpc>
                        <a:spcAft>
                          <a:spcPts val="0"/>
                        </a:spcAft>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nchor="ctr"/>
                </a:tc>
                <a:tc>
                  <a:txBody>
                    <a:bodyPr/>
                    <a:lstStyle/>
                    <a:p>
                      <a:pPr marL="171450" indent="-171450" algn="l">
                        <a:lnSpc>
                          <a:spcPct val="115000"/>
                        </a:lnSpc>
                        <a:spcAft>
                          <a:spcPts val="0"/>
                        </a:spcAft>
                        <a:buFont typeface="Arial" panose="020B0604020202020204" pitchFamily="34" charset="0"/>
                        <a:buChar char="•"/>
                      </a:pPr>
                      <a:r>
                        <a:rPr lang="en-GB" sz="600" baseline="0">
                          <a:effectLst/>
                          <a:latin typeface="Tahoma" panose="020B0604030504040204" pitchFamily="34" charset="0"/>
                          <a:ea typeface="Tahoma" panose="020B0604030504040204" pitchFamily="34" charset="0"/>
                          <a:cs typeface="Tahoma" panose="020B0604030504040204" pitchFamily="34" charset="0"/>
                        </a:rPr>
                        <a:t>Still life - </a:t>
                      </a:r>
                      <a:r>
                        <a:rPr lang="en-GB" sz="600">
                          <a:effectLst/>
                          <a:latin typeface="Tahoma" panose="020B0604030504040204" pitchFamily="34" charset="0"/>
                          <a:ea typeface="Tahoma" panose="020B0604030504040204" pitchFamily="34" charset="0"/>
                          <a:cs typeface="Tahoma" panose="020B0604030504040204" pitchFamily="34" charset="0"/>
                        </a:rPr>
                        <a:t>Karen </a:t>
                      </a:r>
                      <a:r>
                        <a:rPr lang="en-GB" sz="600" err="1">
                          <a:effectLst/>
                          <a:latin typeface="Tahoma" panose="020B0604030504040204" pitchFamily="34" charset="0"/>
                          <a:ea typeface="Tahoma" panose="020B0604030504040204" pitchFamily="34" charset="0"/>
                          <a:cs typeface="Tahoma" panose="020B0604030504040204" pitchFamily="34" charset="0"/>
                        </a:rPr>
                        <a:t>Lederer</a:t>
                      </a:r>
                      <a:endParaRPr lang="en-GB" sz="600" baseline="0">
                        <a:effectLst/>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indent="-171450" algn="l">
                        <a:lnSpc>
                          <a:spcPct val="115000"/>
                        </a:lnSpc>
                        <a:spcAft>
                          <a:spcPts val="0"/>
                        </a:spcAft>
                        <a:buFont typeface="Arial" panose="020B0604020202020204" pitchFamily="34" charset="0"/>
                        <a:buChar char="•"/>
                      </a:pPr>
                      <a:r>
                        <a:rPr lang="en-GB" sz="600" baseline="0">
                          <a:effectLst/>
                          <a:latin typeface="Tahoma" panose="020B0604030504040204" pitchFamily="34" charset="0"/>
                          <a:ea typeface="Tahoma" panose="020B0604030504040204" pitchFamily="34" charset="0"/>
                          <a:cs typeface="Tahoma" panose="020B0604030504040204" pitchFamily="34" charset="0"/>
                        </a:rPr>
                        <a:t>Brass rubbings</a:t>
                      </a:r>
                    </a:p>
                    <a:p>
                      <a:pPr marL="171450" indent="-171450" algn="l">
                        <a:lnSpc>
                          <a:spcPct val="115000"/>
                        </a:lnSpc>
                        <a:spcAft>
                          <a:spcPts val="0"/>
                        </a:spcAft>
                        <a:buFont typeface="Arial" panose="020B0604020202020204" pitchFamily="34" charset="0"/>
                        <a:buChar char="•"/>
                      </a:pPr>
                      <a:r>
                        <a:rPr lang="en-GB" sz="600" baseline="0">
                          <a:effectLst/>
                          <a:latin typeface="Tahoma" panose="020B0604030504040204" pitchFamily="34" charset="0"/>
                          <a:ea typeface="Tahoma" panose="020B0604030504040204" pitchFamily="34" charset="0"/>
                          <a:cs typeface="Tahoma" panose="020B0604030504040204" pitchFamily="34" charset="0"/>
                        </a:rPr>
                        <a:t>Victorian wall paper – William Morris</a:t>
                      </a:r>
                    </a:p>
                    <a:p>
                      <a:pPr marL="171450" indent="-171450" algn="l">
                        <a:lnSpc>
                          <a:spcPct val="115000"/>
                        </a:lnSpc>
                        <a:spcAft>
                          <a:spcPts val="0"/>
                        </a:spcAft>
                        <a:buFont typeface="Arial" panose="020B0604020202020204" pitchFamily="34" charset="0"/>
                        <a:buChar char="•"/>
                      </a:pPr>
                      <a:r>
                        <a:rPr lang="en-GB" sz="600" baseline="0">
                          <a:effectLst/>
                          <a:latin typeface="Tahoma" panose="020B0604030504040204" pitchFamily="34" charset="0"/>
                          <a:ea typeface="Tahoma" panose="020B0604030504040204" pitchFamily="34" charset="0"/>
                          <a:cs typeface="Tahoma" panose="020B0604030504040204" pitchFamily="34" charset="0"/>
                        </a:rPr>
                        <a:t>Max Ernst – Collage frottage. </a:t>
                      </a:r>
                    </a:p>
                  </a:txBody>
                  <a:tcPr marL="17686" marR="17686" marT="0" marB="0"/>
                </a:tc>
                <a:tc>
                  <a:txBody>
                    <a:bodyPr/>
                    <a:lstStyle/>
                    <a:p>
                      <a:pPr marL="171450" indent="-171450" algn="l">
                        <a:lnSpc>
                          <a:spcPct val="115000"/>
                        </a:lnSpc>
                        <a:spcAft>
                          <a:spcPts val="0"/>
                        </a:spcAft>
                        <a:buFont typeface="Arial" panose="020B0604020202020204" pitchFamily="34" charset="0"/>
                        <a:buChar char="•"/>
                      </a:pPr>
                      <a:r>
                        <a:rPr lang="en-GB" sz="600">
                          <a:effectLst/>
                          <a:latin typeface="Tahoma" panose="020B0604030504040204" pitchFamily="34" charset="0"/>
                          <a:ea typeface="Tahoma" panose="020B0604030504040204" pitchFamily="34" charset="0"/>
                          <a:cs typeface="Tahoma" panose="020B0604030504040204" pitchFamily="34" charset="0"/>
                        </a:rPr>
                        <a:t>Japanese </a:t>
                      </a:r>
                      <a:r>
                        <a:rPr lang="en-GB" sz="600" err="1">
                          <a:effectLst/>
                          <a:latin typeface="Tahoma" panose="020B0604030504040204" pitchFamily="34" charset="0"/>
                          <a:ea typeface="Tahoma" panose="020B0604030504040204" pitchFamily="34" charset="0"/>
                          <a:cs typeface="Tahoma" panose="020B0604030504040204" pitchFamily="34" charset="0"/>
                        </a:rPr>
                        <a:t>Hapazome</a:t>
                      </a:r>
                      <a:r>
                        <a:rPr lang="en-GB" sz="600">
                          <a:effectLst/>
                          <a:latin typeface="Tahoma" panose="020B0604030504040204" pitchFamily="34" charset="0"/>
                          <a:ea typeface="Tahoma" panose="020B0604030504040204" pitchFamily="34" charset="0"/>
                          <a:cs typeface="Tahoma" panose="020B0604030504040204" pitchFamily="34" charset="0"/>
                        </a:rPr>
                        <a:t> printing</a:t>
                      </a:r>
                    </a:p>
                    <a:p>
                      <a:pPr marL="0" indent="0" algn="l">
                        <a:lnSpc>
                          <a:spcPct val="115000"/>
                        </a:lnSpc>
                        <a:spcAft>
                          <a:spcPts val="0"/>
                        </a:spcAft>
                        <a:buFont typeface="Arial" panose="020B0604020202020204" pitchFamily="34" charset="0"/>
                        <a:buNone/>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extLst>
                  <a:ext uri="{0D108BD9-81ED-4DB2-BD59-A6C34878D82A}">
                    <a16:rowId xmlns:a16="http://schemas.microsoft.com/office/drawing/2014/main" val="1261031223"/>
                  </a:ext>
                </a:extLst>
              </a:tr>
              <a:tr h="714375">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Vocabulary</a:t>
                      </a:r>
                    </a:p>
                  </a:txBody>
                  <a:tcPr marL="17686" marR="17686" marT="0" marB="0" anchor="ctr"/>
                </a:tc>
                <a:tc>
                  <a:txBody>
                    <a:bodyPr/>
                    <a:lstStyle/>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US"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Texture, Smooth, Shiny, Rough, Prickly</a:t>
                      </a:r>
                      <a:r>
                        <a:rPr lang="en-US" sz="600" kern="1200" baseline="0">
                          <a:solidFill>
                            <a:schemeClr val="dk1"/>
                          </a:solidFill>
                          <a:effectLst/>
                          <a:latin typeface="Tahoma" panose="020B0604030504040204" pitchFamily="34" charset="0"/>
                          <a:ea typeface="Tahoma" panose="020B0604030504040204" pitchFamily="34" charset="0"/>
                          <a:cs typeface="Tahoma" panose="020B0604030504040204" pitchFamily="34" charset="0"/>
                        </a:rPr>
                        <a:t> F</a:t>
                      </a:r>
                      <a:r>
                        <a:rPr lang="en-US"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lat, Patterned, Jagged, Bumpy, etc. Rubbing. </a:t>
                      </a: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US"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Print, Image, Reverse, Shapes, Surface, Even pressure, Decoration, Detail, Press, Rollers, Inks, Marbling, Imprint (animal paw), Pressure,</a:t>
                      </a:r>
                      <a:r>
                        <a:rPr lang="en-US" sz="600" kern="1200" baseline="0">
                          <a:solidFill>
                            <a:schemeClr val="dk1"/>
                          </a:solidFill>
                          <a:effectLst/>
                          <a:latin typeface="Tahoma" panose="020B0604030504040204" pitchFamily="34" charset="0"/>
                          <a:ea typeface="Tahoma" panose="020B0604030504040204" pitchFamily="34" charset="0"/>
                          <a:cs typeface="Tahoma" panose="020B0604030504040204" pitchFamily="34" charset="0"/>
                        </a:rPr>
                        <a:t> Textile designer, Frottage.</a:t>
                      </a:r>
                      <a:endParaRPr lang="en-GB" sz="600" kern="1200">
                        <a:solidFill>
                          <a:schemeClr val="dk1"/>
                        </a:solidFill>
                        <a:effectLst/>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endParaRPr lang="en-GB" sz="600" baseline="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US"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Print, Rubbing, Image, Reverse, Shapes, Surface, Pressure, Decoration, Repeat, Mono print, Monotype, Two-tone print, Line, Area, Rollers - Dry and Wet.</a:t>
                      </a:r>
                      <a:endParaRPr lang="en-GB" sz="600" kern="1200">
                        <a:solidFill>
                          <a:schemeClr val="dk1"/>
                        </a:solidFill>
                        <a:effectLst/>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546792342"/>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18155" y="1089290"/>
            <a:ext cx="507551" cy="503507"/>
          </a:xfrm>
          <a:prstGeom prst="rect">
            <a:avLst/>
          </a:prstGeom>
        </p:spPr>
      </p:pic>
      <p:sp>
        <p:nvSpPr>
          <p:cNvPr id="6" name="TextBox 5"/>
          <p:cNvSpPr txBox="1"/>
          <p:nvPr/>
        </p:nvSpPr>
        <p:spPr>
          <a:xfrm>
            <a:off x="1925705" y="1108049"/>
            <a:ext cx="5025164" cy="507831"/>
          </a:xfrm>
          <a:prstGeom prst="rect">
            <a:avLst/>
          </a:prstGeom>
          <a:noFill/>
        </p:spPr>
        <p:txBody>
          <a:bodyPr wrap="square" rtlCol="0">
            <a:spAutoFit/>
          </a:bodyPr>
          <a:lstStyle/>
          <a:p>
            <a:pPr defTabSz="685800"/>
            <a:r>
              <a:rPr lang="en-GB" sz="2700" b="1">
                <a:solidFill>
                  <a:srgbClr val="002060"/>
                </a:solidFill>
                <a:latin typeface="Tahoma" panose="020B0604030504040204" pitchFamily="34" charset="0"/>
                <a:ea typeface="Tahoma" panose="020B0604030504040204" pitchFamily="34" charset="0"/>
                <a:cs typeface="Tahoma" panose="020B0604030504040204" pitchFamily="34" charset="0"/>
              </a:rPr>
              <a:t>Art and Design    Year 3 to 6</a:t>
            </a:r>
          </a:p>
        </p:txBody>
      </p:sp>
      <p:sp>
        <p:nvSpPr>
          <p:cNvPr id="4" name="Rectangle 1"/>
          <p:cNvSpPr>
            <a:spLocks noChangeArrowheads="1"/>
          </p:cNvSpPr>
          <p:nvPr/>
        </p:nvSpPr>
        <p:spPr bwMode="auto">
          <a:xfrm>
            <a:off x="1485901" y="2248705"/>
            <a:ext cx="138564"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fontAlgn="base">
              <a:spcBef>
                <a:spcPct val="0"/>
              </a:spcBef>
              <a:spcAft>
                <a:spcPct val="0"/>
              </a:spcAft>
            </a:pPr>
            <a:endParaRPr lang="en-US" altLang="en-US" sz="135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6894258" y="1022248"/>
            <a:ext cx="918102" cy="300082"/>
          </a:xfrm>
          <a:prstGeom prst="rect">
            <a:avLst/>
          </a:prstGeom>
          <a:noFill/>
        </p:spPr>
        <p:txBody>
          <a:bodyPr wrap="square" rtlCol="0">
            <a:spAutoFit/>
          </a:bodyPr>
          <a:lstStyle/>
          <a:p>
            <a:pPr defTabSz="685800"/>
            <a:endParaRPr lang="en-GB" sz="1350" b="1">
              <a:solidFill>
                <a:srgbClr val="1F497D"/>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6678235" y="1322767"/>
            <a:ext cx="1242137" cy="276999"/>
          </a:xfrm>
          <a:prstGeom prst="rect">
            <a:avLst/>
          </a:prstGeom>
          <a:noFill/>
        </p:spPr>
        <p:txBody>
          <a:bodyPr wrap="square" rtlCol="0">
            <a:spAutoFit/>
          </a:bodyPr>
          <a:lstStyle/>
          <a:p>
            <a:pPr defTabSz="685800"/>
            <a:endParaRPr lang="en-GB" sz="1200" b="1">
              <a:solidFill>
                <a:srgbClr val="1F497D"/>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7" name="Table 6">
            <a:extLst>
              <a:ext uri="{FF2B5EF4-FFF2-40B4-BE49-F238E27FC236}">
                <a16:creationId xmlns:a16="http://schemas.microsoft.com/office/drawing/2014/main" id="{8064ACAE-4A41-44F7-ABD6-4F21AF4A769E}"/>
              </a:ext>
            </a:extLst>
          </p:cNvPr>
          <p:cNvGraphicFramePr>
            <a:graphicFrameLocks noGrp="1"/>
          </p:cNvGraphicFramePr>
          <p:nvPr/>
        </p:nvGraphicFramePr>
        <p:xfrm>
          <a:off x="1314910" y="1621635"/>
          <a:ext cx="6453508" cy="4062478"/>
        </p:xfrm>
        <a:graphic>
          <a:graphicData uri="http://schemas.openxmlformats.org/drawingml/2006/table">
            <a:tbl>
              <a:tblPr firstRow="1" firstCol="1" bandRow="1">
                <a:tableStyleId>{5C22544A-7EE6-4342-B048-85BDC9FD1C3A}</a:tableStyleId>
              </a:tblPr>
              <a:tblGrid>
                <a:gridCol w="743375">
                  <a:extLst>
                    <a:ext uri="{9D8B030D-6E8A-4147-A177-3AD203B41FA5}">
                      <a16:colId xmlns:a16="http://schemas.microsoft.com/office/drawing/2014/main" val="2863215087"/>
                    </a:ext>
                  </a:extLst>
                </a:gridCol>
                <a:gridCol w="1903019">
                  <a:extLst>
                    <a:ext uri="{9D8B030D-6E8A-4147-A177-3AD203B41FA5}">
                      <a16:colId xmlns:a16="http://schemas.microsoft.com/office/drawing/2014/main" val="122677382"/>
                    </a:ext>
                  </a:extLst>
                </a:gridCol>
                <a:gridCol w="1903557">
                  <a:extLst>
                    <a:ext uri="{9D8B030D-6E8A-4147-A177-3AD203B41FA5}">
                      <a16:colId xmlns:a16="http://schemas.microsoft.com/office/drawing/2014/main" val="375876866"/>
                    </a:ext>
                  </a:extLst>
                </a:gridCol>
                <a:gridCol w="1903557">
                  <a:extLst>
                    <a:ext uri="{9D8B030D-6E8A-4147-A177-3AD203B41FA5}">
                      <a16:colId xmlns:a16="http://schemas.microsoft.com/office/drawing/2014/main" val="3073927167"/>
                    </a:ext>
                  </a:extLst>
                </a:gridCol>
              </a:tblGrid>
              <a:tr h="306770">
                <a:tc>
                  <a:txBody>
                    <a:bodyPr/>
                    <a:lstStyle/>
                    <a:p>
                      <a:pP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 </a:t>
                      </a:r>
                    </a:p>
                  </a:txBody>
                  <a:tcPr marL="17686" marR="17686" marT="0" marB="0"/>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3/4</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4/5</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5/6</a:t>
                      </a:r>
                    </a:p>
                  </a:txBody>
                  <a:tcPr marL="17686" marR="17686" marT="0" marB="0" anchor="ctr"/>
                </a:tc>
                <a:extLst>
                  <a:ext uri="{0D108BD9-81ED-4DB2-BD59-A6C34878D82A}">
                    <a16:rowId xmlns:a16="http://schemas.microsoft.com/office/drawing/2014/main" val="265378462"/>
                  </a:ext>
                </a:extLst>
              </a:tr>
              <a:tr h="2416683">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Printing</a:t>
                      </a:r>
                    </a:p>
                  </a:txBody>
                  <a:tcPr marL="17686" marR="17686" marT="0" marB="0" anchor="ctr"/>
                </a:tc>
                <a:tc>
                  <a:txBody>
                    <a:bodyPr/>
                    <a:lstStyle/>
                    <a:p>
                      <a:pPr marL="171450" indent="-171450" algn="l">
                        <a:lnSpc>
                          <a:spcPct val="115000"/>
                        </a:lnSpc>
                        <a:spcAft>
                          <a:spcPts val="0"/>
                        </a:spcAft>
                        <a:buFont typeface="Arial" panose="020B0604020202020204" pitchFamily="34" charset="0"/>
                        <a:buChar char="•"/>
                      </a:pPr>
                      <a:r>
                        <a:rPr lang="en-GB" sz="600">
                          <a:effectLst/>
                          <a:latin typeface="Tahoma" panose="020B0604030504040204" pitchFamily="34" charset="0"/>
                          <a:ea typeface="Tahoma" panose="020B0604030504040204" pitchFamily="34" charset="0"/>
                          <a:cs typeface="Tahoma" panose="020B0604030504040204" pitchFamily="34" charset="0"/>
                        </a:rPr>
                        <a:t>Construct own printing blocks using relevant materials, e.g. string, corrugated card, knowing that a raised surface will pick up ink. Based on Greek patterns.</a:t>
                      </a:r>
                    </a:p>
                    <a:p>
                      <a:pPr marL="171450" indent="-171450" algn="l">
                        <a:lnSpc>
                          <a:spcPct val="115000"/>
                        </a:lnSpc>
                        <a:spcAft>
                          <a:spcPts val="0"/>
                        </a:spcAft>
                        <a:buFont typeface="Arial" panose="020B0604020202020204" pitchFamily="34" charset="0"/>
                        <a:buChar char="•"/>
                      </a:pPr>
                      <a:r>
                        <a:rPr lang="en-GB" sz="600">
                          <a:effectLst/>
                          <a:latin typeface="Tahoma" panose="020B0604030504040204" pitchFamily="34" charset="0"/>
                          <a:ea typeface="Tahoma" panose="020B0604030504040204" pitchFamily="34" charset="0"/>
                          <a:cs typeface="Tahoma" panose="020B0604030504040204" pitchFamily="34" charset="0"/>
                        </a:rPr>
                        <a:t>Develop knowledge of equipment</a:t>
                      </a:r>
                      <a:r>
                        <a:rPr lang="en-GB" sz="600" baseline="0">
                          <a:effectLst/>
                          <a:latin typeface="Tahoma" panose="020B0604030504040204" pitchFamily="34" charset="0"/>
                          <a:ea typeface="Tahoma" panose="020B0604030504040204" pitchFamily="34" charset="0"/>
                          <a:cs typeface="Tahoma" panose="020B0604030504040204" pitchFamily="34" charset="0"/>
                        </a:rPr>
                        <a:t> and begin to set up own area for printing. </a:t>
                      </a:r>
                    </a:p>
                    <a:p>
                      <a:pPr marL="171450" indent="-171450" algn="l">
                        <a:lnSpc>
                          <a:spcPct val="115000"/>
                        </a:lnSpc>
                        <a:spcAft>
                          <a:spcPts val="0"/>
                        </a:spcAft>
                        <a:buFont typeface="Arial" panose="020B0604020202020204" pitchFamily="34" charset="0"/>
                        <a:buChar char="•"/>
                      </a:pPr>
                      <a:r>
                        <a:rPr lang="en-GB" sz="600" baseline="0">
                          <a:effectLst/>
                          <a:latin typeface="Tahoma" panose="020B0604030504040204" pitchFamily="34" charset="0"/>
                          <a:ea typeface="Tahoma" panose="020B0604030504040204" pitchFamily="34" charset="0"/>
                          <a:cs typeface="Tahoma" panose="020B0604030504040204" pitchFamily="34" charset="0"/>
                        </a:rPr>
                        <a:t>Practise repeating prints and s</a:t>
                      </a:r>
                      <a:r>
                        <a:rPr lang="en-GB" sz="600">
                          <a:effectLst/>
                          <a:latin typeface="Tahoma" panose="020B0604030504040204" pitchFamily="34" charset="0"/>
                          <a:ea typeface="Tahoma" panose="020B0604030504040204" pitchFamily="34" charset="0"/>
                          <a:cs typeface="Tahoma" panose="020B0604030504040204" pitchFamily="34" charset="0"/>
                        </a:rPr>
                        <a:t>tart to consider the impact of positioning one print against another.</a:t>
                      </a:r>
                    </a:p>
                    <a:p>
                      <a:pPr marL="171450" indent="-171450" algn="l">
                        <a:lnSpc>
                          <a:spcPct val="115000"/>
                        </a:lnSpc>
                        <a:spcAft>
                          <a:spcPts val="0"/>
                        </a:spcAft>
                        <a:buFont typeface="Arial" panose="020B0604020202020204" pitchFamily="34" charset="0"/>
                        <a:buChar char="•"/>
                      </a:pPr>
                      <a:r>
                        <a:rPr lang="en-GB" sz="600">
                          <a:effectLst/>
                          <a:latin typeface="Tahoma" panose="020B0604030504040204" pitchFamily="34" charset="0"/>
                          <a:ea typeface="Tahoma" panose="020B0604030504040204" pitchFamily="34" charset="0"/>
                          <a:cs typeface="Tahoma" panose="020B0604030504040204" pitchFamily="34" charset="0"/>
                        </a:rPr>
                        <a:t>Reflect on the importance of print – being able to produce mass images from one block.  </a:t>
                      </a:r>
                    </a:p>
                    <a:p>
                      <a:pPr marL="171450" indent="-171450" algn="l">
                        <a:lnSpc>
                          <a:spcPct val="115000"/>
                        </a:lnSpc>
                        <a:spcAft>
                          <a:spcPts val="0"/>
                        </a:spcAft>
                        <a:buFont typeface="Arial" panose="020B0604020202020204" pitchFamily="34" charset="0"/>
                        <a:buChar char="•"/>
                      </a:pPr>
                      <a:r>
                        <a:rPr lang="en-GB" sz="600">
                          <a:effectLst/>
                          <a:latin typeface="Tahoma" panose="020B0604030504040204" pitchFamily="34" charset="0"/>
                          <a:ea typeface="Tahoma" panose="020B0604030504040204" pitchFamily="34" charset="0"/>
                          <a:cs typeface="Tahoma" panose="020B0604030504040204" pitchFamily="34" charset="0"/>
                        </a:rPr>
                        <a:t>Start to think about pattern and space</a:t>
                      </a:r>
                    </a:p>
                  </a:txBody>
                  <a:tcPr marL="17686" marR="17686" marT="0" marB="0"/>
                </a:tc>
                <a:tc>
                  <a:txBody>
                    <a:bodyPr/>
                    <a:lstStyle/>
                    <a:p>
                      <a:pPr marL="171450" indent="-171450">
                        <a:lnSpc>
                          <a:spcPct val="107000"/>
                        </a:lnSpc>
                        <a:spcAft>
                          <a:spcPts val="0"/>
                        </a:spcAft>
                        <a:buFont typeface="Arial" panose="020B0604020202020204" pitchFamily="34" charset="0"/>
                        <a:buChar char="•"/>
                      </a:pPr>
                      <a:r>
                        <a:rPr lang="en-GB" sz="600" b="0">
                          <a:solidFill>
                            <a:srgbClr val="FF0000"/>
                          </a:solidFill>
                          <a:effectLst/>
                          <a:latin typeface="Tahoma" panose="020B0604030504040204" pitchFamily="34" charset="0"/>
                          <a:ea typeface="Tahoma" panose="020B0604030504040204" pitchFamily="34" charset="0"/>
                          <a:cs typeface="Tahoma" panose="020B0604030504040204" pitchFamily="34" charset="0"/>
                        </a:rPr>
                        <a:t>Begin to learn</a:t>
                      </a:r>
                      <a:r>
                        <a:rPr lang="en-GB" sz="600" b="0" baseline="0">
                          <a:solidFill>
                            <a:srgbClr val="FF0000"/>
                          </a:solidFill>
                          <a:effectLst/>
                          <a:latin typeface="Tahoma" panose="020B0604030504040204" pitchFamily="34" charset="0"/>
                          <a:ea typeface="Tahoma" panose="020B0604030504040204" pitchFamily="34" charset="0"/>
                          <a:cs typeface="Tahoma" panose="020B0604030504040204" pitchFamily="34" charset="0"/>
                        </a:rPr>
                        <a:t> about the process of batik using batik medium and </a:t>
                      </a:r>
                      <a:r>
                        <a:rPr lang="en-GB" sz="600" b="0" baseline="0" err="1">
                          <a:solidFill>
                            <a:srgbClr val="FF0000"/>
                          </a:solidFill>
                          <a:effectLst/>
                          <a:latin typeface="Tahoma" panose="020B0604030504040204" pitchFamily="34" charset="0"/>
                          <a:ea typeface="Tahoma" panose="020B0604030504040204" pitchFamily="34" charset="0"/>
                          <a:cs typeface="Tahoma" panose="020B0604030504040204" pitchFamily="34" charset="0"/>
                        </a:rPr>
                        <a:t>Dylon</a:t>
                      </a:r>
                      <a:r>
                        <a:rPr lang="en-GB" sz="600" b="0" baseline="0">
                          <a:solidFill>
                            <a:srgbClr val="FF0000"/>
                          </a:solidFill>
                          <a:effectLst/>
                          <a:latin typeface="Tahoma" panose="020B0604030504040204" pitchFamily="34" charset="0"/>
                          <a:ea typeface="Tahoma" panose="020B0604030504040204" pitchFamily="34" charset="0"/>
                          <a:cs typeface="Tahoma" panose="020B0604030504040204" pitchFamily="34" charset="0"/>
                        </a:rPr>
                        <a:t> dyes. </a:t>
                      </a:r>
                    </a:p>
                    <a:p>
                      <a:pPr marL="171450" marR="0" lvl="0" indent="-171450" algn="l"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GB" sz="600" b="0" baseline="0">
                          <a:solidFill>
                            <a:srgbClr val="FF0000"/>
                          </a:solidFill>
                          <a:effectLst/>
                          <a:latin typeface="Tahoma" panose="020B0604030504040204" pitchFamily="34" charset="0"/>
                          <a:ea typeface="Tahoma" panose="020B0604030504040204" pitchFamily="34" charset="0"/>
                          <a:cs typeface="Tahoma" panose="020B0604030504040204" pitchFamily="34" charset="0"/>
                        </a:rPr>
                        <a:t>Experiment with wax on paper, scrunching and dying and applying washes.</a:t>
                      </a:r>
                    </a:p>
                    <a:p>
                      <a:pPr marL="171450" marR="0" lvl="0" indent="-171450" algn="l"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GB" sz="600" b="0">
                          <a:solidFill>
                            <a:srgbClr val="FF0000"/>
                          </a:solidFill>
                          <a:effectLst/>
                          <a:latin typeface="Tahoma" panose="020B0604030504040204" pitchFamily="34" charset="0"/>
                          <a:ea typeface="Tahoma" panose="020B0604030504040204" pitchFamily="34" charset="0"/>
                          <a:cs typeface="Tahoma" panose="020B0604030504040204" pitchFamily="34" charset="0"/>
                        </a:rPr>
                        <a:t>Make links to the printing process of applying light colours first, then drying,</a:t>
                      </a:r>
                      <a:r>
                        <a:rPr lang="en-GB" sz="600" b="0" baseline="0">
                          <a:solidFill>
                            <a:srgbClr val="FF0000"/>
                          </a:solidFill>
                          <a:effectLst/>
                          <a:latin typeface="Tahoma" panose="020B0604030504040204" pitchFamily="34" charset="0"/>
                          <a:ea typeface="Tahoma" panose="020B0604030504040204" pitchFamily="34" charset="0"/>
                          <a:cs typeface="Tahoma" panose="020B0604030504040204" pitchFamily="34" charset="0"/>
                        </a:rPr>
                        <a:t> applying more resist then re-dipping/ dying. </a:t>
                      </a:r>
                    </a:p>
                    <a:p>
                      <a:pPr marL="171450" marR="0" lvl="0" indent="-171450" algn="l"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GB" sz="600" b="0" baseline="0">
                          <a:solidFill>
                            <a:srgbClr val="FF0000"/>
                          </a:solidFill>
                          <a:effectLst/>
                          <a:latin typeface="Tahoma" panose="020B0604030504040204" pitchFamily="34" charset="0"/>
                          <a:ea typeface="Tahoma" panose="020B0604030504040204" pitchFamily="34" charset="0"/>
                          <a:cs typeface="Tahoma" panose="020B0604030504040204" pitchFamily="34" charset="0"/>
                        </a:rPr>
                        <a:t>Links with Art and Design - Printing</a:t>
                      </a:r>
                    </a:p>
                    <a:p>
                      <a:pPr marL="171450" indent="-171450">
                        <a:buFont typeface="Arial" panose="020B0604020202020204" pitchFamily="34" charset="0"/>
                        <a:buChar char="•"/>
                      </a:pPr>
                      <a:r>
                        <a:rPr lang="en-GB" sz="600" b="0" kern="1200" baseline="0">
                          <a:solidFill>
                            <a:srgbClr val="FF0000"/>
                          </a:solidFill>
                          <a:effectLst/>
                          <a:latin typeface="Tahoma" panose="020B0604030504040204" pitchFamily="34" charset="0"/>
                          <a:ea typeface="Tahoma" panose="020B0604030504040204" pitchFamily="34" charset="0"/>
                          <a:cs typeface="Tahoma" panose="020B0604030504040204" pitchFamily="34" charset="0"/>
                        </a:rPr>
                        <a:t>Consider patterns and textures for effect, e.g. Mayan glyphs.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baseline="0">
                          <a:solidFill>
                            <a:srgbClr val="FF0000"/>
                          </a:solidFill>
                          <a:effectLst/>
                          <a:latin typeface="Tahoma" panose="020B0604030504040204" pitchFamily="34" charset="0"/>
                          <a:ea typeface="Tahoma" panose="020B0604030504040204" pitchFamily="34" charset="0"/>
                          <a:cs typeface="Tahoma" panose="020B0604030504040204" pitchFamily="34" charset="0"/>
                        </a:rPr>
                        <a:t>Be able to express an opinion about different works of art, craft and design and think critically. </a:t>
                      </a:r>
                      <a:endParaRPr lang="en-GB" sz="600">
                        <a:effectLst/>
                        <a:latin typeface="Tahoma" panose="020B0604030504040204" pitchFamily="34" charset="0"/>
                        <a:ea typeface="Tahoma" panose="020B0604030504040204" pitchFamily="34" charset="0"/>
                        <a:cs typeface="Tahoma" panose="020B0604030504040204" pitchFamily="34" charset="0"/>
                      </a:endParaRPr>
                    </a:p>
                    <a:p>
                      <a:pPr marL="171450" indent="-171450">
                        <a:lnSpc>
                          <a:spcPct val="107000"/>
                        </a:lnSpc>
                        <a:spcAft>
                          <a:spcPts val="0"/>
                        </a:spcAft>
                        <a:buFont typeface="Arial" panose="020B0604020202020204" pitchFamily="34" charset="0"/>
                        <a:buChar char="•"/>
                      </a:pPr>
                      <a:r>
                        <a:rPr lang="en-GB" sz="600" b="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Experiment with the process of batik. </a:t>
                      </a:r>
                    </a:p>
                    <a:p>
                      <a:pPr marL="171450" indent="-171450">
                        <a:lnSpc>
                          <a:spcPct val="107000"/>
                        </a:lnSpc>
                        <a:spcAft>
                          <a:spcPts val="0"/>
                        </a:spcAft>
                        <a:buFont typeface="Arial" panose="020B0604020202020204" pitchFamily="34" charset="0"/>
                        <a:buChar char="•"/>
                      </a:pPr>
                      <a:r>
                        <a:rPr lang="en-GB" sz="600" b="0">
                          <a:solidFill>
                            <a:srgbClr val="FFC000"/>
                          </a:solidFill>
                          <a:effectLst/>
                          <a:latin typeface="Tahoma" panose="020B0604030504040204" pitchFamily="34" charset="0"/>
                          <a:ea typeface="Tahoma" panose="020B0604030504040204" pitchFamily="34" charset="0"/>
                          <a:cs typeface="Tahoma" panose="020B0604030504040204" pitchFamily="34" charset="0"/>
                        </a:rPr>
                        <a:t>Plan then experiment with using a resist on paper then on fabric using a resist such as flour, toothpaste or a batik medium resist and </a:t>
                      </a:r>
                      <a:r>
                        <a:rPr lang="en-GB" sz="600" b="0" err="1">
                          <a:solidFill>
                            <a:srgbClr val="FFC000"/>
                          </a:solidFill>
                          <a:effectLst/>
                          <a:latin typeface="Tahoma" panose="020B0604030504040204" pitchFamily="34" charset="0"/>
                          <a:ea typeface="Tahoma" panose="020B0604030504040204" pitchFamily="34" charset="0"/>
                          <a:cs typeface="Tahoma" panose="020B0604030504040204" pitchFamily="34" charset="0"/>
                        </a:rPr>
                        <a:t>Dylon</a:t>
                      </a:r>
                      <a:r>
                        <a:rPr lang="en-GB" sz="600" b="0">
                          <a:solidFill>
                            <a:srgbClr val="FFC000"/>
                          </a:solidFill>
                          <a:effectLst/>
                          <a:latin typeface="Tahoma" panose="020B0604030504040204" pitchFamily="34" charset="0"/>
                          <a:ea typeface="Tahoma" panose="020B0604030504040204" pitchFamily="34" charset="0"/>
                          <a:cs typeface="Tahoma" panose="020B0604030504040204" pitchFamily="34" charset="0"/>
                        </a:rPr>
                        <a:t> dyes. </a:t>
                      </a:r>
                    </a:p>
                    <a:p>
                      <a:pPr marL="171450" marR="0" lvl="0" indent="-171450" algn="l"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GB" sz="600" b="0">
                          <a:solidFill>
                            <a:srgbClr val="FFC000"/>
                          </a:solidFill>
                          <a:effectLst/>
                          <a:latin typeface="Tahoma" panose="020B0604030504040204" pitchFamily="34" charset="0"/>
                          <a:ea typeface="Tahoma" panose="020B0604030504040204" pitchFamily="34" charset="0"/>
                          <a:cs typeface="Tahoma" panose="020B0604030504040204" pitchFamily="34" charset="0"/>
                        </a:rPr>
                        <a:t>Learn</a:t>
                      </a:r>
                      <a:r>
                        <a:rPr lang="en-GB" sz="600" b="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 about the permanency of dye and discuss how to fix colours with salt. </a:t>
                      </a:r>
                    </a:p>
                    <a:p>
                      <a:pPr marL="171450" marR="0" lvl="0" indent="-171450" algn="l"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GB" sz="600" b="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Links with Art and Design - Printing</a:t>
                      </a:r>
                    </a:p>
                    <a:p>
                      <a:pPr marL="171450" indent="-171450">
                        <a:lnSpc>
                          <a:spcPct val="107000"/>
                        </a:lnSpc>
                        <a:spcAft>
                          <a:spcPts val="0"/>
                        </a:spcAft>
                        <a:buFont typeface="Arial" panose="020B0604020202020204" pitchFamily="34" charset="0"/>
                        <a:buChar char="•"/>
                      </a:pPr>
                      <a:r>
                        <a:rPr lang="en-GB" sz="600" b="0">
                          <a:solidFill>
                            <a:srgbClr val="FFC000"/>
                          </a:solidFill>
                          <a:effectLst/>
                          <a:latin typeface="Tahoma" panose="020B0604030504040204" pitchFamily="34" charset="0"/>
                          <a:ea typeface="Tahoma" panose="020B0604030504040204" pitchFamily="34" charset="0"/>
                          <a:cs typeface="Tahoma" panose="020B0604030504040204" pitchFamily="34" charset="0"/>
                        </a:rPr>
                        <a:t>Consider embellishing outcomes with fabric paints/ pens to add detail then use stitches or applique.</a:t>
                      </a:r>
                    </a:p>
                    <a:p>
                      <a:pPr marL="171450" marR="0" lvl="0" indent="-171450" algn="l"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600" kern="1200">
                          <a:solidFill>
                            <a:srgbClr val="FFC000"/>
                          </a:solidFill>
                          <a:effectLst/>
                          <a:latin typeface="Tahoma" panose="020B0604030504040204" pitchFamily="34" charset="0"/>
                          <a:ea typeface="Tahoma" panose="020B0604030504040204" pitchFamily="34" charset="0"/>
                          <a:cs typeface="Tahoma" panose="020B0604030504040204" pitchFamily="34" charset="0"/>
                        </a:rPr>
                        <a:t>Compare and contrast the work of artists and designers using relevant vocabulary confidently.</a:t>
                      </a:r>
                      <a:endParaRPr lang="en-GB" sz="600">
                        <a:effectLst/>
                        <a:latin typeface="Tahoma" panose="020B0604030504040204" pitchFamily="34" charset="0"/>
                        <a:ea typeface="Tahoma" panose="020B0604030504040204" pitchFamily="34" charset="0"/>
                        <a:cs typeface="Tahoma" panose="020B0604030504040204" pitchFamily="34" charset="0"/>
                      </a:endParaRPr>
                    </a:p>
                    <a:p>
                      <a:pPr marL="0" indent="0" algn="l">
                        <a:lnSpc>
                          <a:spcPct val="115000"/>
                        </a:lnSpc>
                        <a:spcAft>
                          <a:spcPts val="0"/>
                        </a:spcAft>
                        <a:buFont typeface="Arial" panose="020B0604020202020204" pitchFamily="34" charset="0"/>
                        <a:buNone/>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600" b="0" kern="1200">
                        <a:solidFill>
                          <a:schemeClr val="dk1"/>
                        </a:solidFill>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extLst>
                  <a:ext uri="{0D108BD9-81ED-4DB2-BD59-A6C34878D82A}">
                    <a16:rowId xmlns:a16="http://schemas.microsoft.com/office/drawing/2014/main" val="1576507716"/>
                  </a:ext>
                </a:extLst>
              </a:tr>
              <a:tr h="620268">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Artists</a:t>
                      </a:r>
                    </a:p>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Craft</a:t>
                      </a:r>
                      <a:r>
                        <a:rPr lang="en-GB" sz="600" baseline="0">
                          <a:effectLst/>
                          <a:latin typeface="Tahoma" panose="020B0604030504040204" pitchFamily="34" charset="0"/>
                          <a:ea typeface="Tahoma" panose="020B0604030504040204" pitchFamily="34" charset="0"/>
                          <a:cs typeface="Tahoma" panose="020B0604030504040204" pitchFamily="34" charset="0"/>
                        </a:rPr>
                        <a:t> makers</a:t>
                      </a:r>
                    </a:p>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Designers</a:t>
                      </a:r>
                    </a:p>
                    <a:p>
                      <a:pPr algn="ctr">
                        <a:lnSpc>
                          <a:spcPct val="115000"/>
                        </a:lnSpc>
                        <a:spcAft>
                          <a:spcPts val="0"/>
                        </a:spcAft>
                      </a:pPr>
                      <a:endParaRPr lang="en-GB" sz="600">
                        <a:effectLst/>
                        <a:latin typeface="Tahoma" panose="020B0604030504040204" pitchFamily="34" charset="0"/>
                        <a:ea typeface="Tahoma" panose="020B0604030504040204" pitchFamily="34" charset="0"/>
                        <a:cs typeface="Tahoma" panose="020B0604030504040204" pitchFamily="34" charset="0"/>
                      </a:endParaRPr>
                    </a:p>
                    <a:p>
                      <a:pPr marL="0" marR="0" lvl="0" indent="0" algn="ctr" defTabSz="914400" rtl="0" eaLnBrk="1" fontAlgn="auto" latinLnBrk="0" hangingPunct="1">
                        <a:lnSpc>
                          <a:spcPct val="115000"/>
                        </a:lnSpc>
                        <a:spcBef>
                          <a:spcPts val="0"/>
                        </a:spcBef>
                        <a:spcAft>
                          <a:spcPts val="0"/>
                        </a:spcAft>
                        <a:buClrTx/>
                        <a:buSzTx/>
                        <a:buFontTx/>
                        <a:buNone/>
                        <a:tabLst/>
                        <a:defRPr/>
                      </a:pPr>
                      <a:endParaRPr lang="en-GB" sz="60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nchor="ctr"/>
                </a:tc>
                <a:tc>
                  <a:txBody>
                    <a:bodyPr/>
                    <a:lstStyle/>
                    <a:p>
                      <a:pPr marL="171450" indent="-171450" algn="l">
                        <a:lnSpc>
                          <a:spcPct val="115000"/>
                        </a:lnSpc>
                        <a:spcAft>
                          <a:spcPts val="0"/>
                        </a:spcAft>
                        <a:buFont typeface="Arial" panose="020B0604020202020204" pitchFamily="34" charset="0"/>
                        <a:buChar char="•"/>
                      </a:pPr>
                      <a:r>
                        <a:rPr lang="en-GB" sz="600">
                          <a:effectLst/>
                          <a:latin typeface="Tahoma" panose="020B0604030504040204" pitchFamily="34" charset="0"/>
                          <a:ea typeface="Tahoma" panose="020B0604030504040204" pitchFamily="34" charset="0"/>
                          <a:cs typeface="Tahoma" panose="020B0604030504040204" pitchFamily="34" charset="0"/>
                        </a:rPr>
                        <a:t>Wood block</a:t>
                      </a:r>
                    </a:p>
                    <a:p>
                      <a:pPr marL="171450" indent="-171450">
                        <a:buFont typeface="Arial" panose="020B0604020202020204" pitchFamily="34" charset="0"/>
                        <a:buChar char="•"/>
                      </a:pPr>
                      <a:r>
                        <a:rPr lang="en-GB"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Wood cuts – Hokusai</a:t>
                      </a:r>
                    </a:p>
                    <a:p>
                      <a:pPr marL="171450" indent="-171450">
                        <a:buFont typeface="Arial" panose="020B0604020202020204" pitchFamily="34" charset="0"/>
                        <a:buChar char="•"/>
                      </a:pPr>
                      <a:r>
                        <a:rPr lang="en-GB"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Indian art – </a:t>
                      </a:r>
                      <a:r>
                        <a:rPr lang="en-GB" sz="600" kern="1200" err="1">
                          <a:solidFill>
                            <a:schemeClr val="dk1"/>
                          </a:solidFill>
                          <a:effectLst/>
                          <a:latin typeface="Tahoma" panose="020B0604030504040204" pitchFamily="34" charset="0"/>
                          <a:ea typeface="Tahoma" panose="020B0604030504040204" pitchFamily="34" charset="0"/>
                          <a:cs typeface="Tahoma" panose="020B0604030504040204" pitchFamily="34" charset="0"/>
                        </a:rPr>
                        <a:t>Buta</a:t>
                      </a:r>
                      <a:r>
                        <a:rPr lang="en-GB"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 design</a:t>
                      </a:r>
                    </a:p>
                  </a:txBody>
                  <a:tcPr marL="17686" marR="17686" marT="0" marB="0"/>
                </a:tc>
                <a:tc>
                  <a:txBody>
                    <a:bodyPr/>
                    <a:lstStyle/>
                    <a:p>
                      <a:pPr marL="171450" indent="-171450">
                        <a:lnSpc>
                          <a:spcPct val="107000"/>
                        </a:lnSpc>
                        <a:spcAft>
                          <a:spcPts val="0"/>
                        </a:spcAft>
                        <a:buFont typeface="Arial" panose="020B0604020202020204" pitchFamily="34" charset="0"/>
                        <a:buChar char="•"/>
                      </a:pPr>
                      <a:r>
                        <a:rPr lang="en-GB" sz="600" b="0">
                          <a:effectLst/>
                          <a:latin typeface="Tahoma" panose="020B0604030504040204" pitchFamily="34" charset="0"/>
                          <a:ea typeface="Tahoma" panose="020B0604030504040204" pitchFamily="34" charset="0"/>
                          <a:cs typeface="Tahoma" panose="020B0604030504040204" pitchFamily="34" charset="0"/>
                        </a:rPr>
                        <a:t>Indian batik </a:t>
                      </a:r>
                    </a:p>
                    <a:p>
                      <a:pPr marL="171450" marR="0" lvl="0" indent="-171450" algn="l"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GB" sz="600" b="0">
                          <a:effectLst/>
                          <a:latin typeface="Tahoma" panose="020B0604030504040204" pitchFamily="34" charset="0"/>
                          <a:ea typeface="Tahoma" panose="020B0604030504040204" pitchFamily="34" charset="0"/>
                          <a:cs typeface="Tahoma" panose="020B0604030504040204" pitchFamily="34" charset="0"/>
                        </a:rPr>
                        <a:t>Indonesian fabrics</a:t>
                      </a:r>
                    </a:p>
                    <a:p>
                      <a:pPr marL="171450" indent="-171450">
                        <a:lnSpc>
                          <a:spcPct val="107000"/>
                        </a:lnSpc>
                        <a:spcAft>
                          <a:spcPts val="0"/>
                        </a:spcAft>
                        <a:buFont typeface="Arial" panose="020B0604020202020204" pitchFamily="34" charset="0"/>
                        <a:buChar char="•"/>
                      </a:pPr>
                      <a:r>
                        <a:rPr lang="en-GB" sz="600" b="0">
                          <a:effectLst/>
                          <a:latin typeface="Tahoma" panose="020B0604030504040204" pitchFamily="34" charset="0"/>
                          <a:ea typeface="Tahoma" panose="020B0604030504040204" pitchFamily="34" charset="0"/>
                          <a:cs typeface="Tahoma" panose="020B0604030504040204" pitchFamily="34" charset="0"/>
                        </a:rPr>
                        <a:t>Batik Guild</a:t>
                      </a:r>
                    </a:p>
                    <a:p>
                      <a:pPr marL="0" indent="0" algn="l">
                        <a:lnSpc>
                          <a:spcPct val="115000"/>
                        </a:lnSpc>
                        <a:spcAft>
                          <a:spcPts val="0"/>
                        </a:spcAft>
                        <a:buFont typeface="Arial" panose="020B0604020202020204" pitchFamily="34" charset="0"/>
                        <a:buNone/>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indent="-171450" algn="l">
                        <a:lnSpc>
                          <a:spcPct val="115000"/>
                        </a:lnSpc>
                        <a:spcAft>
                          <a:spcPts val="0"/>
                        </a:spcAft>
                        <a:buFont typeface="Arial" panose="020B0604020202020204" pitchFamily="34" charset="0"/>
                        <a:buChar char="•"/>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extLst>
                  <a:ext uri="{0D108BD9-81ED-4DB2-BD59-A6C34878D82A}">
                    <a16:rowId xmlns:a16="http://schemas.microsoft.com/office/drawing/2014/main" val="4189208483"/>
                  </a:ext>
                </a:extLst>
              </a:tr>
              <a:tr h="620268">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Vocabulary</a:t>
                      </a:r>
                    </a:p>
                  </a:txBody>
                  <a:tcPr marL="17686" marR="17686" marT="0" marB="0" anchor="ct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kern="1200">
                          <a:solidFill>
                            <a:schemeClr val="tx1"/>
                          </a:solidFill>
                          <a:effectLst/>
                          <a:latin typeface="Tahoma" panose="020B0604030504040204" pitchFamily="34" charset="0"/>
                          <a:ea typeface="Tahoma" panose="020B0604030504040204" pitchFamily="34" charset="0"/>
                          <a:cs typeface="Tahoma" panose="020B0604030504040204" pitchFamily="34" charset="0"/>
                        </a:rPr>
                        <a:t>Impression, Background, Surface, Negative image, Positive image, Repeat, Rotate, Even pressure. </a:t>
                      </a:r>
                      <a:endParaRPr lang="en-GB" sz="600" kern="1200">
                        <a:solidFill>
                          <a:schemeClr val="tx1"/>
                        </a:solidFill>
                        <a:effectLst/>
                        <a:latin typeface="Tahoma" panose="020B060403050404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indent="-171450">
                        <a:lnSpc>
                          <a:spcPct val="107000"/>
                        </a:lnSpc>
                        <a:spcAft>
                          <a:spcPts val="0"/>
                        </a:spcAft>
                        <a:buFont typeface="Arial" panose="020B0604020202020204" pitchFamily="34" charset="0"/>
                        <a:buChar char="•"/>
                      </a:pPr>
                      <a:r>
                        <a:rPr lang="en-US" sz="600" kern="1200">
                          <a:solidFill>
                            <a:srgbClr val="FF0000"/>
                          </a:solidFill>
                          <a:effectLst/>
                          <a:latin typeface="Tahoma" panose="020B0604030504040204" pitchFamily="34" charset="0"/>
                          <a:ea typeface="Tahoma" panose="020B0604030504040204" pitchFamily="34" charset="0"/>
                          <a:cs typeface="Tahoma" panose="020B0604030504040204" pitchFamily="34" charset="0"/>
                        </a:rPr>
                        <a:t>Batik,</a:t>
                      </a:r>
                      <a:r>
                        <a:rPr lang="en-US" sz="600" kern="1200" baseline="0">
                          <a:solidFill>
                            <a:srgbClr val="FF0000"/>
                          </a:solidFill>
                          <a:effectLst/>
                          <a:latin typeface="Tahoma" panose="020B0604030504040204" pitchFamily="34" charset="0"/>
                          <a:ea typeface="Tahoma" panose="020B0604030504040204" pitchFamily="34" charset="0"/>
                          <a:cs typeface="Tahoma" panose="020B0604030504040204" pitchFamily="34" charset="0"/>
                        </a:rPr>
                        <a:t> Resist, </a:t>
                      </a:r>
                      <a:r>
                        <a:rPr lang="en-US" sz="600" kern="1200">
                          <a:solidFill>
                            <a:srgbClr val="FF0000"/>
                          </a:solidFill>
                          <a:effectLst/>
                          <a:latin typeface="Tahoma" panose="020B0604030504040204" pitchFamily="34" charset="0"/>
                          <a:ea typeface="Tahoma" panose="020B0604030504040204" pitchFamily="34" charset="0"/>
                          <a:cs typeface="Tahoma" panose="020B0604030504040204" pitchFamily="34" charset="0"/>
                        </a:rPr>
                        <a:t>Embroidery, </a:t>
                      </a:r>
                      <a:r>
                        <a:rPr lang="en-US" sz="600" kern="1200" err="1">
                          <a:solidFill>
                            <a:srgbClr val="FF0000"/>
                          </a:solidFill>
                          <a:effectLst/>
                          <a:latin typeface="Tahoma" panose="020B0604030504040204" pitchFamily="34" charset="0"/>
                          <a:ea typeface="Tahoma" panose="020B0604030504040204" pitchFamily="34" charset="0"/>
                          <a:cs typeface="Tahoma" panose="020B0604030504040204" pitchFamily="34" charset="0"/>
                        </a:rPr>
                        <a:t>Dylon</a:t>
                      </a:r>
                      <a:r>
                        <a:rPr lang="en-US" sz="600" kern="1200">
                          <a:solidFill>
                            <a:srgbClr val="FF0000"/>
                          </a:solidFill>
                          <a:effectLst/>
                          <a:latin typeface="Tahoma" panose="020B0604030504040204" pitchFamily="34" charset="0"/>
                          <a:ea typeface="Tahoma" panose="020B0604030504040204" pitchFamily="34" charset="0"/>
                          <a:cs typeface="Tahoma" panose="020B0604030504040204" pitchFamily="34" charset="0"/>
                        </a:rPr>
                        <a:t> dye, Tjanting, Wax resist, Medium, Textile artist, Dyer, Fashion designer.</a:t>
                      </a:r>
                    </a:p>
                    <a:p>
                      <a:pPr marL="171450" indent="-171450">
                        <a:lnSpc>
                          <a:spcPct val="107000"/>
                        </a:lnSpc>
                        <a:spcAft>
                          <a:spcPts val="0"/>
                        </a:spcAft>
                        <a:buFont typeface="Arial" panose="020B0604020202020204" pitchFamily="34" charset="0"/>
                        <a:buChar char="•"/>
                      </a:pPr>
                      <a:r>
                        <a:rPr lang="en-US" sz="600" kern="1200">
                          <a:solidFill>
                            <a:srgbClr val="FFC000"/>
                          </a:solidFill>
                          <a:effectLst/>
                          <a:latin typeface="Tahoma" panose="020B0604030504040204" pitchFamily="34" charset="0"/>
                          <a:ea typeface="Tahoma" panose="020B0604030504040204" pitchFamily="34" charset="0"/>
                          <a:cs typeface="Tahoma" panose="020B0604030504040204" pitchFamily="34" charset="0"/>
                        </a:rPr>
                        <a:t>Cloth, Fray, Replicate, Fix- salt, Embellishment</a:t>
                      </a:r>
                      <a:endParaRPr lang="en-GB" sz="600" b="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p>
                      <a:pPr marL="0" indent="0" algn="l">
                        <a:lnSpc>
                          <a:spcPct val="115000"/>
                        </a:lnSpc>
                        <a:spcAft>
                          <a:spcPts val="0"/>
                        </a:spcAft>
                        <a:buFont typeface="Arial" panose="020B0604020202020204" pitchFamily="34" charset="0"/>
                        <a:buNone/>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4119221084"/>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18155" y="1089290"/>
            <a:ext cx="507551" cy="503507"/>
          </a:xfrm>
          <a:prstGeom prst="rect">
            <a:avLst/>
          </a:prstGeom>
        </p:spPr>
      </p:pic>
      <p:sp>
        <p:nvSpPr>
          <p:cNvPr id="6" name="TextBox 5"/>
          <p:cNvSpPr txBox="1"/>
          <p:nvPr/>
        </p:nvSpPr>
        <p:spPr>
          <a:xfrm>
            <a:off x="1925706" y="1108049"/>
            <a:ext cx="5886653" cy="507831"/>
          </a:xfrm>
          <a:prstGeom prst="rect">
            <a:avLst/>
          </a:prstGeom>
          <a:noFill/>
        </p:spPr>
        <p:txBody>
          <a:bodyPr wrap="square" rtlCol="0">
            <a:spAutoFit/>
          </a:bodyPr>
          <a:lstStyle/>
          <a:p>
            <a:pPr defTabSz="685800"/>
            <a:r>
              <a:rPr lang="en-GB" sz="2700" b="1">
                <a:solidFill>
                  <a:srgbClr val="002060"/>
                </a:solidFill>
                <a:latin typeface="Tahoma" panose="020B0604030504040204" pitchFamily="34" charset="0"/>
                <a:ea typeface="Tahoma" panose="020B0604030504040204" pitchFamily="34" charset="0"/>
                <a:cs typeface="Tahoma" panose="020B0604030504040204" pitchFamily="34" charset="0"/>
              </a:rPr>
              <a:t>Art and Design    EYFS to Year 2</a:t>
            </a:r>
          </a:p>
        </p:txBody>
      </p:sp>
      <p:sp>
        <p:nvSpPr>
          <p:cNvPr id="4" name="Rectangle 1"/>
          <p:cNvSpPr>
            <a:spLocks noChangeArrowheads="1"/>
          </p:cNvSpPr>
          <p:nvPr/>
        </p:nvSpPr>
        <p:spPr bwMode="auto">
          <a:xfrm>
            <a:off x="1485901" y="2248705"/>
            <a:ext cx="138564"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fontAlgn="base">
              <a:spcBef>
                <a:spcPct val="0"/>
              </a:spcBef>
              <a:spcAft>
                <a:spcPct val="0"/>
              </a:spcAft>
            </a:pPr>
            <a:endParaRPr lang="en-US" altLang="en-US" sz="135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nvGraphicFramePr>
        <p:xfrm>
          <a:off x="1329158" y="1576683"/>
          <a:ext cx="6483201" cy="3266515"/>
        </p:xfrm>
        <a:graphic>
          <a:graphicData uri="http://schemas.openxmlformats.org/drawingml/2006/table">
            <a:tbl>
              <a:tblPr firstRow="1" firstCol="1" bandRow="1">
                <a:tableStyleId>{5C22544A-7EE6-4342-B048-85BDC9FD1C3A}</a:tableStyleId>
              </a:tblPr>
              <a:tblGrid>
                <a:gridCol w="576729">
                  <a:extLst>
                    <a:ext uri="{9D8B030D-6E8A-4147-A177-3AD203B41FA5}">
                      <a16:colId xmlns:a16="http://schemas.microsoft.com/office/drawing/2014/main" val="20000"/>
                    </a:ext>
                  </a:extLst>
                </a:gridCol>
                <a:gridCol w="1692931">
                  <a:extLst>
                    <a:ext uri="{9D8B030D-6E8A-4147-A177-3AD203B41FA5}">
                      <a16:colId xmlns:a16="http://schemas.microsoft.com/office/drawing/2014/main" val="713258296"/>
                    </a:ext>
                  </a:extLst>
                </a:gridCol>
                <a:gridCol w="1998617">
                  <a:extLst>
                    <a:ext uri="{9D8B030D-6E8A-4147-A177-3AD203B41FA5}">
                      <a16:colId xmlns:a16="http://schemas.microsoft.com/office/drawing/2014/main" val="20001"/>
                    </a:ext>
                  </a:extLst>
                </a:gridCol>
                <a:gridCol w="2214924">
                  <a:extLst>
                    <a:ext uri="{9D8B030D-6E8A-4147-A177-3AD203B41FA5}">
                      <a16:colId xmlns:a16="http://schemas.microsoft.com/office/drawing/2014/main" val="20002"/>
                    </a:ext>
                  </a:extLst>
                </a:gridCol>
              </a:tblGrid>
              <a:tr h="240388">
                <a:tc>
                  <a:txBody>
                    <a:bodyPr/>
                    <a:lstStyle/>
                    <a:p>
                      <a:pPr>
                        <a:lnSpc>
                          <a:spcPct val="115000"/>
                        </a:lnSpc>
                        <a:spcAft>
                          <a:spcPts val="0"/>
                        </a:spcAft>
                      </a:pPr>
                      <a:r>
                        <a:rPr lang="en-GB" sz="600" b="0">
                          <a:effectLst/>
                          <a:latin typeface="Tahoma" panose="020B0604030504040204" pitchFamily="34" charset="0"/>
                          <a:ea typeface="Tahoma" panose="020B0604030504040204" pitchFamily="34" charset="0"/>
                          <a:cs typeface="Tahoma" panose="020B0604030504040204" pitchFamily="34" charset="0"/>
                        </a:rPr>
                        <a:t> </a:t>
                      </a:r>
                    </a:p>
                  </a:txBody>
                  <a:tcPr marL="17686" marR="17686" marT="0" marB="0"/>
                </a:tc>
                <a:tc>
                  <a:txBody>
                    <a:bodyPr/>
                    <a:lstStyle/>
                    <a:p>
                      <a:pPr algn="ctr">
                        <a:lnSpc>
                          <a:spcPct val="115000"/>
                        </a:lnSpc>
                        <a:spcAft>
                          <a:spcPts val="0"/>
                        </a:spcAft>
                      </a:pPr>
                      <a:r>
                        <a:rPr lang="en-GB" sz="600" b="0">
                          <a:effectLst/>
                          <a:latin typeface="Tahoma" panose="020B0604030504040204" pitchFamily="34" charset="0"/>
                          <a:ea typeface="Tahoma" panose="020B0604030504040204" pitchFamily="34" charset="0"/>
                          <a:cs typeface="Tahoma" panose="020B0604030504040204" pitchFamily="34" charset="0"/>
                        </a:rPr>
                        <a:t>EYFS</a:t>
                      </a:r>
                    </a:p>
                  </a:txBody>
                  <a:tcPr marL="17686" marR="17686" marT="0" marB="0" anchor="ctr"/>
                </a:tc>
                <a:tc>
                  <a:txBody>
                    <a:bodyPr/>
                    <a:lstStyle/>
                    <a:p>
                      <a:pPr algn="ctr">
                        <a:lnSpc>
                          <a:spcPct val="115000"/>
                        </a:lnSpc>
                        <a:spcAft>
                          <a:spcPts val="0"/>
                        </a:spcAft>
                      </a:pPr>
                      <a:r>
                        <a:rPr lang="en-GB" sz="600" b="0">
                          <a:effectLst/>
                          <a:latin typeface="Tahoma" panose="020B0604030504040204" pitchFamily="34" charset="0"/>
                          <a:ea typeface="Tahoma" panose="020B0604030504040204" pitchFamily="34" charset="0"/>
                          <a:cs typeface="Tahoma" panose="020B0604030504040204" pitchFamily="34" charset="0"/>
                        </a:rPr>
                        <a:t>Year 1</a:t>
                      </a:r>
                    </a:p>
                  </a:txBody>
                  <a:tcPr marL="17686" marR="17686" marT="0" marB="0" anchor="ctr"/>
                </a:tc>
                <a:tc>
                  <a:txBody>
                    <a:bodyPr/>
                    <a:lstStyle/>
                    <a:p>
                      <a:pPr algn="ctr">
                        <a:lnSpc>
                          <a:spcPct val="115000"/>
                        </a:lnSpc>
                        <a:spcAft>
                          <a:spcPts val="0"/>
                        </a:spcAft>
                      </a:pPr>
                      <a:r>
                        <a:rPr lang="en-GB" sz="600" b="0">
                          <a:effectLst/>
                          <a:latin typeface="Tahoma" panose="020B0604030504040204" pitchFamily="34" charset="0"/>
                          <a:ea typeface="Tahoma" panose="020B0604030504040204" pitchFamily="34" charset="0"/>
                          <a:cs typeface="Tahoma" panose="020B0604030504040204" pitchFamily="34" charset="0"/>
                        </a:rPr>
                        <a:t>Year 2</a:t>
                      </a:r>
                    </a:p>
                  </a:txBody>
                  <a:tcPr marL="17686" marR="17686" marT="0" marB="0" anchor="ctr"/>
                </a:tc>
                <a:extLst>
                  <a:ext uri="{0D108BD9-81ED-4DB2-BD59-A6C34878D82A}">
                    <a16:rowId xmlns:a16="http://schemas.microsoft.com/office/drawing/2014/main" val="10000"/>
                  </a:ext>
                </a:extLst>
              </a:tr>
              <a:tr h="1146048">
                <a:tc>
                  <a:txBody>
                    <a:bodyPr/>
                    <a:lstStyle/>
                    <a:p>
                      <a:pPr algn="ctr">
                        <a:lnSpc>
                          <a:spcPct val="115000"/>
                        </a:lnSpc>
                        <a:spcAft>
                          <a:spcPts val="0"/>
                        </a:spcAft>
                      </a:pPr>
                      <a:r>
                        <a:rPr lang="en-GB" sz="600" b="0">
                          <a:effectLst/>
                          <a:latin typeface="Tahoma" panose="020B0604030504040204" pitchFamily="34" charset="0"/>
                          <a:ea typeface="Tahoma" panose="020B0604030504040204" pitchFamily="34" charset="0"/>
                          <a:cs typeface="Tahoma" panose="020B0604030504040204" pitchFamily="34" charset="0"/>
                        </a:rPr>
                        <a:t>Textiles/ Collage</a:t>
                      </a:r>
                    </a:p>
                  </a:txBody>
                  <a:tcPr marL="17686" marR="17686" marT="0" marB="0" anchor="ctr"/>
                </a:tc>
                <a:tc>
                  <a:txBody>
                    <a:bodyPr/>
                    <a:lstStyle/>
                    <a:p>
                      <a:pPr marL="171450" indent="-171450">
                        <a:buFont typeface="Arial" panose="020B0604020202020204" pitchFamily="34" charset="0"/>
                        <a:buChar char="•"/>
                      </a:pPr>
                      <a:r>
                        <a:rPr lang="en-GB" sz="600" b="0" kern="1200">
                          <a:solidFill>
                            <a:schemeClr val="dk1"/>
                          </a:solidFill>
                          <a:effectLst/>
                          <a:latin typeface="Tahoma" panose="020B0604030504040204" pitchFamily="34" charset="0"/>
                          <a:ea typeface="Tahoma" panose="020B0604030504040204" pitchFamily="34" charset="0"/>
                          <a:cs typeface="Tahoma" panose="020B0604030504040204" pitchFamily="34" charset="0"/>
                        </a:rPr>
                        <a:t>Learn about collage by using a range of materials of different textures based on a theme.</a:t>
                      </a:r>
                      <a:r>
                        <a:rPr lang="en-GB" sz="600" b="0" kern="1200" baseline="0">
                          <a:solidFill>
                            <a:schemeClr val="dk1"/>
                          </a:solidFill>
                          <a:effectLst/>
                          <a:latin typeface="Tahoma" panose="020B0604030504040204" pitchFamily="34" charset="0"/>
                          <a:ea typeface="Tahoma" panose="020B0604030504040204" pitchFamily="34" charset="0"/>
                          <a:cs typeface="Tahoma" panose="020B0604030504040204" pitchFamily="34" charset="0"/>
                        </a:rPr>
                        <a:t> </a:t>
                      </a:r>
                    </a:p>
                    <a:p>
                      <a:pPr marL="171450" indent="-171450">
                        <a:buFont typeface="Arial" panose="020B0604020202020204" pitchFamily="34" charset="0"/>
                        <a:buChar char="•"/>
                      </a:pPr>
                      <a:r>
                        <a:rPr lang="en-GB" sz="600" b="0" kern="1200" baseline="0">
                          <a:solidFill>
                            <a:schemeClr val="dk1"/>
                          </a:solidFill>
                          <a:effectLst/>
                          <a:latin typeface="Tahoma" panose="020B0604030504040204" pitchFamily="34" charset="0"/>
                          <a:ea typeface="Tahoma" panose="020B0604030504040204" pitchFamily="34" charset="0"/>
                          <a:cs typeface="Tahoma" panose="020B0604030504040204" pitchFamily="34" charset="0"/>
                        </a:rPr>
                        <a:t>Use cutting and tearing to make suitable sized collage pieces.</a:t>
                      </a:r>
                    </a:p>
                    <a:p>
                      <a:pPr marL="171450" indent="-171450">
                        <a:buFont typeface="Arial" panose="020B0604020202020204" pitchFamily="34" charset="0"/>
                        <a:buChar char="•"/>
                      </a:pPr>
                      <a:r>
                        <a:rPr lang="en-GB" sz="600" b="0" kern="1200" baseline="0">
                          <a:solidFill>
                            <a:schemeClr val="dk1"/>
                          </a:solidFill>
                          <a:effectLst/>
                          <a:latin typeface="Tahoma" panose="020B0604030504040204" pitchFamily="34" charset="0"/>
                          <a:ea typeface="Tahoma" panose="020B0604030504040204" pitchFamily="34" charset="0"/>
                          <a:cs typeface="Tahoma" panose="020B0604030504040204" pitchFamily="34" charset="0"/>
                        </a:rPr>
                        <a:t>Start to experiment with layering collage.</a:t>
                      </a:r>
                    </a:p>
                    <a:p>
                      <a:pPr marL="171450" indent="-171450">
                        <a:buFont typeface="Arial" panose="020B0604020202020204" pitchFamily="34" charset="0"/>
                        <a:buChar char="•"/>
                      </a:pPr>
                      <a:r>
                        <a:rPr lang="en-GB" sz="600" b="0" kern="1200" baseline="0">
                          <a:solidFill>
                            <a:schemeClr val="dk1"/>
                          </a:solidFill>
                          <a:effectLst/>
                          <a:latin typeface="Tahoma" panose="020B0604030504040204" pitchFamily="34" charset="0"/>
                          <a:ea typeface="Tahoma" panose="020B0604030504040204" pitchFamily="34" charset="0"/>
                          <a:cs typeface="Tahoma" panose="020B0604030504040204" pitchFamily="34" charset="0"/>
                        </a:rPr>
                        <a:t>Look at collage pieces produced by crafts makers. </a:t>
                      </a:r>
                    </a:p>
                    <a:p>
                      <a:pPr marL="171450" indent="-171450">
                        <a:buFont typeface="Arial" panose="020B0604020202020204" pitchFamily="34" charset="0"/>
                        <a:buChar char="•"/>
                      </a:pPr>
                      <a:r>
                        <a:rPr lang="en-GB" sz="600" b="0" kern="1200" baseline="0">
                          <a:solidFill>
                            <a:schemeClr val="dk1"/>
                          </a:solidFill>
                          <a:effectLst/>
                          <a:latin typeface="Tahoma" panose="020B0604030504040204" pitchFamily="34" charset="0"/>
                          <a:ea typeface="Tahoma" panose="020B0604030504040204" pitchFamily="34" charset="0"/>
                          <a:cs typeface="Tahoma" panose="020B0604030504040204" pitchFamily="34" charset="0"/>
                        </a:rPr>
                        <a:t>Use small embellishments.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baseline="0">
                          <a:effectLst/>
                          <a:latin typeface="Tahoma" panose="020B0604030504040204" pitchFamily="34" charset="0"/>
                          <a:ea typeface="Tahoma" panose="020B0604030504040204" pitchFamily="34" charset="0"/>
                          <a:cs typeface="Tahoma" panose="020B0604030504040204" pitchFamily="34" charset="0"/>
                        </a:rPr>
                        <a:t>Look at a range of art by different creators. </a:t>
                      </a:r>
                      <a:endParaRPr lang="en-GB" sz="600">
                        <a:effectLst/>
                        <a:latin typeface="Tahoma" panose="020B0604030504040204" pitchFamily="34" charset="0"/>
                        <a:ea typeface="Tahoma" panose="020B0604030504040204" pitchFamily="34" charset="0"/>
                        <a:cs typeface="Tahoma" panose="020B0604030504040204" pitchFamily="34" charset="0"/>
                      </a:endParaRPr>
                    </a:p>
                    <a:p>
                      <a:pPr marL="0" indent="0">
                        <a:buFont typeface="Arial" panose="020B0604020202020204" pitchFamily="34" charset="0"/>
                        <a:buNone/>
                      </a:pPr>
                      <a:endParaRPr lang="en-GB" sz="600" b="0" kern="1200" baseline="0">
                        <a:solidFill>
                          <a:schemeClr val="dk1"/>
                        </a:solidFill>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b="0" kern="1200">
                          <a:solidFill>
                            <a:schemeClr val="dk1"/>
                          </a:solidFill>
                          <a:effectLst/>
                          <a:latin typeface="Tahoma" panose="020B0604030504040204" pitchFamily="34" charset="0"/>
                          <a:ea typeface="Tahoma" panose="020B0604030504040204" pitchFamily="34" charset="0"/>
                          <a:cs typeface="Tahoma" panose="020B0604030504040204" pitchFamily="34" charset="0"/>
                        </a:rPr>
                        <a:t>Learn about simple weaving</a:t>
                      </a:r>
                      <a:r>
                        <a:rPr lang="en-GB" sz="600" b="0" kern="1200" baseline="0">
                          <a:solidFill>
                            <a:schemeClr val="dk1"/>
                          </a:solidFill>
                          <a:effectLst/>
                          <a:latin typeface="Tahoma" panose="020B0604030504040204" pitchFamily="34" charset="0"/>
                          <a:ea typeface="Tahoma" panose="020B0604030504040204" pitchFamily="34" charset="0"/>
                          <a:cs typeface="Tahoma" panose="020B0604030504040204" pitchFamily="34" charset="0"/>
                        </a:rPr>
                        <a:t> technique</a:t>
                      </a:r>
                      <a:r>
                        <a:rPr lang="en-GB" sz="600" b="0" kern="1200">
                          <a:solidFill>
                            <a:schemeClr val="dk1"/>
                          </a:solidFill>
                          <a:effectLst/>
                          <a:latin typeface="Tahoma" panose="020B0604030504040204" pitchFamily="34" charset="0"/>
                          <a:ea typeface="Tahoma" panose="020B0604030504040204" pitchFamily="34" charset="0"/>
                          <a:cs typeface="Tahoma" panose="020B0604030504040204" pitchFamily="34" charset="0"/>
                        </a:rPr>
                        <a:t> using fabrics/ papers, e.g. jungle colours on a string loom wrapped around card.</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b="0" kern="1200">
                          <a:solidFill>
                            <a:schemeClr val="dk1"/>
                          </a:solidFill>
                          <a:effectLst/>
                          <a:latin typeface="Tahoma" panose="020B0604030504040204" pitchFamily="34" charset="0"/>
                          <a:ea typeface="Tahoma" panose="020B0604030504040204" pitchFamily="34" charset="0"/>
                          <a:cs typeface="Tahoma" panose="020B0604030504040204" pitchFamily="34" charset="0"/>
                        </a:rPr>
                        <a:t>Use found</a:t>
                      </a:r>
                      <a:r>
                        <a:rPr lang="en-GB" sz="600" b="0" kern="1200" baseline="0">
                          <a:solidFill>
                            <a:schemeClr val="dk1"/>
                          </a:solidFill>
                          <a:effectLst/>
                          <a:latin typeface="Tahoma" panose="020B0604030504040204" pitchFamily="34" charset="0"/>
                          <a:ea typeface="Tahoma" panose="020B0604030504040204" pitchFamily="34" charset="0"/>
                          <a:cs typeface="Tahoma" panose="020B0604030504040204" pitchFamily="34" charset="0"/>
                        </a:rPr>
                        <a:t> surfaces to collage with, e.g. leaves, seaweed. </a:t>
                      </a:r>
                      <a:endParaRPr lang="en-GB" sz="600" b="0" kern="1200">
                        <a:solidFill>
                          <a:schemeClr val="dk1"/>
                        </a:solidFill>
                        <a:effectLst/>
                        <a:latin typeface="Tahoma" panose="020B0604030504040204" pitchFamily="34" charset="0"/>
                        <a:ea typeface="Tahoma" panose="020B0604030504040204" pitchFamily="34" charset="0"/>
                        <a:cs typeface="Tahoma" panose="020B0604030504040204" pitchFamily="34" charset="0"/>
                      </a:endParaRP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b="0" kern="1200">
                          <a:solidFill>
                            <a:schemeClr val="dk1"/>
                          </a:solidFill>
                          <a:effectLst/>
                          <a:latin typeface="Tahoma" panose="020B0604030504040204" pitchFamily="34" charset="0"/>
                          <a:ea typeface="Tahoma" panose="020B0604030504040204" pitchFamily="34" charset="0"/>
                          <a:cs typeface="Tahoma" panose="020B0604030504040204" pitchFamily="34" charset="0"/>
                        </a:rPr>
                        <a:t>Begin to collect and group colours/ textures for collaging from a selection, e.g. cool colours</a:t>
                      </a:r>
                      <a:r>
                        <a:rPr lang="en-GB" sz="600" b="0" kern="1200" baseline="0">
                          <a:solidFill>
                            <a:schemeClr val="dk1"/>
                          </a:solidFill>
                          <a:effectLst/>
                          <a:latin typeface="Tahoma" panose="020B0604030504040204" pitchFamily="34" charset="0"/>
                          <a:ea typeface="Tahoma" panose="020B0604030504040204" pitchFamily="34" charset="0"/>
                          <a:cs typeface="Tahoma" panose="020B0604030504040204" pitchFamily="34" charset="0"/>
                        </a:rPr>
                        <a:t> for a sea.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baseline="0">
                          <a:effectLst/>
                          <a:latin typeface="Tahoma" panose="020B0604030504040204" pitchFamily="34" charset="0"/>
                          <a:ea typeface="Tahoma" panose="020B0604030504040204" pitchFamily="34" charset="0"/>
                          <a:cs typeface="Tahoma" panose="020B0604030504040204" pitchFamily="34" charset="0"/>
                        </a:rPr>
                        <a:t>Begin to show awareness of artists and designers and express likes and dislikes.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endParaRPr lang="en-GB" sz="600" b="0" kern="1200">
                        <a:solidFill>
                          <a:schemeClr val="dk1"/>
                        </a:solidFill>
                        <a:effectLst/>
                        <a:latin typeface="Tahoma" panose="020B0604030504040204" pitchFamily="34" charset="0"/>
                        <a:ea typeface="Tahoma" panose="020B0604030504040204" pitchFamily="34" charset="0"/>
                        <a:cs typeface="Tahoma" panose="020B0604030504040204" pitchFamily="34" charset="0"/>
                      </a:endParaRPr>
                    </a:p>
                    <a:p>
                      <a:pPr algn="l">
                        <a:lnSpc>
                          <a:spcPct val="115000"/>
                        </a:lnSpc>
                        <a:spcAft>
                          <a:spcPts val="0"/>
                        </a:spcAft>
                      </a:pPr>
                      <a:endParaRPr lang="en-GB" sz="600" b="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b="0" kern="1200">
                          <a:solidFill>
                            <a:schemeClr val="dk1"/>
                          </a:solidFill>
                          <a:effectLst/>
                          <a:latin typeface="Tahoma" panose="020B0604030504040204" pitchFamily="34" charset="0"/>
                          <a:ea typeface="Tahoma" panose="020B0604030504040204" pitchFamily="34" charset="0"/>
                          <a:cs typeface="Tahoma" panose="020B0604030504040204" pitchFamily="34" charset="0"/>
                        </a:rPr>
                        <a:t>Learn about simple sewing techniques, e.g. </a:t>
                      </a:r>
                      <a:r>
                        <a:rPr lang="en-GB" sz="600" b="0" kern="1200" err="1">
                          <a:solidFill>
                            <a:schemeClr val="dk1"/>
                          </a:solidFill>
                          <a:effectLst/>
                          <a:latin typeface="Tahoma" panose="020B0604030504040204" pitchFamily="34" charset="0"/>
                          <a:ea typeface="Tahoma" panose="020B0604030504040204" pitchFamily="34" charset="0"/>
                          <a:cs typeface="Tahoma" panose="020B0604030504040204" pitchFamily="34" charset="0"/>
                        </a:rPr>
                        <a:t>Sashiko</a:t>
                      </a:r>
                      <a:r>
                        <a:rPr lang="en-GB" sz="600" b="0" kern="1200">
                          <a:solidFill>
                            <a:schemeClr val="dk1"/>
                          </a:solidFill>
                          <a:effectLst/>
                          <a:latin typeface="Tahoma" panose="020B0604030504040204" pitchFamily="34" charset="0"/>
                          <a:ea typeface="Tahoma" panose="020B0604030504040204" pitchFamily="34" charset="0"/>
                          <a:cs typeface="Tahoma" panose="020B0604030504040204" pitchFamily="34" charset="0"/>
                        </a:rPr>
                        <a:t> sewing (Japanese) over felt or a fabric.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b="0" kern="1200">
                          <a:solidFill>
                            <a:schemeClr val="dk1"/>
                          </a:solidFill>
                          <a:effectLst/>
                          <a:latin typeface="Tahoma" panose="020B0604030504040204" pitchFamily="34" charset="0"/>
                          <a:ea typeface="Tahoma" panose="020B0604030504040204" pitchFamily="34" charset="0"/>
                          <a:cs typeface="Tahoma" panose="020B0604030504040204" pitchFamily="34" charset="0"/>
                        </a:rPr>
                        <a:t>Begin to use sewing equipment to make stitches, e.g. crosses or running stitch.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b="0" kern="1200">
                          <a:solidFill>
                            <a:schemeClr val="dk1"/>
                          </a:solidFill>
                          <a:effectLst/>
                          <a:latin typeface="Tahoma" panose="020B0604030504040204" pitchFamily="34" charset="0"/>
                          <a:ea typeface="Tahoma" panose="020B0604030504040204" pitchFamily="34" charset="0"/>
                          <a:cs typeface="Tahoma" panose="020B0604030504040204" pitchFamily="34" charset="0"/>
                        </a:rPr>
                        <a:t>Consider adding material shapes to the surface (applique) and secure.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Start to work onto a collaged background with paint, pencils, </a:t>
                      </a:r>
                      <a:r>
                        <a:rPr lang="en-GB" sz="600" kern="1200" baseline="0">
                          <a:solidFill>
                            <a:schemeClr val="dk1"/>
                          </a:solidFill>
                          <a:effectLst/>
                          <a:latin typeface="Tahoma" panose="020B0604030504040204" pitchFamily="34" charset="0"/>
                          <a:ea typeface="Tahoma" panose="020B0604030504040204" pitchFamily="34" charset="0"/>
                          <a:cs typeface="Tahoma" panose="020B0604030504040204" pitchFamily="34" charset="0"/>
                        </a:rPr>
                        <a:t>p</a:t>
                      </a:r>
                      <a:r>
                        <a:rPr lang="en-GB"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ens or ink.</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baseline="0">
                          <a:effectLst/>
                          <a:latin typeface="Tahoma" panose="020B0604030504040204" pitchFamily="34" charset="0"/>
                          <a:ea typeface="Tahoma" panose="020B0604030504040204" pitchFamily="34" charset="0"/>
                          <a:cs typeface="Tahoma" panose="020B0604030504040204" pitchFamily="34" charset="0"/>
                        </a:rPr>
                        <a:t>Reflect on art work they have studied and use relevant vocabulary.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 </a:t>
                      </a:r>
                      <a:endParaRPr lang="en-GB" sz="600" b="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extLst>
                  <a:ext uri="{0D108BD9-81ED-4DB2-BD59-A6C34878D82A}">
                    <a16:rowId xmlns:a16="http://schemas.microsoft.com/office/drawing/2014/main" val="10001"/>
                  </a:ext>
                </a:extLst>
              </a:tr>
              <a:tr h="686188">
                <a:tc>
                  <a:txBody>
                    <a:bodyPr/>
                    <a:lstStyle/>
                    <a:p>
                      <a:pPr algn="ctr">
                        <a:lnSpc>
                          <a:spcPct val="115000"/>
                        </a:lnSpc>
                        <a:spcAft>
                          <a:spcPts val="0"/>
                        </a:spcAft>
                      </a:pPr>
                      <a:r>
                        <a:rPr lang="en-GB" sz="600" b="0">
                          <a:effectLst/>
                          <a:latin typeface="Tahoma" panose="020B0604030504040204" pitchFamily="34" charset="0"/>
                          <a:ea typeface="Tahoma" panose="020B0604030504040204" pitchFamily="34" charset="0"/>
                          <a:cs typeface="Tahoma" panose="020B0604030504040204" pitchFamily="34" charset="0"/>
                        </a:rPr>
                        <a:t>Artists</a:t>
                      </a:r>
                    </a:p>
                    <a:p>
                      <a:pPr algn="ctr">
                        <a:lnSpc>
                          <a:spcPct val="115000"/>
                        </a:lnSpc>
                        <a:spcAft>
                          <a:spcPts val="0"/>
                        </a:spcAft>
                      </a:pPr>
                      <a:r>
                        <a:rPr lang="en-GB" sz="600" b="0">
                          <a:effectLst/>
                          <a:latin typeface="Tahoma" panose="020B0604030504040204" pitchFamily="34" charset="0"/>
                          <a:ea typeface="Tahoma" panose="020B0604030504040204" pitchFamily="34" charset="0"/>
                          <a:cs typeface="Tahoma" panose="020B0604030504040204" pitchFamily="34" charset="0"/>
                        </a:rPr>
                        <a:t>Craft</a:t>
                      </a:r>
                      <a:r>
                        <a:rPr lang="en-GB" sz="600" b="0" baseline="0">
                          <a:effectLst/>
                          <a:latin typeface="Tahoma" panose="020B0604030504040204" pitchFamily="34" charset="0"/>
                          <a:ea typeface="Tahoma" panose="020B0604030504040204" pitchFamily="34" charset="0"/>
                          <a:cs typeface="Tahoma" panose="020B0604030504040204" pitchFamily="34" charset="0"/>
                        </a:rPr>
                        <a:t> makers</a:t>
                      </a:r>
                    </a:p>
                    <a:p>
                      <a:pPr algn="ctr">
                        <a:lnSpc>
                          <a:spcPct val="115000"/>
                        </a:lnSpc>
                        <a:spcAft>
                          <a:spcPts val="0"/>
                        </a:spcAft>
                      </a:pPr>
                      <a:r>
                        <a:rPr lang="en-GB" sz="600" b="0">
                          <a:effectLst/>
                          <a:latin typeface="Tahoma" panose="020B0604030504040204" pitchFamily="34" charset="0"/>
                          <a:ea typeface="Tahoma" panose="020B0604030504040204" pitchFamily="34" charset="0"/>
                          <a:cs typeface="Tahoma" panose="020B0604030504040204" pitchFamily="34" charset="0"/>
                        </a:rPr>
                        <a:t>Designers</a:t>
                      </a:r>
                    </a:p>
                    <a:p>
                      <a:pPr algn="ctr">
                        <a:lnSpc>
                          <a:spcPct val="115000"/>
                        </a:lnSpc>
                        <a:spcAft>
                          <a:spcPts val="0"/>
                        </a:spcAft>
                      </a:pPr>
                      <a:endParaRPr lang="en-GB" sz="600" b="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nchor="ctr"/>
                </a:tc>
                <a:tc>
                  <a:txBody>
                    <a:bodyPr/>
                    <a:lstStyle/>
                    <a:p>
                      <a:pPr marL="171450" indent="-171450">
                        <a:buFont typeface="Arial" panose="020B0604020202020204" pitchFamily="34" charset="0"/>
                        <a:buChar char="•"/>
                      </a:pPr>
                      <a:r>
                        <a:rPr lang="en-GB" sz="600" b="0">
                          <a:effectLst/>
                          <a:latin typeface="Tahoma" panose="020B0604030504040204" pitchFamily="34" charset="0"/>
                          <a:ea typeface="Tahoma" panose="020B0604030504040204" pitchFamily="34" charset="0"/>
                          <a:cs typeface="Tahoma" panose="020B0604030504040204" pitchFamily="34" charset="0"/>
                        </a:rPr>
                        <a:t>Collage – Eric Carle, Pete Cromer</a:t>
                      </a:r>
                    </a:p>
                  </a:txBody>
                  <a:tcPr marL="17686" marR="17686" marT="0" marB="0"/>
                </a:tc>
                <a:tc>
                  <a:txBody>
                    <a:bodyPr/>
                    <a:lstStyle/>
                    <a:p>
                      <a:pPr marL="171450" indent="-171450" algn="l">
                        <a:lnSpc>
                          <a:spcPct val="115000"/>
                        </a:lnSpc>
                        <a:spcAft>
                          <a:spcPts val="0"/>
                        </a:spcAft>
                        <a:buFont typeface="Arial" panose="020B0604020202020204" pitchFamily="34" charset="0"/>
                        <a:buChar char="•"/>
                      </a:pPr>
                      <a:r>
                        <a:rPr lang="en-GB" sz="600" b="0" i="0" kern="1200">
                          <a:solidFill>
                            <a:schemeClr val="dk1"/>
                          </a:solidFill>
                          <a:effectLst/>
                          <a:latin typeface="Tahoma" panose="020B0604030504040204" pitchFamily="34" charset="0"/>
                          <a:ea typeface="Tahoma" panose="020B0604030504040204" pitchFamily="34" charset="0"/>
                          <a:cs typeface="Tahoma" panose="020B0604030504040204" pitchFamily="34" charset="0"/>
                        </a:rPr>
                        <a:t>Olga </a:t>
                      </a:r>
                      <a:r>
                        <a:rPr lang="en-GB" sz="600" b="0" i="0" kern="1200" err="1">
                          <a:solidFill>
                            <a:schemeClr val="dk1"/>
                          </a:solidFill>
                          <a:effectLst/>
                          <a:latin typeface="Tahoma" panose="020B0604030504040204" pitchFamily="34" charset="0"/>
                          <a:ea typeface="Tahoma" panose="020B0604030504040204" pitchFamily="34" charset="0"/>
                          <a:cs typeface="Tahoma" panose="020B0604030504040204" pitchFamily="34" charset="0"/>
                        </a:rPr>
                        <a:t>Prinku</a:t>
                      </a:r>
                      <a:r>
                        <a:rPr lang="en-GB" sz="600" b="0" i="0" kern="1200">
                          <a:solidFill>
                            <a:schemeClr val="dk1"/>
                          </a:solidFill>
                          <a:effectLst/>
                          <a:latin typeface="Tahoma" panose="020B0604030504040204" pitchFamily="34" charset="0"/>
                          <a:ea typeface="Tahoma" panose="020B0604030504040204" pitchFamily="34" charset="0"/>
                          <a:cs typeface="Tahoma" panose="020B0604030504040204" pitchFamily="34" charset="0"/>
                        </a:rPr>
                        <a:t> weavings with dried flowers</a:t>
                      </a:r>
                    </a:p>
                    <a:p>
                      <a:pPr marL="171450" indent="-171450" algn="l">
                        <a:lnSpc>
                          <a:spcPct val="115000"/>
                        </a:lnSpc>
                        <a:spcAft>
                          <a:spcPts val="0"/>
                        </a:spcAft>
                        <a:buFont typeface="Arial" panose="020B0604020202020204" pitchFamily="34" charset="0"/>
                        <a:buChar char="•"/>
                      </a:pPr>
                      <a:r>
                        <a:rPr lang="en-GB" sz="600" b="0" i="0" kern="1200">
                          <a:solidFill>
                            <a:schemeClr val="dk1"/>
                          </a:solidFill>
                          <a:effectLst/>
                          <a:latin typeface="Tahoma" panose="020B0604030504040204" pitchFamily="34" charset="0"/>
                          <a:ea typeface="Tahoma" panose="020B0604030504040204" pitchFamily="34" charset="0"/>
                          <a:cs typeface="Tahoma" panose="020B0604030504040204" pitchFamily="34" charset="0"/>
                        </a:rPr>
                        <a:t>Alyssa Ki weavings</a:t>
                      </a:r>
                    </a:p>
                    <a:p>
                      <a:pPr marL="171450" indent="-171450" algn="l">
                        <a:lnSpc>
                          <a:spcPct val="115000"/>
                        </a:lnSpc>
                        <a:spcAft>
                          <a:spcPts val="0"/>
                        </a:spcAft>
                        <a:buFont typeface="Arial" panose="020B0604020202020204" pitchFamily="34" charset="0"/>
                        <a:buChar char="•"/>
                      </a:pPr>
                      <a:r>
                        <a:rPr lang="en-GB" sz="600" b="0" i="0" kern="1200">
                          <a:solidFill>
                            <a:schemeClr val="dk1"/>
                          </a:solidFill>
                          <a:effectLst/>
                          <a:latin typeface="Tahoma" panose="020B0604030504040204" pitchFamily="34" charset="0"/>
                          <a:ea typeface="Tahoma" panose="020B0604030504040204" pitchFamily="34" charset="0"/>
                          <a:cs typeface="Tahoma" panose="020B0604030504040204" pitchFamily="34" charset="0"/>
                        </a:rPr>
                        <a:t>Collage – Laura Blythman</a:t>
                      </a:r>
                      <a:endParaRPr lang="en-GB" sz="600" b="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indent="-171450" algn="l">
                        <a:lnSpc>
                          <a:spcPct val="115000"/>
                        </a:lnSpc>
                        <a:spcAft>
                          <a:spcPts val="0"/>
                        </a:spcAft>
                        <a:buFont typeface="Arial" panose="020B0604020202020204" pitchFamily="34" charset="0"/>
                        <a:buChar char="•"/>
                      </a:pPr>
                      <a:r>
                        <a:rPr lang="en-GB" sz="600" b="0" kern="1200" err="1">
                          <a:solidFill>
                            <a:schemeClr val="dk1"/>
                          </a:solidFill>
                          <a:effectLst/>
                          <a:latin typeface="Tahoma" panose="020B0604030504040204" pitchFamily="34" charset="0"/>
                          <a:ea typeface="Tahoma" panose="020B0604030504040204" pitchFamily="34" charset="0"/>
                          <a:cs typeface="Tahoma" panose="020B0604030504040204" pitchFamily="34" charset="0"/>
                        </a:rPr>
                        <a:t>Sashiko</a:t>
                      </a:r>
                      <a:r>
                        <a:rPr lang="en-GB" sz="600" b="0" kern="1200">
                          <a:solidFill>
                            <a:schemeClr val="dk1"/>
                          </a:solidFill>
                          <a:effectLst/>
                          <a:latin typeface="Tahoma" panose="020B0604030504040204" pitchFamily="34" charset="0"/>
                          <a:ea typeface="Tahoma" panose="020B0604030504040204" pitchFamily="34" charset="0"/>
                          <a:cs typeface="Tahoma" panose="020B0604030504040204" pitchFamily="34" charset="0"/>
                        </a:rPr>
                        <a:t> sewing (Japanese)</a:t>
                      </a:r>
                    </a:p>
                    <a:p>
                      <a:pPr marL="171450" indent="-171450" algn="l">
                        <a:lnSpc>
                          <a:spcPct val="115000"/>
                        </a:lnSpc>
                        <a:spcAft>
                          <a:spcPts val="0"/>
                        </a:spcAft>
                        <a:buFont typeface="Arial" panose="020B0604020202020204" pitchFamily="34" charset="0"/>
                        <a:buChar char="•"/>
                      </a:pPr>
                      <a:r>
                        <a:rPr lang="en-GB" sz="600" b="0" kern="1200">
                          <a:solidFill>
                            <a:schemeClr val="dk1"/>
                          </a:solidFill>
                          <a:effectLst/>
                          <a:latin typeface="Tahoma" panose="020B0604030504040204" pitchFamily="34" charset="0"/>
                          <a:ea typeface="Tahoma" panose="020B0604030504040204" pitchFamily="34" charset="0"/>
                          <a:cs typeface="Tahoma" panose="020B0604030504040204" pitchFamily="34" charset="0"/>
                        </a:rPr>
                        <a:t>Collage – Clare Youngs</a:t>
                      </a:r>
                      <a:endParaRPr lang="en-GB" sz="600" b="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extLst>
                  <a:ext uri="{0D108BD9-81ED-4DB2-BD59-A6C34878D82A}">
                    <a16:rowId xmlns:a16="http://schemas.microsoft.com/office/drawing/2014/main" val="10002"/>
                  </a:ext>
                </a:extLst>
              </a:tr>
              <a:tr h="1088735">
                <a:tc>
                  <a:txBody>
                    <a:bodyPr/>
                    <a:lstStyle/>
                    <a:p>
                      <a:pPr algn="ctr">
                        <a:lnSpc>
                          <a:spcPct val="115000"/>
                        </a:lnSpc>
                        <a:spcAft>
                          <a:spcPts val="0"/>
                        </a:spcAft>
                      </a:pPr>
                      <a:r>
                        <a:rPr lang="en-GB" sz="600" b="0">
                          <a:effectLst/>
                          <a:latin typeface="Tahoma" panose="020B0604030504040204" pitchFamily="34" charset="0"/>
                          <a:ea typeface="Tahoma" panose="020B0604030504040204" pitchFamily="34" charset="0"/>
                          <a:cs typeface="Tahoma" panose="020B0604030504040204" pitchFamily="34" charset="0"/>
                        </a:rPr>
                        <a:t>Vocabulary</a:t>
                      </a:r>
                    </a:p>
                  </a:txBody>
                  <a:tcPr marL="17686" marR="17686" marT="0" marB="0" anchor="ctr"/>
                </a:tc>
                <a:tc>
                  <a:txBody>
                    <a:bodyPr/>
                    <a:lstStyle/>
                    <a:p>
                      <a:pPr marL="171450" indent="-171450">
                        <a:buFont typeface="Arial" panose="020B0604020202020204" pitchFamily="34" charset="0"/>
                        <a:buChar char="•"/>
                      </a:pPr>
                      <a:r>
                        <a:rPr lang="en-GB" sz="600" b="0">
                          <a:effectLst/>
                          <a:latin typeface="Tahoma" panose="020B0604030504040204" pitchFamily="34" charset="0"/>
                          <a:ea typeface="Tahoma" panose="020B0604030504040204" pitchFamily="34" charset="0"/>
                          <a:cs typeface="Tahoma" panose="020B0604030504040204" pitchFamily="34" charset="0"/>
                        </a:rPr>
                        <a:t>Tear, Cut, Collage, Stick,</a:t>
                      </a:r>
                      <a:r>
                        <a:rPr lang="en-GB" sz="600" b="0" baseline="0">
                          <a:effectLst/>
                          <a:latin typeface="Tahoma" panose="020B0604030504040204" pitchFamily="34" charset="0"/>
                          <a:ea typeface="Tahoma" panose="020B0604030504040204" pitchFamily="34" charset="0"/>
                          <a:cs typeface="Tahoma" panose="020B0604030504040204" pitchFamily="34" charset="0"/>
                        </a:rPr>
                        <a:t> Pattern</a:t>
                      </a:r>
                      <a:endParaRPr lang="en-GB" sz="600" b="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US"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Fabric, Sew, Needle, Felt, Scraps, Wool, Yarn, Thread, Fur, Tweed, Net, Weave, Warp, Weft, Loom, Weaver. </a:t>
                      </a:r>
                      <a:endParaRPr lang="en-GB" sz="600" b="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US"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Hessian, Scraps, Mixed media, </a:t>
                      </a:r>
                      <a:r>
                        <a:rPr lang="en-US" sz="600" kern="1200" err="1">
                          <a:solidFill>
                            <a:schemeClr val="dk1"/>
                          </a:solidFill>
                          <a:effectLst/>
                          <a:latin typeface="Tahoma" panose="020B0604030504040204" pitchFamily="34" charset="0"/>
                          <a:ea typeface="Tahoma" panose="020B0604030504040204" pitchFamily="34" charset="0"/>
                          <a:cs typeface="Tahoma" panose="020B0604030504040204" pitchFamily="34" charset="0"/>
                        </a:rPr>
                        <a:t>Sashiko</a:t>
                      </a:r>
                      <a:r>
                        <a:rPr lang="en-US"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a:t>
                      </a:r>
                      <a:r>
                        <a:rPr lang="en-US" sz="600" kern="1200" baseline="0">
                          <a:solidFill>
                            <a:schemeClr val="dk1"/>
                          </a:solidFill>
                          <a:effectLst/>
                          <a:latin typeface="Tahoma" panose="020B0604030504040204" pitchFamily="34" charset="0"/>
                          <a:ea typeface="Tahoma" panose="020B0604030504040204" pitchFamily="34" charset="0"/>
                          <a:cs typeface="Tahoma" panose="020B0604030504040204" pitchFamily="34" charset="0"/>
                        </a:rPr>
                        <a:t> </a:t>
                      </a:r>
                      <a:r>
                        <a:rPr lang="en-US"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Combine, Cross stitch, Running stitch,</a:t>
                      </a:r>
                      <a:r>
                        <a:rPr lang="en-US" sz="600" kern="1200" baseline="0">
                          <a:solidFill>
                            <a:schemeClr val="dk1"/>
                          </a:solidFill>
                          <a:effectLst/>
                          <a:latin typeface="Tahoma" panose="020B0604030504040204" pitchFamily="34" charset="0"/>
                          <a:ea typeface="Tahoma" panose="020B0604030504040204" pitchFamily="34" charset="0"/>
                          <a:cs typeface="Tahoma" panose="020B0604030504040204" pitchFamily="34" charset="0"/>
                        </a:rPr>
                        <a:t> Applique.</a:t>
                      </a:r>
                      <a:endParaRPr lang="en-GB" sz="600" b="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098172431"/>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18155" y="1089290"/>
            <a:ext cx="507551" cy="503507"/>
          </a:xfrm>
          <a:prstGeom prst="rect">
            <a:avLst/>
          </a:prstGeom>
        </p:spPr>
      </p:pic>
      <p:sp>
        <p:nvSpPr>
          <p:cNvPr id="6" name="TextBox 5"/>
          <p:cNvSpPr txBox="1"/>
          <p:nvPr/>
        </p:nvSpPr>
        <p:spPr>
          <a:xfrm>
            <a:off x="1925705" y="1108048"/>
            <a:ext cx="5468076" cy="923330"/>
          </a:xfrm>
          <a:prstGeom prst="rect">
            <a:avLst/>
          </a:prstGeom>
          <a:noFill/>
        </p:spPr>
        <p:txBody>
          <a:bodyPr wrap="square" rtlCol="0">
            <a:spAutoFit/>
          </a:bodyPr>
          <a:lstStyle/>
          <a:p>
            <a:pPr defTabSz="685800"/>
            <a:r>
              <a:rPr lang="en-GB" sz="2700" b="1">
                <a:solidFill>
                  <a:srgbClr val="002060"/>
                </a:solidFill>
                <a:latin typeface="Tahoma" panose="020B0604030504040204" pitchFamily="34" charset="0"/>
                <a:ea typeface="Tahoma" panose="020B0604030504040204" pitchFamily="34" charset="0"/>
                <a:cs typeface="Tahoma" panose="020B0604030504040204" pitchFamily="34" charset="0"/>
              </a:rPr>
              <a:t>Art and Design    Year 3 to 6</a:t>
            </a:r>
          </a:p>
          <a:p>
            <a:pPr defTabSz="685800"/>
            <a:r>
              <a:rPr lang="en-GB" sz="2700" b="1">
                <a:solidFill>
                  <a:srgbClr val="002060"/>
                </a:solidFill>
                <a:latin typeface="Tahoma" panose="020B0604030504040204" pitchFamily="34" charset="0"/>
                <a:ea typeface="Tahoma" panose="020B0604030504040204" pitchFamily="34" charset="0"/>
                <a:cs typeface="Tahoma" panose="020B0604030504040204" pitchFamily="34" charset="0"/>
              </a:rPr>
              <a:t>3</a:t>
            </a:r>
          </a:p>
        </p:txBody>
      </p:sp>
      <p:sp>
        <p:nvSpPr>
          <p:cNvPr id="4" name="Rectangle 1"/>
          <p:cNvSpPr>
            <a:spLocks noChangeArrowheads="1"/>
          </p:cNvSpPr>
          <p:nvPr/>
        </p:nvSpPr>
        <p:spPr bwMode="auto">
          <a:xfrm>
            <a:off x="1485901" y="2248705"/>
            <a:ext cx="138564"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fontAlgn="base">
              <a:spcBef>
                <a:spcPct val="0"/>
              </a:spcBef>
              <a:spcAft>
                <a:spcPct val="0"/>
              </a:spcAft>
            </a:pPr>
            <a:endParaRPr lang="en-US" altLang="en-US" sz="135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6894258" y="1022248"/>
            <a:ext cx="918102" cy="300082"/>
          </a:xfrm>
          <a:prstGeom prst="rect">
            <a:avLst/>
          </a:prstGeom>
          <a:noFill/>
        </p:spPr>
        <p:txBody>
          <a:bodyPr wrap="square" rtlCol="0">
            <a:spAutoFit/>
          </a:bodyPr>
          <a:lstStyle/>
          <a:p>
            <a:pPr defTabSz="685800"/>
            <a:endParaRPr lang="en-GB" sz="1350" b="1">
              <a:solidFill>
                <a:srgbClr val="1F497D"/>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6678235" y="1322767"/>
            <a:ext cx="1242137" cy="276999"/>
          </a:xfrm>
          <a:prstGeom prst="rect">
            <a:avLst/>
          </a:prstGeom>
          <a:noFill/>
        </p:spPr>
        <p:txBody>
          <a:bodyPr wrap="square" rtlCol="0">
            <a:spAutoFit/>
          </a:bodyPr>
          <a:lstStyle/>
          <a:p>
            <a:pPr defTabSz="685800"/>
            <a:endParaRPr lang="en-GB" sz="1200" b="1">
              <a:solidFill>
                <a:srgbClr val="1F497D"/>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7" name="Table 6">
            <a:extLst>
              <a:ext uri="{FF2B5EF4-FFF2-40B4-BE49-F238E27FC236}">
                <a16:creationId xmlns:a16="http://schemas.microsoft.com/office/drawing/2014/main" id="{8064ACAE-4A41-44F7-ABD6-4F21AF4A769E}"/>
              </a:ext>
            </a:extLst>
          </p:cNvPr>
          <p:cNvGraphicFramePr>
            <a:graphicFrameLocks noGrp="1"/>
          </p:cNvGraphicFramePr>
          <p:nvPr/>
        </p:nvGraphicFramePr>
        <p:xfrm>
          <a:off x="1314910" y="1621635"/>
          <a:ext cx="6453508" cy="4000550"/>
        </p:xfrm>
        <a:graphic>
          <a:graphicData uri="http://schemas.openxmlformats.org/drawingml/2006/table">
            <a:tbl>
              <a:tblPr firstRow="1" firstCol="1" bandRow="1">
                <a:tableStyleId>{5C22544A-7EE6-4342-B048-85BDC9FD1C3A}</a:tableStyleId>
              </a:tblPr>
              <a:tblGrid>
                <a:gridCol w="743375">
                  <a:extLst>
                    <a:ext uri="{9D8B030D-6E8A-4147-A177-3AD203B41FA5}">
                      <a16:colId xmlns:a16="http://schemas.microsoft.com/office/drawing/2014/main" val="2863215087"/>
                    </a:ext>
                  </a:extLst>
                </a:gridCol>
                <a:gridCol w="1903019">
                  <a:extLst>
                    <a:ext uri="{9D8B030D-6E8A-4147-A177-3AD203B41FA5}">
                      <a16:colId xmlns:a16="http://schemas.microsoft.com/office/drawing/2014/main" val="122677382"/>
                    </a:ext>
                  </a:extLst>
                </a:gridCol>
                <a:gridCol w="1903557">
                  <a:extLst>
                    <a:ext uri="{9D8B030D-6E8A-4147-A177-3AD203B41FA5}">
                      <a16:colId xmlns:a16="http://schemas.microsoft.com/office/drawing/2014/main" val="375876866"/>
                    </a:ext>
                  </a:extLst>
                </a:gridCol>
                <a:gridCol w="1903557">
                  <a:extLst>
                    <a:ext uri="{9D8B030D-6E8A-4147-A177-3AD203B41FA5}">
                      <a16:colId xmlns:a16="http://schemas.microsoft.com/office/drawing/2014/main" val="3073927167"/>
                    </a:ext>
                  </a:extLst>
                </a:gridCol>
              </a:tblGrid>
              <a:tr h="267581">
                <a:tc>
                  <a:txBody>
                    <a:bodyPr/>
                    <a:lstStyle/>
                    <a:p>
                      <a:pP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 </a:t>
                      </a:r>
                    </a:p>
                  </a:txBody>
                  <a:tcPr marL="17686" marR="17686" marT="0" marB="0"/>
                </a:tc>
                <a:tc>
                  <a:txBody>
                    <a:bodyPr/>
                    <a:lstStyle/>
                    <a:p>
                      <a:pPr algn="ctr">
                        <a:lnSpc>
                          <a:spcPct val="115000"/>
                        </a:lnSpc>
                        <a:spcAft>
                          <a:spcPts val="0"/>
                        </a:spcAft>
                      </a:pPr>
                      <a:r>
                        <a:rPr lang="en-GB" sz="600" b="1">
                          <a:effectLst/>
                          <a:latin typeface="Tahoma" panose="020B0604030504040204" pitchFamily="34" charset="0"/>
                          <a:ea typeface="Tahoma" panose="020B0604030504040204" pitchFamily="34" charset="0"/>
                          <a:cs typeface="Tahoma" panose="020B0604030504040204" pitchFamily="34" charset="0"/>
                        </a:rPr>
                        <a:t> Year 3</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4/5</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5/6</a:t>
                      </a:r>
                    </a:p>
                  </a:txBody>
                  <a:tcPr marL="17686" marR="17686" marT="0" marB="0" anchor="ctr"/>
                </a:tc>
                <a:extLst>
                  <a:ext uri="{0D108BD9-81ED-4DB2-BD59-A6C34878D82A}">
                    <a16:rowId xmlns:a16="http://schemas.microsoft.com/office/drawing/2014/main" val="265378462"/>
                  </a:ext>
                </a:extLst>
              </a:tr>
              <a:tr h="2085928">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Textiles/ Collage</a:t>
                      </a:r>
                    </a:p>
                  </a:txBody>
                  <a:tcPr marL="17686" marR="17686" marT="0" marB="0" anchor="ctr"/>
                </a:tc>
                <a:tc>
                  <a:txBody>
                    <a:bodyPr/>
                    <a:lstStyle/>
                    <a:p>
                      <a:pPr marL="171450" indent="-171450">
                        <a:buFont typeface="Arial" panose="020B0604020202020204" pitchFamily="34" charset="0"/>
                        <a:buChar char="•"/>
                      </a:pPr>
                      <a:r>
                        <a:rPr lang="en-GB" sz="600" b="0" kern="1200">
                          <a:solidFill>
                            <a:schemeClr val="dk1"/>
                          </a:solidFill>
                          <a:effectLst/>
                          <a:latin typeface="Tahoma" panose="020B0604030504040204" pitchFamily="34" charset="0"/>
                          <a:ea typeface="Tahoma" panose="020B0604030504040204" pitchFamily="34" charset="0"/>
                          <a:cs typeface="Tahoma" panose="020B0604030504040204" pitchFamily="34" charset="0"/>
                        </a:rPr>
                        <a:t>Experiment with tie dye using </a:t>
                      </a:r>
                      <a:r>
                        <a:rPr lang="en-GB" sz="600" b="0" kern="1200" err="1">
                          <a:solidFill>
                            <a:schemeClr val="dk1"/>
                          </a:solidFill>
                          <a:effectLst/>
                          <a:latin typeface="Tahoma" panose="020B0604030504040204" pitchFamily="34" charset="0"/>
                          <a:ea typeface="Tahoma" panose="020B0604030504040204" pitchFamily="34" charset="0"/>
                          <a:cs typeface="Tahoma" panose="020B0604030504040204" pitchFamily="34" charset="0"/>
                        </a:rPr>
                        <a:t>Dylon</a:t>
                      </a:r>
                      <a:r>
                        <a:rPr lang="en-GB" sz="600" b="0" kern="1200">
                          <a:solidFill>
                            <a:schemeClr val="dk1"/>
                          </a:solidFill>
                          <a:effectLst/>
                          <a:latin typeface="Tahoma" panose="020B0604030504040204" pitchFamily="34" charset="0"/>
                          <a:ea typeface="Tahoma" panose="020B0604030504040204" pitchFamily="34" charset="0"/>
                          <a:cs typeface="Tahoma" panose="020B0604030504040204" pitchFamily="34" charset="0"/>
                        </a:rPr>
                        <a:t> colours on fabric pieces and consider using the dipping process. Limited palette. E.g. colours of UK flag or motifs e.g. daffodil for Wales.</a:t>
                      </a:r>
                    </a:p>
                    <a:p>
                      <a:pPr marL="171450" indent="-171450">
                        <a:buFont typeface="Arial" panose="020B0604020202020204" pitchFamily="34" charset="0"/>
                        <a:buChar char="•"/>
                      </a:pPr>
                      <a:r>
                        <a:rPr lang="en-GB" sz="600" b="0" kern="1200">
                          <a:solidFill>
                            <a:schemeClr val="dk1"/>
                          </a:solidFill>
                          <a:effectLst/>
                          <a:latin typeface="Tahoma" panose="020B0604030504040204" pitchFamily="34" charset="0"/>
                          <a:ea typeface="Tahoma" panose="020B0604030504040204" pitchFamily="34" charset="0"/>
                          <a:cs typeface="Tahoma" panose="020B0604030504040204" pitchFamily="34" charset="0"/>
                        </a:rPr>
                        <a:t>Use finishes to edge fabric or add detail,</a:t>
                      </a:r>
                      <a:r>
                        <a:rPr lang="en-GB" sz="600" b="0" kern="1200" baseline="0">
                          <a:solidFill>
                            <a:schemeClr val="dk1"/>
                          </a:solidFill>
                          <a:effectLst/>
                          <a:latin typeface="Tahoma" panose="020B0604030504040204" pitchFamily="34" charset="0"/>
                          <a:ea typeface="Tahoma" panose="020B0604030504040204" pitchFamily="34" charset="0"/>
                          <a:cs typeface="Tahoma" panose="020B0604030504040204" pitchFamily="34" charset="0"/>
                        </a:rPr>
                        <a:t> e.g.</a:t>
                      </a:r>
                      <a:r>
                        <a:rPr lang="en-GB" sz="600" b="0" kern="1200">
                          <a:solidFill>
                            <a:schemeClr val="dk1"/>
                          </a:solidFill>
                          <a:effectLst/>
                          <a:latin typeface="Tahoma" panose="020B0604030504040204" pitchFamily="34" charset="0"/>
                          <a:ea typeface="Tahoma" panose="020B0604030504040204" pitchFamily="34" charset="0"/>
                          <a:cs typeface="Tahoma" panose="020B0604030504040204" pitchFamily="34" charset="0"/>
                        </a:rPr>
                        <a:t> blanket stitch, cross stitch</a:t>
                      </a:r>
                    </a:p>
                    <a:p>
                      <a:pPr marL="171450" indent="-171450">
                        <a:buFont typeface="Arial" panose="020B0604020202020204" pitchFamily="34" charset="0"/>
                        <a:buChar char="•"/>
                      </a:pPr>
                      <a:r>
                        <a:rPr lang="en-GB" sz="600" b="0" kern="1200">
                          <a:solidFill>
                            <a:schemeClr val="dk1"/>
                          </a:solidFill>
                          <a:effectLst/>
                          <a:latin typeface="Tahoma" panose="020B0604030504040204" pitchFamily="34" charset="0"/>
                          <a:ea typeface="Tahoma" panose="020B0604030504040204" pitchFamily="34" charset="0"/>
                          <a:cs typeface="Tahoma" panose="020B0604030504040204" pitchFamily="34" charset="0"/>
                        </a:rPr>
                        <a:t>Links with Design and Technology Textiles</a:t>
                      </a:r>
                    </a:p>
                    <a:p>
                      <a:pPr marL="171450" indent="-171450" algn="l">
                        <a:lnSpc>
                          <a:spcPct val="115000"/>
                        </a:lnSpc>
                        <a:spcAft>
                          <a:spcPts val="0"/>
                        </a:spcAft>
                        <a:buFont typeface="Arial" panose="020B0604020202020204" pitchFamily="34" charset="0"/>
                        <a:buChar char="•"/>
                      </a:pPr>
                      <a:r>
                        <a:rPr lang="en-GB"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Develop own collage by painting a range of papers with tints/ tones of one colour or patterns. Dry then tear/ cut to use as collage e.g. Ancient Egyptian vases.  </a:t>
                      </a:r>
                    </a:p>
                    <a:p>
                      <a:pPr marL="171450" indent="-171450" algn="l">
                        <a:lnSpc>
                          <a:spcPct val="115000"/>
                        </a:lnSpc>
                        <a:spcAft>
                          <a:spcPts val="0"/>
                        </a:spcAft>
                        <a:buFont typeface="Arial" panose="020B0604020202020204" pitchFamily="34" charset="0"/>
                        <a:buChar char="•"/>
                      </a:pPr>
                      <a:r>
                        <a:rPr lang="en-GB" sz="600" b="0" kern="1200">
                          <a:solidFill>
                            <a:schemeClr val="dk1"/>
                          </a:solidFill>
                          <a:effectLst/>
                          <a:latin typeface="Tahoma" panose="020B0604030504040204" pitchFamily="34" charset="0"/>
                          <a:ea typeface="Tahoma" panose="020B0604030504040204" pitchFamily="34" charset="0"/>
                          <a:cs typeface="Tahoma" panose="020B0604030504040204" pitchFamily="34" charset="0"/>
                        </a:rPr>
                        <a:t>Start to combine own and found collage pieces. </a:t>
                      </a:r>
                      <a:endParaRPr lang="en-GB" sz="600" b="0">
                        <a:effectLst/>
                        <a:latin typeface="Tahoma" panose="020B0604030504040204" pitchFamily="34" charset="0"/>
                        <a:ea typeface="Tahoma" panose="020B0604030504040204" pitchFamily="34" charset="0"/>
                        <a:cs typeface="Tahoma" panose="020B0604030504040204" pitchFamily="34" charset="0"/>
                      </a:endParaRPr>
                    </a:p>
                    <a:p>
                      <a:pPr marL="0" indent="0">
                        <a:buFont typeface="Arial" panose="020B0604020202020204" pitchFamily="34" charset="0"/>
                        <a:buNone/>
                      </a:pPr>
                      <a:endParaRPr lang="en-GB" sz="600" b="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indent="-171450">
                        <a:lnSpc>
                          <a:spcPct val="107000"/>
                        </a:lnSpc>
                        <a:spcAft>
                          <a:spcPts val="0"/>
                        </a:spcAft>
                        <a:buFont typeface="Arial" panose="020B0604020202020204" pitchFamily="34" charset="0"/>
                        <a:buChar char="•"/>
                      </a:pPr>
                      <a:endParaRPr lang="en-GB" sz="600" b="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p>
                      <a:pPr marL="171450" indent="-171450">
                        <a:lnSpc>
                          <a:spcPct val="107000"/>
                        </a:lnSpc>
                        <a:spcAft>
                          <a:spcPts val="0"/>
                        </a:spcAft>
                        <a:buFont typeface="Arial" panose="020B0604020202020204" pitchFamily="34" charset="0"/>
                        <a:buChar char="•"/>
                      </a:pPr>
                      <a:r>
                        <a:rPr lang="en-GB" sz="600" b="0">
                          <a:solidFill>
                            <a:schemeClr val="tx1"/>
                          </a:solidFill>
                          <a:effectLst/>
                          <a:latin typeface="Tahoma" panose="020B0604030504040204" pitchFamily="34" charset="0"/>
                          <a:ea typeface="Tahoma" panose="020B0604030504040204" pitchFamily="34" charset="0"/>
                          <a:cs typeface="Tahoma" panose="020B0604030504040204" pitchFamily="34" charset="0"/>
                        </a:rPr>
                        <a:t>See Printing section for links to textiles - Batik</a:t>
                      </a:r>
                    </a:p>
                  </a:txBody>
                  <a:tcPr marL="51435" marR="51435" marT="0" marB="0"/>
                </a:tc>
                <a:tc>
                  <a:txBody>
                    <a:bodyPr/>
                    <a:lstStyle/>
                    <a:p>
                      <a:pPr marL="171450" indent="-171450">
                        <a:lnSpc>
                          <a:spcPct val="107000"/>
                        </a:lnSpc>
                        <a:spcAft>
                          <a:spcPts val="0"/>
                        </a:spcAft>
                        <a:buFont typeface="Arial" panose="020B0604020202020204" pitchFamily="34" charset="0"/>
                        <a:buChar char="•"/>
                      </a:pPr>
                      <a:r>
                        <a:rPr lang="en-GB" sz="600" b="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Experiment with the process of weaving. </a:t>
                      </a:r>
                    </a:p>
                    <a:p>
                      <a:pPr marL="171450" marR="0" lvl="0" indent="-171450" algn="l"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GB" sz="600" b="0">
                          <a:solidFill>
                            <a:srgbClr val="FFC000"/>
                          </a:solidFill>
                          <a:effectLst/>
                          <a:latin typeface="Tahoma" panose="020B0604030504040204" pitchFamily="34" charset="0"/>
                          <a:ea typeface="Tahoma" panose="020B0604030504040204" pitchFamily="34" charset="0"/>
                          <a:cs typeface="Tahoma" panose="020B0604030504040204" pitchFamily="34" charset="0"/>
                        </a:rPr>
                        <a:t>Learn</a:t>
                      </a:r>
                      <a:r>
                        <a:rPr lang="en-GB" sz="600" b="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 about the permanency of natural dye and discuss how to fix colours with salt, e.g. to dye wool for weaving. </a:t>
                      </a:r>
                    </a:p>
                    <a:p>
                      <a:pPr marL="171450" marR="0" lvl="0" indent="-171450" algn="l"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GB" sz="600" b="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Links with Design and technology - Textiles</a:t>
                      </a:r>
                    </a:p>
                    <a:p>
                      <a:pPr marL="171450" marR="0" lvl="0" indent="-171450" algn="l"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600" kern="1200">
                          <a:solidFill>
                            <a:srgbClr val="FFC000"/>
                          </a:solidFill>
                          <a:effectLst/>
                          <a:latin typeface="Tahoma" panose="020B0604030504040204" pitchFamily="34" charset="0"/>
                          <a:ea typeface="Tahoma" panose="020B0604030504040204" pitchFamily="34" charset="0"/>
                          <a:cs typeface="Tahoma" panose="020B0604030504040204" pitchFamily="34" charset="0"/>
                        </a:rPr>
                        <a:t>Compare and contrast the work of artists and designers using relevant vocabulary confidently.</a:t>
                      </a:r>
                      <a:endParaRPr lang="en-GB" sz="600">
                        <a:effectLst/>
                        <a:latin typeface="Tahoma" panose="020B0604030504040204" pitchFamily="34" charset="0"/>
                        <a:ea typeface="Tahoma" panose="020B0604030504040204" pitchFamily="34" charset="0"/>
                        <a:cs typeface="Tahoma" panose="020B0604030504040204" pitchFamily="34" charset="0"/>
                      </a:endParaRP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b="0" kern="1200">
                          <a:solidFill>
                            <a:srgbClr val="7030A0"/>
                          </a:solidFill>
                          <a:effectLst/>
                          <a:latin typeface="Tahoma" panose="020B0604030504040204" pitchFamily="34" charset="0"/>
                          <a:ea typeface="Tahoma" panose="020B0604030504040204" pitchFamily="34" charset="0"/>
                          <a:cs typeface="Tahoma" panose="020B0604030504040204" pitchFamily="34" charset="0"/>
                        </a:rPr>
                        <a:t>Develop weaving</a:t>
                      </a:r>
                      <a:r>
                        <a:rPr lang="en-GB" sz="600" b="0" kern="1200" baseline="0">
                          <a:solidFill>
                            <a:srgbClr val="7030A0"/>
                          </a:solidFill>
                          <a:effectLst/>
                          <a:latin typeface="Tahoma" panose="020B0604030504040204" pitchFamily="34" charset="0"/>
                          <a:ea typeface="Tahoma" panose="020B0604030504040204" pitchFamily="34" charset="0"/>
                          <a:cs typeface="Tahoma" panose="020B0604030504040204" pitchFamily="34" charset="0"/>
                        </a:rPr>
                        <a:t> technique</a:t>
                      </a:r>
                      <a:r>
                        <a:rPr lang="en-GB" sz="600" b="0" kern="1200">
                          <a:solidFill>
                            <a:srgbClr val="7030A0"/>
                          </a:solidFill>
                          <a:effectLst/>
                          <a:latin typeface="Tahoma" panose="020B0604030504040204" pitchFamily="34" charset="0"/>
                          <a:ea typeface="Tahoma" panose="020B0604030504040204" pitchFamily="34" charset="0"/>
                          <a:cs typeface="Tahoma" panose="020B0604030504040204" pitchFamily="34" charset="0"/>
                        </a:rPr>
                        <a:t> using fabrics/ wool</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b="0" kern="1200">
                          <a:solidFill>
                            <a:srgbClr val="7030A0"/>
                          </a:solidFill>
                          <a:effectLst/>
                          <a:latin typeface="Tahoma" panose="020B0604030504040204" pitchFamily="34" charset="0"/>
                          <a:ea typeface="Tahoma" panose="020B0604030504040204" pitchFamily="34" charset="0"/>
                          <a:cs typeface="Tahoma" panose="020B0604030504040204" pitchFamily="34" charset="0"/>
                        </a:rPr>
                        <a:t>Set up own loom</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b="0" kern="1200">
                          <a:solidFill>
                            <a:srgbClr val="7030A0"/>
                          </a:solidFill>
                          <a:effectLst/>
                          <a:latin typeface="Tahoma" panose="020B0604030504040204" pitchFamily="34" charset="0"/>
                          <a:ea typeface="Tahoma" panose="020B0604030504040204" pitchFamily="34" charset="0"/>
                          <a:cs typeface="Tahoma" panose="020B0604030504040204" pitchFamily="34" charset="0"/>
                        </a:rPr>
                        <a:t>Use colours related to the project – WW2 woven hanging</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b="0" baseline="0">
                          <a:solidFill>
                            <a:srgbClr val="7030A0"/>
                          </a:solidFill>
                          <a:effectLst/>
                          <a:latin typeface="Tahoma" panose="020B0604030504040204" pitchFamily="34" charset="0"/>
                          <a:ea typeface="Tahoma" panose="020B0604030504040204" pitchFamily="34" charset="0"/>
                          <a:cs typeface="Tahoma" panose="020B0604030504040204" pitchFamily="34" charset="0"/>
                        </a:rPr>
                        <a:t>Links with Design and technology - Textiles</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b="0" kern="1200">
                          <a:solidFill>
                            <a:srgbClr val="7030A0"/>
                          </a:solidFill>
                          <a:effectLst/>
                          <a:latin typeface="Tahoma" panose="020B0604030504040204" pitchFamily="34" charset="0"/>
                          <a:ea typeface="Tahoma" panose="020B0604030504040204" pitchFamily="34" charset="0"/>
                          <a:cs typeface="Tahoma" panose="020B0604030504040204" pitchFamily="34" charset="0"/>
                        </a:rPr>
                        <a:t>Back weaving in suitable coloured fabric and make a hanging</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b="0">
                          <a:solidFill>
                            <a:srgbClr val="7030A0"/>
                          </a:solidFill>
                          <a:effectLst/>
                          <a:latin typeface="Tahoma" panose="020B0604030504040204" pitchFamily="34" charset="0"/>
                          <a:ea typeface="Tahoma" panose="020B0604030504040204" pitchFamily="34" charset="0"/>
                          <a:cs typeface="Tahoma" panose="020B0604030504040204" pitchFamily="34" charset="0"/>
                        </a:rPr>
                        <a:t>Consider embellishing outcomes with fabric to add detail then use stitches or applique.</a:t>
                      </a:r>
                    </a:p>
                    <a:p>
                      <a:pPr marL="171450" indent="-171450">
                        <a:buFont typeface="Arial" panose="020B0604020202020204" pitchFamily="34" charset="0"/>
                        <a:buChar char="•"/>
                      </a:pPr>
                      <a:r>
                        <a:rPr lang="en-US" sz="600" b="0" kern="1200" baseline="0">
                          <a:solidFill>
                            <a:srgbClr val="7030A0"/>
                          </a:solidFill>
                          <a:effectLst/>
                          <a:latin typeface="Tahoma" panose="020B0604030504040204" pitchFamily="34" charset="0"/>
                          <a:ea typeface="Tahoma" panose="020B0604030504040204" pitchFamily="34" charset="0"/>
                          <a:cs typeface="Tahoma" panose="020B0604030504040204" pitchFamily="34" charset="0"/>
                        </a:rPr>
                        <a:t>Evaluate and </a:t>
                      </a:r>
                      <a:r>
                        <a:rPr lang="en-US" sz="600" b="0" kern="1200" baseline="0" err="1">
                          <a:solidFill>
                            <a:srgbClr val="7030A0"/>
                          </a:solidFill>
                          <a:effectLst/>
                          <a:latin typeface="Tahoma" panose="020B0604030504040204" pitchFamily="34" charset="0"/>
                          <a:ea typeface="Tahoma" panose="020B0604030504040204" pitchFamily="34" charset="0"/>
                          <a:cs typeface="Tahoma" panose="020B0604030504040204" pitchFamily="34" charset="0"/>
                        </a:rPr>
                        <a:t>analyse</a:t>
                      </a:r>
                      <a:r>
                        <a:rPr lang="en-US" sz="600" b="0" kern="1200" baseline="0">
                          <a:solidFill>
                            <a:srgbClr val="7030A0"/>
                          </a:solidFill>
                          <a:effectLst/>
                          <a:latin typeface="Tahoma" panose="020B0604030504040204" pitchFamily="34" charset="0"/>
                          <a:ea typeface="Tahoma" panose="020B0604030504040204" pitchFamily="34" charset="0"/>
                          <a:cs typeface="Tahoma" panose="020B0604030504040204" pitchFamily="34" charset="0"/>
                        </a:rPr>
                        <a:t> the creative work of artists, designers and architects. </a:t>
                      </a:r>
                    </a:p>
                    <a:p>
                      <a:pPr marL="171450" indent="-171450">
                        <a:buFont typeface="Arial" panose="020B0604020202020204" pitchFamily="34" charset="0"/>
                        <a:buChar char="•"/>
                      </a:pPr>
                      <a:r>
                        <a:rPr lang="en-US" sz="600" b="0" kern="1200" baseline="0">
                          <a:solidFill>
                            <a:srgbClr val="7030A0"/>
                          </a:solidFill>
                          <a:effectLst/>
                          <a:latin typeface="Tahoma" panose="020B0604030504040204" pitchFamily="34" charset="0"/>
                          <a:ea typeface="Tahoma" panose="020B0604030504040204" pitchFamily="34" charset="0"/>
                          <a:cs typeface="Tahoma" panose="020B0604030504040204" pitchFamily="34" charset="0"/>
                        </a:rPr>
                        <a:t>Know that art, craft design and architecture has shaped our history and that of different cultures. </a:t>
                      </a:r>
                    </a:p>
                    <a:p>
                      <a:pPr marL="0" indent="0">
                        <a:lnSpc>
                          <a:spcPct val="107000"/>
                        </a:lnSpc>
                        <a:spcAft>
                          <a:spcPts val="0"/>
                        </a:spcAft>
                        <a:buFont typeface="Arial" panose="020B0604020202020204" pitchFamily="34" charset="0"/>
                        <a:buNone/>
                      </a:pPr>
                      <a:endParaRPr lang="en-GB" sz="600" b="0">
                        <a:effectLst/>
                        <a:latin typeface="Tahoma" panose="020B0604030504040204" pitchFamily="34" charset="0"/>
                        <a:ea typeface="Tahoma" panose="020B0604030504040204" pitchFamily="34" charset="0"/>
                        <a:cs typeface="Tahoma" panose="020B0604030504040204" pitchFamily="34" charset="0"/>
                      </a:endParaRPr>
                    </a:p>
                  </a:txBody>
                  <a:tcPr marL="51435" marR="51435" marT="0" marB="0"/>
                </a:tc>
                <a:extLst>
                  <a:ext uri="{0D108BD9-81ED-4DB2-BD59-A6C34878D82A}">
                    <a16:rowId xmlns:a16="http://schemas.microsoft.com/office/drawing/2014/main" val="1576507716"/>
                  </a:ext>
                </a:extLst>
              </a:tr>
              <a:tr h="521549">
                <a:tc>
                  <a:txBody>
                    <a:bodyPr/>
                    <a:lstStyle/>
                    <a:p>
                      <a:pPr algn="ctr">
                        <a:lnSpc>
                          <a:spcPct val="115000"/>
                        </a:lnSpc>
                        <a:spcAft>
                          <a:spcPts val="0"/>
                        </a:spcAft>
                      </a:pPr>
                      <a:r>
                        <a:rPr lang="en-GB" sz="600" b="0">
                          <a:effectLst/>
                          <a:latin typeface="Tahoma" panose="020B0604030504040204" pitchFamily="34" charset="0"/>
                          <a:ea typeface="Tahoma" panose="020B0604030504040204" pitchFamily="34" charset="0"/>
                          <a:cs typeface="Tahoma" panose="020B0604030504040204" pitchFamily="34" charset="0"/>
                        </a:rPr>
                        <a:t>Artists</a:t>
                      </a:r>
                    </a:p>
                    <a:p>
                      <a:pPr algn="ctr">
                        <a:lnSpc>
                          <a:spcPct val="115000"/>
                        </a:lnSpc>
                        <a:spcAft>
                          <a:spcPts val="0"/>
                        </a:spcAft>
                      </a:pPr>
                      <a:r>
                        <a:rPr lang="en-GB" sz="600" b="0">
                          <a:effectLst/>
                          <a:latin typeface="Tahoma" panose="020B0604030504040204" pitchFamily="34" charset="0"/>
                          <a:ea typeface="Tahoma" panose="020B0604030504040204" pitchFamily="34" charset="0"/>
                          <a:cs typeface="Tahoma" panose="020B0604030504040204" pitchFamily="34" charset="0"/>
                        </a:rPr>
                        <a:t>Craft</a:t>
                      </a:r>
                      <a:r>
                        <a:rPr lang="en-GB" sz="600" b="0" baseline="0">
                          <a:effectLst/>
                          <a:latin typeface="Tahoma" panose="020B0604030504040204" pitchFamily="34" charset="0"/>
                          <a:ea typeface="Tahoma" panose="020B0604030504040204" pitchFamily="34" charset="0"/>
                          <a:cs typeface="Tahoma" panose="020B0604030504040204" pitchFamily="34" charset="0"/>
                        </a:rPr>
                        <a:t> makers</a:t>
                      </a:r>
                    </a:p>
                    <a:p>
                      <a:pPr algn="ctr">
                        <a:lnSpc>
                          <a:spcPct val="115000"/>
                        </a:lnSpc>
                        <a:spcAft>
                          <a:spcPts val="0"/>
                        </a:spcAft>
                      </a:pPr>
                      <a:r>
                        <a:rPr lang="en-GB" sz="600" b="0">
                          <a:effectLst/>
                          <a:latin typeface="Tahoma" panose="020B0604030504040204" pitchFamily="34" charset="0"/>
                          <a:ea typeface="Tahoma" panose="020B0604030504040204" pitchFamily="34" charset="0"/>
                          <a:cs typeface="Tahoma" panose="020B0604030504040204" pitchFamily="34" charset="0"/>
                        </a:rPr>
                        <a:t>Designers</a:t>
                      </a: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nchor="ctr"/>
                </a:tc>
                <a:tc>
                  <a:txBody>
                    <a:bodyPr/>
                    <a:lstStyle/>
                    <a:p>
                      <a:pPr marL="285750" indent="-285750">
                        <a:buFont typeface="Arial" panose="020B0604020202020204" pitchFamily="34" charset="0"/>
                        <a:buChar char="•"/>
                      </a:pPr>
                      <a:r>
                        <a:rPr lang="en-GB"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1960s/70s</a:t>
                      </a:r>
                      <a:r>
                        <a:rPr lang="en-GB" sz="600" kern="1200" baseline="0">
                          <a:solidFill>
                            <a:schemeClr val="dk1"/>
                          </a:solidFill>
                          <a:effectLst/>
                          <a:latin typeface="Tahoma" panose="020B0604030504040204" pitchFamily="34" charset="0"/>
                          <a:ea typeface="Tahoma" panose="020B0604030504040204" pitchFamily="34" charset="0"/>
                          <a:cs typeface="Tahoma" panose="020B0604030504040204" pitchFamily="34" charset="0"/>
                        </a:rPr>
                        <a:t> ‘Flower power’</a:t>
                      </a:r>
                      <a:r>
                        <a:rPr lang="en-GB"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 </a:t>
                      </a:r>
                    </a:p>
                    <a:p>
                      <a:pPr marL="285750" indent="-285750">
                        <a:buFont typeface="Arial" panose="020B0604020202020204" pitchFamily="34" charset="0"/>
                        <a:buChar char="•"/>
                      </a:pPr>
                      <a:r>
                        <a:rPr lang="en-GB" sz="600" kern="1200" err="1">
                          <a:solidFill>
                            <a:schemeClr val="dk1"/>
                          </a:solidFill>
                          <a:effectLst/>
                          <a:latin typeface="Tahoma" panose="020B0604030504040204" pitchFamily="34" charset="0"/>
                          <a:ea typeface="Tahoma" panose="020B0604030504040204" pitchFamily="34" charset="0"/>
                          <a:cs typeface="Tahoma" panose="020B0604030504040204" pitchFamily="34" charset="0"/>
                        </a:rPr>
                        <a:t>Shibori</a:t>
                      </a:r>
                      <a:endParaRPr lang="en-GB" sz="600" kern="1200">
                        <a:solidFill>
                          <a:schemeClr val="dk1"/>
                        </a:solidFill>
                        <a:effectLst/>
                        <a:latin typeface="Tahoma" panose="020B0604030504040204" pitchFamily="34" charset="0"/>
                        <a:ea typeface="Tahoma" panose="020B0604030504040204" pitchFamily="34" charset="0"/>
                        <a:cs typeface="Tahoma" panose="020B0604030504040204" pitchFamily="34" charset="0"/>
                      </a:endParaRPr>
                    </a:p>
                    <a:p>
                      <a:pPr marL="285750" indent="-285750">
                        <a:buFont typeface="Arial" panose="020B0604020202020204" pitchFamily="34" charset="0"/>
                        <a:buChar char="•"/>
                      </a:pPr>
                      <a:r>
                        <a:rPr lang="en-GB"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Fire works patterns for Tie dye</a:t>
                      </a:r>
                    </a:p>
                    <a:p>
                      <a:pPr marL="285750" indent="-285750">
                        <a:buFont typeface="Arial" panose="020B0604020202020204" pitchFamily="34" charset="0"/>
                        <a:buChar char="•"/>
                      </a:pPr>
                      <a:r>
                        <a:rPr lang="en-GB" sz="600" b="0" kern="1200">
                          <a:solidFill>
                            <a:schemeClr val="dk1"/>
                          </a:solidFill>
                          <a:effectLst/>
                          <a:latin typeface="Tahoma" panose="020B0604030504040204" pitchFamily="34" charset="0"/>
                          <a:ea typeface="Tahoma" panose="020B0604030504040204" pitchFamily="34" charset="0"/>
                          <a:cs typeface="Tahoma" panose="020B0604030504040204" pitchFamily="34" charset="0"/>
                        </a:rPr>
                        <a:t>Collage</a:t>
                      </a:r>
                      <a:r>
                        <a:rPr lang="en-GB" sz="600" b="0" kern="1200" baseline="0">
                          <a:solidFill>
                            <a:schemeClr val="dk1"/>
                          </a:solidFill>
                          <a:effectLst/>
                          <a:latin typeface="Tahoma" panose="020B0604030504040204" pitchFamily="34" charset="0"/>
                          <a:ea typeface="Tahoma" panose="020B0604030504040204" pitchFamily="34" charset="0"/>
                          <a:cs typeface="Tahoma" panose="020B0604030504040204" pitchFamily="34" charset="0"/>
                        </a:rPr>
                        <a:t> – Eileen Downes, Bisa Butler</a:t>
                      </a: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indent="-171450">
                        <a:lnSpc>
                          <a:spcPct val="107000"/>
                        </a:lnSpc>
                        <a:spcAft>
                          <a:spcPts val="0"/>
                        </a:spcAft>
                        <a:buFont typeface="Arial" panose="020B0604020202020204" pitchFamily="34" charset="0"/>
                        <a:buChar char="•"/>
                      </a:pPr>
                      <a:endParaRPr lang="en-GB" sz="600" b="0">
                        <a:effectLst/>
                        <a:latin typeface="Tahoma" panose="020B0604030504040204" pitchFamily="34" charset="0"/>
                        <a:ea typeface="Tahoma" panose="020B0604030504040204" pitchFamily="34" charset="0"/>
                        <a:cs typeface="Tahoma" panose="020B0604030504040204" pitchFamily="34" charset="0"/>
                      </a:endParaRPr>
                    </a:p>
                  </a:txBody>
                  <a:tcPr marL="51435" marR="51435" marT="0" marB="0"/>
                </a:tc>
                <a:tc>
                  <a:txBody>
                    <a:bodyPr/>
                    <a:lstStyle/>
                    <a:p>
                      <a:pPr marL="171450" marR="0" lvl="0" indent="-171450" algn="l"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GB" sz="600" b="0">
                          <a:effectLst/>
                          <a:latin typeface="Tahoma" panose="020B0604030504040204" pitchFamily="34" charset="0"/>
                          <a:ea typeface="Tahoma" panose="020B0604030504040204" pitchFamily="34" charset="0"/>
                          <a:cs typeface="Tahoma" panose="020B0604030504040204" pitchFamily="34" charset="0"/>
                        </a:rPr>
                        <a:t>Woven textile artists</a:t>
                      </a:r>
                    </a:p>
                    <a:p>
                      <a:pPr marL="171450" marR="0" lvl="0" indent="-171450" algn="l"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GB" sz="600" b="0" i="0" kern="1200">
                          <a:solidFill>
                            <a:schemeClr val="dk1"/>
                          </a:solidFill>
                          <a:effectLst/>
                          <a:latin typeface="Tahoma" panose="020B0604030504040204" pitchFamily="34" charset="0"/>
                          <a:ea typeface="Tahoma" panose="020B0604030504040204" pitchFamily="34" charset="0"/>
                          <a:cs typeface="Tahoma" panose="020B0604030504040204" pitchFamily="34" charset="0"/>
                        </a:rPr>
                        <a:t>Alyssa Ki weavings</a:t>
                      </a:r>
                    </a:p>
                    <a:p>
                      <a:pPr marL="0" marR="0" lvl="0" indent="0" algn="l" defTabSz="914400" rtl="0" eaLnBrk="1" fontAlgn="auto" latinLnBrk="0" hangingPunct="1">
                        <a:lnSpc>
                          <a:spcPct val="107000"/>
                        </a:lnSpc>
                        <a:spcBef>
                          <a:spcPts val="0"/>
                        </a:spcBef>
                        <a:spcAft>
                          <a:spcPts val="0"/>
                        </a:spcAft>
                        <a:buClrTx/>
                        <a:buSzTx/>
                        <a:buFont typeface="Arial" panose="020B0604020202020204" pitchFamily="34" charset="0"/>
                        <a:buNone/>
                        <a:tabLst/>
                        <a:defRPr/>
                      </a:pPr>
                      <a:endParaRPr lang="en-GB" sz="600" b="0">
                        <a:effectLst/>
                        <a:latin typeface="Tahoma" panose="020B0604030504040204" pitchFamily="34" charset="0"/>
                        <a:ea typeface="Tahoma" panose="020B0604030504040204" pitchFamily="34" charset="0"/>
                        <a:cs typeface="Tahoma" panose="020B0604030504040204" pitchFamily="34" charset="0"/>
                      </a:endParaRPr>
                    </a:p>
                  </a:txBody>
                  <a:tcPr marL="51435" marR="51435" marT="0" marB="0"/>
                </a:tc>
                <a:extLst>
                  <a:ext uri="{0D108BD9-81ED-4DB2-BD59-A6C34878D82A}">
                    <a16:rowId xmlns:a16="http://schemas.microsoft.com/office/drawing/2014/main" val="10002"/>
                  </a:ext>
                </a:extLst>
              </a:tr>
              <a:tr h="1033814">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Vocabulary</a:t>
                      </a:r>
                    </a:p>
                  </a:txBody>
                  <a:tcPr marL="17686" marR="17686" marT="0" marB="0" anchor="ct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a:solidFill>
                            <a:schemeClr val="tx1"/>
                          </a:solidFill>
                          <a:effectLst/>
                          <a:latin typeface="Tahoma" panose="020B0604030504040204" pitchFamily="34" charset="0"/>
                          <a:ea typeface="Tahoma" panose="020B0604030504040204" pitchFamily="34" charset="0"/>
                          <a:cs typeface="Tahoma" panose="020B0604030504040204" pitchFamily="34" charset="0"/>
                        </a:rPr>
                        <a:t>Tie Dye, </a:t>
                      </a:r>
                      <a:r>
                        <a:rPr lang="en-GB" sz="600" err="1">
                          <a:solidFill>
                            <a:schemeClr val="tx1"/>
                          </a:solidFill>
                          <a:effectLst/>
                          <a:latin typeface="Tahoma" panose="020B0604030504040204" pitchFamily="34" charset="0"/>
                          <a:ea typeface="Tahoma" panose="020B0604030504040204" pitchFamily="34" charset="0"/>
                          <a:cs typeface="Tahoma" panose="020B0604030504040204" pitchFamily="34" charset="0"/>
                        </a:rPr>
                        <a:t>Shibori</a:t>
                      </a:r>
                      <a:r>
                        <a:rPr lang="en-GB" sz="600">
                          <a:solidFill>
                            <a:schemeClr val="tx1"/>
                          </a:solidFill>
                          <a:effectLst/>
                          <a:latin typeface="Tahoma" panose="020B0604030504040204" pitchFamily="34" charset="0"/>
                          <a:ea typeface="Tahoma" panose="020B0604030504040204" pitchFamily="34" charset="0"/>
                          <a:cs typeface="Tahoma" panose="020B0604030504040204" pitchFamily="34" charset="0"/>
                        </a:rPr>
                        <a:t>, Resist, Twist, Clamp, </a:t>
                      </a:r>
                      <a:r>
                        <a:rPr lang="en-GB" sz="600" err="1">
                          <a:solidFill>
                            <a:schemeClr val="tx1"/>
                          </a:solidFill>
                          <a:effectLst/>
                          <a:latin typeface="Tahoma" panose="020B0604030504040204" pitchFamily="34" charset="0"/>
                          <a:ea typeface="Tahoma" panose="020B0604030504040204" pitchFamily="34" charset="0"/>
                          <a:cs typeface="Tahoma" panose="020B0604030504040204" pitchFamily="34" charset="0"/>
                        </a:rPr>
                        <a:t>Dylon</a:t>
                      </a:r>
                      <a:r>
                        <a:rPr lang="en-GB" sz="600">
                          <a:solidFill>
                            <a:schemeClr val="tx1"/>
                          </a:solidFill>
                          <a:effectLst/>
                          <a:latin typeface="Tahoma" panose="020B0604030504040204" pitchFamily="34" charset="0"/>
                          <a:ea typeface="Tahoma" panose="020B0604030504040204" pitchFamily="34" charset="0"/>
                          <a:cs typeface="Tahoma" panose="020B0604030504040204" pitchFamily="34" charset="0"/>
                        </a:rPr>
                        <a:t> dyes, Fix – salt, Washing instructions, C</a:t>
                      </a:r>
                      <a:r>
                        <a:rPr lang="en-GB" sz="600" b="0" i="0" kern="1200">
                          <a:solidFill>
                            <a:schemeClr val="dk1"/>
                          </a:solidFill>
                          <a:effectLst/>
                          <a:latin typeface="Tahoma" panose="020B0604030504040204" pitchFamily="34" charset="0"/>
                          <a:ea typeface="Tahoma" panose="020B0604030504040204" pitchFamily="34" charset="0"/>
                          <a:cs typeface="Tahoma" panose="020B0604030504040204" pitchFamily="34" charset="0"/>
                        </a:rPr>
                        <a:t>ut, Paste, Arrange, Shape, Texture, Overlap, Mosaic, Montage, Decoupage</a:t>
                      </a:r>
                      <a:endParaRPr lang="en-GB" sz="60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indent="-171450">
                        <a:lnSpc>
                          <a:spcPct val="107000"/>
                        </a:lnSpc>
                        <a:spcAft>
                          <a:spcPts val="0"/>
                        </a:spcAft>
                        <a:buFont typeface="Arial" panose="020B0604020202020204" pitchFamily="34" charset="0"/>
                        <a:buChar char="•"/>
                      </a:pPr>
                      <a:endParaRPr lang="en-GB" sz="600" b="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txBody>
                  <a:tcPr marL="51435" marR="51435" marT="0" marB="0"/>
                </a:tc>
                <a:tc>
                  <a:txBody>
                    <a:bodyPr/>
                    <a:lstStyle/>
                    <a:p>
                      <a:pPr marL="171450" marR="0" lvl="0" indent="-171450" algn="l"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600" kern="1200">
                          <a:solidFill>
                            <a:srgbClr val="FFC000"/>
                          </a:solidFill>
                          <a:effectLst/>
                          <a:latin typeface="Tahoma" panose="020B0604030504040204" pitchFamily="34" charset="0"/>
                          <a:ea typeface="Tahoma" panose="020B0604030504040204" pitchFamily="34" charset="0"/>
                          <a:cs typeface="Tahoma" panose="020B0604030504040204" pitchFamily="34" charset="0"/>
                        </a:rPr>
                        <a:t>Cloth, Fray, Replicate, Fix- salt, Embellishment, Weft, Warp, Loom</a:t>
                      </a:r>
                      <a:endParaRPr lang="en-GB" sz="600" b="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p>
                      <a:pPr marL="171450" indent="-171450">
                        <a:lnSpc>
                          <a:spcPct val="107000"/>
                        </a:lnSpc>
                        <a:spcAft>
                          <a:spcPts val="0"/>
                        </a:spcAft>
                        <a:buFont typeface="Arial" panose="020B0604020202020204" pitchFamily="34" charset="0"/>
                        <a:buChar char="•"/>
                      </a:pPr>
                      <a:r>
                        <a:rPr lang="en-GB" sz="600" b="0">
                          <a:solidFill>
                            <a:srgbClr val="7030A0"/>
                          </a:solidFill>
                          <a:effectLst/>
                          <a:latin typeface="Tahoma" panose="020B0604030504040204" pitchFamily="34" charset="0"/>
                          <a:ea typeface="Tahoma" panose="020B0604030504040204" pitchFamily="34" charset="0"/>
                          <a:cs typeface="Tahoma" panose="020B0604030504040204" pitchFamily="34" charset="0"/>
                        </a:rPr>
                        <a:t>Plain weave, Shuttle, Selvedge, Twill, </a:t>
                      </a:r>
                    </a:p>
                  </a:txBody>
                  <a:tcPr marL="51435" marR="51435" marT="0" marB="0"/>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721614484"/>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18155" y="1089290"/>
            <a:ext cx="507551" cy="503507"/>
          </a:xfrm>
          <a:prstGeom prst="rect">
            <a:avLst/>
          </a:prstGeom>
        </p:spPr>
      </p:pic>
      <p:sp>
        <p:nvSpPr>
          <p:cNvPr id="6" name="TextBox 5"/>
          <p:cNvSpPr txBox="1"/>
          <p:nvPr/>
        </p:nvSpPr>
        <p:spPr>
          <a:xfrm>
            <a:off x="1925706" y="1108049"/>
            <a:ext cx="5886653" cy="507831"/>
          </a:xfrm>
          <a:prstGeom prst="rect">
            <a:avLst/>
          </a:prstGeom>
          <a:noFill/>
        </p:spPr>
        <p:txBody>
          <a:bodyPr wrap="square" rtlCol="0">
            <a:spAutoFit/>
          </a:bodyPr>
          <a:lstStyle/>
          <a:p>
            <a:pPr defTabSz="685800"/>
            <a:r>
              <a:rPr lang="en-GB" sz="2700" b="1">
                <a:solidFill>
                  <a:srgbClr val="002060"/>
                </a:solidFill>
                <a:latin typeface="Tahoma" panose="020B0604030504040204" pitchFamily="34" charset="0"/>
                <a:ea typeface="Tahoma" panose="020B0604030504040204" pitchFamily="34" charset="0"/>
                <a:cs typeface="Tahoma" panose="020B0604030504040204" pitchFamily="34" charset="0"/>
              </a:rPr>
              <a:t>Art and Design    EYFS to Year 2</a:t>
            </a:r>
          </a:p>
        </p:txBody>
      </p:sp>
      <p:sp>
        <p:nvSpPr>
          <p:cNvPr id="4" name="Rectangle 1"/>
          <p:cNvSpPr>
            <a:spLocks noChangeArrowheads="1"/>
          </p:cNvSpPr>
          <p:nvPr/>
        </p:nvSpPr>
        <p:spPr bwMode="auto">
          <a:xfrm>
            <a:off x="1485901" y="2248705"/>
            <a:ext cx="138564"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fontAlgn="base">
              <a:spcBef>
                <a:spcPct val="0"/>
              </a:spcBef>
              <a:spcAft>
                <a:spcPct val="0"/>
              </a:spcAft>
            </a:pPr>
            <a:endParaRPr lang="en-US" altLang="en-US" sz="135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nvGraphicFramePr>
        <p:xfrm>
          <a:off x="1329158" y="1576683"/>
          <a:ext cx="6483202" cy="3728294"/>
        </p:xfrm>
        <a:graphic>
          <a:graphicData uri="http://schemas.openxmlformats.org/drawingml/2006/table">
            <a:tbl>
              <a:tblPr firstRow="1" firstCol="1" bandRow="1">
                <a:tableStyleId>{5C22544A-7EE6-4342-B048-85BDC9FD1C3A}</a:tableStyleId>
              </a:tblPr>
              <a:tblGrid>
                <a:gridCol w="576729">
                  <a:extLst>
                    <a:ext uri="{9D8B030D-6E8A-4147-A177-3AD203B41FA5}">
                      <a16:colId xmlns:a16="http://schemas.microsoft.com/office/drawing/2014/main" val="20000"/>
                    </a:ext>
                  </a:extLst>
                </a:gridCol>
                <a:gridCol w="1830091">
                  <a:extLst>
                    <a:ext uri="{9D8B030D-6E8A-4147-A177-3AD203B41FA5}">
                      <a16:colId xmlns:a16="http://schemas.microsoft.com/office/drawing/2014/main" val="713258296"/>
                    </a:ext>
                  </a:extLst>
                </a:gridCol>
                <a:gridCol w="2024743">
                  <a:extLst>
                    <a:ext uri="{9D8B030D-6E8A-4147-A177-3AD203B41FA5}">
                      <a16:colId xmlns:a16="http://schemas.microsoft.com/office/drawing/2014/main" val="20001"/>
                    </a:ext>
                  </a:extLst>
                </a:gridCol>
                <a:gridCol w="2051639">
                  <a:extLst>
                    <a:ext uri="{9D8B030D-6E8A-4147-A177-3AD203B41FA5}">
                      <a16:colId xmlns:a16="http://schemas.microsoft.com/office/drawing/2014/main" val="20002"/>
                    </a:ext>
                  </a:extLst>
                </a:gridCol>
              </a:tblGrid>
              <a:tr h="266392">
                <a:tc>
                  <a:txBody>
                    <a:bodyPr/>
                    <a:lstStyle/>
                    <a:p>
                      <a:pPr>
                        <a:lnSpc>
                          <a:spcPct val="115000"/>
                        </a:lnSpc>
                        <a:spcAft>
                          <a:spcPts val="0"/>
                        </a:spcAft>
                      </a:pPr>
                      <a:r>
                        <a:rPr lang="en-GB" sz="600" b="0">
                          <a:effectLst/>
                          <a:latin typeface="Tahoma" panose="020B0604030504040204" pitchFamily="34" charset="0"/>
                          <a:ea typeface="Tahoma" panose="020B0604030504040204" pitchFamily="34" charset="0"/>
                          <a:cs typeface="Tahoma" panose="020B0604030504040204" pitchFamily="34" charset="0"/>
                        </a:rPr>
                        <a:t> </a:t>
                      </a:r>
                    </a:p>
                  </a:txBody>
                  <a:tcPr marL="17686" marR="17686" marT="0" marB="0"/>
                </a:tc>
                <a:tc>
                  <a:txBody>
                    <a:bodyPr/>
                    <a:lstStyle/>
                    <a:p>
                      <a:pPr algn="ctr">
                        <a:lnSpc>
                          <a:spcPct val="115000"/>
                        </a:lnSpc>
                        <a:spcAft>
                          <a:spcPts val="0"/>
                        </a:spcAft>
                      </a:pPr>
                      <a:r>
                        <a:rPr lang="en-GB" sz="600" b="1">
                          <a:effectLst/>
                          <a:latin typeface="Tahoma" panose="020B0604030504040204" pitchFamily="34" charset="0"/>
                          <a:ea typeface="Tahoma" panose="020B0604030504040204" pitchFamily="34" charset="0"/>
                          <a:cs typeface="Tahoma" panose="020B0604030504040204" pitchFamily="34" charset="0"/>
                        </a:rPr>
                        <a:t>EYFS</a:t>
                      </a:r>
                    </a:p>
                  </a:txBody>
                  <a:tcPr marL="17686" marR="17686" marT="0" marB="0" anchor="ctr"/>
                </a:tc>
                <a:tc>
                  <a:txBody>
                    <a:bodyPr/>
                    <a:lstStyle/>
                    <a:p>
                      <a:pPr algn="ctr">
                        <a:lnSpc>
                          <a:spcPct val="115000"/>
                        </a:lnSpc>
                        <a:spcAft>
                          <a:spcPts val="0"/>
                        </a:spcAft>
                      </a:pPr>
                      <a:r>
                        <a:rPr lang="en-GB" sz="600" b="1">
                          <a:effectLst/>
                          <a:latin typeface="Tahoma" panose="020B0604030504040204" pitchFamily="34" charset="0"/>
                          <a:ea typeface="Tahoma" panose="020B0604030504040204" pitchFamily="34" charset="0"/>
                          <a:cs typeface="Tahoma" panose="020B0604030504040204" pitchFamily="34" charset="0"/>
                        </a:rPr>
                        <a:t>Year 1</a:t>
                      </a:r>
                    </a:p>
                  </a:txBody>
                  <a:tcPr marL="17686" marR="17686" marT="0" marB="0" anchor="ctr"/>
                </a:tc>
                <a:tc>
                  <a:txBody>
                    <a:bodyPr/>
                    <a:lstStyle/>
                    <a:p>
                      <a:pPr algn="ctr">
                        <a:lnSpc>
                          <a:spcPct val="115000"/>
                        </a:lnSpc>
                        <a:spcAft>
                          <a:spcPts val="0"/>
                        </a:spcAft>
                      </a:pPr>
                      <a:r>
                        <a:rPr lang="en-GB" sz="600" b="1">
                          <a:effectLst/>
                          <a:latin typeface="Tahoma" panose="020B0604030504040204" pitchFamily="34" charset="0"/>
                          <a:ea typeface="Tahoma" panose="020B0604030504040204" pitchFamily="34" charset="0"/>
                          <a:cs typeface="Tahoma" panose="020B0604030504040204" pitchFamily="34" charset="0"/>
                        </a:rPr>
                        <a:t>Year 2</a:t>
                      </a:r>
                    </a:p>
                  </a:txBody>
                  <a:tcPr marL="17686" marR="17686" marT="0" marB="0" anchor="ctr"/>
                </a:tc>
                <a:extLst>
                  <a:ext uri="{0D108BD9-81ED-4DB2-BD59-A6C34878D82A}">
                    <a16:rowId xmlns:a16="http://schemas.microsoft.com/office/drawing/2014/main" val="10000"/>
                  </a:ext>
                </a:extLst>
              </a:tr>
              <a:tr h="1557528">
                <a:tc>
                  <a:txBody>
                    <a:bodyPr/>
                    <a:lstStyle/>
                    <a:p>
                      <a:pPr algn="ctr">
                        <a:lnSpc>
                          <a:spcPct val="115000"/>
                        </a:lnSpc>
                        <a:spcAft>
                          <a:spcPts val="0"/>
                        </a:spcAft>
                      </a:pPr>
                      <a:r>
                        <a:rPr lang="en-GB" sz="600" b="0">
                          <a:effectLst/>
                          <a:latin typeface="Tahoma" panose="020B0604030504040204" pitchFamily="34" charset="0"/>
                          <a:ea typeface="Tahoma" panose="020B0604030504040204" pitchFamily="34" charset="0"/>
                          <a:cs typeface="Tahoma" panose="020B0604030504040204" pitchFamily="34" charset="0"/>
                        </a:rPr>
                        <a:t>Sculpture/ 3D</a:t>
                      </a:r>
                    </a:p>
                  </a:txBody>
                  <a:tcPr marL="17686" marR="17686" marT="0" marB="0" anchor="ctr"/>
                </a:tc>
                <a:tc>
                  <a:txBody>
                    <a:bodyPr/>
                    <a:lstStyle/>
                    <a:p>
                      <a:pPr marL="171450" indent="-171450">
                        <a:buFont typeface="Arial" panose="020B0604020202020204" pitchFamily="34" charset="0"/>
                        <a:buChar char="•"/>
                      </a:pPr>
                      <a:r>
                        <a:rPr lang="en-GB" sz="600" b="0" kern="1200">
                          <a:solidFill>
                            <a:schemeClr val="dk1"/>
                          </a:solidFill>
                          <a:effectLst/>
                          <a:latin typeface="Tahoma" panose="020B0604030504040204" pitchFamily="34" charset="0"/>
                          <a:ea typeface="Tahoma" panose="020B0604030504040204" pitchFamily="34" charset="0"/>
                          <a:cs typeface="Tahoma" panose="020B0604030504040204" pitchFamily="34" charset="0"/>
                        </a:rPr>
                        <a:t>Experiment with model making using a</a:t>
                      </a:r>
                      <a:r>
                        <a:rPr lang="en-GB" sz="600" b="0" kern="1200" baseline="0">
                          <a:solidFill>
                            <a:schemeClr val="dk1"/>
                          </a:solidFill>
                          <a:effectLst/>
                          <a:latin typeface="Tahoma" panose="020B0604030504040204" pitchFamily="34" charset="0"/>
                          <a:ea typeface="Tahoma" panose="020B0604030504040204" pitchFamily="34" charset="0"/>
                          <a:cs typeface="Tahoma" panose="020B0604030504040204" pitchFamily="34" charset="0"/>
                        </a:rPr>
                        <a:t> range of 3D boxes/ junk/ recycled items.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b="0" kern="1200" baseline="0">
                          <a:solidFill>
                            <a:schemeClr val="dk1"/>
                          </a:solidFill>
                          <a:effectLst/>
                          <a:latin typeface="Tahoma" panose="020B0604030504040204" pitchFamily="34" charset="0"/>
                          <a:ea typeface="Tahoma" panose="020B0604030504040204" pitchFamily="34" charset="0"/>
                          <a:cs typeface="Tahoma" panose="020B0604030504040204" pitchFamily="34" charset="0"/>
                        </a:rPr>
                        <a:t>Consider ways to attach one item to another using glues and tapes.</a:t>
                      </a:r>
                      <a:endParaRPr lang="en-GB" sz="600" b="0">
                        <a:effectLst/>
                        <a:latin typeface="Tahoma" panose="020B060403050404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r>
                        <a:rPr lang="en-GB" sz="600" b="0" kern="1200">
                          <a:solidFill>
                            <a:schemeClr val="dk1"/>
                          </a:solidFill>
                          <a:effectLst/>
                          <a:latin typeface="Tahoma" panose="020B0604030504040204" pitchFamily="34" charset="0"/>
                          <a:ea typeface="Tahoma" panose="020B0604030504040204" pitchFamily="34" charset="0"/>
                          <a:cs typeface="Tahoma" panose="020B0604030504040204" pitchFamily="34" charset="0"/>
                        </a:rPr>
                        <a:t>Manipulate a range of materials with hands such as play dough,</a:t>
                      </a:r>
                      <a:r>
                        <a:rPr lang="en-GB" sz="600" b="0" kern="1200" baseline="0">
                          <a:solidFill>
                            <a:schemeClr val="dk1"/>
                          </a:solidFill>
                          <a:effectLst/>
                          <a:latin typeface="Tahoma" panose="020B0604030504040204" pitchFamily="34" charset="0"/>
                          <a:ea typeface="Tahoma" panose="020B0604030504040204" pitchFamily="34" charset="0"/>
                          <a:cs typeface="Tahoma" panose="020B0604030504040204" pitchFamily="34" charset="0"/>
                        </a:rPr>
                        <a:t> s</a:t>
                      </a:r>
                      <a:r>
                        <a:rPr lang="en-GB" sz="600" b="0" kern="1200">
                          <a:solidFill>
                            <a:schemeClr val="dk1"/>
                          </a:solidFill>
                          <a:effectLst/>
                          <a:latin typeface="Tahoma" panose="020B0604030504040204" pitchFamily="34" charset="0"/>
                          <a:ea typeface="Tahoma" panose="020B0604030504040204" pitchFamily="34" charset="0"/>
                          <a:cs typeface="Tahoma" panose="020B0604030504040204" pitchFamily="34" charset="0"/>
                        </a:rPr>
                        <a:t>alt dough and</a:t>
                      </a:r>
                      <a:r>
                        <a:rPr lang="en-GB" sz="600" b="0" kern="1200" baseline="0">
                          <a:solidFill>
                            <a:schemeClr val="dk1"/>
                          </a:solidFill>
                          <a:effectLst/>
                          <a:latin typeface="Tahoma" panose="020B0604030504040204" pitchFamily="34" charset="0"/>
                          <a:ea typeface="Tahoma" panose="020B0604030504040204" pitchFamily="34" charset="0"/>
                          <a:cs typeface="Tahoma" panose="020B0604030504040204" pitchFamily="34" charset="0"/>
                        </a:rPr>
                        <a:t> clay: rolling, wedging, cutting, squeezing and squashing.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baseline="0">
                          <a:effectLst/>
                          <a:latin typeface="Tahoma" panose="020B0604030504040204" pitchFamily="34" charset="0"/>
                          <a:ea typeface="Tahoma" panose="020B0604030504040204" pitchFamily="34" charset="0"/>
                          <a:cs typeface="Tahoma" panose="020B0604030504040204" pitchFamily="34" charset="0"/>
                        </a:rPr>
                        <a:t>Look at a range of art by different creators. </a:t>
                      </a:r>
                      <a:endParaRPr lang="en-GB" sz="600">
                        <a:effectLst/>
                        <a:latin typeface="Tahoma" panose="020B060403050404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endParaRPr lang="en-GB" sz="600" b="0" kern="1200" baseline="0">
                        <a:solidFill>
                          <a:schemeClr val="dk1"/>
                        </a:solidFill>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indent="-171450">
                        <a:buFont typeface="Arial" panose="020B0604020202020204" pitchFamily="34" charset="0"/>
                        <a:buChar char="•"/>
                      </a:pPr>
                      <a:r>
                        <a:rPr lang="en-GB" sz="600" b="0" kern="1200">
                          <a:solidFill>
                            <a:schemeClr val="dk1"/>
                          </a:solidFill>
                          <a:effectLst/>
                          <a:latin typeface="Tahoma" panose="020B0604030504040204" pitchFamily="34" charset="0"/>
                          <a:ea typeface="Tahoma" panose="020B0604030504040204" pitchFamily="34" charset="0"/>
                          <a:cs typeface="Tahoma" panose="020B0604030504040204" pitchFamily="34" charset="0"/>
                        </a:rPr>
                        <a:t>Start to be aware of natural and man-made 3 dimensional forms in the environment. </a:t>
                      </a:r>
                    </a:p>
                    <a:p>
                      <a:pPr marL="171450" indent="-171450">
                        <a:buFont typeface="Arial" panose="020B0604020202020204" pitchFamily="34" charset="0"/>
                        <a:buChar char="•"/>
                      </a:pPr>
                      <a:r>
                        <a:rPr lang="en-GB" sz="600" b="0" kern="1200">
                          <a:solidFill>
                            <a:schemeClr val="dk1"/>
                          </a:solidFill>
                          <a:effectLst/>
                          <a:latin typeface="Tahoma" panose="020B0604030504040204" pitchFamily="34" charset="0"/>
                          <a:ea typeface="Tahoma" panose="020B0604030504040204" pitchFamily="34" charset="0"/>
                          <a:cs typeface="Tahoma" panose="020B0604030504040204" pitchFamily="34" charset="0"/>
                        </a:rPr>
                        <a:t>Know the difference between natural and man-made and re-cycled.</a:t>
                      </a:r>
                    </a:p>
                    <a:p>
                      <a:pPr marL="171450" indent="-171450">
                        <a:buFont typeface="Arial" panose="020B0604020202020204" pitchFamily="34" charset="0"/>
                        <a:buChar char="•"/>
                      </a:pPr>
                      <a:r>
                        <a:rPr lang="en-GB" sz="600" b="0" kern="1200">
                          <a:solidFill>
                            <a:schemeClr val="dk1"/>
                          </a:solidFill>
                          <a:effectLst/>
                          <a:latin typeface="Tahoma" panose="020B0604030504040204" pitchFamily="34" charset="0"/>
                          <a:ea typeface="Tahoma" panose="020B0604030504040204" pitchFamily="34" charset="0"/>
                          <a:cs typeface="Tahoma" panose="020B0604030504040204" pitchFamily="34" charset="0"/>
                        </a:rPr>
                        <a:t>Study pattern and colour in nature.</a:t>
                      </a:r>
                    </a:p>
                    <a:p>
                      <a:pPr marL="171450" indent="-171450">
                        <a:buFont typeface="Arial" panose="020B0604020202020204" pitchFamily="34" charset="0"/>
                        <a:buChar char="•"/>
                      </a:pPr>
                      <a:r>
                        <a:rPr lang="en-GB" sz="600" b="0" kern="1200">
                          <a:solidFill>
                            <a:schemeClr val="dk1"/>
                          </a:solidFill>
                          <a:effectLst/>
                          <a:latin typeface="Tahoma" panose="020B0604030504040204" pitchFamily="34" charset="0"/>
                          <a:ea typeface="Tahoma" panose="020B0604030504040204" pitchFamily="34" charset="0"/>
                          <a:cs typeface="Tahoma" panose="020B0604030504040204" pitchFamily="34" charset="0"/>
                        </a:rPr>
                        <a:t>Make collections of natural forms, e.g. sticks, leaves, stones. </a:t>
                      </a:r>
                    </a:p>
                    <a:p>
                      <a:pPr marL="171450" indent="-171450">
                        <a:buFont typeface="Arial" panose="020B0604020202020204" pitchFamily="34" charset="0"/>
                        <a:buChar char="•"/>
                      </a:pPr>
                      <a:r>
                        <a:rPr lang="en-GB" sz="600" b="0" kern="1200">
                          <a:solidFill>
                            <a:schemeClr val="dk1"/>
                          </a:solidFill>
                          <a:effectLst/>
                          <a:latin typeface="Tahoma" panose="020B0604030504040204" pitchFamily="34" charset="0"/>
                          <a:ea typeface="Tahoma" panose="020B0604030504040204" pitchFamily="34" charset="0"/>
                          <a:cs typeface="Tahoma" panose="020B0604030504040204" pitchFamily="34" charset="0"/>
                        </a:rPr>
                        <a:t>Know that land art can</a:t>
                      </a:r>
                      <a:r>
                        <a:rPr lang="en-GB" sz="600" b="0" kern="1200" baseline="0">
                          <a:solidFill>
                            <a:schemeClr val="dk1"/>
                          </a:solidFill>
                          <a:effectLst/>
                          <a:latin typeface="Tahoma" panose="020B0604030504040204" pitchFamily="34" charset="0"/>
                          <a:ea typeface="Tahoma" panose="020B0604030504040204" pitchFamily="34" charset="0"/>
                          <a:cs typeface="Tahoma" panose="020B0604030504040204" pitchFamily="34" charset="0"/>
                        </a:rPr>
                        <a:t> be</a:t>
                      </a:r>
                      <a:r>
                        <a:rPr lang="en-GB" sz="600" b="0" kern="1200">
                          <a:solidFill>
                            <a:schemeClr val="dk1"/>
                          </a:solidFill>
                          <a:effectLst/>
                          <a:latin typeface="Tahoma" panose="020B0604030504040204" pitchFamily="34" charset="0"/>
                          <a:ea typeface="Tahoma" panose="020B0604030504040204" pitchFamily="34" charset="0"/>
                          <a:cs typeface="Tahoma" panose="020B0604030504040204" pitchFamily="34" charset="0"/>
                        </a:rPr>
                        <a:t> impermanent therefore photographs are an</a:t>
                      </a:r>
                      <a:r>
                        <a:rPr lang="en-GB" sz="600" b="0" kern="1200" baseline="0">
                          <a:solidFill>
                            <a:schemeClr val="dk1"/>
                          </a:solidFill>
                          <a:effectLst/>
                          <a:latin typeface="Tahoma" panose="020B0604030504040204" pitchFamily="34" charset="0"/>
                          <a:ea typeface="Tahoma" panose="020B0604030504040204" pitchFamily="34" charset="0"/>
                          <a:cs typeface="Tahoma" panose="020B0604030504040204" pitchFamily="34" charset="0"/>
                        </a:rPr>
                        <a:t> important element of the work.</a:t>
                      </a:r>
                      <a:r>
                        <a:rPr lang="en-GB" sz="600" b="0" kern="1200">
                          <a:solidFill>
                            <a:schemeClr val="dk1"/>
                          </a:solidFill>
                          <a:effectLst/>
                          <a:latin typeface="Tahoma" panose="020B0604030504040204" pitchFamily="34" charset="0"/>
                          <a:ea typeface="Tahoma" panose="020B0604030504040204" pitchFamily="34" charset="0"/>
                          <a:cs typeface="Tahoma" panose="020B0604030504040204" pitchFamily="34" charset="0"/>
                        </a:rPr>
                        <a:t> </a:t>
                      </a:r>
                    </a:p>
                    <a:p>
                      <a:pPr marL="171450" indent="-171450">
                        <a:buFont typeface="Arial" panose="020B0604020202020204" pitchFamily="34" charset="0"/>
                        <a:buChar char="•"/>
                      </a:pPr>
                      <a:r>
                        <a:rPr lang="en-GB" sz="600" b="0" kern="1200">
                          <a:solidFill>
                            <a:schemeClr val="dk1"/>
                          </a:solidFill>
                          <a:effectLst/>
                          <a:latin typeface="Tahoma" panose="020B0604030504040204" pitchFamily="34" charset="0"/>
                          <a:ea typeface="Tahoma" panose="020B0604030504040204" pitchFamily="34" charset="0"/>
                          <a:cs typeface="Tahoma" panose="020B0604030504040204" pitchFamily="34" charset="0"/>
                        </a:rPr>
                        <a:t>Begin to manipulate clay with intention, making simple thumb pots.</a:t>
                      </a:r>
                    </a:p>
                    <a:p>
                      <a:pPr marL="171450" indent="-171450">
                        <a:buFont typeface="Arial" panose="020B0604020202020204" pitchFamily="34" charset="0"/>
                        <a:buChar char="•"/>
                      </a:pPr>
                      <a:r>
                        <a:rPr lang="en-GB" sz="600" b="0" kern="1200">
                          <a:solidFill>
                            <a:schemeClr val="dk1"/>
                          </a:solidFill>
                          <a:effectLst/>
                          <a:latin typeface="Tahoma" panose="020B0604030504040204" pitchFamily="34" charset="0"/>
                          <a:ea typeface="Tahoma" panose="020B0604030504040204" pitchFamily="34" charset="0"/>
                          <a:cs typeface="Tahoma" panose="020B0604030504040204" pitchFamily="34" charset="0"/>
                        </a:rPr>
                        <a:t>Understand</a:t>
                      </a:r>
                      <a:r>
                        <a:rPr lang="en-GB" sz="600" b="0" kern="1200" baseline="0">
                          <a:solidFill>
                            <a:schemeClr val="dk1"/>
                          </a:solidFill>
                          <a:effectLst/>
                          <a:latin typeface="Tahoma" panose="020B0604030504040204" pitchFamily="34" charset="0"/>
                          <a:ea typeface="Tahoma" panose="020B0604030504040204" pitchFamily="34" charset="0"/>
                          <a:cs typeface="Tahoma" panose="020B0604030504040204" pitchFamily="34" charset="0"/>
                        </a:rPr>
                        <a:t> that clay is a natural material and needs careful handling to produce required results.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baseline="0">
                          <a:effectLst/>
                          <a:latin typeface="Tahoma" panose="020B0604030504040204" pitchFamily="34" charset="0"/>
                          <a:ea typeface="Tahoma" panose="020B0604030504040204" pitchFamily="34" charset="0"/>
                          <a:cs typeface="Tahoma" panose="020B0604030504040204" pitchFamily="34" charset="0"/>
                        </a:rPr>
                        <a:t>Begin to show awareness of artists and designers and express likes and dislikes. </a:t>
                      </a:r>
                    </a:p>
                    <a:p>
                      <a:r>
                        <a:rPr lang="en-GB" sz="600" b="0" kern="1200">
                          <a:solidFill>
                            <a:schemeClr val="dk1"/>
                          </a:solidFill>
                          <a:effectLst/>
                          <a:latin typeface="Tahoma" panose="020B0604030504040204" pitchFamily="34" charset="0"/>
                          <a:ea typeface="Tahoma" panose="020B0604030504040204" pitchFamily="34" charset="0"/>
                          <a:cs typeface="Tahoma" panose="020B0604030504040204" pitchFamily="34" charset="0"/>
                        </a:rPr>
                        <a:t> </a:t>
                      </a:r>
                    </a:p>
                    <a:p>
                      <a:pPr algn="l">
                        <a:lnSpc>
                          <a:spcPct val="115000"/>
                        </a:lnSpc>
                        <a:spcAft>
                          <a:spcPts val="0"/>
                        </a:spcAft>
                      </a:pPr>
                      <a:endParaRPr lang="en-GB" sz="600" b="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indent="-171450">
                        <a:buFont typeface="Arial" panose="020B0604020202020204" pitchFamily="34" charset="0"/>
                        <a:buChar char="•"/>
                      </a:pPr>
                      <a:r>
                        <a:rPr lang="en-GB" sz="600" b="0" kern="1200">
                          <a:solidFill>
                            <a:schemeClr val="dk1"/>
                          </a:solidFill>
                          <a:effectLst/>
                          <a:latin typeface="Tahoma" panose="020B0604030504040204" pitchFamily="34" charset="0"/>
                          <a:ea typeface="Tahoma" panose="020B0604030504040204" pitchFamily="34" charset="0"/>
                          <a:cs typeface="Tahoma" panose="020B0604030504040204" pitchFamily="34" charset="0"/>
                        </a:rPr>
                        <a:t>Manipulate</a:t>
                      </a:r>
                      <a:r>
                        <a:rPr lang="en-GB" sz="600" b="0" kern="1200" baseline="0">
                          <a:solidFill>
                            <a:schemeClr val="dk1"/>
                          </a:solidFill>
                          <a:effectLst/>
                          <a:latin typeface="Tahoma" panose="020B0604030504040204" pitchFamily="34" charset="0"/>
                          <a:ea typeface="Tahoma" panose="020B0604030504040204" pitchFamily="34" charset="0"/>
                          <a:cs typeface="Tahoma" panose="020B0604030504040204" pitchFamily="34" charset="0"/>
                        </a:rPr>
                        <a:t> and join m</a:t>
                      </a:r>
                      <a:r>
                        <a:rPr lang="en-GB" sz="600" b="0" kern="1200">
                          <a:solidFill>
                            <a:schemeClr val="dk1"/>
                          </a:solidFill>
                          <a:effectLst/>
                          <a:latin typeface="Tahoma" panose="020B0604030504040204" pitchFamily="34" charset="0"/>
                          <a:ea typeface="Tahoma" panose="020B0604030504040204" pitchFamily="34" charset="0"/>
                          <a:cs typeface="Tahoma" panose="020B0604030504040204" pitchFamily="34" charset="0"/>
                        </a:rPr>
                        <a:t>an made objects to make a structure, e.g. plastic spoons, art straws, cups.</a:t>
                      </a:r>
                    </a:p>
                    <a:p>
                      <a:pPr marL="171450" indent="-171450">
                        <a:buFont typeface="Arial" panose="020B0604020202020204" pitchFamily="34" charset="0"/>
                        <a:buChar char="•"/>
                      </a:pPr>
                      <a:r>
                        <a:rPr lang="en-GB" sz="600" b="0" kern="1200">
                          <a:solidFill>
                            <a:schemeClr val="dk1"/>
                          </a:solidFill>
                          <a:effectLst/>
                          <a:latin typeface="Tahoma" panose="020B0604030504040204" pitchFamily="34" charset="0"/>
                          <a:ea typeface="Tahoma" panose="020B0604030504040204" pitchFamily="34" charset="0"/>
                          <a:cs typeface="Tahoma" panose="020B0604030504040204" pitchFamily="34" charset="0"/>
                        </a:rPr>
                        <a:t>Consider how structures need to be able to support themselves. </a:t>
                      </a:r>
                    </a:p>
                    <a:p>
                      <a:pPr marL="171450" indent="-171450">
                        <a:buFont typeface="Arial" panose="020B0604020202020204" pitchFamily="34" charset="0"/>
                        <a:buChar char="•"/>
                      </a:pPr>
                      <a:r>
                        <a:rPr lang="en-GB" sz="600" b="0" kern="1200">
                          <a:solidFill>
                            <a:schemeClr val="dk1"/>
                          </a:solidFill>
                          <a:effectLst/>
                          <a:latin typeface="Tahoma" panose="020B0604030504040204" pitchFamily="34" charset="0"/>
                          <a:ea typeface="Tahoma" panose="020B0604030504040204" pitchFamily="34" charset="0"/>
                          <a:cs typeface="Tahoma" panose="020B0604030504040204" pitchFamily="34" charset="0"/>
                        </a:rPr>
                        <a:t>Look at large installations online.  </a:t>
                      </a:r>
                    </a:p>
                    <a:p>
                      <a:pPr marL="171450" indent="-171450">
                        <a:buFont typeface="Arial" panose="020B0604020202020204" pitchFamily="34" charset="0"/>
                        <a:buChar char="•"/>
                      </a:pPr>
                      <a:r>
                        <a:rPr lang="en-GB" sz="600" b="0" kern="1200">
                          <a:solidFill>
                            <a:schemeClr val="dk1"/>
                          </a:solidFill>
                          <a:effectLst/>
                          <a:latin typeface="Tahoma" panose="020B0604030504040204" pitchFamily="34" charset="0"/>
                          <a:ea typeface="Tahoma" panose="020B0604030504040204" pitchFamily="34" charset="0"/>
                          <a:cs typeface="Tahoma" panose="020B0604030504040204" pitchFamily="34" charset="0"/>
                        </a:rPr>
                        <a:t>Begin to critically appraise</a:t>
                      </a:r>
                      <a:r>
                        <a:rPr lang="en-GB" sz="600" b="0" kern="1200" baseline="0">
                          <a:solidFill>
                            <a:schemeClr val="dk1"/>
                          </a:solidFill>
                          <a:effectLst/>
                          <a:latin typeface="Tahoma" panose="020B0604030504040204" pitchFamily="34" charset="0"/>
                          <a:ea typeface="Tahoma" panose="020B0604030504040204" pitchFamily="34" charset="0"/>
                          <a:cs typeface="Tahoma" panose="020B0604030504040204" pitchFamily="34" charset="0"/>
                        </a:rPr>
                        <a:t> work by other sculptors/ 3D artists/architects</a:t>
                      </a:r>
                      <a:endParaRPr lang="en-GB" sz="600" b="0" kern="1200">
                        <a:solidFill>
                          <a:schemeClr val="dk1"/>
                        </a:solidFill>
                        <a:effectLst/>
                        <a:latin typeface="Tahoma" panose="020B0604030504040204" pitchFamily="34" charset="0"/>
                        <a:ea typeface="Tahoma" panose="020B0604030504040204" pitchFamily="34" charset="0"/>
                        <a:cs typeface="Tahoma" panose="020B0604030504040204" pitchFamily="34"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baseline="0">
                          <a:effectLst/>
                          <a:latin typeface="Tahoma" panose="020B0604030504040204" pitchFamily="34" charset="0"/>
                          <a:ea typeface="Tahoma" panose="020B0604030504040204" pitchFamily="34" charset="0"/>
                          <a:cs typeface="Tahoma" panose="020B0604030504040204" pitchFamily="34" charset="0"/>
                        </a:rPr>
                        <a:t>Reflect on art work they have studied and use relevant vocabulary. </a:t>
                      </a:r>
                    </a:p>
                    <a:p>
                      <a:pPr marL="0" indent="0">
                        <a:buFont typeface="Arial" panose="020B0604020202020204" pitchFamily="34" charset="0"/>
                        <a:buNone/>
                      </a:pPr>
                      <a:endParaRPr lang="en-GB" sz="600" b="0" kern="1200">
                        <a:solidFill>
                          <a:schemeClr val="dk1"/>
                        </a:solidFill>
                        <a:effectLst/>
                        <a:latin typeface="Tahoma" panose="020B0604030504040204" pitchFamily="34" charset="0"/>
                        <a:ea typeface="Tahoma" panose="020B0604030504040204" pitchFamily="34" charset="0"/>
                        <a:cs typeface="Tahoma" panose="020B0604030504040204" pitchFamily="34" charset="0"/>
                      </a:endParaRPr>
                    </a:p>
                    <a:p>
                      <a:r>
                        <a:rPr lang="en-GB" sz="600" b="0" kern="1200">
                          <a:solidFill>
                            <a:schemeClr val="dk1"/>
                          </a:solidFill>
                          <a:effectLst/>
                          <a:latin typeface="Tahoma" panose="020B0604030504040204" pitchFamily="34" charset="0"/>
                          <a:ea typeface="Tahoma" panose="020B0604030504040204" pitchFamily="34" charset="0"/>
                          <a:cs typeface="Tahoma" panose="020B0604030504040204" pitchFamily="34" charset="0"/>
                        </a:rPr>
                        <a:t> </a:t>
                      </a:r>
                    </a:p>
                  </a:txBody>
                  <a:tcPr marL="17686" marR="17686" marT="0" marB="0"/>
                </a:tc>
                <a:extLst>
                  <a:ext uri="{0D108BD9-81ED-4DB2-BD59-A6C34878D82A}">
                    <a16:rowId xmlns:a16="http://schemas.microsoft.com/office/drawing/2014/main" val="10001"/>
                  </a:ext>
                </a:extLst>
              </a:tr>
              <a:tr h="697865">
                <a:tc>
                  <a:txBody>
                    <a:bodyPr/>
                    <a:lstStyle/>
                    <a:p>
                      <a:pPr algn="ctr">
                        <a:lnSpc>
                          <a:spcPct val="115000"/>
                        </a:lnSpc>
                        <a:spcAft>
                          <a:spcPts val="0"/>
                        </a:spcAft>
                      </a:pPr>
                      <a:r>
                        <a:rPr lang="en-GB" sz="600" b="0">
                          <a:effectLst/>
                          <a:latin typeface="Tahoma" panose="020B0604030504040204" pitchFamily="34" charset="0"/>
                          <a:ea typeface="Tahoma" panose="020B0604030504040204" pitchFamily="34" charset="0"/>
                          <a:cs typeface="Tahoma" panose="020B0604030504040204" pitchFamily="34" charset="0"/>
                        </a:rPr>
                        <a:t>Artists</a:t>
                      </a:r>
                    </a:p>
                    <a:p>
                      <a:pPr algn="ctr">
                        <a:lnSpc>
                          <a:spcPct val="115000"/>
                        </a:lnSpc>
                        <a:spcAft>
                          <a:spcPts val="0"/>
                        </a:spcAft>
                      </a:pPr>
                      <a:r>
                        <a:rPr lang="en-GB" sz="600" b="0">
                          <a:effectLst/>
                          <a:latin typeface="Tahoma" panose="020B0604030504040204" pitchFamily="34" charset="0"/>
                          <a:ea typeface="Tahoma" panose="020B0604030504040204" pitchFamily="34" charset="0"/>
                          <a:cs typeface="Tahoma" panose="020B0604030504040204" pitchFamily="34" charset="0"/>
                        </a:rPr>
                        <a:t>Craft</a:t>
                      </a:r>
                      <a:r>
                        <a:rPr lang="en-GB" sz="600" b="0" baseline="0">
                          <a:effectLst/>
                          <a:latin typeface="Tahoma" panose="020B0604030504040204" pitchFamily="34" charset="0"/>
                          <a:ea typeface="Tahoma" panose="020B0604030504040204" pitchFamily="34" charset="0"/>
                          <a:cs typeface="Tahoma" panose="020B0604030504040204" pitchFamily="34" charset="0"/>
                        </a:rPr>
                        <a:t> makers</a:t>
                      </a:r>
                    </a:p>
                    <a:p>
                      <a:pPr algn="ctr">
                        <a:lnSpc>
                          <a:spcPct val="115000"/>
                        </a:lnSpc>
                        <a:spcAft>
                          <a:spcPts val="0"/>
                        </a:spcAft>
                      </a:pPr>
                      <a:r>
                        <a:rPr lang="en-GB" sz="600" b="0">
                          <a:effectLst/>
                          <a:latin typeface="Tahoma" panose="020B0604030504040204" pitchFamily="34" charset="0"/>
                          <a:ea typeface="Tahoma" panose="020B0604030504040204" pitchFamily="34" charset="0"/>
                          <a:cs typeface="Tahoma" panose="020B0604030504040204" pitchFamily="34" charset="0"/>
                        </a:rPr>
                        <a:t>Designers</a:t>
                      </a:r>
                    </a:p>
                    <a:p>
                      <a:pPr algn="ctr">
                        <a:lnSpc>
                          <a:spcPct val="115000"/>
                        </a:lnSpc>
                        <a:spcAft>
                          <a:spcPts val="0"/>
                        </a:spcAft>
                      </a:pPr>
                      <a:endParaRPr lang="en-GB" sz="600" b="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nchor="ctr"/>
                </a:tc>
                <a:tc>
                  <a:txBody>
                    <a:bodyPr/>
                    <a:lstStyle/>
                    <a:p>
                      <a:pPr marL="171450" indent="-171450">
                        <a:buFont typeface="Arial" panose="020B0604020202020204" pitchFamily="34" charset="0"/>
                        <a:buChar char="•"/>
                      </a:pPr>
                      <a:r>
                        <a:rPr lang="en-GB" sz="600" b="0" kern="1200">
                          <a:solidFill>
                            <a:schemeClr val="dk1"/>
                          </a:solidFill>
                          <a:effectLst/>
                          <a:latin typeface="Tahoma" panose="020B0604030504040204" pitchFamily="34" charset="0"/>
                          <a:ea typeface="Tahoma" panose="020B0604030504040204" pitchFamily="34" charset="0"/>
                          <a:cs typeface="Tahoma" panose="020B0604030504040204" pitchFamily="34" charset="0"/>
                        </a:rPr>
                        <a:t>Joan Miro </a:t>
                      </a:r>
                    </a:p>
                    <a:p>
                      <a:pPr marL="171450" indent="-171450">
                        <a:buFont typeface="Arial" panose="020B0604020202020204" pitchFamily="34" charset="0"/>
                        <a:buChar char="•"/>
                      </a:pPr>
                      <a:r>
                        <a:rPr lang="en-GB" sz="600" b="0" kern="1200">
                          <a:solidFill>
                            <a:schemeClr val="dk1"/>
                          </a:solidFill>
                          <a:effectLst/>
                          <a:latin typeface="Tahoma" panose="020B0604030504040204" pitchFamily="34" charset="0"/>
                          <a:ea typeface="Tahoma" panose="020B0604030504040204" pitchFamily="34" charset="0"/>
                          <a:cs typeface="Tahoma" panose="020B0604030504040204" pitchFamily="34" charset="0"/>
                        </a:rPr>
                        <a:t>Michelle Reader </a:t>
                      </a:r>
                    </a:p>
                    <a:p>
                      <a:pPr marL="171450" indent="-171450">
                        <a:buFont typeface="Arial" panose="020B0604020202020204" pitchFamily="34" charset="0"/>
                        <a:buChar char="•"/>
                      </a:pPr>
                      <a:r>
                        <a:rPr lang="en-GB" sz="600" b="0" kern="1200">
                          <a:solidFill>
                            <a:schemeClr val="dk1"/>
                          </a:solidFill>
                          <a:effectLst/>
                          <a:latin typeface="Tahoma" panose="020B0604030504040204" pitchFamily="34" charset="0"/>
                          <a:ea typeface="Tahoma" panose="020B0604030504040204" pitchFamily="34" charset="0"/>
                          <a:cs typeface="Tahoma" panose="020B0604030504040204" pitchFamily="34" charset="0"/>
                        </a:rPr>
                        <a:t>Barbara Hepworth</a:t>
                      </a:r>
                      <a:endParaRPr lang="en-GB" sz="600" b="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indent="-171450" algn="l">
                        <a:lnSpc>
                          <a:spcPct val="115000"/>
                        </a:lnSpc>
                        <a:spcAft>
                          <a:spcPts val="0"/>
                        </a:spcAft>
                        <a:buFont typeface="Arial" panose="020B0604020202020204" pitchFamily="34" charset="0"/>
                        <a:buChar char="•"/>
                      </a:pPr>
                      <a:r>
                        <a:rPr lang="en-GB" sz="600" b="0" baseline="0">
                          <a:effectLst/>
                          <a:latin typeface="Tahoma" panose="020B0604030504040204" pitchFamily="34" charset="0"/>
                          <a:ea typeface="Tahoma" panose="020B0604030504040204" pitchFamily="34" charset="0"/>
                          <a:cs typeface="Tahoma" panose="020B0604030504040204" pitchFamily="34" charset="0"/>
                        </a:rPr>
                        <a:t>Stone age – pots/ vessels</a:t>
                      </a:r>
                    </a:p>
                    <a:p>
                      <a:pPr marL="171450" indent="-171450">
                        <a:buFont typeface="Arial" panose="020B0604020202020204" pitchFamily="34" charset="0"/>
                        <a:buChar char="•"/>
                      </a:pPr>
                      <a:r>
                        <a:rPr lang="en-GB" sz="600" b="0" kern="1200">
                          <a:solidFill>
                            <a:schemeClr val="dk1"/>
                          </a:solidFill>
                          <a:effectLst/>
                          <a:latin typeface="Tahoma" panose="020B0604030504040204" pitchFamily="34" charset="0"/>
                          <a:ea typeface="Tahoma" panose="020B0604030504040204" pitchFamily="34" charset="0"/>
                          <a:cs typeface="Tahoma" panose="020B0604030504040204" pitchFamily="34" charset="0"/>
                        </a:rPr>
                        <a:t>Land art - Andy Goldsworthy, Richard Long</a:t>
                      </a:r>
                    </a:p>
                  </a:txBody>
                  <a:tcPr marL="17686" marR="17686" marT="0" marB="0"/>
                </a:tc>
                <a:tc>
                  <a:txBody>
                    <a:bodyPr/>
                    <a:lstStyle/>
                    <a:p>
                      <a:pPr marL="171450" indent="-171450">
                        <a:buFont typeface="Arial" panose="020B0604020202020204" pitchFamily="34" charset="0"/>
                        <a:buChar char="•"/>
                      </a:pPr>
                      <a:r>
                        <a:rPr lang="en-GB"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Structures - Brendan Jamison (repeated objects e.g. sugar cubes), Eda Rothschild, Jill </a:t>
                      </a:r>
                      <a:r>
                        <a:rPr lang="en-GB" sz="600" kern="1200" err="1">
                          <a:solidFill>
                            <a:schemeClr val="dk1"/>
                          </a:solidFill>
                          <a:effectLst/>
                          <a:latin typeface="Tahoma" panose="020B0604030504040204" pitchFamily="34" charset="0"/>
                          <a:ea typeface="Tahoma" panose="020B0604030504040204" pitchFamily="34" charset="0"/>
                          <a:cs typeface="Tahoma" panose="020B0604030504040204" pitchFamily="34" charset="0"/>
                        </a:rPr>
                        <a:t>Townsley</a:t>
                      </a:r>
                      <a:r>
                        <a:rPr lang="en-GB"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 </a:t>
                      </a:r>
                      <a:r>
                        <a:rPr lang="en-GB" sz="600" kern="1200" err="1">
                          <a:solidFill>
                            <a:schemeClr val="dk1"/>
                          </a:solidFill>
                          <a:effectLst/>
                          <a:latin typeface="Tahoma" panose="020B0604030504040204" pitchFamily="34" charset="0"/>
                          <a:ea typeface="Tahoma" panose="020B0604030504040204" pitchFamily="34" charset="0"/>
                          <a:cs typeface="Tahoma" panose="020B0604030504040204" pitchFamily="34" charset="0"/>
                        </a:rPr>
                        <a:t>Jaume</a:t>
                      </a:r>
                      <a:r>
                        <a:rPr lang="en-GB" sz="600" kern="1200" baseline="0">
                          <a:solidFill>
                            <a:schemeClr val="dk1"/>
                          </a:solidFill>
                          <a:effectLst/>
                          <a:latin typeface="Tahoma" panose="020B0604030504040204" pitchFamily="34" charset="0"/>
                          <a:ea typeface="Tahoma" panose="020B0604030504040204" pitchFamily="34" charset="0"/>
                          <a:cs typeface="Tahoma" panose="020B0604030504040204" pitchFamily="34" charset="0"/>
                        </a:rPr>
                        <a:t> Plensa</a:t>
                      </a:r>
                    </a:p>
                    <a:p>
                      <a:pPr marL="171450" indent="-171450">
                        <a:buFont typeface="Arial" panose="020B0604020202020204" pitchFamily="34" charset="0"/>
                        <a:buChar char="•"/>
                      </a:pPr>
                      <a:r>
                        <a:rPr lang="en-GB" sz="600" b="0" kern="1200">
                          <a:solidFill>
                            <a:schemeClr val="dk1"/>
                          </a:solidFill>
                          <a:effectLst/>
                          <a:latin typeface="Tahoma" panose="020B0604030504040204" pitchFamily="34" charset="0"/>
                          <a:ea typeface="Tahoma" panose="020B0604030504040204" pitchFamily="34" charset="0"/>
                          <a:cs typeface="Tahoma" panose="020B0604030504040204" pitchFamily="34" charset="0"/>
                        </a:rPr>
                        <a:t>See Let’s Sculpt Twinkl KS1</a:t>
                      </a:r>
                      <a:endParaRPr lang="en-GB" sz="600" kern="1200">
                        <a:solidFill>
                          <a:schemeClr val="dk1"/>
                        </a:solidFill>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extLst>
                  <a:ext uri="{0D108BD9-81ED-4DB2-BD59-A6C34878D82A}">
                    <a16:rowId xmlns:a16="http://schemas.microsoft.com/office/drawing/2014/main" val="10002"/>
                  </a:ext>
                </a:extLst>
              </a:tr>
              <a:tr h="1206509">
                <a:tc>
                  <a:txBody>
                    <a:bodyPr/>
                    <a:lstStyle/>
                    <a:p>
                      <a:pPr algn="ctr">
                        <a:lnSpc>
                          <a:spcPct val="115000"/>
                        </a:lnSpc>
                        <a:spcAft>
                          <a:spcPts val="0"/>
                        </a:spcAft>
                      </a:pPr>
                      <a:r>
                        <a:rPr lang="en-GB" sz="600" b="0">
                          <a:effectLst/>
                          <a:latin typeface="Tahoma" panose="020B0604030504040204" pitchFamily="34" charset="0"/>
                          <a:ea typeface="Tahoma" panose="020B0604030504040204" pitchFamily="34" charset="0"/>
                          <a:cs typeface="Tahoma" panose="020B0604030504040204" pitchFamily="34" charset="0"/>
                        </a:rPr>
                        <a:t>Vocabulary</a:t>
                      </a:r>
                    </a:p>
                  </a:txBody>
                  <a:tcPr marL="17686" marR="17686" marT="0" marB="0" anchor="ctr"/>
                </a:tc>
                <a:tc>
                  <a:txBody>
                    <a:bodyPr/>
                    <a:lstStyle/>
                    <a:p>
                      <a:pPr marL="171450" indent="-171450">
                        <a:buFont typeface="Arial" panose="020B0604020202020204" pitchFamily="34" charset="0"/>
                        <a:buChar char="•"/>
                      </a:pPr>
                      <a:r>
                        <a:rPr lang="en-GB" sz="600" b="0">
                          <a:effectLst/>
                          <a:latin typeface="Tahoma" panose="020B0604030504040204" pitchFamily="34" charset="0"/>
                          <a:ea typeface="Tahoma" panose="020B0604030504040204" pitchFamily="34" charset="0"/>
                          <a:cs typeface="Tahoma" panose="020B0604030504040204" pitchFamily="34" charset="0"/>
                        </a:rPr>
                        <a:t>Model, Junk, Glue – PVA, Stich, Tape, Clay, Roll, Squash,</a:t>
                      </a:r>
                      <a:r>
                        <a:rPr lang="en-GB" sz="600" b="0" baseline="0">
                          <a:effectLst/>
                          <a:latin typeface="Tahoma" panose="020B0604030504040204" pitchFamily="34" charset="0"/>
                          <a:ea typeface="Tahoma" panose="020B0604030504040204" pitchFamily="34" charset="0"/>
                          <a:cs typeface="Tahoma" panose="020B0604030504040204" pitchFamily="34" charset="0"/>
                        </a:rPr>
                        <a:t> Join.</a:t>
                      </a:r>
                      <a:endParaRPr lang="en-GB" sz="600" b="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indent="-171450">
                        <a:buFont typeface="Arial" panose="020B0604020202020204" pitchFamily="34" charset="0"/>
                        <a:buChar char="•"/>
                      </a:pPr>
                      <a:r>
                        <a:rPr lang="en-US"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Cut, Fold, Bend, Assemble, Statue, Stone, Shell, Wood, metal, Thumb pot,</a:t>
                      </a:r>
                      <a:r>
                        <a:rPr lang="en-US" sz="600" kern="1200" baseline="0">
                          <a:solidFill>
                            <a:schemeClr val="dk1"/>
                          </a:solidFill>
                          <a:effectLst/>
                          <a:latin typeface="Tahoma" panose="020B0604030504040204" pitchFamily="34" charset="0"/>
                          <a:ea typeface="Tahoma" panose="020B0604030504040204" pitchFamily="34" charset="0"/>
                          <a:cs typeface="Tahoma" panose="020B0604030504040204" pitchFamily="34" charset="0"/>
                        </a:rPr>
                        <a:t> Impermanent, Natural forms. </a:t>
                      </a:r>
                      <a:endParaRPr lang="en-GB" sz="600" b="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indent="-171450">
                        <a:buFont typeface="Arial" panose="020B0604020202020204" pitchFamily="34" charset="0"/>
                        <a:buChar char="•"/>
                      </a:pPr>
                      <a:r>
                        <a:rPr lang="en-US"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Sculpture, 3D structure, Assemble, Construct, Statue, Stone, Metal, Curve, Form, Clay, Impress, Texture, Slip, Double thumb pot, 3-Dimensional, Kiln, Glaze, Potter, Pottery, Man made, Manipulate, Installation.</a:t>
                      </a:r>
                    </a:p>
                    <a:p>
                      <a:pPr marL="171450" indent="-171450">
                        <a:buFont typeface="Arial" panose="020B0604020202020204" pitchFamily="34" charset="0"/>
                        <a:buChar char="•"/>
                      </a:pPr>
                      <a:endParaRPr lang="en-US" sz="600" kern="1200">
                        <a:solidFill>
                          <a:schemeClr val="dk1"/>
                        </a:solidFill>
                        <a:effectLst/>
                        <a:latin typeface="Tahoma" panose="020B060403050404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r>
                        <a:rPr lang="en-US"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 Silversmith, </a:t>
                      </a:r>
                      <a:r>
                        <a:rPr lang="en-US" sz="600" kern="1200" err="1">
                          <a:solidFill>
                            <a:schemeClr val="dk1"/>
                          </a:solidFill>
                          <a:effectLst/>
                          <a:latin typeface="Tahoma" panose="020B0604030504040204" pitchFamily="34" charset="0"/>
                          <a:ea typeface="Tahoma" panose="020B0604030504040204" pitchFamily="34" charset="0"/>
                          <a:cs typeface="Tahoma" panose="020B0604030504040204" pitchFamily="34" charset="0"/>
                        </a:rPr>
                        <a:t>Jeweller</a:t>
                      </a:r>
                      <a:r>
                        <a:rPr lang="en-US"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 Stained glass</a:t>
                      </a:r>
                      <a:endParaRPr lang="en-GB" sz="600" kern="1200">
                        <a:solidFill>
                          <a:schemeClr val="dk1"/>
                        </a:solidFill>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230578494"/>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18155" y="1089290"/>
            <a:ext cx="507551" cy="503507"/>
          </a:xfrm>
          <a:prstGeom prst="rect">
            <a:avLst/>
          </a:prstGeom>
        </p:spPr>
      </p:pic>
      <p:sp>
        <p:nvSpPr>
          <p:cNvPr id="6" name="TextBox 5"/>
          <p:cNvSpPr txBox="1"/>
          <p:nvPr/>
        </p:nvSpPr>
        <p:spPr>
          <a:xfrm>
            <a:off x="1925705" y="1108049"/>
            <a:ext cx="5025164" cy="507831"/>
          </a:xfrm>
          <a:prstGeom prst="rect">
            <a:avLst/>
          </a:prstGeom>
          <a:noFill/>
        </p:spPr>
        <p:txBody>
          <a:bodyPr wrap="square" rtlCol="0">
            <a:spAutoFit/>
          </a:bodyPr>
          <a:lstStyle/>
          <a:p>
            <a:pPr defTabSz="685800"/>
            <a:r>
              <a:rPr lang="en-GB" sz="2700" b="1">
                <a:solidFill>
                  <a:srgbClr val="002060"/>
                </a:solidFill>
                <a:latin typeface="Tahoma" panose="020B0604030504040204" pitchFamily="34" charset="0"/>
                <a:ea typeface="Tahoma" panose="020B0604030504040204" pitchFamily="34" charset="0"/>
                <a:cs typeface="Tahoma" panose="020B0604030504040204" pitchFamily="34" charset="0"/>
              </a:rPr>
              <a:t>Art and Design    Year 3 to 6</a:t>
            </a:r>
          </a:p>
        </p:txBody>
      </p:sp>
      <p:sp>
        <p:nvSpPr>
          <p:cNvPr id="4" name="Rectangle 1"/>
          <p:cNvSpPr>
            <a:spLocks noChangeArrowheads="1"/>
          </p:cNvSpPr>
          <p:nvPr/>
        </p:nvSpPr>
        <p:spPr bwMode="auto">
          <a:xfrm>
            <a:off x="1485901" y="2248705"/>
            <a:ext cx="138564"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fontAlgn="base">
              <a:spcBef>
                <a:spcPct val="0"/>
              </a:spcBef>
              <a:spcAft>
                <a:spcPct val="0"/>
              </a:spcAft>
            </a:pPr>
            <a:endParaRPr lang="en-US" altLang="en-US" sz="135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6894258" y="1022248"/>
            <a:ext cx="918102" cy="300082"/>
          </a:xfrm>
          <a:prstGeom prst="rect">
            <a:avLst/>
          </a:prstGeom>
          <a:noFill/>
        </p:spPr>
        <p:txBody>
          <a:bodyPr wrap="square" rtlCol="0">
            <a:spAutoFit/>
          </a:bodyPr>
          <a:lstStyle/>
          <a:p>
            <a:pPr defTabSz="685800"/>
            <a:endParaRPr lang="en-GB" sz="1350" b="1">
              <a:solidFill>
                <a:srgbClr val="1F497D"/>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6678235" y="1322767"/>
            <a:ext cx="1242137" cy="276999"/>
          </a:xfrm>
          <a:prstGeom prst="rect">
            <a:avLst/>
          </a:prstGeom>
          <a:noFill/>
        </p:spPr>
        <p:txBody>
          <a:bodyPr wrap="square" rtlCol="0">
            <a:spAutoFit/>
          </a:bodyPr>
          <a:lstStyle/>
          <a:p>
            <a:pPr defTabSz="685800"/>
            <a:endParaRPr lang="en-GB" sz="1200" b="1">
              <a:solidFill>
                <a:srgbClr val="1F497D"/>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7" name="Table 6">
            <a:extLst>
              <a:ext uri="{FF2B5EF4-FFF2-40B4-BE49-F238E27FC236}">
                <a16:creationId xmlns:a16="http://schemas.microsoft.com/office/drawing/2014/main" id="{8064ACAE-4A41-44F7-ABD6-4F21AF4A769E}"/>
              </a:ext>
            </a:extLst>
          </p:cNvPr>
          <p:cNvGraphicFramePr>
            <a:graphicFrameLocks noGrp="1"/>
          </p:cNvGraphicFramePr>
          <p:nvPr/>
        </p:nvGraphicFramePr>
        <p:xfrm>
          <a:off x="1314910" y="1621636"/>
          <a:ext cx="6453508" cy="4977714"/>
        </p:xfrm>
        <a:graphic>
          <a:graphicData uri="http://schemas.openxmlformats.org/drawingml/2006/table">
            <a:tbl>
              <a:tblPr firstRow="1" firstCol="1" bandRow="1">
                <a:tableStyleId>{5C22544A-7EE6-4342-B048-85BDC9FD1C3A}</a:tableStyleId>
              </a:tblPr>
              <a:tblGrid>
                <a:gridCol w="743375">
                  <a:extLst>
                    <a:ext uri="{9D8B030D-6E8A-4147-A177-3AD203B41FA5}">
                      <a16:colId xmlns:a16="http://schemas.microsoft.com/office/drawing/2014/main" val="2863215087"/>
                    </a:ext>
                  </a:extLst>
                </a:gridCol>
                <a:gridCol w="1903019">
                  <a:extLst>
                    <a:ext uri="{9D8B030D-6E8A-4147-A177-3AD203B41FA5}">
                      <a16:colId xmlns:a16="http://schemas.microsoft.com/office/drawing/2014/main" val="122677382"/>
                    </a:ext>
                  </a:extLst>
                </a:gridCol>
                <a:gridCol w="1903557">
                  <a:extLst>
                    <a:ext uri="{9D8B030D-6E8A-4147-A177-3AD203B41FA5}">
                      <a16:colId xmlns:a16="http://schemas.microsoft.com/office/drawing/2014/main" val="375876866"/>
                    </a:ext>
                  </a:extLst>
                </a:gridCol>
                <a:gridCol w="1903557">
                  <a:extLst>
                    <a:ext uri="{9D8B030D-6E8A-4147-A177-3AD203B41FA5}">
                      <a16:colId xmlns:a16="http://schemas.microsoft.com/office/drawing/2014/main" val="3073927167"/>
                    </a:ext>
                  </a:extLst>
                </a:gridCol>
              </a:tblGrid>
              <a:tr h="247987">
                <a:tc>
                  <a:txBody>
                    <a:bodyPr/>
                    <a:lstStyle/>
                    <a:p>
                      <a:pP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 </a:t>
                      </a:r>
                    </a:p>
                  </a:txBody>
                  <a:tcPr marL="17686" marR="17686" marT="0" marB="0"/>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3</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4/5</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5/6</a:t>
                      </a:r>
                    </a:p>
                  </a:txBody>
                  <a:tcPr marL="17686" marR="17686" marT="0" marB="0" anchor="ctr"/>
                </a:tc>
                <a:extLst>
                  <a:ext uri="{0D108BD9-81ED-4DB2-BD59-A6C34878D82A}">
                    <a16:rowId xmlns:a16="http://schemas.microsoft.com/office/drawing/2014/main" val="265378462"/>
                  </a:ext>
                </a:extLst>
              </a:tr>
              <a:tr h="3474720">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Sculpture</a:t>
                      </a:r>
                    </a:p>
                  </a:txBody>
                  <a:tcPr marL="17686" marR="17686" marT="0" marB="0" anchor="ctr"/>
                </a:tc>
                <a:tc>
                  <a:txBody>
                    <a:bodyPr/>
                    <a:lstStyle/>
                    <a:p>
                      <a:pPr marL="171450" indent="-171450">
                        <a:buFont typeface="Arial" panose="020B0604020202020204" pitchFamily="34" charset="0"/>
                        <a:buChar char="•"/>
                      </a:pPr>
                      <a:r>
                        <a:rPr lang="en-GB" sz="600" b="0" kern="1200">
                          <a:solidFill>
                            <a:schemeClr val="dk1"/>
                          </a:solidFill>
                          <a:effectLst/>
                          <a:latin typeface="Tahoma" panose="020B0604030504040204" pitchFamily="34" charset="0"/>
                          <a:ea typeface="Tahoma" panose="020B0604030504040204" pitchFamily="34" charset="0"/>
                          <a:cs typeface="Tahoma" panose="020B0604030504040204" pitchFamily="34" charset="0"/>
                        </a:rPr>
                        <a:t>Appraise the work of artists who make</a:t>
                      </a:r>
                      <a:r>
                        <a:rPr lang="en-GB" sz="600" b="0" kern="1200" baseline="0">
                          <a:solidFill>
                            <a:schemeClr val="dk1"/>
                          </a:solidFill>
                          <a:effectLst/>
                          <a:latin typeface="Tahoma" panose="020B0604030504040204" pitchFamily="34" charset="0"/>
                          <a:ea typeface="Tahoma" panose="020B0604030504040204" pitchFamily="34" charset="0"/>
                          <a:cs typeface="Tahoma" panose="020B0604030504040204" pitchFamily="34" charset="0"/>
                        </a:rPr>
                        <a:t> kinetic sculptures</a:t>
                      </a:r>
                    </a:p>
                    <a:p>
                      <a:pPr marL="171450" indent="-171450">
                        <a:buFont typeface="Arial" panose="020B0604020202020204" pitchFamily="34" charset="0"/>
                        <a:buChar char="•"/>
                      </a:pPr>
                      <a:r>
                        <a:rPr lang="en-GB" sz="600" b="0" kern="1200" baseline="0">
                          <a:solidFill>
                            <a:schemeClr val="dk1"/>
                          </a:solidFill>
                          <a:effectLst/>
                          <a:latin typeface="Tahoma" panose="020B0604030504040204" pitchFamily="34" charset="0"/>
                          <a:ea typeface="Tahoma" panose="020B0604030504040204" pitchFamily="34" charset="0"/>
                          <a:cs typeface="Tahoma" panose="020B0604030504040204" pitchFamily="34" charset="0"/>
                        </a:rPr>
                        <a:t>Explore mobiles, puppets and models.</a:t>
                      </a:r>
                    </a:p>
                    <a:p>
                      <a:pPr marL="171450" indent="-171450">
                        <a:buFont typeface="Arial" panose="020B0604020202020204" pitchFamily="34" charset="0"/>
                        <a:buChar char="•"/>
                      </a:pPr>
                      <a:r>
                        <a:rPr lang="en-GB" sz="600" b="0" kern="1200">
                          <a:solidFill>
                            <a:schemeClr val="dk1"/>
                          </a:solidFill>
                          <a:effectLst/>
                          <a:latin typeface="Tahoma" panose="020B0604030504040204" pitchFamily="34" charset="0"/>
                          <a:ea typeface="Tahoma" panose="020B0604030504040204" pitchFamily="34" charset="0"/>
                          <a:cs typeface="Tahoma" panose="020B0604030504040204" pitchFamily="34" charset="0"/>
                        </a:rPr>
                        <a:t>Experiment with Kinetic sculpture using different materials by considering weight and balance</a:t>
                      </a:r>
                      <a:r>
                        <a:rPr lang="en-GB" sz="600" b="0" kern="1200" baseline="0">
                          <a:solidFill>
                            <a:schemeClr val="dk1"/>
                          </a:solidFill>
                          <a:effectLst/>
                          <a:latin typeface="Tahoma" panose="020B0604030504040204" pitchFamily="34" charset="0"/>
                          <a:ea typeface="Tahoma" panose="020B0604030504040204" pitchFamily="34" charset="0"/>
                          <a:cs typeface="Tahoma" panose="020B0604030504040204" pitchFamily="34" charset="0"/>
                        </a:rPr>
                        <a:t> and by joining together</a:t>
                      </a:r>
                      <a:endParaRPr lang="en-GB" sz="600" b="0" kern="1200">
                        <a:solidFill>
                          <a:schemeClr val="dk1"/>
                        </a:solidFill>
                        <a:effectLst/>
                        <a:latin typeface="Tahoma" panose="020B060403050404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r>
                        <a:rPr lang="en-GB" sz="600" b="0" kern="1200">
                          <a:solidFill>
                            <a:schemeClr val="dk1"/>
                          </a:solidFill>
                          <a:effectLst/>
                          <a:latin typeface="Tahoma" panose="020B0604030504040204" pitchFamily="34" charset="0"/>
                          <a:ea typeface="Tahoma" panose="020B0604030504040204" pitchFamily="34" charset="0"/>
                          <a:cs typeface="Tahoma" panose="020B0604030504040204" pitchFamily="34" charset="0"/>
                        </a:rPr>
                        <a:t>Look at making own abstract/ geometric forms to produce</a:t>
                      </a:r>
                      <a:r>
                        <a:rPr lang="en-GB" sz="600" b="0" kern="1200" baseline="0">
                          <a:solidFill>
                            <a:schemeClr val="dk1"/>
                          </a:solidFill>
                          <a:effectLst/>
                          <a:latin typeface="Tahoma" panose="020B0604030504040204" pitchFamily="34" charset="0"/>
                          <a:ea typeface="Tahoma" panose="020B0604030504040204" pitchFamily="34" charset="0"/>
                          <a:cs typeface="Tahoma" panose="020B0604030504040204" pitchFamily="34" charset="0"/>
                        </a:rPr>
                        <a:t> a kinetic sculpture based on drawing, e.g. based on shapes and colours in Greek postcards/ abstract art</a:t>
                      </a:r>
                    </a:p>
                    <a:p>
                      <a:pPr marL="171450" indent="-171450">
                        <a:buFont typeface="Arial" panose="020B0604020202020204" pitchFamily="34" charset="0"/>
                        <a:buChar char="•"/>
                      </a:pPr>
                      <a:r>
                        <a:rPr lang="en-GB" sz="600" b="0" kern="1200" baseline="0">
                          <a:solidFill>
                            <a:schemeClr val="dk1"/>
                          </a:solidFill>
                          <a:effectLst/>
                          <a:latin typeface="Tahoma" panose="020B0604030504040204" pitchFamily="34" charset="0"/>
                          <a:ea typeface="Tahoma" panose="020B0604030504040204" pitchFamily="34" charset="0"/>
                          <a:cs typeface="Tahoma" panose="020B0604030504040204" pitchFamily="34" charset="0"/>
                        </a:rPr>
                        <a:t>Develop skills in building clay by using coil technique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b="0" kern="1200" baseline="0">
                          <a:solidFill>
                            <a:schemeClr val="dk1"/>
                          </a:solidFill>
                          <a:effectLst/>
                          <a:latin typeface="Tahoma" panose="020B0604030504040204" pitchFamily="34" charset="0"/>
                          <a:ea typeface="Tahoma" panose="020B0604030504040204" pitchFamily="34" charset="0"/>
                          <a:cs typeface="Tahoma" panose="020B0604030504040204" pitchFamily="34" charset="0"/>
                        </a:rPr>
                        <a:t>Develop skills using tools and materials to carve, add shape, texture and pattern to make Ancient Greek ceramics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b="0" kern="1200" baseline="0">
                          <a:solidFill>
                            <a:schemeClr val="dk1"/>
                          </a:solidFill>
                          <a:effectLst/>
                          <a:latin typeface="Tahoma" panose="020B0604030504040204" pitchFamily="34" charset="0"/>
                          <a:ea typeface="Tahoma" panose="020B0604030504040204" pitchFamily="34" charset="0"/>
                          <a:cs typeface="Tahoma" panose="020B0604030504040204" pitchFamily="34" charset="0"/>
                        </a:rPr>
                        <a:t>Begin to learn about traditional crafts online. </a:t>
                      </a:r>
                    </a:p>
                    <a:p>
                      <a:pPr marL="171450" indent="-171450">
                        <a:buFont typeface="Arial" panose="020B0604020202020204" pitchFamily="34" charset="0"/>
                        <a:buChar char="•"/>
                      </a:pPr>
                      <a:r>
                        <a:rPr lang="en-GB" sz="600" b="0" kern="1200" baseline="0">
                          <a:solidFill>
                            <a:schemeClr val="dk1"/>
                          </a:solidFill>
                          <a:effectLst/>
                          <a:latin typeface="Tahoma" panose="020B0604030504040204" pitchFamily="34" charset="0"/>
                          <a:ea typeface="Tahoma" panose="020B0604030504040204" pitchFamily="34" charset="0"/>
                          <a:cs typeface="Tahoma" panose="020B0604030504040204" pitchFamily="34" charset="0"/>
                        </a:rPr>
                        <a:t>Consider size and scope of individual pots and their uses</a:t>
                      </a:r>
                      <a:endParaRPr lang="en-GB" sz="600" b="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indent="-171450">
                        <a:buFont typeface="Arial" panose="020B0604020202020204" pitchFamily="34" charset="0"/>
                        <a:buChar char="•"/>
                      </a:pPr>
                      <a:r>
                        <a:rPr lang="en-GB" sz="600" b="0" kern="1200">
                          <a:solidFill>
                            <a:srgbClr val="FF0000"/>
                          </a:solidFill>
                          <a:effectLst/>
                          <a:latin typeface="Tahoma" panose="020B0604030504040204" pitchFamily="34" charset="0"/>
                          <a:ea typeface="Tahoma" panose="020B0604030504040204" pitchFamily="34" charset="0"/>
                          <a:cs typeface="Tahoma" panose="020B0604030504040204" pitchFamily="34" charset="0"/>
                        </a:rPr>
                        <a:t>Develop skills with card relief understanding the strength</a:t>
                      </a:r>
                      <a:r>
                        <a:rPr lang="en-GB" sz="600" b="0" kern="1200" baseline="0">
                          <a:solidFill>
                            <a:srgbClr val="FF0000"/>
                          </a:solidFill>
                          <a:effectLst/>
                          <a:latin typeface="Tahoma" panose="020B0604030504040204" pitchFamily="34" charset="0"/>
                          <a:ea typeface="Tahoma" panose="020B0604030504040204" pitchFamily="34" charset="0"/>
                          <a:cs typeface="Tahoma" panose="020B0604030504040204" pitchFamily="34" charset="0"/>
                        </a:rPr>
                        <a:t> produced by layering </a:t>
                      </a:r>
                    </a:p>
                    <a:p>
                      <a:pPr marL="171450" indent="-171450">
                        <a:buFont typeface="Arial" panose="020B0604020202020204" pitchFamily="34" charset="0"/>
                        <a:buChar char="•"/>
                      </a:pPr>
                      <a:r>
                        <a:rPr lang="en-GB" sz="600" b="0" kern="1200" baseline="0">
                          <a:solidFill>
                            <a:srgbClr val="FF0000"/>
                          </a:solidFill>
                          <a:effectLst/>
                          <a:latin typeface="Tahoma" panose="020B0604030504040204" pitchFamily="34" charset="0"/>
                          <a:ea typeface="Tahoma" panose="020B0604030504040204" pitchFamily="34" charset="0"/>
                          <a:cs typeface="Tahoma" panose="020B0604030504040204" pitchFamily="34" charset="0"/>
                        </a:rPr>
                        <a:t>Combine card with other materials (</a:t>
                      </a:r>
                      <a:r>
                        <a:rPr lang="en-GB" sz="600" b="0" kern="1200" baseline="0" err="1">
                          <a:solidFill>
                            <a:srgbClr val="FF0000"/>
                          </a:solidFill>
                          <a:effectLst/>
                          <a:latin typeface="Tahoma" panose="020B0604030504040204" pitchFamily="34" charset="0"/>
                          <a:ea typeface="Tahoma" panose="020B0604030504040204" pitchFamily="34" charset="0"/>
                          <a:cs typeface="Tahoma" panose="020B0604030504040204" pitchFamily="34" charset="0"/>
                        </a:rPr>
                        <a:t>eg.</a:t>
                      </a:r>
                      <a:r>
                        <a:rPr lang="en-GB" sz="600" b="0" kern="1200" baseline="0">
                          <a:solidFill>
                            <a:srgbClr val="FF0000"/>
                          </a:solidFill>
                          <a:effectLst/>
                          <a:latin typeface="Tahoma" panose="020B0604030504040204" pitchFamily="34" charset="0"/>
                          <a:ea typeface="Tahoma" panose="020B0604030504040204" pitchFamily="34" charset="0"/>
                          <a:cs typeface="Tahoma" panose="020B0604030504040204" pitchFamily="34" charset="0"/>
                        </a:rPr>
                        <a:t> egg boxes) to build up the surface to make a bas relief Mayan mask. </a:t>
                      </a:r>
                      <a:r>
                        <a:rPr lang="en-GB" sz="600" b="0" kern="1200">
                          <a:solidFill>
                            <a:srgbClr val="FF0000"/>
                          </a:solidFill>
                          <a:effectLst/>
                          <a:latin typeface="Tahoma" panose="020B0604030504040204" pitchFamily="34" charset="0"/>
                          <a:ea typeface="Tahoma" panose="020B0604030504040204" pitchFamily="34" charset="0"/>
                          <a:cs typeface="Tahoma" panose="020B060403050404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b="0" kern="1200">
                          <a:solidFill>
                            <a:srgbClr val="FF0000"/>
                          </a:solidFill>
                          <a:effectLst/>
                          <a:latin typeface="Tahoma" panose="020B0604030504040204" pitchFamily="34" charset="0"/>
                          <a:ea typeface="Tahoma" panose="020B0604030504040204" pitchFamily="34" charset="0"/>
                          <a:cs typeface="Tahoma" panose="020B0604030504040204" pitchFamily="34" charset="0"/>
                        </a:rPr>
                        <a:t>Study and appraise a range</a:t>
                      </a:r>
                      <a:r>
                        <a:rPr lang="en-GB" sz="600" b="0" kern="1200" baseline="0">
                          <a:solidFill>
                            <a:srgbClr val="FF0000"/>
                          </a:solidFill>
                          <a:effectLst/>
                          <a:latin typeface="Tahoma" panose="020B0604030504040204" pitchFamily="34" charset="0"/>
                          <a:ea typeface="Tahoma" panose="020B0604030504040204" pitchFamily="34" charset="0"/>
                          <a:cs typeface="Tahoma" panose="020B0604030504040204" pitchFamily="34" charset="0"/>
                        </a:rPr>
                        <a:t> of sculptors/ artists who work in 3D.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baseline="0">
                          <a:solidFill>
                            <a:srgbClr val="FF0000"/>
                          </a:solidFill>
                          <a:effectLst/>
                          <a:latin typeface="Tahoma" panose="020B0604030504040204" pitchFamily="34" charset="0"/>
                          <a:ea typeface="Tahoma" panose="020B0604030504040204" pitchFamily="34" charset="0"/>
                          <a:cs typeface="Tahoma" panose="020B0604030504040204" pitchFamily="34" charset="0"/>
                        </a:rPr>
                        <a:t>Be able to express an opinion about different works of art, craft and design and think critically. </a:t>
                      </a:r>
                      <a:endParaRPr lang="en-GB" sz="600">
                        <a:effectLst/>
                        <a:latin typeface="Tahoma" panose="020B060403050404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r>
                        <a:rPr lang="en-GB" sz="600" b="0" kern="1200">
                          <a:solidFill>
                            <a:srgbClr val="FF0000"/>
                          </a:solidFill>
                          <a:effectLst/>
                          <a:latin typeface="Tahoma" panose="020B0604030504040204" pitchFamily="34" charset="0"/>
                          <a:ea typeface="Tahoma" panose="020B0604030504040204" pitchFamily="34" charset="0"/>
                          <a:cs typeface="Tahoma" panose="020B0604030504040204" pitchFamily="34" charset="0"/>
                        </a:rPr>
                        <a:t>Develop skills using sculptural materials.</a:t>
                      </a:r>
                      <a:endParaRPr lang="en-GB" sz="600" b="0" kern="1200" baseline="0">
                        <a:solidFill>
                          <a:srgbClr val="FF0000"/>
                        </a:solidFill>
                        <a:effectLst/>
                        <a:latin typeface="Tahoma" panose="020B060403050404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r>
                        <a:rPr lang="en-GB" sz="600" b="0" kern="1200" baseline="0">
                          <a:solidFill>
                            <a:srgbClr val="FF0000"/>
                          </a:solidFill>
                          <a:effectLst/>
                          <a:latin typeface="Tahoma" panose="020B0604030504040204" pitchFamily="34" charset="0"/>
                          <a:ea typeface="Tahoma" panose="020B0604030504040204" pitchFamily="34" charset="0"/>
                          <a:cs typeface="Tahoma" panose="020B0604030504040204" pitchFamily="34" charset="0"/>
                        </a:rPr>
                        <a:t>Add shape, texture and pattern.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baseline="0">
                          <a:solidFill>
                            <a:srgbClr val="FF0000"/>
                          </a:solidFill>
                          <a:effectLst/>
                          <a:latin typeface="Tahoma" panose="020B0604030504040204" pitchFamily="34" charset="0"/>
                          <a:ea typeface="Tahoma" panose="020B0604030504040204" pitchFamily="34" charset="0"/>
                          <a:cs typeface="Tahoma" panose="020B0604030504040204" pitchFamily="34" charset="0"/>
                        </a:rPr>
                        <a:t>Be able to express an opinion about different works of art, craft and design and think critically. </a:t>
                      </a:r>
                      <a:endParaRPr lang="en-GB" sz="600">
                        <a:effectLst/>
                        <a:latin typeface="Tahoma" panose="020B060403050404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r>
                        <a:rPr lang="en-GB" sz="600" b="0" kern="1200">
                          <a:solidFill>
                            <a:srgbClr val="FFC000"/>
                          </a:solidFill>
                          <a:effectLst/>
                          <a:latin typeface="Tahoma" panose="020B0604030504040204" pitchFamily="34" charset="0"/>
                          <a:ea typeface="Tahoma" panose="020B0604030504040204" pitchFamily="34" charset="0"/>
                          <a:cs typeface="Tahoma" panose="020B0604030504040204" pitchFamily="34" charset="0"/>
                        </a:rPr>
                        <a:t>Begin to use straws/</a:t>
                      </a:r>
                      <a:r>
                        <a:rPr lang="en-GB" sz="600" b="0" kern="120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 card</a:t>
                      </a:r>
                      <a:r>
                        <a:rPr lang="en-GB" sz="600" b="0" kern="1200">
                          <a:solidFill>
                            <a:srgbClr val="FFC000"/>
                          </a:solidFill>
                          <a:effectLst/>
                          <a:latin typeface="Tahoma" panose="020B0604030504040204" pitchFamily="34" charset="0"/>
                          <a:ea typeface="Tahoma" panose="020B0604030504040204" pitchFamily="34" charset="0"/>
                          <a:cs typeface="Tahoma" panose="020B0604030504040204" pitchFamily="34" charset="0"/>
                        </a:rPr>
                        <a:t> as a structural</a:t>
                      </a:r>
                      <a:r>
                        <a:rPr lang="en-GB" sz="600" b="0" kern="120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 base</a:t>
                      </a:r>
                      <a:r>
                        <a:rPr lang="en-GB" sz="600" b="0" kern="1200">
                          <a:solidFill>
                            <a:srgbClr val="FFC000"/>
                          </a:solidFill>
                          <a:effectLst/>
                          <a:latin typeface="Tahoma" panose="020B0604030504040204" pitchFamily="34" charset="0"/>
                          <a:ea typeface="Tahoma" panose="020B0604030504040204" pitchFamily="34" charset="0"/>
                          <a:cs typeface="Tahoma" panose="020B0604030504040204" pitchFamily="34" charset="0"/>
                        </a:rPr>
                        <a:t>,</a:t>
                      </a:r>
                      <a:r>
                        <a:rPr lang="en-GB" sz="600" b="0" kern="120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 making plans for a 3D structure, e.g. Mayan mask.</a:t>
                      </a:r>
                      <a:endParaRPr lang="en-GB" sz="600" b="0" kern="120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r>
                        <a:rPr lang="en-GB" sz="600" b="0" kern="1200">
                          <a:solidFill>
                            <a:srgbClr val="FFC000"/>
                          </a:solidFill>
                          <a:effectLst/>
                          <a:latin typeface="Tahoma" panose="020B0604030504040204" pitchFamily="34" charset="0"/>
                          <a:ea typeface="Tahoma" panose="020B0604030504040204" pitchFamily="34" charset="0"/>
                          <a:cs typeface="Tahoma" panose="020B0604030504040204" pitchFamily="34" charset="0"/>
                        </a:rPr>
                        <a:t>Develop</a:t>
                      </a:r>
                      <a:r>
                        <a:rPr lang="en-GB" sz="600" b="0" kern="120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 skills with joining techniques. </a:t>
                      </a:r>
                      <a:endParaRPr lang="en-GB" sz="600" b="0" kern="120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r>
                        <a:rPr lang="en-GB" sz="600" b="0" kern="1200">
                          <a:solidFill>
                            <a:srgbClr val="FFC000"/>
                          </a:solidFill>
                          <a:effectLst/>
                          <a:latin typeface="Tahoma" panose="020B0604030504040204" pitchFamily="34" charset="0"/>
                          <a:ea typeface="Tahoma" panose="020B0604030504040204" pitchFamily="34" charset="0"/>
                          <a:cs typeface="Tahoma" panose="020B0604030504040204" pitchFamily="34" charset="0"/>
                        </a:rPr>
                        <a:t>Make confident designs</a:t>
                      </a:r>
                      <a:r>
                        <a:rPr lang="en-GB" sz="600" b="0" kern="120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 in sketchbooks in preparation for making own sculpture, using notes and labels to plan own approach. </a:t>
                      </a:r>
                      <a:r>
                        <a:rPr lang="en-GB" sz="600" b="0" kern="1200">
                          <a:solidFill>
                            <a:srgbClr val="FFC000"/>
                          </a:solidFill>
                          <a:effectLst/>
                          <a:latin typeface="Tahoma" panose="020B0604030504040204" pitchFamily="34" charset="0"/>
                          <a:ea typeface="Tahoma" panose="020B0604030504040204" pitchFamily="34" charset="0"/>
                          <a:cs typeface="Tahoma" panose="020B060403050404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b="0" kern="120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Begin to learn about traditional sculpting materials online, e.g. stone mason</a:t>
                      </a:r>
                      <a:endParaRPr lang="en-US" sz="600" kern="120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kern="1200">
                          <a:solidFill>
                            <a:srgbClr val="FFC000"/>
                          </a:solidFill>
                          <a:effectLst/>
                          <a:latin typeface="Tahoma" panose="020B0604030504040204" pitchFamily="34" charset="0"/>
                          <a:ea typeface="Tahoma" panose="020B0604030504040204" pitchFamily="34" charset="0"/>
                          <a:cs typeface="Tahoma" panose="020B0604030504040204" pitchFamily="34" charset="0"/>
                        </a:rPr>
                        <a:t>Compare and contrast the work of artists and designers using relevant vocabulary confidently.</a:t>
                      </a:r>
                      <a:endParaRPr lang="en-GB" sz="600">
                        <a:effectLst/>
                        <a:latin typeface="Tahoma" panose="020B060403050404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endParaRPr lang="en-GB" sz="600" b="0" kern="120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indent="-171450">
                        <a:buFont typeface="Arial" panose="020B0604020202020204" pitchFamily="34" charset="0"/>
                        <a:buChar char="•"/>
                      </a:pPr>
                      <a:r>
                        <a:rPr lang="en-GB" sz="600" b="0" kern="1200">
                          <a:solidFill>
                            <a:srgbClr val="FFC000"/>
                          </a:solidFill>
                          <a:effectLst/>
                          <a:latin typeface="Tahoma" panose="020B0604030504040204" pitchFamily="34" charset="0"/>
                          <a:ea typeface="Tahoma" panose="020B0604030504040204" pitchFamily="34" charset="0"/>
                          <a:cs typeface="Tahoma" panose="020B0604030504040204" pitchFamily="34" charset="0"/>
                        </a:rPr>
                        <a:t>Know the proportions of the human figure</a:t>
                      </a:r>
                    </a:p>
                    <a:p>
                      <a:pPr marL="171450" indent="-171450">
                        <a:buFont typeface="Arial" panose="020B0604020202020204" pitchFamily="34" charset="0"/>
                        <a:buChar char="•"/>
                      </a:pPr>
                      <a:r>
                        <a:rPr lang="en-GB" sz="600" b="0" kern="1200">
                          <a:solidFill>
                            <a:srgbClr val="FFC000"/>
                          </a:solidFill>
                          <a:effectLst/>
                          <a:latin typeface="Tahoma" panose="020B0604030504040204" pitchFamily="34" charset="0"/>
                          <a:ea typeface="Tahoma" panose="020B0604030504040204" pitchFamily="34" charset="0"/>
                          <a:cs typeface="Tahoma" panose="020B0604030504040204" pitchFamily="34" charset="0"/>
                        </a:rPr>
                        <a:t>Develop</a:t>
                      </a:r>
                      <a:r>
                        <a:rPr lang="en-GB" sz="600" b="0" kern="120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 skills with joining techniques. </a:t>
                      </a:r>
                      <a:endParaRPr lang="en-GB" sz="600" b="0" kern="120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r>
                        <a:rPr lang="en-GB" sz="600" b="0" kern="1200">
                          <a:solidFill>
                            <a:srgbClr val="FFC000"/>
                          </a:solidFill>
                          <a:effectLst/>
                          <a:latin typeface="Tahoma" panose="020B0604030504040204" pitchFamily="34" charset="0"/>
                          <a:ea typeface="Tahoma" panose="020B0604030504040204" pitchFamily="34" charset="0"/>
                          <a:cs typeface="Tahoma" panose="020B0604030504040204" pitchFamily="34" charset="0"/>
                        </a:rPr>
                        <a:t>Consider scale by planning/ producing a 2/ 3 dimensional individual/ group /whole class piece inspired</a:t>
                      </a:r>
                      <a:r>
                        <a:rPr lang="en-GB" sz="600" b="0" kern="120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 by an artist using card or/ and wire.</a:t>
                      </a:r>
                      <a:r>
                        <a:rPr lang="en-GB" sz="600" b="0" kern="1200">
                          <a:solidFill>
                            <a:srgbClr val="FFC000"/>
                          </a:solidFill>
                          <a:effectLst/>
                          <a:latin typeface="Tahoma" panose="020B0604030504040204" pitchFamily="34" charset="0"/>
                          <a:ea typeface="Tahoma" panose="020B0604030504040204" pitchFamily="34" charset="0"/>
                          <a:cs typeface="Tahoma" panose="020B0604030504040204" pitchFamily="34" charset="0"/>
                        </a:rPr>
                        <a:t> </a:t>
                      </a:r>
                    </a:p>
                    <a:p>
                      <a:pPr marL="171450" indent="-171450">
                        <a:buFont typeface="Arial" panose="020B0604020202020204" pitchFamily="34" charset="0"/>
                        <a:buChar char="•"/>
                      </a:pPr>
                      <a:r>
                        <a:rPr lang="en-GB" sz="600" b="0" kern="1200">
                          <a:solidFill>
                            <a:srgbClr val="FFC000"/>
                          </a:solidFill>
                          <a:effectLst/>
                          <a:latin typeface="Tahoma" panose="020B0604030504040204" pitchFamily="34" charset="0"/>
                          <a:ea typeface="Tahoma" panose="020B0604030504040204" pitchFamily="34" charset="0"/>
                          <a:cs typeface="Tahoma" panose="020B0604030504040204" pitchFamily="34" charset="0"/>
                        </a:rPr>
                        <a:t>Make confident designs</a:t>
                      </a:r>
                      <a:r>
                        <a:rPr lang="en-GB" sz="600" b="0" kern="120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 in sketchbooks in preparation for making own sculpture, using notes and labels to plan own approach. </a:t>
                      </a:r>
                      <a:r>
                        <a:rPr lang="en-GB" sz="600" b="0" kern="1200">
                          <a:solidFill>
                            <a:srgbClr val="FFC000"/>
                          </a:solidFill>
                          <a:effectLst/>
                          <a:latin typeface="Tahoma" panose="020B0604030504040204" pitchFamily="34" charset="0"/>
                          <a:ea typeface="Tahoma" panose="020B0604030504040204" pitchFamily="34" charset="0"/>
                          <a:cs typeface="Tahoma" panose="020B0604030504040204" pitchFamily="34" charset="0"/>
                        </a:rPr>
                        <a:t> </a:t>
                      </a:r>
                    </a:p>
                    <a:p>
                      <a:pPr marL="171450" indent="-171450">
                        <a:buFont typeface="Arial" panose="020B0604020202020204" pitchFamily="34" charset="0"/>
                        <a:buChar char="•"/>
                      </a:pPr>
                      <a:r>
                        <a:rPr lang="en-GB" sz="600" b="0" kern="1200">
                          <a:solidFill>
                            <a:srgbClr val="FFC000"/>
                          </a:solidFill>
                          <a:effectLst/>
                          <a:latin typeface="Tahoma" panose="020B0604030504040204" pitchFamily="34" charset="0"/>
                          <a:ea typeface="Tahoma" panose="020B0604030504040204" pitchFamily="34" charset="0"/>
                          <a:cs typeface="Tahoma" panose="020B0604030504040204" pitchFamily="34" charset="0"/>
                        </a:rPr>
                        <a:t>Further develop malleable skills in clay producing</a:t>
                      </a:r>
                      <a:r>
                        <a:rPr lang="en-GB" sz="600" b="0" kern="120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 tiles by rolling and preparing a slab as a base. </a:t>
                      </a:r>
                    </a:p>
                    <a:p>
                      <a:pPr marL="171450" indent="-171450">
                        <a:buFont typeface="Arial" panose="020B0604020202020204" pitchFamily="34" charset="0"/>
                        <a:buChar char="•"/>
                      </a:pPr>
                      <a:r>
                        <a:rPr lang="en-GB" sz="600" b="0" kern="120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Use</a:t>
                      </a:r>
                      <a:r>
                        <a:rPr lang="en-GB" sz="600" b="0" kern="1200">
                          <a:solidFill>
                            <a:srgbClr val="FFC000"/>
                          </a:solidFill>
                          <a:effectLst/>
                          <a:latin typeface="Tahoma" panose="020B0604030504040204" pitchFamily="34" charset="0"/>
                          <a:ea typeface="Tahoma" panose="020B0604030504040204" pitchFamily="34" charset="0"/>
                          <a:cs typeface="Tahoma" panose="020B0604030504040204" pitchFamily="34" charset="0"/>
                        </a:rPr>
                        <a:t> embellishment:</a:t>
                      </a:r>
                      <a:r>
                        <a:rPr lang="en-GB" sz="600" b="0" kern="120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 relief, surface texture, found objects, patterns, to enhance a surface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b="0" kern="120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Begin to learn about traditional sculpting materials online. </a:t>
                      </a:r>
                      <a:endParaRPr lang="en-US" sz="600" kern="120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kern="1200">
                          <a:solidFill>
                            <a:srgbClr val="FFC000"/>
                          </a:solidFill>
                          <a:effectLst/>
                          <a:latin typeface="Tahoma" panose="020B0604030504040204" pitchFamily="34" charset="0"/>
                          <a:ea typeface="Tahoma" panose="020B0604030504040204" pitchFamily="34" charset="0"/>
                          <a:cs typeface="Tahoma" panose="020B0604030504040204" pitchFamily="34" charset="0"/>
                        </a:rPr>
                        <a:t>Compare and contrast the work of artists and designers using relevant vocabulary confidently.</a:t>
                      </a:r>
                      <a:endParaRPr lang="en-GB" sz="600">
                        <a:effectLst/>
                        <a:latin typeface="Tahoma" panose="020B060403050404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r>
                        <a:rPr lang="en-GB" sz="600" b="0" kern="1200">
                          <a:solidFill>
                            <a:srgbClr val="7030A0"/>
                          </a:solidFill>
                          <a:effectLst/>
                          <a:latin typeface="Tahoma" panose="020B0604030504040204" pitchFamily="34" charset="0"/>
                          <a:ea typeface="Tahoma" panose="020B0604030504040204" pitchFamily="34" charset="0"/>
                          <a:cs typeface="Tahoma" panose="020B0604030504040204" pitchFamily="34" charset="0"/>
                        </a:rPr>
                        <a:t>Secure knowledge</a:t>
                      </a:r>
                      <a:r>
                        <a:rPr lang="en-GB" sz="600" b="0" kern="1200" baseline="0">
                          <a:solidFill>
                            <a:srgbClr val="7030A0"/>
                          </a:solidFill>
                          <a:effectLst/>
                          <a:latin typeface="Tahoma" panose="020B0604030504040204" pitchFamily="34" charset="0"/>
                          <a:ea typeface="Tahoma" panose="020B0604030504040204" pitchFamily="34" charset="0"/>
                          <a:cs typeface="Tahoma" panose="020B0604030504040204" pitchFamily="34" charset="0"/>
                        </a:rPr>
                        <a:t> of the proportions of the human figure.</a:t>
                      </a:r>
                    </a:p>
                    <a:p>
                      <a:pPr marL="171450" indent="-171450">
                        <a:buFont typeface="Arial" panose="020B0604020202020204" pitchFamily="34" charset="0"/>
                        <a:buChar char="•"/>
                      </a:pPr>
                      <a:r>
                        <a:rPr lang="en-GB" sz="600" b="0" kern="1200">
                          <a:solidFill>
                            <a:srgbClr val="7030A0"/>
                          </a:solidFill>
                          <a:effectLst/>
                          <a:latin typeface="Tahoma" panose="020B0604030504040204" pitchFamily="34" charset="0"/>
                          <a:ea typeface="Tahoma" panose="020B0604030504040204" pitchFamily="34" charset="0"/>
                          <a:cs typeface="Tahoma" panose="020B0604030504040204" pitchFamily="34" charset="0"/>
                        </a:rPr>
                        <a:t>Develop the structure</a:t>
                      </a:r>
                      <a:r>
                        <a:rPr lang="en-GB" sz="600" b="0" kern="1200" baseline="0">
                          <a:solidFill>
                            <a:srgbClr val="7030A0"/>
                          </a:solidFill>
                          <a:effectLst/>
                          <a:latin typeface="Tahoma" panose="020B0604030504040204" pitchFamily="34" charset="0"/>
                          <a:ea typeface="Tahoma" panose="020B0604030504040204" pitchFamily="34" charset="0"/>
                          <a:cs typeface="Tahoma" panose="020B0604030504040204" pitchFamily="34" charset="0"/>
                        </a:rPr>
                        <a:t> for a </a:t>
                      </a:r>
                      <a:r>
                        <a:rPr lang="en-GB" sz="600" b="0" kern="1200">
                          <a:solidFill>
                            <a:srgbClr val="7030A0"/>
                          </a:solidFill>
                          <a:effectLst/>
                          <a:latin typeface="Tahoma" panose="020B0604030504040204" pitchFamily="34" charset="0"/>
                          <a:ea typeface="Tahoma" panose="020B0604030504040204" pitchFamily="34" charset="0"/>
                          <a:cs typeface="Tahoma" panose="020B0604030504040204" pitchFamily="34" charset="0"/>
                        </a:rPr>
                        <a:t>wire figure or animal as a base for plaster bandage/ foil/ paper mâché, e.g. Giacometti figures/ animals.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b="0" kern="1200">
                          <a:solidFill>
                            <a:srgbClr val="7030A0"/>
                          </a:solidFill>
                          <a:effectLst/>
                          <a:latin typeface="Tahoma" panose="020B0604030504040204" pitchFamily="34" charset="0"/>
                          <a:ea typeface="Tahoma" panose="020B0604030504040204" pitchFamily="34" charset="0"/>
                          <a:cs typeface="Tahoma" panose="020B0604030504040204" pitchFamily="34" charset="0"/>
                        </a:rPr>
                        <a:t>Devise a small 3D structure (maquette) with mixed media</a:t>
                      </a:r>
                      <a:r>
                        <a:rPr lang="en-GB" sz="600" b="0" kern="1200" baseline="0">
                          <a:solidFill>
                            <a:srgbClr val="7030A0"/>
                          </a:solidFill>
                          <a:effectLst/>
                          <a:latin typeface="Tahoma" panose="020B0604030504040204" pitchFamily="34" charset="0"/>
                          <a:ea typeface="Tahoma" panose="020B0604030504040204" pitchFamily="34" charset="0"/>
                          <a:cs typeface="Tahoma" panose="020B0604030504040204" pitchFamily="34" charset="0"/>
                        </a:rPr>
                        <a:t> using sketchbook plans and photographs to develop ideas. </a:t>
                      </a:r>
                      <a:r>
                        <a:rPr lang="en-GB" sz="600" b="0" kern="1200">
                          <a:solidFill>
                            <a:srgbClr val="7030A0"/>
                          </a:solidFill>
                          <a:effectLst/>
                          <a:latin typeface="Tahoma" panose="020B0604030504040204" pitchFamily="34" charset="0"/>
                          <a:ea typeface="Tahoma" panose="020B0604030504040204" pitchFamily="34" charset="0"/>
                          <a:cs typeface="Tahoma" panose="020B0604030504040204" pitchFamily="34" charset="0"/>
                        </a:rPr>
                        <a:t> OR</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b="0" kern="1200">
                          <a:solidFill>
                            <a:srgbClr val="7030A0"/>
                          </a:solidFill>
                          <a:effectLst/>
                          <a:latin typeface="Tahoma" panose="020B0604030504040204" pitchFamily="34" charset="0"/>
                          <a:ea typeface="Tahoma" panose="020B0604030504040204" pitchFamily="34" charset="0"/>
                          <a:cs typeface="Tahoma" panose="020B0604030504040204" pitchFamily="34" charset="0"/>
                        </a:rPr>
                        <a:t>Consider scale by planning/ producing a 2 or 3 dimensional group /whole class piece inspired</a:t>
                      </a:r>
                      <a:r>
                        <a:rPr lang="en-GB" sz="600" b="0" kern="1200" baseline="0">
                          <a:solidFill>
                            <a:srgbClr val="7030A0"/>
                          </a:solidFill>
                          <a:effectLst/>
                          <a:latin typeface="Tahoma" panose="020B0604030504040204" pitchFamily="34" charset="0"/>
                          <a:ea typeface="Tahoma" panose="020B0604030504040204" pitchFamily="34" charset="0"/>
                          <a:cs typeface="Tahoma" panose="020B0604030504040204" pitchFamily="34" charset="0"/>
                        </a:rPr>
                        <a:t> by an artist using sculptural media.</a:t>
                      </a:r>
                      <a:endParaRPr lang="en-GB" sz="600" b="0" kern="1200">
                        <a:solidFill>
                          <a:srgbClr val="7030A0"/>
                        </a:solidFill>
                        <a:effectLst/>
                        <a:latin typeface="Tahoma" panose="020B060403050404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r>
                        <a:rPr lang="en-GB" sz="600" b="0" kern="1200">
                          <a:solidFill>
                            <a:srgbClr val="7030A0"/>
                          </a:solidFill>
                          <a:effectLst/>
                          <a:latin typeface="Tahoma" panose="020B0604030504040204" pitchFamily="34" charset="0"/>
                          <a:ea typeface="Tahoma" panose="020B0604030504040204" pitchFamily="34" charset="0"/>
                          <a:cs typeface="Tahoma" panose="020B0604030504040204" pitchFamily="34" charset="0"/>
                        </a:rPr>
                        <a:t>Produce designs for</a:t>
                      </a:r>
                      <a:r>
                        <a:rPr lang="en-GB" sz="600" b="0" kern="1200" baseline="0">
                          <a:solidFill>
                            <a:srgbClr val="7030A0"/>
                          </a:solidFill>
                          <a:effectLst/>
                          <a:latin typeface="Tahoma" panose="020B0604030504040204" pitchFamily="34" charset="0"/>
                          <a:ea typeface="Tahoma" panose="020B0604030504040204" pitchFamily="34" charset="0"/>
                          <a:cs typeface="Tahoma" panose="020B0604030504040204" pitchFamily="34" charset="0"/>
                        </a:rPr>
                        <a:t> a slab pot </a:t>
                      </a:r>
                      <a:r>
                        <a:rPr lang="en-GB" sz="600" b="0" kern="1200">
                          <a:solidFill>
                            <a:srgbClr val="7030A0"/>
                          </a:solidFill>
                          <a:effectLst/>
                          <a:latin typeface="Tahoma" panose="020B0604030504040204" pitchFamily="34" charset="0"/>
                          <a:ea typeface="Tahoma" panose="020B0604030504040204" pitchFamily="34" charset="0"/>
                          <a:cs typeface="Tahoma" panose="020B0604030504040204" pitchFamily="34" charset="0"/>
                        </a:rPr>
                        <a:t>using tiles to make a simple cuboid vessel. </a:t>
                      </a:r>
                    </a:p>
                    <a:p>
                      <a:pPr marL="171450" indent="-171450">
                        <a:buFont typeface="Arial" panose="020B0604020202020204" pitchFamily="34" charset="0"/>
                        <a:buChar char="•"/>
                      </a:pPr>
                      <a:r>
                        <a:rPr lang="en-GB" sz="600" b="0" kern="1200">
                          <a:solidFill>
                            <a:srgbClr val="7030A0"/>
                          </a:solidFill>
                          <a:effectLst/>
                          <a:latin typeface="Tahoma" panose="020B0604030504040204" pitchFamily="34" charset="0"/>
                          <a:ea typeface="Tahoma" panose="020B0604030504040204" pitchFamily="34" charset="0"/>
                          <a:cs typeface="Tahoma" panose="020B0604030504040204" pitchFamily="34" charset="0"/>
                        </a:rPr>
                        <a:t>Ensure careful joining and finishing.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b="0" kern="1200" baseline="0">
                          <a:solidFill>
                            <a:srgbClr val="7030A0"/>
                          </a:solidFill>
                          <a:effectLst/>
                          <a:latin typeface="Tahoma" panose="020B0604030504040204" pitchFamily="34" charset="0"/>
                          <a:ea typeface="Tahoma" panose="020B0604030504040204" pitchFamily="34" charset="0"/>
                          <a:cs typeface="Tahoma" panose="020B0604030504040204" pitchFamily="34" charset="0"/>
                        </a:rPr>
                        <a:t>Use</a:t>
                      </a:r>
                      <a:r>
                        <a:rPr lang="en-GB" sz="600" b="0" kern="1200">
                          <a:solidFill>
                            <a:srgbClr val="7030A0"/>
                          </a:solidFill>
                          <a:effectLst/>
                          <a:latin typeface="Tahoma" panose="020B0604030504040204" pitchFamily="34" charset="0"/>
                          <a:ea typeface="Tahoma" panose="020B0604030504040204" pitchFamily="34" charset="0"/>
                          <a:cs typeface="Tahoma" panose="020B0604030504040204" pitchFamily="34" charset="0"/>
                        </a:rPr>
                        <a:t> embellishment and</a:t>
                      </a:r>
                      <a:r>
                        <a:rPr lang="en-GB" sz="600" b="0" kern="1200" baseline="0">
                          <a:solidFill>
                            <a:srgbClr val="7030A0"/>
                          </a:solidFill>
                          <a:effectLst/>
                          <a:latin typeface="Tahoma" panose="020B0604030504040204" pitchFamily="34" charset="0"/>
                          <a:ea typeface="Tahoma" panose="020B0604030504040204" pitchFamily="34" charset="0"/>
                          <a:cs typeface="Tahoma" panose="020B0604030504040204" pitchFamily="34" charset="0"/>
                        </a:rPr>
                        <a:t> </a:t>
                      </a:r>
                      <a:r>
                        <a:rPr lang="en-GB" sz="600" b="0" kern="1200">
                          <a:solidFill>
                            <a:srgbClr val="7030A0"/>
                          </a:solidFill>
                          <a:effectLst/>
                          <a:latin typeface="Tahoma" panose="020B0604030504040204" pitchFamily="34" charset="0"/>
                          <a:ea typeface="Tahoma" panose="020B0604030504040204" pitchFamily="34" charset="0"/>
                          <a:cs typeface="Tahoma" panose="020B0604030504040204" pitchFamily="34" charset="0"/>
                        </a:rPr>
                        <a:t>:</a:t>
                      </a:r>
                      <a:r>
                        <a:rPr lang="en-GB" sz="600" b="0" kern="1200" baseline="0">
                          <a:solidFill>
                            <a:srgbClr val="7030A0"/>
                          </a:solidFill>
                          <a:effectLst/>
                          <a:latin typeface="Tahoma" panose="020B0604030504040204" pitchFamily="34" charset="0"/>
                          <a:ea typeface="Tahoma" panose="020B0604030504040204" pitchFamily="34" charset="0"/>
                          <a:cs typeface="Tahoma" panose="020B0604030504040204" pitchFamily="34" charset="0"/>
                        </a:rPr>
                        <a:t> relief, surface texture, found objects, patterns, to enhance a surface. </a:t>
                      </a:r>
                    </a:p>
                    <a:p>
                      <a:pPr marL="171450" indent="-171450">
                        <a:buFont typeface="Arial" panose="020B0604020202020204" pitchFamily="34" charset="0"/>
                        <a:buChar char="•"/>
                      </a:pPr>
                      <a:r>
                        <a:rPr lang="en-US" sz="600" b="0" kern="1200" baseline="0">
                          <a:solidFill>
                            <a:srgbClr val="7030A0"/>
                          </a:solidFill>
                          <a:effectLst/>
                          <a:latin typeface="Tahoma" panose="020B0604030504040204" pitchFamily="34" charset="0"/>
                          <a:ea typeface="Tahoma" panose="020B0604030504040204" pitchFamily="34" charset="0"/>
                          <a:cs typeface="Tahoma" panose="020B0604030504040204" pitchFamily="34" charset="0"/>
                        </a:rPr>
                        <a:t>Evaluate and </a:t>
                      </a:r>
                      <a:r>
                        <a:rPr lang="en-US" sz="600" b="0" kern="1200" baseline="0" err="1">
                          <a:solidFill>
                            <a:srgbClr val="7030A0"/>
                          </a:solidFill>
                          <a:effectLst/>
                          <a:latin typeface="Tahoma" panose="020B0604030504040204" pitchFamily="34" charset="0"/>
                          <a:ea typeface="Tahoma" panose="020B0604030504040204" pitchFamily="34" charset="0"/>
                          <a:cs typeface="Tahoma" panose="020B0604030504040204" pitchFamily="34" charset="0"/>
                        </a:rPr>
                        <a:t>analyse</a:t>
                      </a:r>
                      <a:r>
                        <a:rPr lang="en-US" sz="600" b="0" kern="1200" baseline="0">
                          <a:solidFill>
                            <a:srgbClr val="7030A0"/>
                          </a:solidFill>
                          <a:effectLst/>
                          <a:latin typeface="Tahoma" panose="020B0604030504040204" pitchFamily="34" charset="0"/>
                          <a:ea typeface="Tahoma" panose="020B0604030504040204" pitchFamily="34" charset="0"/>
                          <a:cs typeface="Tahoma" panose="020B0604030504040204" pitchFamily="34" charset="0"/>
                        </a:rPr>
                        <a:t> the creative work of artists, designers and architects. </a:t>
                      </a:r>
                    </a:p>
                    <a:p>
                      <a:pPr marL="171450" indent="-171450">
                        <a:buFont typeface="Arial" panose="020B0604020202020204" pitchFamily="34" charset="0"/>
                        <a:buChar char="•"/>
                      </a:pPr>
                      <a:r>
                        <a:rPr lang="en-US" sz="600" b="0" kern="1200" baseline="0">
                          <a:solidFill>
                            <a:srgbClr val="7030A0"/>
                          </a:solidFill>
                          <a:effectLst/>
                          <a:latin typeface="Tahoma" panose="020B0604030504040204" pitchFamily="34" charset="0"/>
                          <a:ea typeface="Tahoma" panose="020B0604030504040204" pitchFamily="34" charset="0"/>
                          <a:cs typeface="Tahoma" panose="020B0604030504040204" pitchFamily="34" charset="0"/>
                        </a:rPr>
                        <a:t>Know that art, craft design and architecture has shaped our history and that of different cultures.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600" b="0" kern="1200">
                          <a:solidFill>
                            <a:srgbClr val="7030A0"/>
                          </a:solidFill>
                          <a:effectLst/>
                          <a:latin typeface="Tahoma" panose="020B0604030504040204" pitchFamily="34" charset="0"/>
                          <a:ea typeface="Tahoma" panose="020B0604030504040204" pitchFamily="34" charset="0"/>
                          <a:cs typeface="Tahoma" panose="020B0604030504040204" pitchFamily="34" charset="0"/>
                        </a:rPr>
                        <a:t> </a:t>
                      </a:r>
                    </a:p>
                    <a:p>
                      <a:pPr marL="171450" indent="-171450">
                        <a:buFont typeface="Arial" panose="020B0604020202020204" pitchFamily="34" charset="0"/>
                        <a:buChar char="•"/>
                      </a:pPr>
                      <a:endParaRPr lang="en-GB" sz="600" b="0" kern="1200">
                        <a:solidFill>
                          <a:schemeClr val="dk1"/>
                        </a:solidFill>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extLst>
                  <a:ext uri="{0D108BD9-81ED-4DB2-BD59-A6C34878D82A}">
                    <a16:rowId xmlns:a16="http://schemas.microsoft.com/office/drawing/2014/main" val="1576507716"/>
                  </a:ext>
                </a:extLst>
              </a:tr>
              <a:tr h="634739">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Artists</a:t>
                      </a:r>
                    </a:p>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Craft</a:t>
                      </a:r>
                      <a:r>
                        <a:rPr lang="en-GB" sz="600" baseline="0">
                          <a:effectLst/>
                          <a:latin typeface="Tahoma" panose="020B0604030504040204" pitchFamily="34" charset="0"/>
                          <a:ea typeface="Tahoma" panose="020B0604030504040204" pitchFamily="34" charset="0"/>
                          <a:cs typeface="Tahoma" panose="020B0604030504040204" pitchFamily="34" charset="0"/>
                        </a:rPr>
                        <a:t> makers</a:t>
                      </a:r>
                    </a:p>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Designers</a:t>
                      </a:r>
                    </a:p>
                    <a:p>
                      <a:pPr algn="ctr">
                        <a:lnSpc>
                          <a:spcPct val="115000"/>
                        </a:lnSpc>
                        <a:spcAft>
                          <a:spcPts val="0"/>
                        </a:spcAft>
                      </a:pPr>
                      <a:endParaRPr lang="en-GB" sz="600">
                        <a:effectLst/>
                        <a:latin typeface="Tahoma" panose="020B0604030504040204" pitchFamily="34" charset="0"/>
                        <a:ea typeface="Tahoma" panose="020B0604030504040204" pitchFamily="34" charset="0"/>
                        <a:cs typeface="Tahoma" panose="020B0604030504040204" pitchFamily="34" charset="0"/>
                      </a:endParaRPr>
                    </a:p>
                    <a:p>
                      <a:pPr marL="0" marR="0" lvl="0" indent="0" algn="ctr" defTabSz="914400" rtl="0" eaLnBrk="1" fontAlgn="auto" latinLnBrk="0" hangingPunct="1">
                        <a:lnSpc>
                          <a:spcPct val="115000"/>
                        </a:lnSpc>
                        <a:spcBef>
                          <a:spcPts val="0"/>
                        </a:spcBef>
                        <a:spcAft>
                          <a:spcPts val="0"/>
                        </a:spcAft>
                        <a:buClrTx/>
                        <a:buSzTx/>
                        <a:buFontTx/>
                        <a:buNone/>
                        <a:tabLst/>
                        <a:defRPr/>
                      </a:pPr>
                      <a:endParaRPr lang="en-GB" sz="60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nchor="ctr"/>
                </a:tc>
                <a:tc>
                  <a:txBody>
                    <a:bodyPr/>
                    <a:lstStyle/>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Ancient Greek pots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Calder – hanging kinetic sculpture, </a:t>
                      </a:r>
                      <a:r>
                        <a:rPr lang="en-GB" sz="600" kern="1200" err="1">
                          <a:solidFill>
                            <a:schemeClr val="dk1"/>
                          </a:solidFill>
                          <a:effectLst/>
                          <a:latin typeface="Tahoma" panose="020B0604030504040204" pitchFamily="34" charset="0"/>
                          <a:ea typeface="Tahoma" panose="020B0604030504040204" pitchFamily="34" charset="0"/>
                          <a:cs typeface="Tahoma" panose="020B0604030504040204" pitchFamily="34" charset="0"/>
                        </a:rPr>
                        <a:t>Naum</a:t>
                      </a:r>
                      <a:r>
                        <a:rPr lang="en-GB"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 Gabo</a:t>
                      </a:r>
                    </a:p>
                  </a:txBody>
                  <a:tcPr marL="17686" marR="17686" marT="0" marB="0"/>
                </a:tc>
                <a:tc>
                  <a:txBody>
                    <a:bodyPr/>
                    <a:lstStyle/>
                    <a:p>
                      <a:pPr marL="171450" indent="-171450" algn="l">
                        <a:lnSpc>
                          <a:spcPct val="115000"/>
                        </a:lnSpc>
                        <a:spcAft>
                          <a:spcPts val="0"/>
                        </a:spcAft>
                        <a:buFont typeface="Arial" panose="020B0604020202020204" pitchFamily="34" charset="0"/>
                        <a:buChar char="•"/>
                      </a:pPr>
                      <a:r>
                        <a:rPr lang="en-GB" sz="600">
                          <a:effectLst/>
                          <a:latin typeface="Tahoma" panose="020B0604030504040204" pitchFamily="34" charset="0"/>
                          <a:ea typeface="Tahoma" panose="020B0604030504040204" pitchFamily="34" charset="0"/>
                          <a:cs typeface="Tahoma" panose="020B0604030504040204" pitchFamily="34" charset="0"/>
                        </a:rPr>
                        <a:t>Picasso –Cubist  African card masks</a:t>
                      </a:r>
                    </a:p>
                    <a:p>
                      <a:pPr marL="171450" indent="-171450" algn="l">
                        <a:lnSpc>
                          <a:spcPct val="115000"/>
                        </a:lnSpc>
                        <a:spcAft>
                          <a:spcPts val="0"/>
                        </a:spcAft>
                        <a:buFont typeface="Arial" panose="020B0604020202020204" pitchFamily="34" charset="0"/>
                        <a:buChar char="•"/>
                      </a:pPr>
                      <a:r>
                        <a:rPr lang="en-GB" sz="600">
                          <a:effectLst/>
                          <a:latin typeface="Tahoma" panose="020B0604030504040204" pitchFamily="34" charset="0"/>
                          <a:ea typeface="Tahoma" panose="020B0604030504040204" pitchFamily="34" charset="0"/>
                          <a:cs typeface="Tahoma" panose="020B0604030504040204" pitchFamily="34" charset="0"/>
                        </a:rPr>
                        <a:t>Mayan masks</a:t>
                      </a:r>
                    </a:p>
                    <a:p>
                      <a:pPr marL="171450" indent="-171450" algn="l">
                        <a:lnSpc>
                          <a:spcPct val="115000"/>
                        </a:lnSpc>
                        <a:spcAft>
                          <a:spcPts val="0"/>
                        </a:spcAft>
                        <a:buFont typeface="Arial" panose="020B0604020202020204" pitchFamily="34" charset="0"/>
                        <a:buChar char="•"/>
                      </a:pPr>
                      <a:r>
                        <a:rPr lang="en-GB" sz="600">
                          <a:effectLst/>
                          <a:latin typeface="Tahoma" panose="020B0604030504040204" pitchFamily="34" charset="0"/>
                          <a:ea typeface="Tahoma" panose="020B0604030504040204" pitchFamily="34" charset="0"/>
                          <a:cs typeface="Tahoma" panose="020B0604030504040204" pitchFamily="34" charset="0"/>
                        </a:rPr>
                        <a:t>Warren King – card sculpture Chris Gilmour</a:t>
                      </a:r>
                    </a:p>
                    <a:p>
                      <a:pPr marL="0" indent="0" algn="l">
                        <a:lnSpc>
                          <a:spcPct val="115000"/>
                        </a:lnSpc>
                        <a:spcAft>
                          <a:spcPts val="0"/>
                        </a:spcAft>
                        <a:buFont typeface="Arial" panose="020B0604020202020204" pitchFamily="34" charset="0"/>
                        <a:buNone/>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indent="-171450">
                        <a:buFont typeface="Arial" panose="020B0604020202020204" pitchFamily="34" charset="0"/>
                        <a:buChar char="•"/>
                      </a:pPr>
                      <a:r>
                        <a:rPr lang="en-GB"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Giacometti figures</a:t>
                      </a:r>
                    </a:p>
                    <a:p>
                      <a:pPr marL="171450" indent="-171450">
                        <a:buFont typeface="Arial" panose="020B0604020202020204" pitchFamily="34" charset="0"/>
                        <a:buChar char="•"/>
                      </a:pPr>
                      <a:r>
                        <a:rPr lang="en-GB"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Anthony Gormley – Angel of the North/ Another Place</a:t>
                      </a:r>
                    </a:p>
                    <a:p>
                      <a:pPr marL="171450" indent="-171450">
                        <a:buFont typeface="Arial" panose="020B0604020202020204" pitchFamily="34" charset="0"/>
                        <a:buChar char="•"/>
                      </a:pPr>
                      <a:r>
                        <a:rPr lang="en-GB"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Architects – Zaha Hadid, Frank Gehry. </a:t>
                      </a: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extLst>
                  <a:ext uri="{0D108BD9-81ED-4DB2-BD59-A6C34878D82A}">
                    <a16:rowId xmlns:a16="http://schemas.microsoft.com/office/drawing/2014/main" val="4189208483"/>
                  </a:ext>
                </a:extLst>
              </a:tr>
              <a:tr h="620268">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Vocabulary</a:t>
                      </a:r>
                    </a:p>
                  </a:txBody>
                  <a:tcPr marL="17686" marR="17686" marT="0" marB="0" anchor="ctr"/>
                </a:tc>
                <a:tc>
                  <a:txBody>
                    <a:bodyPr/>
                    <a:lstStyle/>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US"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Kinetic, Decoration, Form, Shaping, Iron, Coil, Carve, Carving,</a:t>
                      </a:r>
                      <a:r>
                        <a:rPr lang="en-US" sz="600" kern="1200" baseline="0">
                          <a:solidFill>
                            <a:schemeClr val="dk1"/>
                          </a:solidFill>
                          <a:effectLst/>
                          <a:latin typeface="Tahoma" panose="020B0604030504040204" pitchFamily="34" charset="0"/>
                          <a:ea typeface="Tahoma" panose="020B0604030504040204" pitchFamily="34" charset="0"/>
                          <a:cs typeface="Tahoma" panose="020B0604030504040204" pitchFamily="34" charset="0"/>
                        </a:rPr>
                        <a:t> </a:t>
                      </a:r>
                      <a:r>
                        <a:rPr lang="en-US" sz="6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Glass blower, Basket maker, </a:t>
                      </a:r>
                      <a:endParaRPr lang="en-GB" sz="600" b="0">
                        <a:effectLst/>
                        <a:latin typeface="Tahoma" panose="020B0604030504040204" pitchFamily="34" charset="0"/>
                        <a:ea typeface="Tahoma" panose="020B0604030504040204" pitchFamily="34" charset="0"/>
                        <a:cs typeface="Tahoma" panose="020B0604030504040204" pitchFamily="34" charset="0"/>
                      </a:endParaRP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US" sz="600" kern="1200">
                          <a:solidFill>
                            <a:schemeClr val="tx1"/>
                          </a:solidFill>
                          <a:effectLst/>
                          <a:latin typeface="Tahoma" panose="020B0604030504040204" pitchFamily="34" charset="0"/>
                          <a:ea typeface="Tahoma" panose="020B0604030504040204" pitchFamily="34" charset="0"/>
                          <a:cs typeface="Tahoma" panose="020B0604030504040204" pitchFamily="34" charset="0"/>
                        </a:rPr>
                        <a:t>Form, Shaping, Carve</a:t>
                      </a:r>
                      <a:endParaRPr lang="en-GB" sz="600" b="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US" sz="600" kern="1200">
                          <a:solidFill>
                            <a:srgbClr val="FF0000"/>
                          </a:solidFill>
                          <a:effectLst/>
                          <a:latin typeface="Tahoma" panose="020B0604030504040204" pitchFamily="34" charset="0"/>
                          <a:ea typeface="Tahoma" panose="020B0604030504040204" pitchFamily="34" charset="0"/>
                          <a:cs typeface="Tahoma" panose="020B0604030504040204" pitchFamily="34" charset="0"/>
                        </a:rPr>
                        <a:t>Scale, Profile, </a:t>
                      </a:r>
                      <a:r>
                        <a:rPr lang="en-US" sz="600" kern="1200" err="1">
                          <a:solidFill>
                            <a:srgbClr val="FF0000"/>
                          </a:solidFill>
                          <a:effectLst/>
                          <a:latin typeface="Tahoma" panose="020B0604030504040204" pitchFamily="34" charset="0"/>
                          <a:ea typeface="Tahoma" panose="020B0604030504040204" pitchFamily="34" charset="0"/>
                          <a:cs typeface="Tahoma" panose="020B0604030504040204" pitchFamily="34" charset="0"/>
                        </a:rPr>
                        <a:t>Stylised</a:t>
                      </a:r>
                      <a:r>
                        <a:rPr lang="en-US" sz="600" kern="1200">
                          <a:solidFill>
                            <a:srgbClr val="FF0000"/>
                          </a:solidFill>
                          <a:effectLst/>
                          <a:latin typeface="Tahoma" panose="020B0604030504040204" pitchFamily="34" charset="0"/>
                          <a:ea typeface="Tahoma" panose="020B0604030504040204" pitchFamily="34" charset="0"/>
                          <a:cs typeface="Tahoma" panose="020B0604030504040204" pitchFamily="34" charset="0"/>
                        </a:rPr>
                        <a:t>, Proportion, Decoration, Ornate, </a:t>
                      </a:r>
                      <a:r>
                        <a:rPr lang="en-US" sz="600" kern="1200" baseline="0">
                          <a:solidFill>
                            <a:srgbClr val="FF0000"/>
                          </a:solidFill>
                          <a:effectLst/>
                          <a:latin typeface="Tahoma" panose="020B0604030504040204" pitchFamily="34" charset="0"/>
                          <a:ea typeface="Tahoma" panose="020B0604030504040204" pitchFamily="34" charset="0"/>
                          <a:cs typeface="Tahoma" panose="020B0604030504040204" pitchFamily="34" charset="0"/>
                        </a:rPr>
                        <a:t>Bas relief, Manipulate. </a:t>
                      </a:r>
                      <a:endParaRPr lang="en-GB" sz="600">
                        <a:solidFill>
                          <a:srgbClr val="FF0000"/>
                        </a:solidFill>
                        <a:effectLst/>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US" sz="600" kern="1200">
                          <a:solidFill>
                            <a:srgbClr val="FFC000"/>
                          </a:solidFill>
                          <a:effectLst/>
                          <a:latin typeface="Tahoma" panose="020B0604030504040204" pitchFamily="34" charset="0"/>
                          <a:ea typeface="Tahoma" panose="020B0604030504040204" pitchFamily="34" charset="0"/>
                          <a:cs typeface="Tahoma" panose="020B0604030504040204" pitchFamily="34" charset="0"/>
                        </a:rPr>
                        <a:t>Realistic, Surface texture, Balance, Relationship, Transform, Construct, Flexible, Pliable, Plane, Angle, Attachment, Wood, Stone, Metal, Bronze,</a:t>
                      </a:r>
                      <a:r>
                        <a:rPr lang="en-US" sz="600" kern="120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 Stone m</a:t>
                      </a:r>
                      <a:r>
                        <a:rPr lang="en-US" sz="600" kern="1200">
                          <a:solidFill>
                            <a:srgbClr val="FFC000"/>
                          </a:solidFill>
                          <a:effectLst/>
                          <a:latin typeface="Tahoma" panose="020B0604030504040204" pitchFamily="34" charset="0"/>
                          <a:ea typeface="Tahoma" panose="020B0604030504040204" pitchFamily="34" charset="0"/>
                          <a:cs typeface="Tahoma" panose="020B0604030504040204" pitchFamily="34" charset="0"/>
                        </a:rPr>
                        <a:t>ason, Wood carver. </a:t>
                      </a:r>
                      <a:endParaRPr lang="en-GB" sz="60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kern="1200">
                          <a:solidFill>
                            <a:srgbClr val="FFC000"/>
                          </a:solidFill>
                          <a:effectLst/>
                          <a:latin typeface="Tahoma" panose="020B0604030504040204" pitchFamily="34" charset="0"/>
                          <a:ea typeface="Tahoma" panose="020B0604030504040204" pitchFamily="34" charset="0"/>
                          <a:cs typeface="Tahoma" panose="020B0604030504040204" pitchFamily="34" charset="0"/>
                        </a:rPr>
                        <a:t>Realistic, Surface texture, Balance, Relationship, Transform, Construct, Flexible, Pliable, Plane, Angle, Attachment, Wood, Stone, Metal, Bronze,</a:t>
                      </a:r>
                      <a:r>
                        <a:rPr lang="en-US" sz="600" kern="1200" baseline="0">
                          <a:solidFill>
                            <a:srgbClr val="FFC000"/>
                          </a:solidFill>
                          <a:effectLst/>
                          <a:latin typeface="Tahoma" panose="020B0604030504040204" pitchFamily="34" charset="0"/>
                          <a:ea typeface="Tahoma" panose="020B0604030504040204" pitchFamily="34" charset="0"/>
                          <a:cs typeface="Tahoma" panose="020B0604030504040204" pitchFamily="34" charset="0"/>
                        </a:rPr>
                        <a:t> Stone m</a:t>
                      </a:r>
                      <a:r>
                        <a:rPr lang="en-US" sz="600" kern="1200">
                          <a:solidFill>
                            <a:srgbClr val="FFC000"/>
                          </a:solidFill>
                          <a:effectLst/>
                          <a:latin typeface="Tahoma" panose="020B0604030504040204" pitchFamily="34" charset="0"/>
                          <a:ea typeface="Tahoma" panose="020B0604030504040204" pitchFamily="34" charset="0"/>
                          <a:cs typeface="Tahoma" panose="020B0604030504040204" pitchFamily="34" charset="0"/>
                        </a:rPr>
                        <a:t>ason, Wood carver. </a:t>
                      </a:r>
                      <a:endParaRPr lang="en-GB" sz="60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r>
                        <a:rPr lang="en-US" sz="600" kern="1200">
                          <a:solidFill>
                            <a:srgbClr val="7030A0"/>
                          </a:solidFill>
                          <a:effectLst/>
                          <a:latin typeface="Tahoma" panose="020B0604030504040204" pitchFamily="34" charset="0"/>
                          <a:ea typeface="Tahoma" panose="020B0604030504040204" pitchFamily="34" charset="0"/>
                          <a:cs typeface="Tahoma" panose="020B0604030504040204" pitchFamily="34" charset="0"/>
                        </a:rPr>
                        <a:t>Slab, </a:t>
                      </a:r>
                      <a:r>
                        <a:rPr lang="en-US" sz="600" kern="1200" baseline="0">
                          <a:solidFill>
                            <a:srgbClr val="7030A0"/>
                          </a:solidFill>
                          <a:effectLst/>
                          <a:latin typeface="Tahoma" panose="020B0604030504040204" pitchFamily="34" charset="0"/>
                          <a:ea typeface="Tahoma" panose="020B0604030504040204" pitchFamily="34" charset="0"/>
                          <a:cs typeface="Tahoma" panose="020B0604030504040204" pitchFamily="34" charset="0"/>
                        </a:rPr>
                        <a:t>Vessel, Cuboid, </a:t>
                      </a:r>
                      <a:r>
                        <a:rPr lang="en-US" sz="600" kern="1200">
                          <a:solidFill>
                            <a:srgbClr val="7030A0"/>
                          </a:solidFill>
                          <a:effectLst/>
                          <a:latin typeface="Tahoma" panose="020B0604030504040204" pitchFamily="34" charset="0"/>
                          <a:ea typeface="Tahoma" panose="020B0604030504040204" pitchFamily="34" charset="0"/>
                          <a:cs typeface="Tahoma" panose="020B0604030504040204" pitchFamily="34" charset="0"/>
                        </a:rPr>
                        <a:t>Pose, Position, Gesture, Dynamic, Motion, Proportion, Balance,</a:t>
                      </a:r>
                      <a:r>
                        <a:rPr lang="en-US" sz="600" kern="1200" baseline="0">
                          <a:solidFill>
                            <a:srgbClr val="7030A0"/>
                          </a:solidFill>
                          <a:effectLst/>
                          <a:latin typeface="Tahoma" panose="020B0604030504040204" pitchFamily="34" charset="0"/>
                          <a:ea typeface="Tahoma" panose="020B0604030504040204" pitchFamily="34" charset="0"/>
                          <a:cs typeface="Tahoma" panose="020B0604030504040204" pitchFamily="34" charset="0"/>
                        </a:rPr>
                        <a:t> Maquette. </a:t>
                      </a:r>
                      <a:endParaRPr lang="en-GB" sz="600">
                        <a:solidFill>
                          <a:srgbClr val="7030A0"/>
                        </a:solidFill>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420087175"/>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1610139" y="1130514"/>
            <a:ext cx="657555" cy="652316"/>
          </a:xfrm>
          <a:prstGeom prst="rect">
            <a:avLst/>
          </a:prstGeom>
        </p:spPr>
      </p:pic>
      <p:sp>
        <p:nvSpPr>
          <p:cNvPr id="6" name="TextBox 5"/>
          <p:cNvSpPr txBox="1"/>
          <p:nvPr/>
        </p:nvSpPr>
        <p:spPr>
          <a:xfrm>
            <a:off x="2453270" y="1252474"/>
            <a:ext cx="3321369" cy="507831"/>
          </a:xfrm>
          <a:prstGeom prst="rect">
            <a:avLst/>
          </a:prstGeom>
          <a:noFill/>
        </p:spPr>
        <p:txBody>
          <a:bodyPr wrap="square" rtlCol="0">
            <a:spAutoFit/>
          </a:bodyPr>
          <a:lstStyle/>
          <a:p>
            <a:pPr defTabSz="514350"/>
            <a:r>
              <a:rPr lang="en-GB" sz="2700" b="1">
                <a:solidFill>
                  <a:srgbClr val="002060"/>
                </a:solidFill>
                <a:latin typeface="Tahoma" panose="020B0604030504040204" pitchFamily="34" charset="0"/>
                <a:ea typeface="Tahoma" panose="020B0604030504040204" pitchFamily="34" charset="0"/>
                <a:cs typeface="Tahoma" panose="020B0604030504040204" pitchFamily="34" charset="0"/>
              </a:rPr>
              <a:t>Music</a:t>
            </a:r>
          </a:p>
        </p:txBody>
      </p:sp>
      <p:sp>
        <p:nvSpPr>
          <p:cNvPr id="7" name="TextBox 6"/>
          <p:cNvSpPr txBox="1"/>
          <p:nvPr/>
        </p:nvSpPr>
        <p:spPr>
          <a:xfrm>
            <a:off x="1578270" y="2095287"/>
            <a:ext cx="2876220" cy="3429657"/>
          </a:xfrm>
          <a:prstGeom prst="rect">
            <a:avLst/>
          </a:prstGeom>
          <a:noFill/>
        </p:spPr>
        <p:txBody>
          <a:bodyPr wrap="square" rtlCol="0">
            <a:spAutoFit/>
          </a:bodyPr>
          <a:lstStyle/>
          <a:p>
            <a:pPr defTabSz="514350">
              <a:lnSpc>
                <a:spcPct val="150000"/>
              </a:lnSpc>
            </a:pPr>
            <a:endParaRPr lang="en-GB" sz="1238" dirty="0">
              <a:solidFill>
                <a:srgbClr val="002060"/>
              </a:solidFill>
              <a:latin typeface="Tahoma" panose="020B0604030504040204" pitchFamily="34" charset="0"/>
              <a:ea typeface="Tahoma" panose="020B0604030504040204" pitchFamily="34" charset="0"/>
              <a:cs typeface="Tahoma" panose="020B0604030504040204" pitchFamily="34" charset="0"/>
              <a:hlinkClick r:id="" action="ppaction://noaction"/>
            </a:endParaRPr>
          </a:p>
          <a:p>
            <a:pPr defTabSz="514350">
              <a:lnSpc>
                <a:spcPct val="150000"/>
              </a:lnSpc>
            </a:pPr>
            <a:r>
              <a:rPr lang="en-GB" sz="2025" dirty="0">
                <a:solidFill>
                  <a:srgbClr val="002060"/>
                </a:solidFill>
                <a:latin typeface="Tahoma" panose="020B0604030504040204" pitchFamily="34" charset="0"/>
                <a:ea typeface="Tahoma" panose="020B0604030504040204" pitchFamily="34" charset="0"/>
                <a:cs typeface="Tahoma" panose="020B0604030504040204" pitchFamily="34" charset="0"/>
                <a:hlinkClick r:id="rId4" action="ppaction://hlinksldjump"/>
              </a:rPr>
              <a:t>Performing</a:t>
            </a:r>
            <a:endParaRPr lang="en-GB" sz="2025" dirty="0">
              <a:solidFill>
                <a:srgbClr val="002060"/>
              </a:solidFill>
              <a:latin typeface="Tahoma" panose="020B0604030504040204" pitchFamily="34" charset="0"/>
              <a:ea typeface="Tahoma" panose="020B0604030504040204" pitchFamily="34" charset="0"/>
              <a:cs typeface="Tahoma" panose="020B0604030504040204" pitchFamily="34" charset="0"/>
            </a:endParaRPr>
          </a:p>
          <a:p>
            <a:pPr defTabSz="514350">
              <a:lnSpc>
                <a:spcPct val="150000"/>
              </a:lnSpc>
            </a:pPr>
            <a:r>
              <a:rPr lang="en-GB" sz="2025" dirty="0">
                <a:solidFill>
                  <a:srgbClr val="002060"/>
                </a:solidFill>
                <a:latin typeface="Tahoma" panose="020B0604030504040204" pitchFamily="34" charset="0"/>
                <a:ea typeface="Tahoma" panose="020B0604030504040204" pitchFamily="34" charset="0"/>
                <a:cs typeface="Tahoma" panose="020B0604030504040204" pitchFamily="34" charset="0"/>
                <a:hlinkClick r:id="rId4" action="ppaction://hlinksldjump"/>
              </a:rPr>
              <a:t>Knowledge and understanding  </a:t>
            </a:r>
            <a:endParaRPr lang="en-GB" sz="2025" dirty="0">
              <a:solidFill>
                <a:srgbClr val="002060"/>
              </a:solidFill>
              <a:latin typeface="Tahoma" panose="020B0604030504040204" pitchFamily="34" charset="0"/>
              <a:ea typeface="Tahoma" panose="020B0604030504040204" pitchFamily="34" charset="0"/>
              <a:cs typeface="Tahoma" panose="020B0604030504040204" pitchFamily="34" charset="0"/>
            </a:endParaRPr>
          </a:p>
          <a:p>
            <a:pPr defTabSz="514350">
              <a:lnSpc>
                <a:spcPct val="150000"/>
              </a:lnSpc>
            </a:pPr>
            <a:r>
              <a:rPr lang="en-GB" sz="2025" dirty="0">
                <a:solidFill>
                  <a:srgbClr val="002060"/>
                </a:solidFill>
                <a:latin typeface="Tahoma" panose="020B0604030504040204" pitchFamily="34" charset="0"/>
                <a:ea typeface="Tahoma" panose="020B0604030504040204" pitchFamily="34" charset="0"/>
                <a:cs typeface="Tahoma" panose="020B0604030504040204" pitchFamily="34" charset="0"/>
                <a:hlinkClick r:id="rId5" action="ppaction://hlinksldjump"/>
              </a:rPr>
              <a:t>Composing</a:t>
            </a:r>
            <a:endParaRPr lang="en-GB" sz="2025" dirty="0">
              <a:solidFill>
                <a:srgbClr val="002060"/>
              </a:solidFill>
              <a:latin typeface="Tahoma" panose="020B0604030504040204" pitchFamily="34" charset="0"/>
              <a:ea typeface="Tahoma" panose="020B0604030504040204" pitchFamily="34" charset="0"/>
              <a:cs typeface="Tahoma" panose="020B0604030504040204" pitchFamily="34" charset="0"/>
            </a:endParaRPr>
          </a:p>
          <a:p>
            <a:pPr defTabSz="514350">
              <a:lnSpc>
                <a:spcPct val="150000"/>
              </a:lnSpc>
            </a:pPr>
            <a:r>
              <a:rPr lang="en-GB" sz="2025" dirty="0">
                <a:solidFill>
                  <a:prstClr val="black"/>
                </a:solidFill>
                <a:latin typeface="Tahoma" panose="020B0604030504040204" pitchFamily="34" charset="0"/>
                <a:ea typeface="Tahoma" panose="020B0604030504040204" pitchFamily="34" charset="0"/>
                <a:cs typeface="Tahoma" panose="020B0604030504040204" pitchFamily="34" charset="0"/>
                <a:hlinkClick r:id="rId5" action="ppaction://hlinksldjump"/>
              </a:rPr>
              <a:t>Listen, review and evaluate</a:t>
            </a:r>
            <a:endParaRPr lang="en-GB" sz="2025" dirty="0">
              <a:solidFill>
                <a:prstClr val="black"/>
              </a:solidFill>
              <a:latin typeface="Tahoma" panose="020B0604030504040204" pitchFamily="34" charset="0"/>
              <a:ea typeface="Tahoma" panose="020B0604030504040204" pitchFamily="34" charset="0"/>
              <a:cs typeface="Tahoma" panose="020B0604030504040204" pitchFamily="34" charset="0"/>
            </a:endParaRPr>
          </a:p>
          <a:p>
            <a:pPr defTabSz="514350">
              <a:lnSpc>
                <a:spcPct val="150000"/>
              </a:lnSpc>
            </a:pPr>
            <a:r>
              <a:rPr lang="en-GB" sz="1238" dirty="0">
                <a:solidFill>
                  <a:srgbClr val="002060"/>
                </a:solidFill>
                <a:latin typeface="Tahoma" panose="020B0604030504040204" pitchFamily="34" charset="0"/>
                <a:ea typeface="Tahoma" panose="020B0604030504040204" pitchFamily="34" charset="0"/>
                <a:cs typeface="Tahoma" panose="020B0604030504040204" pitchFamily="34" charset="0"/>
              </a:rPr>
              <a:t> </a:t>
            </a:r>
          </a:p>
        </p:txBody>
      </p:sp>
      <p:sp>
        <p:nvSpPr>
          <p:cNvPr id="10" name="TextBox 9"/>
          <p:cNvSpPr txBox="1"/>
          <p:nvPr/>
        </p:nvSpPr>
        <p:spPr>
          <a:xfrm>
            <a:off x="6127620" y="1292454"/>
            <a:ext cx="1177641" cy="300082"/>
          </a:xfrm>
          <a:prstGeom prst="rect">
            <a:avLst/>
          </a:prstGeom>
          <a:noFill/>
        </p:spPr>
        <p:txBody>
          <a:bodyPr wrap="square" rtlCol="0">
            <a:spAutoFit/>
          </a:bodyPr>
          <a:lstStyle/>
          <a:p>
            <a:pPr defTabSz="514350"/>
            <a:r>
              <a:rPr lang="en-GB" sz="1350" b="1" dirty="0">
                <a:solidFill>
                  <a:srgbClr val="44546A"/>
                </a:solidFill>
                <a:latin typeface="Tahoma" panose="020B0604030504040204" pitchFamily="34" charset="0"/>
                <a:ea typeface="Tahoma" panose="020B0604030504040204" pitchFamily="34" charset="0"/>
                <a:cs typeface="Tahoma" panose="020B0604030504040204" pitchFamily="34" charset="0"/>
                <a:hlinkClick r:id="rId6" action="ppaction://hlinksldjump"/>
              </a:rPr>
              <a:t>Contents</a:t>
            </a:r>
            <a:endParaRPr lang="en-GB" sz="1500" b="1" dirty="0">
              <a:solidFill>
                <a:srgbClr val="44546A"/>
              </a:solidFill>
              <a:latin typeface="Tahoma" panose="020B0604030504040204" pitchFamily="34" charset="0"/>
              <a:ea typeface="Tahoma" panose="020B0604030504040204" pitchFamily="34" charset="0"/>
              <a:cs typeface="Tahoma" panose="020B0604030504040204" pitchFamily="34" charset="0"/>
            </a:endParaRPr>
          </a:p>
        </p:txBody>
      </p:sp>
      <p:pic>
        <p:nvPicPr>
          <p:cNvPr id="1026" name="Picture 2" descr="Font design for word music with music instrument on white background  6892533 Vector Art at Vecteezy">
            <a:extLst>
              <a:ext uri="{FF2B5EF4-FFF2-40B4-BE49-F238E27FC236}">
                <a16:creationId xmlns:a16="http://schemas.microsoft.com/office/drawing/2014/main" id="{59614BBB-A032-4590-A585-DF09D668C5C5}"/>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146001" y="2555545"/>
            <a:ext cx="3467559" cy="22713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8812570"/>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06770" y="949170"/>
            <a:ext cx="487175" cy="483293"/>
          </a:xfrm>
          <a:prstGeom prst="rect">
            <a:avLst/>
          </a:prstGeom>
        </p:spPr>
      </p:pic>
      <p:sp>
        <p:nvSpPr>
          <p:cNvPr id="6" name="TextBox 5"/>
          <p:cNvSpPr txBox="1"/>
          <p:nvPr/>
        </p:nvSpPr>
        <p:spPr>
          <a:xfrm>
            <a:off x="2050117" y="935683"/>
            <a:ext cx="4509371" cy="484748"/>
          </a:xfrm>
          <a:prstGeom prst="rect">
            <a:avLst/>
          </a:prstGeom>
          <a:noFill/>
        </p:spPr>
        <p:txBody>
          <a:bodyPr wrap="square" lIns="68580" tIns="34290" rIns="68580" bIns="34290" rtlCol="0" anchor="t">
            <a:spAutoFit/>
          </a:bodyPr>
          <a:lstStyle/>
          <a:p>
            <a:pPr defTabSz="514350"/>
            <a:r>
              <a:rPr lang="en-GB" sz="2700" b="1">
                <a:solidFill>
                  <a:srgbClr val="002060"/>
                </a:solidFill>
                <a:latin typeface="Tahoma"/>
                <a:ea typeface="Tahoma"/>
                <a:cs typeface="Tahoma"/>
              </a:rPr>
              <a:t>Music Years EYFS -Year 2</a:t>
            </a:r>
            <a:endParaRPr lang="en-GB" sz="2700" b="1">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4" name="Rectangle 1"/>
          <p:cNvSpPr>
            <a:spLocks noChangeArrowheads="1"/>
          </p:cNvSpPr>
          <p:nvPr/>
        </p:nvSpPr>
        <p:spPr bwMode="auto">
          <a:xfrm>
            <a:off x="2257426" y="2543746"/>
            <a:ext cx="103939" cy="2078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51435" tIns="25718" rIns="51435" bIns="25718" numCol="1" anchor="ctr" anchorCtr="0" compatLnSpc="1">
            <a:prstTxWarp prst="textNoShape">
              <a:avLst/>
            </a:prstTxWarp>
            <a:spAutoFit/>
          </a:bodyPr>
          <a:lstStyle/>
          <a:p>
            <a:pPr defTabSz="514350" fontAlgn="base">
              <a:spcBef>
                <a:spcPct val="0"/>
              </a:spcBef>
              <a:spcAft>
                <a:spcPct val="0"/>
              </a:spcAft>
            </a:pPr>
            <a:endParaRPr lang="en-US" altLang="en-US" sz="1013">
              <a:solidFill>
                <a:prstClr val="black"/>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nvGraphicFramePr>
        <p:xfrm>
          <a:off x="857920" y="1533475"/>
          <a:ext cx="6547097" cy="4200311"/>
        </p:xfrm>
        <a:graphic>
          <a:graphicData uri="http://schemas.openxmlformats.org/drawingml/2006/table">
            <a:tbl>
              <a:tblPr firstRow="1" firstCol="1" bandRow="1">
                <a:tableStyleId>{5C22544A-7EE6-4342-B048-85BDC9FD1C3A}</a:tableStyleId>
              </a:tblPr>
              <a:tblGrid>
                <a:gridCol w="626672">
                  <a:extLst>
                    <a:ext uri="{9D8B030D-6E8A-4147-A177-3AD203B41FA5}">
                      <a16:colId xmlns:a16="http://schemas.microsoft.com/office/drawing/2014/main" val="20000"/>
                    </a:ext>
                  </a:extLst>
                </a:gridCol>
                <a:gridCol w="1953954">
                  <a:extLst>
                    <a:ext uri="{9D8B030D-6E8A-4147-A177-3AD203B41FA5}">
                      <a16:colId xmlns:a16="http://schemas.microsoft.com/office/drawing/2014/main" val="3767709007"/>
                    </a:ext>
                  </a:extLst>
                </a:gridCol>
                <a:gridCol w="2020655">
                  <a:extLst>
                    <a:ext uri="{9D8B030D-6E8A-4147-A177-3AD203B41FA5}">
                      <a16:colId xmlns:a16="http://schemas.microsoft.com/office/drawing/2014/main" val="20001"/>
                    </a:ext>
                  </a:extLst>
                </a:gridCol>
                <a:gridCol w="1945816">
                  <a:extLst>
                    <a:ext uri="{9D8B030D-6E8A-4147-A177-3AD203B41FA5}">
                      <a16:colId xmlns:a16="http://schemas.microsoft.com/office/drawing/2014/main" val="20002"/>
                    </a:ext>
                  </a:extLst>
                </a:gridCol>
              </a:tblGrid>
              <a:tr h="257842">
                <a:tc>
                  <a:txBody>
                    <a:bodyPr/>
                    <a:lstStyle/>
                    <a:p>
                      <a:pPr>
                        <a:lnSpc>
                          <a:spcPct val="115000"/>
                        </a:lnSpc>
                        <a:spcAft>
                          <a:spcPts val="0"/>
                        </a:spcAft>
                      </a:pPr>
                      <a:r>
                        <a:rPr lang="en-GB" sz="500">
                          <a:effectLst/>
                          <a:latin typeface="Tahoma" panose="020B0604030504040204" pitchFamily="34" charset="0"/>
                          <a:ea typeface="Tahoma" panose="020B0604030504040204" pitchFamily="34" charset="0"/>
                          <a:cs typeface="Tahoma" panose="020B0604030504040204" pitchFamily="34" charset="0"/>
                        </a:rPr>
                        <a:t> </a:t>
                      </a:r>
                    </a:p>
                  </a:txBody>
                  <a:tcPr marL="13265" marR="13265" marT="0" marB="0"/>
                </a:tc>
                <a:tc>
                  <a:txBody>
                    <a:bodyPr/>
                    <a:lstStyle/>
                    <a:p>
                      <a:pPr algn="ctr">
                        <a:lnSpc>
                          <a:spcPct val="115000"/>
                        </a:lnSpc>
                        <a:spcAft>
                          <a:spcPts val="0"/>
                        </a:spcAft>
                      </a:pPr>
                      <a:r>
                        <a:rPr lang="en-GB" sz="500">
                          <a:effectLst/>
                          <a:latin typeface="Tahoma" panose="020B0604030504040204" pitchFamily="34" charset="0"/>
                          <a:ea typeface="Tahoma" panose="020B0604030504040204" pitchFamily="34" charset="0"/>
                          <a:cs typeface="Tahoma" panose="020B0604030504040204" pitchFamily="34" charset="0"/>
                        </a:rPr>
                        <a:t>EYFS</a:t>
                      </a:r>
                    </a:p>
                  </a:txBody>
                  <a:tcPr marL="13265" marR="13265" marT="0" marB="0" anchor="ctr"/>
                </a:tc>
                <a:tc>
                  <a:txBody>
                    <a:bodyPr/>
                    <a:lstStyle/>
                    <a:p>
                      <a:pPr algn="ctr">
                        <a:lnSpc>
                          <a:spcPct val="115000"/>
                        </a:lnSpc>
                        <a:spcAft>
                          <a:spcPts val="0"/>
                        </a:spcAft>
                      </a:pPr>
                      <a:r>
                        <a:rPr lang="en-GB" sz="500">
                          <a:effectLst/>
                          <a:latin typeface="Tahoma" panose="020B0604030504040204" pitchFamily="34" charset="0"/>
                          <a:ea typeface="Tahoma" panose="020B0604030504040204" pitchFamily="34" charset="0"/>
                          <a:cs typeface="Tahoma" panose="020B0604030504040204" pitchFamily="34" charset="0"/>
                        </a:rPr>
                        <a:t>Year 1</a:t>
                      </a:r>
                    </a:p>
                  </a:txBody>
                  <a:tcPr marL="13265" marR="13265" marT="0" marB="0" anchor="ctr"/>
                </a:tc>
                <a:tc>
                  <a:txBody>
                    <a:bodyPr/>
                    <a:lstStyle/>
                    <a:p>
                      <a:pPr algn="ctr">
                        <a:lnSpc>
                          <a:spcPct val="115000"/>
                        </a:lnSpc>
                        <a:spcAft>
                          <a:spcPts val="0"/>
                        </a:spcAft>
                      </a:pPr>
                      <a:r>
                        <a:rPr lang="en-GB" sz="500">
                          <a:effectLst/>
                          <a:latin typeface="Tahoma" panose="020B0604030504040204" pitchFamily="34" charset="0"/>
                          <a:ea typeface="Tahoma" panose="020B0604030504040204" pitchFamily="34" charset="0"/>
                          <a:cs typeface="Tahoma" panose="020B0604030504040204" pitchFamily="34" charset="0"/>
                        </a:rPr>
                        <a:t>Year 2</a:t>
                      </a:r>
                    </a:p>
                  </a:txBody>
                  <a:tcPr marL="13265" marR="13265" marT="0" marB="0" anchor="ctr"/>
                </a:tc>
                <a:extLst>
                  <a:ext uri="{0D108BD9-81ED-4DB2-BD59-A6C34878D82A}">
                    <a16:rowId xmlns:a16="http://schemas.microsoft.com/office/drawing/2014/main" val="10000"/>
                  </a:ext>
                </a:extLst>
              </a:tr>
              <a:tr h="1289231">
                <a:tc>
                  <a:txBody>
                    <a:bodyPr/>
                    <a:lstStyle/>
                    <a:p>
                      <a:pPr algn="ctr">
                        <a:lnSpc>
                          <a:spcPct val="115000"/>
                        </a:lnSpc>
                        <a:spcAft>
                          <a:spcPts val="0"/>
                        </a:spcAft>
                      </a:pPr>
                      <a:r>
                        <a:rPr lang="en-GB" sz="500">
                          <a:latin typeface="Tahoma" panose="020B0604030504040204" pitchFamily="34" charset="0"/>
                          <a:ea typeface="Tahoma" panose="020B0604030504040204" pitchFamily="34" charset="0"/>
                          <a:cs typeface="Tahoma" panose="020B0604030504040204" pitchFamily="34" charset="0"/>
                        </a:rPr>
                        <a:t>Performing: Review </a:t>
                      </a:r>
                      <a:endParaRPr lang="en-GB" sz="500">
                        <a:effectLst/>
                        <a:latin typeface="Tahoma" panose="020B0604030504040204" pitchFamily="34" charset="0"/>
                        <a:ea typeface="Tahoma" panose="020B0604030504040204" pitchFamily="34" charset="0"/>
                        <a:cs typeface="Tahoma" panose="020B0604030504040204" pitchFamily="34" charset="0"/>
                      </a:endParaRPr>
                    </a:p>
                  </a:txBody>
                  <a:tcPr marL="13265" marR="13265" marT="0" marB="0" anchor="ctr"/>
                </a:tc>
                <a:tc>
                  <a:txBody>
                    <a:bodyPr/>
                    <a:lstStyle/>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a:effectLst/>
                          <a:latin typeface="Tahoma" panose="020B0604030504040204" pitchFamily="34" charset="0"/>
                          <a:ea typeface="Tahoma" panose="020B0604030504040204" pitchFamily="34" charset="0"/>
                          <a:cs typeface="Tahoma" panose="020B0604030504040204" pitchFamily="34" charset="0"/>
                        </a:rPr>
                        <a:t>Listen attentively, move to and talk about music , expressing their feelings and responses</a:t>
                      </a:r>
                    </a:p>
                    <a:p>
                      <a:pPr marL="0" indent="0" algn="l">
                        <a:lnSpc>
                          <a:spcPct val="115000"/>
                        </a:lnSpc>
                        <a:spcAft>
                          <a:spcPts val="0"/>
                        </a:spcAft>
                        <a:buFont typeface="Arial" panose="020B0604020202020204" pitchFamily="34" charset="0"/>
                        <a:buNone/>
                      </a:pPr>
                      <a:endParaRPr lang="en-GB" sz="500">
                        <a:effectLst/>
                        <a:latin typeface="Tahoma" panose="020B0604030504040204" pitchFamily="34" charset="0"/>
                        <a:ea typeface="Tahoma" panose="020B0604030504040204" pitchFamily="34" charset="0"/>
                        <a:cs typeface="Tahoma" panose="020B0604030504040204" pitchFamily="34" charset="0"/>
                      </a:endParaRPr>
                    </a:p>
                  </a:txBody>
                  <a:tcPr marL="13265" marR="13265" marT="0" marB="0" anchor="ctr"/>
                </a:tc>
                <a:tc>
                  <a:txBody>
                    <a:bodyPr/>
                    <a:lstStyle/>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Explore and express their ideas and feelings about music using movement </a:t>
                      </a:r>
                    </a:p>
                    <a:p>
                      <a:pPr marL="171450" indent="-171450" algn="l">
                        <a:lnSpc>
                          <a:spcPct val="115000"/>
                        </a:lnSpc>
                        <a:spcAft>
                          <a:spcPts val="0"/>
                        </a:spcAft>
                        <a:buFont typeface="Arial" panose="020B0604020202020204" pitchFamily="34" charset="0"/>
                        <a:buChar char="•"/>
                      </a:pPr>
                      <a:endParaRPr lang="en-GB" sz="600">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Talk about sounds they have made or heard </a:t>
                      </a:r>
                    </a:p>
                    <a:p>
                      <a:pPr marL="171450" indent="-171450" algn="l">
                        <a:lnSpc>
                          <a:spcPct val="115000"/>
                        </a:lnSpc>
                        <a:spcAft>
                          <a:spcPts val="0"/>
                        </a:spcAft>
                        <a:buFont typeface="Arial" panose="020B0604020202020204" pitchFamily="34" charset="0"/>
                        <a:buChar char="•"/>
                      </a:pPr>
                      <a:endParaRPr lang="en-GB" sz="600">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Begin to use expressive language </a:t>
                      </a: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3265" marR="13265" marT="0" marB="0" anchor="ctr"/>
                </a:tc>
                <a:tc>
                  <a:txBody>
                    <a:bodyPr/>
                    <a:lstStyle/>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Explore and express their ideas and feelings about music using movement and dance </a:t>
                      </a:r>
                    </a:p>
                    <a:p>
                      <a:pPr marL="171450" indent="-171450" algn="l">
                        <a:lnSpc>
                          <a:spcPct val="115000"/>
                        </a:lnSpc>
                        <a:spcAft>
                          <a:spcPts val="0"/>
                        </a:spcAft>
                        <a:buFont typeface="Arial" panose="020B0604020202020204" pitchFamily="34" charset="0"/>
                        <a:buChar char="•"/>
                      </a:pPr>
                      <a:endParaRPr lang="en-GB" sz="600">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Talk and write about sounds they have made or heard </a:t>
                      </a:r>
                    </a:p>
                    <a:p>
                      <a:pPr marL="171450" indent="-171450" algn="l">
                        <a:lnSpc>
                          <a:spcPct val="115000"/>
                        </a:lnSpc>
                        <a:spcAft>
                          <a:spcPts val="0"/>
                        </a:spcAft>
                        <a:buFont typeface="Arial" panose="020B0604020202020204" pitchFamily="34" charset="0"/>
                        <a:buChar char="•"/>
                      </a:pPr>
                      <a:endParaRPr lang="en-GB" sz="600">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Use appropriate expressive language </a:t>
                      </a:r>
                    </a:p>
                    <a:p>
                      <a:pPr marL="171450" indent="-171450" algn="l">
                        <a:lnSpc>
                          <a:spcPct val="115000"/>
                        </a:lnSpc>
                        <a:spcAft>
                          <a:spcPts val="0"/>
                        </a:spcAft>
                        <a:buFont typeface="Arial" panose="020B0604020202020204" pitchFamily="34" charset="0"/>
                        <a:buChar char="•"/>
                      </a:pPr>
                      <a:endParaRPr lang="en-GB" sz="600">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Make improvements to their work based on guided and self-evaluation using technological recordings</a:t>
                      </a: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3265" marR="13265" marT="0" marB="0" anchor="ctr"/>
                </a:tc>
                <a:extLst>
                  <a:ext uri="{0D108BD9-81ED-4DB2-BD59-A6C34878D82A}">
                    <a16:rowId xmlns:a16="http://schemas.microsoft.com/office/drawing/2014/main" val="10001"/>
                  </a:ext>
                </a:extLst>
              </a:tr>
              <a:tr h="456279">
                <a:tc>
                  <a:txBody>
                    <a:bodyPr/>
                    <a:lstStyle/>
                    <a:p>
                      <a:pPr algn="ctr">
                        <a:lnSpc>
                          <a:spcPct val="115000"/>
                        </a:lnSpc>
                        <a:spcAft>
                          <a:spcPts val="0"/>
                        </a:spcAft>
                      </a:pPr>
                      <a:r>
                        <a:rPr lang="en-GB" sz="500">
                          <a:effectLst/>
                          <a:latin typeface="Tahoma" panose="020B0604030504040204" pitchFamily="34" charset="0"/>
                          <a:ea typeface="Tahoma" panose="020B0604030504040204" pitchFamily="34" charset="0"/>
                          <a:cs typeface="Tahoma" panose="020B0604030504040204" pitchFamily="34" charset="0"/>
                        </a:rPr>
                        <a:t>Key Vocabulary</a:t>
                      </a:r>
                    </a:p>
                  </a:txBody>
                  <a:tcPr marL="13265" marR="13265" marT="0" marB="0" anchor="ctr"/>
                </a:tc>
                <a:tc>
                  <a:txBody>
                    <a:bodyPr/>
                    <a:lstStyle/>
                    <a:p>
                      <a:pPr algn="l">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Listen, move, express</a:t>
                      </a:r>
                    </a:p>
                  </a:txBody>
                  <a:tcPr marL="13265" marR="13265" marT="0" marB="0" anchor="ctr"/>
                </a:tc>
                <a:tc>
                  <a:txBody>
                    <a:bodyPr/>
                    <a:lstStyle/>
                    <a:p>
                      <a:pPr algn="l">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Explore, feelings, movement.</a:t>
                      </a:r>
                    </a:p>
                  </a:txBody>
                  <a:tcPr marL="13265" marR="13265" marT="0" marB="0" anchor="ctr"/>
                </a:tc>
                <a:tc>
                  <a:txBody>
                    <a:bodyPr/>
                    <a:lstStyle/>
                    <a:p>
                      <a:pPr algn="l">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Dance, improvements, self-evaluation, recording.</a:t>
                      </a:r>
                    </a:p>
                  </a:txBody>
                  <a:tcPr marL="13265" marR="13265" marT="0" marB="0" anchor="ctr"/>
                </a:tc>
                <a:extLst>
                  <a:ext uri="{0D108BD9-81ED-4DB2-BD59-A6C34878D82A}">
                    <a16:rowId xmlns:a16="http://schemas.microsoft.com/office/drawing/2014/main" val="476958427"/>
                  </a:ext>
                </a:extLst>
              </a:tr>
              <a:tr h="1423433">
                <a:tc>
                  <a:txBody>
                    <a:bodyPr/>
                    <a:lstStyle/>
                    <a:p>
                      <a:pPr algn="ctr">
                        <a:lnSpc>
                          <a:spcPct val="115000"/>
                        </a:lnSpc>
                        <a:spcAft>
                          <a:spcPts val="0"/>
                        </a:spcAft>
                      </a:pPr>
                      <a:r>
                        <a:rPr lang="en-GB" sz="500">
                          <a:effectLst/>
                          <a:latin typeface="Tahoma" panose="020B0604030504040204" pitchFamily="34" charset="0"/>
                          <a:ea typeface="Tahoma" panose="020B0604030504040204" pitchFamily="34" charset="0"/>
                          <a:cs typeface="Tahoma" panose="020B0604030504040204" pitchFamily="34" charset="0"/>
                        </a:rPr>
                        <a:t>Knowledge and Understanding</a:t>
                      </a:r>
                    </a:p>
                  </a:txBody>
                  <a:tcPr marL="13265" marR="13265" marT="0" marB="0" anchor="ctr"/>
                </a:tc>
                <a:tc>
                  <a:txBody>
                    <a:bodyPr/>
                    <a:lstStyle/>
                    <a:p>
                      <a:pPr marL="171450" indent="-171450" algn="l">
                        <a:lnSpc>
                          <a:spcPct val="115000"/>
                        </a:lnSpc>
                        <a:spcAft>
                          <a:spcPts val="0"/>
                        </a:spcAft>
                        <a:buFont typeface="Arial" panose="020B0604020202020204" pitchFamily="34" charset="0"/>
                        <a:buChar char="•"/>
                      </a:pPr>
                      <a:endParaRPr lang="en-GB" sz="500">
                        <a:effectLst/>
                        <a:latin typeface="Tahoma" panose="020B0604030504040204" pitchFamily="34" charset="0"/>
                        <a:ea typeface="Tahoma" panose="020B0604030504040204" pitchFamily="34" charset="0"/>
                        <a:cs typeface="Tahoma" panose="020B0604030504040204" pitchFamily="34" charset="0"/>
                      </a:endParaRPr>
                    </a:p>
                  </a:txBody>
                  <a:tcPr marL="13265" marR="13265" marT="0" marB="0" anchor="ctr"/>
                </a:tc>
                <a:tc>
                  <a:txBody>
                    <a:bodyPr/>
                    <a:lstStyle/>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how the musical elements can be combined such as loud and quiet, fast and slow, high and low </a:t>
                      </a:r>
                    </a:p>
                    <a:p>
                      <a:pPr marL="171450" indent="-171450" algn="l">
                        <a:lnSpc>
                          <a:spcPct val="115000"/>
                        </a:lnSpc>
                        <a:spcAft>
                          <a:spcPts val="0"/>
                        </a:spcAft>
                        <a:buFont typeface="Arial" panose="020B0604020202020204" pitchFamily="34" charset="0"/>
                        <a:buChar char="•"/>
                      </a:pPr>
                      <a:endParaRPr lang="en-GB" sz="600">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Explore how sounds can be made in different ways e.g. listen to a rhythm and clap, stamp etc to repeat it </a:t>
                      </a:r>
                    </a:p>
                    <a:p>
                      <a:pPr marL="171450" indent="-171450" algn="l">
                        <a:lnSpc>
                          <a:spcPct val="115000"/>
                        </a:lnSpc>
                        <a:spcAft>
                          <a:spcPts val="0"/>
                        </a:spcAft>
                        <a:buFont typeface="Arial" panose="020B0604020202020204" pitchFamily="34" charset="0"/>
                        <a:buChar char="•"/>
                      </a:pPr>
                      <a:endParaRPr lang="en-GB" sz="600">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Invent own signs and symbols to record compositions </a:t>
                      </a: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3265" marR="13265" marT="0" marB="0" anchor="ctr"/>
                </a:tc>
                <a:tc>
                  <a:txBody>
                    <a:bodyPr/>
                    <a:lstStyle/>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how the musical elements can be combined and how these are combined to create different effects</a:t>
                      </a:r>
                    </a:p>
                    <a:p>
                      <a:pPr marL="171450" indent="-171450" algn="l">
                        <a:lnSpc>
                          <a:spcPct val="115000"/>
                        </a:lnSpc>
                        <a:spcAft>
                          <a:spcPts val="0"/>
                        </a:spcAft>
                        <a:buFont typeface="Arial" panose="020B0604020202020204" pitchFamily="34" charset="0"/>
                        <a:buChar char="•"/>
                      </a:pPr>
                      <a:endParaRPr lang="en-GB" sz="600">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 Know how sounds can be made in different ways and repeated </a:t>
                      </a:r>
                    </a:p>
                    <a:p>
                      <a:pPr marL="171450" indent="-171450" algn="l">
                        <a:lnSpc>
                          <a:spcPct val="115000"/>
                        </a:lnSpc>
                        <a:spcAft>
                          <a:spcPts val="0"/>
                        </a:spcAft>
                        <a:buFont typeface="Arial" panose="020B0604020202020204" pitchFamily="34" charset="0"/>
                        <a:buChar char="•"/>
                      </a:pPr>
                      <a:endParaRPr lang="en-GB" sz="600">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how to use instruments to create different effects. Invent own signs and symbols to record compositions and use them confidently</a:t>
                      </a: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3265" marR="13265" marT="0" marB="0" anchor="ctr"/>
                </a:tc>
                <a:extLst>
                  <a:ext uri="{0D108BD9-81ED-4DB2-BD59-A6C34878D82A}">
                    <a16:rowId xmlns:a16="http://schemas.microsoft.com/office/drawing/2014/main" val="10002"/>
                  </a:ext>
                </a:extLst>
              </a:tr>
              <a:tr h="773526">
                <a:tc>
                  <a:txBody>
                    <a:bodyPr/>
                    <a:lstStyle/>
                    <a:p>
                      <a:pPr algn="ctr">
                        <a:lnSpc>
                          <a:spcPct val="115000"/>
                        </a:lnSpc>
                        <a:spcAft>
                          <a:spcPts val="0"/>
                        </a:spcAft>
                      </a:pPr>
                      <a:r>
                        <a:rPr lang="en-GB" sz="500">
                          <a:effectLst/>
                          <a:latin typeface="Tahoma" panose="020B0604030504040204" pitchFamily="34" charset="0"/>
                          <a:ea typeface="Tahoma" panose="020B0604030504040204" pitchFamily="34" charset="0"/>
                          <a:cs typeface="Tahoma" panose="020B0604030504040204" pitchFamily="34" charset="0"/>
                        </a:rPr>
                        <a:t>Key Vocabulary</a:t>
                      </a:r>
                    </a:p>
                  </a:txBody>
                  <a:tcPr marL="13265" marR="13265" marT="0" marB="0" anchor="ctr"/>
                </a:tc>
                <a:tc>
                  <a:txBody>
                    <a:bodyPr/>
                    <a:lstStyle/>
                    <a:p>
                      <a:pPr algn="l">
                        <a:lnSpc>
                          <a:spcPct val="115000"/>
                        </a:lnSpc>
                        <a:spcAft>
                          <a:spcPts val="0"/>
                        </a:spcAft>
                      </a:pPr>
                      <a:endParaRPr lang="en-GB" sz="500">
                        <a:effectLst/>
                        <a:latin typeface="Tahoma" panose="020B0604030504040204" pitchFamily="34" charset="0"/>
                        <a:ea typeface="Tahoma" panose="020B0604030504040204" pitchFamily="34" charset="0"/>
                        <a:cs typeface="Tahoma" panose="020B0604030504040204" pitchFamily="34" charset="0"/>
                      </a:endParaRPr>
                    </a:p>
                  </a:txBody>
                  <a:tcPr marL="13265" marR="13265" marT="0" marB="0" anchor="ctr"/>
                </a:tc>
                <a:tc>
                  <a:txBody>
                    <a:bodyPr/>
                    <a:lstStyle/>
                    <a:p>
                      <a:pPr algn="l">
                        <a:lnSpc>
                          <a:spcPct val="115000"/>
                        </a:lnSpc>
                        <a:spcAft>
                          <a:spcPts val="0"/>
                        </a:spcAft>
                      </a:pPr>
                      <a:endParaRPr lang="en-GB" sz="500">
                        <a:effectLst/>
                        <a:latin typeface="Tahoma" panose="020B0604030504040204" pitchFamily="34" charset="0"/>
                        <a:ea typeface="Tahoma" panose="020B0604030504040204" pitchFamily="34" charset="0"/>
                        <a:cs typeface="Tahoma" panose="020B0604030504040204" pitchFamily="34" charset="0"/>
                      </a:endParaRPr>
                    </a:p>
                    <a:p>
                      <a:pPr algn="l">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Combined, loud, quiet, fast, slow, high, low, invent, signs, symbols. </a:t>
                      </a:r>
                    </a:p>
                  </a:txBody>
                  <a:tcPr marL="13265" marR="13265" marT="0" marB="0" anchor="ctr"/>
                </a:tc>
                <a:tc>
                  <a:txBody>
                    <a:bodyPr/>
                    <a:lstStyle/>
                    <a:p>
                      <a:pPr algn="l">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Effects, repeated.</a:t>
                      </a:r>
                    </a:p>
                  </a:txBody>
                  <a:tcPr marL="13265" marR="13265" marT="0" marB="0"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068514337"/>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28344" y="963996"/>
            <a:ext cx="359884" cy="291202"/>
          </a:xfrm>
          <a:prstGeom prst="rect">
            <a:avLst/>
          </a:prstGeom>
        </p:spPr>
      </p:pic>
      <p:sp>
        <p:nvSpPr>
          <p:cNvPr id="6" name="TextBox 5"/>
          <p:cNvSpPr txBox="1"/>
          <p:nvPr/>
        </p:nvSpPr>
        <p:spPr>
          <a:xfrm>
            <a:off x="3876555" y="908948"/>
            <a:ext cx="3321369" cy="346249"/>
          </a:xfrm>
          <a:prstGeom prst="rect">
            <a:avLst/>
          </a:prstGeom>
          <a:noFill/>
        </p:spPr>
        <p:txBody>
          <a:bodyPr wrap="square" lIns="68580" tIns="34290" rIns="68580" bIns="34290" rtlCol="0" anchor="t">
            <a:spAutoFit/>
          </a:bodyPr>
          <a:lstStyle/>
          <a:p>
            <a:pPr defTabSz="514350"/>
            <a:r>
              <a:rPr lang="en-GB" b="1">
                <a:solidFill>
                  <a:srgbClr val="002060"/>
                </a:solidFill>
                <a:latin typeface="Tahoma"/>
                <a:ea typeface="Tahoma"/>
                <a:cs typeface="Tahoma"/>
              </a:rPr>
              <a:t>Music Years 3 to 6</a:t>
            </a:r>
          </a:p>
        </p:txBody>
      </p:sp>
      <p:sp>
        <p:nvSpPr>
          <p:cNvPr id="4" name="Rectangle 1"/>
          <p:cNvSpPr>
            <a:spLocks noChangeArrowheads="1"/>
          </p:cNvSpPr>
          <p:nvPr/>
        </p:nvSpPr>
        <p:spPr bwMode="auto">
          <a:xfrm>
            <a:off x="2257426" y="2543746"/>
            <a:ext cx="103939" cy="2078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51435" tIns="25718" rIns="51435" bIns="25718" numCol="1" anchor="ctr" anchorCtr="0" compatLnSpc="1">
            <a:prstTxWarp prst="textNoShape">
              <a:avLst/>
            </a:prstTxWarp>
            <a:spAutoFit/>
          </a:bodyPr>
          <a:lstStyle/>
          <a:p>
            <a:pPr defTabSz="514350" fontAlgn="base">
              <a:spcBef>
                <a:spcPct val="0"/>
              </a:spcBef>
              <a:spcAft>
                <a:spcPct val="0"/>
              </a:spcAft>
            </a:pPr>
            <a:endParaRPr lang="en-US" altLang="en-US" sz="1013">
              <a:solidFill>
                <a:prstClr val="black"/>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7" name="Table 6">
            <a:extLst>
              <a:ext uri="{FF2B5EF4-FFF2-40B4-BE49-F238E27FC236}">
                <a16:creationId xmlns:a16="http://schemas.microsoft.com/office/drawing/2014/main" id="{8064ACAE-4A41-44F7-ABD6-4F21AF4A769E}"/>
              </a:ext>
            </a:extLst>
          </p:cNvPr>
          <p:cNvGraphicFramePr>
            <a:graphicFrameLocks noGrp="1"/>
          </p:cNvGraphicFramePr>
          <p:nvPr/>
        </p:nvGraphicFramePr>
        <p:xfrm>
          <a:off x="924309" y="1309397"/>
          <a:ext cx="7694530" cy="4978276"/>
        </p:xfrm>
        <a:graphic>
          <a:graphicData uri="http://schemas.openxmlformats.org/drawingml/2006/table">
            <a:tbl>
              <a:tblPr firstRow="1" firstCol="1" bandRow="1">
                <a:tableStyleId>{5C22544A-7EE6-4342-B048-85BDC9FD1C3A}</a:tableStyleId>
              </a:tblPr>
              <a:tblGrid>
                <a:gridCol w="728039">
                  <a:extLst>
                    <a:ext uri="{9D8B030D-6E8A-4147-A177-3AD203B41FA5}">
                      <a16:colId xmlns:a16="http://schemas.microsoft.com/office/drawing/2014/main" val="2863215087"/>
                    </a:ext>
                  </a:extLst>
                </a:gridCol>
                <a:gridCol w="2327165">
                  <a:extLst>
                    <a:ext uri="{9D8B030D-6E8A-4147-A177-3AD203B41FA5}">
                      <a16:colId xmlns:a16="http://schemas.microsoft.com/office/drawing/2014/main" val="122677382"/>
                    </a:ext>
                  </a:extLst>
                </a:gridCol>
                <a:gridCol w="2378036">
                  <a:extLst>
                    <a:ext uri="{9D8B030D-6E8A-4147-A177-3AD203B41FA5}">
                      <a16:colId xmlns:a16="http://schemas.microsoft.com/office/drawing/2014/main" val="375876866"/>
                    </a:ext>
                  </a:extLst>
                </a:gridCol>
                <a:gridCol w="2261290">
                  <a:extLst>
                    <a:ext uri="{9D8B030D-6E8A-4147-A177-3AD203B41FA5}">
                      <a16:colId xmlns:a16="http://schemas.microsoft.com/office/drawing/2014/main" val="3073927167"/>
                    </a:ext>
                  </a:extLst>
                </a:gridCol>
              </a:tblGrid>
              <a:tr h="174151">
                <a:tc>
                  <a:txBody>
                    <a:bodyPr/>
                    <a:lstStyle/>
                    <a:p>
                      <a:pPr>
                        <a:lnSpc>
                          <a:spcPct val="115000"/>
                        </a:lnSpc>
                        <a:spcAft>
                          <a:spcPts val="0"/>
                        </a:spcAft>
                      </a:pPr>
                      <a:endParaRPr lang="en-GB" sz="500">
                        <a:effectLst/>
                        <a:latin typeface="Tahoma" panose="020B0604030504040204" pitchFamily="34" charset="0"/>
                        <a:ea typeface="Tahoma" panose="020B0604030504040204" pitchFamily="34" charset="0"/>
                        <a:cs typeface="Tahoma" panose="020B0604030504040204" pitchFamily="34" charset="0"/>
                      </a:endParaRPr>
                    </a:p>
                  </a:txBody>
                  <a:tcPr marL="13265" marR="13265" marT="0" marB="0"/>
                </a:tc>
                <a:tc>
                  <a:txBody>
                    <a:bodyPr/>
                    <a:lstStyle/>
                    <a:p>
                      <a:pPr algn="ctr">
                        <a:lnSpc>
                          <a:spcPct val="115000"/>
                        </a:lnSpc>
                        <a:spcAft>
                          <a:spcPts val="0"/>
                        </a:spcAft>
                      </a:pPr>
                      <a:r>
                        <a:rPr lang="en-GB" sz="500">
                          <a:effectLst/>
                          <a:latin typeface="Tahoma"/>
                          <a:ea typeface="Tahoma"/>
                          <a:cs typeface="Tahoma"/>
                        </a:rPr>
                        <a:t>Year 3</a:t>
                      </a:r>
                    </a:p>
                  </a:txBody>
                  <a:tcPr marL="13265" marR="13265" marT="0" marB="0" anchor="ctr"/>
                </a:tc>
                <a:tc>
                  <a:txBody>
                    <a:bodyPr/>
                    <a:lstStyle/>
                    <a:p>
                      <a:pPr algn="ctr">
                        <a:lnSpc>
                          <a:spcPct val="115000"/>
                        </a:lnSpc>
                        <a:spcAft>
                          <a:spcPts val="0"/>
                        </a:spcAft>
                      </a:pPr>
                      <a:r>
                        <a:rPr lang="en-GB" sz="500">
                          <a:effectLst/>
                          <a:latin typeface="Tahoma"/>
                          <a:ea typeface="Tahoma"/>
                          <a:cs typeface="Tahoma"/>
                        </a:rPr>
                        <a:t>Year 4/5</a:t>
                      </a:r>
                      <a:endParaRPr lang="en-GB" sz="500">
                        <a:effectLst/>
                        <a:latin typeface="Tahoma" panose="020B0604030504040204" pitchFamily="34" charset="0"/>
                        <a:ea typeface="Tahoma" panose="020B0604030504040204" pitchFamily="34" charset="0"/>
                        <a:cs typeface="Tahoma" panose="020B0604030504040204" pitchFamily="34" charset="0"/>
                      </a:endParaRPr>
                    </a:p>
                  </a:txBody>
                  <a:tcPr marL="13265" marR="13265" marT="0" marB="0" anchor="ctr"/>
                </a:tc>
                <a:tc>
                  <a:txBody>
                    <a:bodyPr/>
                    <a:lstStyle/>
                    <a:p>
                      <a:pPr algn="ctr">
                        <a:lnSpc>
                          <a:spcPct val="115000"/>
                        </a:lnSpc>
                        <a:spcAft>
                          <a:spcPts val="0"/>
                        </a:spcAft>
                      </a:pPr>
                      <a:r>
                        <a:rPr lang="en-GB" sz="500">
                          <a:effectLst/>
                          <a:latin typeface="Tahoma" panose="020B0604030504040204" pitchFamily="34" charset="0"/>
                          <a:ea typeface="Tahoma" panose="020B0604030504040204" pitchFamily="34" charset="0"/>
                          <a:cs typeface="Tahoma" panose="020B0604030504040204" pitchFamily="34" charset="0"/>
                        </a:rPr>
                        <a:t>Year 5/6</a:t>
                      </a:r>
                    </a:p>
                  </a:txBody>
                  <a:tcPr marL="13265" marR="13265" marT="0" marB="0" anchor="ctr"/>
                </a:tc>
                <a:extLst>
                  <a:ext uri="{0D108BD9-81ED-4DB2-BD59-A6C34878D82A}">
                    <a16:rowId xmlns:a16="http://schemas.microsoft.com/office/drawing/2014/main" val="265378462"/>
                  </a:ext>
                </a:extLst>
              </a:tr>
              <a:tr h="2212359">
                <a:tc>
                  <a:txBody>
                    <a:bodyPr/>
                    <a:lstStyle/>
                    <a:p>
                      <a:pPr marL="0" marR="0" lvl="0" indent="0" algn="ctr" rtl="0" eaLnBrk="1" fontAlgn="auto" latinLnBrk="0" hangingPunct="1">
                        <a:lnSpc>
                          <a:spcPct val="115000"/>
                        </a:lnSpc>
                        <a:spcBef>
                          <a:spcPts val="0"/>
                        </a:spcBef>
                        <a:spcAft>
                          <a:spcPts val="0"/>
                        </a:spcAft>
                        <a:buClr>
                          <a:srgbClr val="FFFFFF"/>
                        </a:buClr>
                        <a:buSzTx/>
                        <a:buFontTx/>
                        <a:buNone/>
                      </a:pPr>
                      <a:r>
                        <a:rPr lang="en-GB" sz="500">
                          <a:latin typeface="Tahoma"/>
                          <a:ea typeface="Tahoma"/>
                          <a:cs typeface="Tahoma"/>
                        </a:rPr>
                        <a:t>Performing: Singing </a:t>
                      </a:r>
                      <a:endParaRPr lang="en-GB" sz="500">
                        <a:effectLst/>
                        <a:latin typeface="Tahoma"/>
                        <a:ea typeface="Tahoma"/>
                        <a:cs typeface="Tahoma"/>
                      </a:endParaRPr>
                    </a:p>
                    <a:p>
                      <a:pPr algn="ctr">
                        <a:lnSpc>
                          <a:spcPct val="115000"/>
                        </a:lnSpc>
                        <a:spcAft>
                          <a:spcPts val="0"/>
                        </a:spcAft>
                      </a:pPr>
                      <a:endParaRPr lang="en-GB" sz="500">
                        <a:effectLst/>
                        <a:latin typeface="Tahoma" panose="020B0604030504040204" pitchFamily="34" charset="0"/>
                        <a:ea typeface="Tahoma" panose="020B0604030504040204" pitchFamily="34" charset="0"/>
                        <a:cs typeface="Tahoma" panose="020B0604030504040204" pitchFamily="34" charset="0"/>
                      </a:endParaRPr>
                    </a:p>
                  </a:txBody>
                  <a:tcPr marL="13265" marR="13265" marT="0" marB="0" anchor="ctr"/>
                </a:tc>
                <a:tc>
                  <a:txBody>
                    <a:bodyPr/>
                    <a:lstStyle/>
                    <a:p>
                      <a:pPr marL="171450" indent="-171450" algn="l">
                        <a:lnSpc>
                          <a:spcPct val="115000"/>
                        </a:lnSpc>
                        <a:spcAft>
                          <a:spcPts val="0"/>
                        </a:spcAft>
                        <a:buClr>
                          <a:srgbClr val="000000"/>
                        </a:buClr>
                        <a:buFont typeface="Arial,Sans-Serif" panose="020B0604020202020204" pitchFamily="34" charset="0"/>
                        <a:buChar char="•"/>
                      </a:pPr>
                      <a:r>
                        <a:rPr lang="en-GB" sz="500" b="0" i="0" u="none" strike="noStrike" noProof="0">
                          <a:solidFill>
                            <a:schemeClr val="tx1"/>
                          </a:solidFill>
                          <a:latin typeface="Tahoma"/>
                        </a:rPr>
                        <a:t>Sing songs together and in rounds tunefully with increasing control of rhythm and expression </a:t>
                      </a:r>
                      <a:endParaRPr lang="en-US" sz="500" b="0" i="0" u="none" strike="noStrike" noProof="0">
                        <a:solidFill>
                          <a:schemeClr val="tx1"/>
                        </a:solidFill>
                        <a:latin typeface="Tahoma"/>
                      </a:endParaRPr>
                    </a:p>
                    <a:p>
                      <a:pPr marL="171450" lvl="0" indent="-171450" algn="l">
                        <a:lnSpc>
                          <a:spcPct val="114999"/>
                        </a:lnSpc>
                        <a:spcAft>
                          <a:spcPts val="0"/>
                        </a:spcAft>
                        <a:buClr>
                          <a:srgbClr val="000000"/>
                        </a:buClr>
                        <a:buFont typeface="Arial,Sans-Serif" panose="020B0604020202020204" pitchFamily="34" charset="0"/>
                        <a:buChar char="•"/>
                      </a:pPr>
                      <a:endParaRPr lang="en-GB" sz="500" b="0" i="0" u="none" strike="noStrike" noProof="0">
                        <a:solidFill>
                          <a:schemeClr val="tx1"/>
                        </a:solidFill>
                        <a:latin typeface="Tahoma"/>
                      </a:endParaRPr>
                    </a:p>
                    <a:p>
                      <a:pPr marL="171450" marR="0" lvl="0" indent="-171450" algn="l">
                        <a:lnSpc>
                          <a:spcPct val="114999"/>
                        </a:lnSpc>
                        <a:spcBef>
                          <a:spcPts val="0"/>
                        </a:spcBef>
                        <a:spcAft>
                          <a:spcPts val="0"/>
                        </a:spcAft>
                        <a:buClr>
                          <a:srgbClr val="000000"/>
                        </a:buClr>
                        <a:buFont typeface="Arial,Sans-Serif" panose="020B0604020202020204" pitchFamily="34" charset="0"/>
                        <a:buChar char="•"/>
                      </a:pPr>
                      <a:r>
                        <a:rPr lang="en-GB" sz="500" b="0" i="0" u="none" strike="noStrike" noProof="0">
                          <a:solidFill>
                            <a:schemeClr val="tx1"/>
                          </a:solidFill>
                          <a:latin typeface="Tahoma"/>
                        </a:rPr>
                        <a:t>Rehearse and perform with others with confidence – small groups, whole class, Key Stage </a:t>
                      </a:r>
                      <a:endParaRPr lang="en-US" sz="500" b="0" i="0" u="none" strike="noStrike" noProof="0">
                        <a:solidFill>
                          <a:schemeClr val="tx1"/>
                        </a:solidFill>
                        <a:latin typeface="Tahoma"/>
                      </a:endParaRPr>
                    </a:p>
                    <a:p>
                      <a:pPr marL="171450" marR="0" lvl="0" indent="-171450" algn="l">
                        <a:lnSpc>
                          <a:spcPct val="114999"/>
                        </a:lnSpc>
                        <a:spcBef>
                          <a:spcPts val="0"/>
                        </a:spcBef>
                        <a:spcAft>
                          <a:spcPts val="0"/>
                        </a:spcAft>
                        <a:buClr>
                          <a:srgbClr val="000000"/>
                        </a:buClr>
                        <a:buFont typeface="Arial,Sans-Serif" panose="020B0604020202020204" pitchFamily="34" charset="0"/>
                        <a:buChar char="•"/>
                      </a:pPr>
                      <a:endParaRPr lang="en-GB" sz="500" b="0" i="0" u="none" strike="noStrike" noProof="0">
                        <a:solidFill>
                          <a:schemeClr val="tx1"/>
                        </a:solidFill>
                        <a:latin typeface="Tahoma"/>
                      </a:endParaRPr>
                    </a:p>
                    <a:p>
                      <a:pPr marL="171450" lvl="0" indent="-171450" algn="l">
                        <a:lnSpc>
                          <a:spcPct val="114999"/>
                        </a:lnSpc>
                        <a:spcAft>
                          <a:spcPts val="0"/>
                        </a:spcAft>
                        <a:buClr>
                          <a:srgbClr val="000000"/>
                        </a:buClr>
                        <a:buFont typeface="Arial,Sans-Serif" panose="020B0604020202020204" pitchFamily="34" charset="0"/>
                        <a:buChar char="•"/>
                      </a:pPr>
                      <a:r>
                        <a:rPr lang="en-GB" sz="500" b="0" i="0" u="none" strike="noStrike" noProof="0">
                          <a:solidFill>
                            <a:schemeClr val="tx1"/>
                          </a:solidFill>
                          <a:latin typeface="Tahoma"/>
                        </a:rPr>
                        <a:t>Present work to others showing a control of dynamics</a:t>
                      </a:r>
                    </a:p>
                    <a:p>
                      <a:pPr marL="171450" lvl="0" indent="-171450" algn="l">
                        <a:lnSpc>
                          <a:spcPct val="114999"/>
                        </a:lnSpc>
                        <a:spcAft>
                          <a:spcPts val="0"/>
                        </a:spcAft>
                        <a:buFont typeface="Arial" panose="020B0604020202020204" pitchFamily="34" charset="0"/>
                        <a:buChar char="•"/>
                      </a:pPr>
                      <a:endParaRPr lang="en-GB" sz="500" b="1">
                        <a:solidFill>
                          <a:srgbClr val="FF0000"/>
                        </a:solidFill>
                        <a:latin typeface="Tahoma"/>
                        <a:ea typeface="Tahoma"/>
                        <a:cs typeface="Tahoma"/>
                      </a:endParaRPr>
                    </a:p>
                    <a:p>
                      <a:pPr marL="0" indent="0" algn="l">
                        <a:lnSpc>
                          <a:spcPct val="115000"/>
                        </a:lnSpc>
                        <a:spcAft>
                          <a:spcPts val="0"/>
                        </a:spcAft>
                        <a:buFont typeface="Arial" panose="020B0604020202020204" pitchFamily="34" charset="0"/>
                        <a:buNone/>
                      </a:pPr>
                      <a:endParaRPr lang="en-GB" sz="500" b="1">
                        <a:solidFill>
                          <a:srgbClr val="FF0000"/>
                        </a:solidFill>
                        <a:latin typeface="Tahoma"/>
                        <a:ea typeface="Tahoma"/>
                        <a:cs typeface="Tahoma"/>
                      </a:endParaRPr>
                    </a:p>
                  </a:txBody>
                  <a:tcPr marL="13265" marR="13265" marT="0" marB="0" anchor="ctr"/>
                </a:tc>
                <a:tc>
                  <a:txBody>
                    <a:bodyPr/>
                    <a:lstStyle/>
                    <a:p>
                      <a:pPr marL="171450" indent="-171450" algn="l">
                        <a:lnSpc>
                          <a:spcPct val="114999"/>
                        </a:lnSpc>
                        <a:spcAft>
                          <a:spcPts val="0"/>
                        </a:spcAft>
                        <a:buClr>
                          <a:srgbClr val="000000"/>
                        </a:buClr>
                        <a:buFont typeface="Arial,Sans-Serif" panose="020B0604020202020204" pitchFamily="34" charset="0"/>
                        <a:buChar char="•"/>
                      </a:pPr>
                      <a:endParaRPr lang="en-GB" sz="500" b="0" i="0" u="none" strike="noStrike" noProof="0">
                        <a:solidFill>
                          <a:srgbClr val="FF0000"/>
                        </a:solidFill>
                        <a:latin typeface="Tahoma"/>
                      </a:endParaRPr>
                    </a:p>
                    <a:p>
                      <a:pPr marL="171450" lvl="0" indent="-171450" algn="l">
                        <a:lnSpc>
                          <a:spcPct val="114999"/>
                        </a:lnSpc>
                        <a:spcAft>
                          <a:spcPts val="0"/>
                        </a:spcAft>
                        <a:buClr>
                          <a:srgbClr val="000000"/>
                        </a:buClr>
                        <a:buFont typeface="Arial,Sans-Serif" panose="020B0604020202020204" pitchFamily="34" charset="0"/>
                        <a:buChar char="•"/>
                      </a:pPr>
                      <a:r>
                        <a:rPr lang="en-GB" sz="500" b="1" i="0" u="none" strike="noStrike" noProof="0">
                          <a:solidFill>
                            <a:srgbClr val="FF0000"/>
                          </a:solidFill>
                          <a:latin typeface="Tahoma"/>
                        </a:rPr>
                        <a:t>Sing a range of songs, in different styles and structures, together and in two parts, with increasing expression and pitching the voice accurately</a:t>
                      </a:r>
                      <a:endParaRPr lang="en-US" sz="500" b="1" i="0" u="none" strike="noStrike" noProof="0">
                        <a:solidFill>
                          <a:srgbClr val="000000"/>
                        </a:solidFill>
                        <a:latin typeface="Tahoma"/>
                      </a:endParaRPr>
                    </a:p>
                    <a:p>
                      <a:pPr marL="285750" lvl="0" indent="-285750" algn="l">
                        <a:lnSpc>
                          <a:spcPct val="114999"/>
                        </a:lnSpc>
                        <a:spcAft>
                          <a:spcPts val="0"/>
                        </a:spcAft>
                        <a:buClr>
                          <a:srgbClr val="000000"/>
                        </a:buClr>
                        <a:buFont typeface="Arial" panose="020B0604020202020204" pitchFamily="34" charset="0"/>
                        <a:buChar char="•"/>
                      </a:pPr>
                      <a:endParaRPr lang="en-GB" sz="500" b="1" i="0" u="none" strike="noStrike" noProof="0">
                        <a:solidFill>
                          <a:srgbClr val="000000"/>
                        </a:solidFill>
                        <a:latin typeface="Tahoma"/>
                      </a:endParaRPr>
                    </a:p>
                    <a:p>
                      <a:pPr marL="171450" lvl="0" indent="-171450" algn="l">
                        <a:lnSpc>
                          <a:spcPct val="114999"/>
                        </a:lnSpc>
                        <a:spcAft>
                          <a:spcPts val="0"/>
                        </a:spcAft>
                        <a:buClr>
                          <a:srgbClr val="000000"/>
                        </a:buClr>
                        <a:buFont typeface="Arial,Sans-Serif" panose="020B0604020202020204" pitchFamily="34" charset="0"/>
                        <a:buChar char="•"/>
                      </a:pPr>
                      <a:r>
                        <a:rPr lang="en-GB" sz="500" b="1" i="0" u="none" strike="noStrike" noProof="0">
                          <a:solidFill>
                            <a:srgbClr val="FF0000"/>
                          </a:solidFill>
                          <a:latin typeface="Tahoma"/>
                        </a:rPr>
                        <a:t> Rehearse for and perform with others with confidence</a:t>
                      </a:r>
                      <a:endParaRPr lang="en-US" sz="500" b="1" i="0" u="none" strike="noStrike" noProof="0">
                        <a:solidFill>
                          <a:srgbClr val="000000"/>
                        </a:solidFill>
                        <a:latin typeface="Tahoma"/>
                      </a:endParaRPr>
                    </a:p>
                    <a:p>
                      <a:pPr marL="285750" lvl="0" indent="-285750" algn="l">
                        <a:lnSpc>
                          <a:spcPct val="114999"/>
                        </a:lnSpc>
                        <a:spcAft>
                          <a:spcPts val="0"/>
                        </a:spcAft>
                        <a:buClr>
                          <a:srgbClr val="000000"/>
                        </a:buClr>
                        <a:buFont typeface="Arial" panose="020B0604020202020204" pitchFamily="34" charset="0"/>
                        <a:buChar char="•"/>
                      </a:pPr>
                      <a:endParaRPr lang="en-GB" sz="500" b="1" i="0" u="none" strike="noStrike" noProof="0">
                        <a:solidFill>
                          <a:srgbClr val="000000"/>
                        </a:solidFill>
                        <a:latin typeface="Tahoma"/>
                      </a:endParaRPr>
                    </a:p>
                    <a:p>
                      <a:pPr marL="171450" lvl="0" indent="-171450" algn="l">
                        <a:lnSpc>
                          <a:spcPct val="114999"/>
                        </a:lnSpc>
                        <a:spcAft>
                          <a:spcPts val="0"/>
                        </a:spcAft>
                        <a:buClr>
                          <a:srgbClr val="000000"/>
                        </a:buClr>
                        <a:buFont typeface="Arial,Sans-Serif" panose="020B0604020202020204" pitchFamily="34" charset="0"/>
                        <a:buChar char="•"/>
                      </a:pPr>
                      <a:r>
                        <a:rPr lang="en-GB" sz="500" b="1" i="0" u="none" strike="noStrike" noProof="0">
                          <a:solidFill>
                            <a:srgbClr val="FF0000"/>
                          </a:solidFill>
                          <a:latin typeface="Tahoma"/>
                        </a:rPr>
                        <a:t>Present work to others </a:t>
                      </a:r>
                      <a:endParaRPr lang="en-US" sz="500" b="1" i="0" u="none" strike="noStrike" noProof="0">
                        <a:solidFill>
                          <a:srgbClr val="000000"/>
                        </a:solidFill>
                        <a:latin typeface="Tahoma"/>
                      </a:endParaRPr>
                    </a:p>
                    <a:p>
                      <a:pPr marL="285750" lvl="0" indent="-285750" algn="l">
                        <a:lnSpc>
                          <a:spcPct val="114999"/>
                        </a:lnSpc>
                        <a:spcAft>
                          <a:spcPts val="0"/>
                        </a:spcAft>
                        <a:buClr>
                          <a:srgbClr val="000000"/>
                        </a:buClr>
                        <a:buFont typeface="Arial" panose="020B0604020202020204" pitchFamily="34" charset="0"/>
                        <a:buChar char="•"/>
                      </a:pPr>
                      <a:endParaRPr lang="en-GB" sz="500" b="1" i="0" u="none" strike="noStrike" noProof="0">
                        <a:solidFill>
                          <a:srgbClr val="000000"/>
                        </a:solidFill>
                        <a:latin typeface="Tahoma"/>
                      </a:endParaRPr>
                    </a:p>
                    <a:p>
                      <a:pPr marL="171450" lvl="0" indent="-171450" algn="l">
                        <a:lnSpc>
                          <a:spcPct val="114999"/>
                        </a:lnSpc>
                        <a:spcAft>
                          <a:spcPts val="0"/>
                        </a:spcAft>
                        <a:buClr>
                          <a:srgbClr val="000000"/>
                        </a:buClr>
                        <a:buFont typeface="Arial,Sans-Serif" panose="020B0604020202020204" pitchFamily="34" charset="0"/>
                        <a:buChar char="•"/>
                      </a:pPr>
                      <a:r>
                        <a:rPr lang="en-GB" sz="500" b="1" i="0" u="none" strike="noStrike" noProof="0">
                          <a:solidFill>
                            <a:srgbClr val="FF0000"/>
                          </a:solidFill>
                          <a:latin typeface="Tahoma"/>
                        </a:rPr>
                        <a:t>Use a range of dynamics</a:t>
                      </a:r>
                      <a:endParaRPr lang="en-GB" sz="500" b="1" i="0" u="none" strike="noStrike" noProof="0">
                        <a:solidFill>
                          <a:srgbClr val="000000"/>
                        </a:solidFill>
                        <a:latin typeface="Tahoma"/>
                      </a:endParaRPr>
                    </a:p>
                    <a:p>
                      <a:pPr marL="171450" lvl="0" indent="-171450" algn="l">
                        <a:lnSpc>
                          <a:spcPct val="114999"/>
                        </a:lnSpc>
                        <a:spcAft>
                          <a:spcPts val="0"/>
                        </a:spcAft>
                        <a:buFont typeface="Arial" panose="020B0604020202020204" pitchFamily="34" charset="0"/>
                        <a:buChar char="•"/>
                      </a:pPr>
                      <a:endParaRPr lang="en-GB" sz="500" b="1">
                        <a:latin typeface="Tahoma"/>
                        <a:ea typeface="Tahoma"/>
                        <a:cs typeface="Tahoma"/>
                      </a:endParaRPr>
                    </a:p>
                    <a:p>
                      <a:pPr marL="171450" lvl="0" indent="-171450" algn="l">
                        <a:lnSpc>
                          <a:spcPct val="114999"/>
                        </a:lnSpc>
                        <a:spcAft>
                          <a:spcPts val="0"/>
                        </a:spcAft>
                        <a:buFont typeface="Arial" panose="020B0604020202020204" pitchFamily="34" charset="0"/>
                        <a:buChar char="•"/>
                      </a:pPr>
                      <a:r>
                        <a:rPr lang="en-GB" sz="500" b="1">
                          <a:solidFill>
                            <a:srgbClr val="FFC000"/>
                          </a:solidFill>
                          <a:latin typeface="Tahoma"/>
                          <a:ea typeface="Tahoma"/>
                          <a:cs typeface="Tahoma"/>
                        </a:rPr>
                        <a:t>Sing a wide range of songs together and in two or more parts. with clear diction and accurate tuning</a:t>
                      </a:r>
                      <a:endParaRPr lang="en-GB" sz="800" b="1">
                        <a:solidFill>
                          <a:srgbClr val="FFC000"/>
                        </a:solidFill>
                      </a:endParaRPr>
                    </a:p>
                    <a:p>
                      <a:pPr marL="171450" indent="-171450" algn="l">
                        <a:lnSpc>
                          <a:spcPct val="115000"/>
                        </a:lnSpc>
                        <a:spcAft>
                          <a:spcPts val="0"/>
                        </a:spcAft>
                        <a:buFont typeface="Arial" panose="020B0604020202020204" pitchFamily="34" charset="0"/>
                        <a:buChar char="•"/>
                      </a:pPr>
                      <a:endParaRPr lang="en-GB" sz="500" b="1">
                        <a:solidFill>
                          <a:srgbClr val="FFC000"/>
                        </a:solidFill>
                        <a:latin typeface="Tahoma"/>
                        <a:ea typeface="Tahoma"/>
                        <a:cs typeface="Tahoma"/>
                      </a:endParaRPr>
                    </a:p>
                    <a:p>
                      <a:pPr marL="171450" indent="-171450" algn="l">
                        <a:lnSpc>
                          <a:spcPct val="115000"/>
                        </a:lnSpc>
                        <a:spcAft>
                          <a:spcPts val="0"/>
                        </a:spcAft>
                        <a:buFont typeface="Arial" panose="020B0604020202020204" pitchFamily="34" charset="0"/>
                        <a:buChar char="•"/>
                      </a:pPr>
                      <a:r>
                        <a:rPr lang="en-GB" sz="500" b="1">
                          <a:solidFill>
                            <a:srgbClr val="FFC000"/>
                          </a:solidFill>
                          <a:latin typeface="Tahoma"/>
                          <a:ea typeface="Tahoma"/>
                          <a:cs typeface="Tahoma"/>
                        </a:rPr>
                        <a:t>Demonstrate control of pitch and tempo (speed) </a:t>
                      </a:r>
                    </a:p>
                    <a:p>
                      <a:pPr marL="171450" indent="-171450" algn="l">
                        <a:lnSpc>
                          <a:spcPct val="115000"/>
                        </a:lnSpc>
                        <a:spcAft>
                          <a:spcPts val="0"/>
                        </a:spcAft>
                        <a:buFont typeface="Arial" panose="020B0604020202020204" pitchFamily="34" charset="0"/>
                        <a:buChar char="•"/>
                      </a:pPr>
                      <a:endParaRPr lang="en-GB" sz="500" b="1">
                        <a:solidFill>
                          <a:srgbClr val="FFC000"/>
                        </a:solidFill>
                        <a:latin typeface="Tahoma"/>
                        <a:ea typeface="Tahoma"/>
                        <a:cs typeface="Tahoma"/>
                      </a:endParaRPr>
                    </a:p>
                    <a:p>
                      <a:pPr marL="171450" indent="-171450" algn="l">
                        <a:lnSpc>
                          <a:spcPct val="115000"/>
                        </a:lnSpc>
                        <a:spcAft>
                          <a:spcPts val="0"/>
                        </a:spcAft>
                        <a:buFont typeface="Arial" panose="020B0604020202020204" pitchFamily="34" charset="0"/>
                        <a:buChar char="•"/>
                      </a:pPr>
                      <a:r>
                        <a:rPr lang="en-GB" sz="500" b="1">
                          <a:solidFill>
                            <a:srgbClr val="FFC000"/>
                          </a:solidFill>
                          <a:latin typeface="Tahoma"/>
                          <a:ea typeface="Tahoma"/>
                          <a:cs typeface="Tahoma"/>
                        </a:rPr>
                        <a:t>Sing as part of a large or small group and sing more than one part </a:t>
                      </a:r>
                    </a:p>
                    <a:p>
                      <a:pPr marL="171450" indent="-171450" algn="l">
                        <a:lnSpc>
                          <a:spcPct val="115000"/>
                        </a:lnSpc>
                        <a:spcAft>
                          <a:spcPts val="0"/>
                        </a:spcAft>
                        <a:buFont typeface="Arial" panose="020B0604020202020204" pitchFamily="34" charset="0"/>
                        <a:buChar char="•"/>
                      </a:pPr>
                      <a:endParaRPr lang="en-GB" sz="500" b="1">
                        <a:solidFill>
                          <a:srgbClr val="FFC000"/>
                        </a:solidFill>
                        <a:latin typeface="Tahoma"/>
                        <a:ea typeface="Tahoma"/>
                        <a:cs typeface="Tahoma"/>
                      </a:endParaRPr>
                    </a:p>
                    <a:p>
                      <a:pPr marL="171450" indent="-171450" algn="l">
                        <a:lnSpc>
                          <a:spcPct val="115000"/>
                        </a:lnSpc>
                        <a:spcAft>
                          <a:spcPts val="0"/>
                        </a:spcAft>
                        <a:buFont typeface="Arial" panose="020B0604020202020204" pitchFamily="34" charset="0"/>
                        <a:buChar char="•"/>
                      </a:pPr>
                      <a:r>
                        <a:rPr lang="en-GB" sz="500" b="1">
                          <a:solidFill>
                            <a:srgbClr val="FFC000"/>
                          </a:solidFill>
                          <a:latin typeface="Tahoma"/>
                          <a:ea typeface="Tahoma"/>
                          <a:cs typeface="Tahoma"/>
                        </a:rPr>
                        <a:t>Sing or play solo where appropriate </a:t>
                      </a:r>
                    </a:p>
                    <a:p>
                      <a:pPr marL="171450" indent="-171450" algn="l">
                        <a:lnSpc>
                          <a:spcPct val="115000"/>
                        </a:lnSpc>
                        <a:spcAft>
                          <a:spcPts val="0"/>
                        </a:spcAft>
                        <a:buFont typeface="Arial" panose="020B0604020202020204" pitchFamily="34" charset="0"/>
                        <a:buChar char="•"/>
                      </a:pPr>
                      <a:endParaRPr lang="en-GB" sz="500" b="1">
                        <a:solidFill>
                          <a:srgbClr val="FFC000"/>
                        </a:solidFill>
                        <a:latin typeface="Tahoma"/>
                        <a:ea typeface="Tahoma"/>
                        <a:cs typeface="Tahoma"/>
                      </a:endParaRPr>
                    </a:p>
                    <a:p>
                      <a:pPr marL="171450" indent="-171450" algn="l">
                        <a:lnSpc>
                          <a:spcPct val="115000"/>
                        </a:lnSpc>
                        <a:spcAft>
                          <a:spcPts val="0"/>
                        </a:spcAft>
                        <a:buFont typeface="Arial" panose="020B0604020202020204" pitchFamily="34" charset="0"/>
                        <a:buChar char="•"/>
                      </a:pPr>
                      <a:r>
                        <a:rPr lang="en-GB" sz="500" b="1">
                          <a:solidFill>
                            <a:srgbClr val="FFC000"/>
                          </a:solidFill>
                          <a:latin typeface="Tahoma"/>
                          <a:ea typeface="Tahoma"/>
                          <a:cs typeface="Tahoma"/>
                        </a:rPr>
                        <a:t>Rehearse and perform with others with confidence in front of an audience</a:t>
                      </a:r>
                    </a:p>
                    <a:p>
                      <a:pPr marL="0" indent="0" algn="l">
                        <a:lnSpc>
                          <a:spcPct val="115000"/>
                        </a:lnSpc>
                        <a:spcAft>
                          <a:spcPts val="0"/>
                        </a:spcAft>
                        <a:buFont typeface="Arial" panose="020B0604020202020204" pitchFamily="34" charset="0"/>
                        <a:buNone/>
                      </a:pPr>
                      <a:endParaRPr lang="en-GB" sz="500" b="1">
                        <a:solidFill>
                          <a:srgbClr val="FFC000"/>
                        </a:solidFill>
                        <a:latin typeface="Tahoma"/>
                        <a:ea typeface="Tahoma"/>
                        <a:cs typeface="Tahoma"/>
                      </a:endParaRPr>
                    </a:p>
                    <a:p>
                      <a:pPr marL="171450" indent="-171450" algn="l">
                        <a:lnSpc>
                          <a:spcPct val="115000"/>
                        </a:lnSpc>
                        <a:spcAft>
                          <a:spcPts val="0"/>
                        </a:spcAft>
                        <a:buFont typeface="Arial" panose="020B0604020202020204" pitchFamily="34" charset="0"/>
                        <a:buChar char="•"/>
                      </a:pPr>
                      <a:r>
                        <a:rPr lang="en-GB" sz="500" b="1">
                          <a:solidFill>
                            <a:srgbClr val="FFC000"/>
                          </a:solidFill>
                          <a:latin typeface="Tahoma"/>
                          <a:ea typeface="Tahoma"/>
                          <a:cs typeface="Tahoma"/>
                        </a:rPr>
                        <a:t>Evaluate work from a technological recording</a:t>
                      </a:r>
                      <a:endParaRPr lang="en-GB" sz="500" b="1">
                        <a:solidFill>
                          <a:srgbClr val="FFC000"/>
                        </a:solidFill>
                        <a:effectLst/>
                        <a:latin typeface="Tahoma"/>
                        <a:ea typeface="Tahoma"/>
                        <a:cs typeface="Tahoma"/>
                      </a:endParaRPr>
                    </a:p>
                  </a:txBody>
                  <a:tcPr marL="13265" marR="13265" marT="0" marB="0" anchor="ctr"/>
                </a:tc>
                <a:tc>
                  <a:txBody>
                    <a:bodyPr/>
                    <a:lstStyle/>
                    <a:p>
                      <a:pPr marL="171450" indent="-171450" algn="l">
                        <a:lnSpc>
                          <a:spcPct val="115000"/>
                        </a:lnSpc>
                        <a:spcAft>
                          <a:spcPts val="0"/>
                        </a:spcAft>
                        <a:buFont typeface="Arial" panose="020B0604020202020204" pitchFamily="34" charset="0"/>
                        <a:buChar char="•"/>
                      </a:pPr>
                      <a:r>
                        <a:rPr lang="en-GB" sz="500">
                          <a:solidFill>
                            <a:srgbClr val="7030A0"/>
                          </a:solidFill>
                          <a:latin typeface="Tahoma" panose="020B0604030504040204" pitchFamily="34" charset="0"/>
                          <a:ea typeface="Tahoma" panose="020B0604030504040204" pitchFamily="34" charset="0"/>
                          <a:cs typeface="Tahoma" panose="020B0604030504040204" pitchFamily="34" charset="0"/>
                        </a:rPr>
                        <a:t>Sing songs together and in three or more parts with clear diction, a sense of phrase and accurate pitching</a:t>
                      </a:r>
                      <a:endParaRPr lang="en-GB" sz="500">
                        <a:solidFill>
                          <a:srgbClr val="7030A0"/>
                        </a:solidFill>
                        <a:latin typeface="Tahoma"/>
                        <a:ea typeface="Tahoma"/>
                        <a:cs typeface="Tahoma"/>
                      </a:endParaRPr>
                    </a:p>
                    <a:p>
                      <a:pPr marL="171450" indent="-171450" algn="l">
                        <a:lnSpc>
                          <a:spcPct val="115000"/>
                        </a:lnSpc>
                        <a:spcAft>
                          <a:spcPts val="0"/>
                        </a:spcAft>
                        <a:buFont typeface="Arial" panose="020B0604020202020204" pitchFamily="34" charset="0"/>
                        <a:buChar char="•"/>
                      </a:pPr>
                      <a:endParaRPr lang="en-GB" sz="500">
                        <a:solidFill>
                          <a:srgbClr val="7030A0"/>
                        </a:solidFill>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500">
                          <a:solidFill>
                            <a:srgbClr val="7030A0"/>
                          </a:solidFill>
                          <a:latin typeface="Tahoma" panose="020B0604030504040204" pitchFamily="34" charset="0"/>
                          <a:ea typeface="Tahoma" panose="020B0604030504040204" pitchFamily="34" charset="0"/>
                          <a:cs typeface="Tahoma" panose="020B0604030504040204" pitchFamily="34" charset="0"/>
                        </a:rPr>
                        <a:t> Demonstrate control of pitch, dynamics, tempo and expression </a:t>
                      </a:r>
                      <a:endParaRPr lang="en-GB" sz="500">
                        <a:solidFill>
                          <a:srgbClr val="7030A0"/>
                        </a:solidFill>
                        <a:latin typeface="Tahoma"/>
                        <a:ea typeface="Tahoma"/>
                        <a:cs typeface="Tahoma"/>
                      </a:endParaRPr>
                    </a:p>
                    <a:p>
                      <a:pPr marL="171450" indent="-171450" algn="l">
                        <a:lnSpc>
                          <a:spcPct val="115000"/>
                        </a:lnSpc>
                        <a:spcAft>
                          <a:spcPts val="0"/>
                        </a:spcAft>
                        <a:buFont typeface="Arial" panose="020B0604020202020204" pitchFamily="34" charset="0"/>
                        <a:buChar char="•"/>
                      </a:pPr>
                      <a:endParaRPr lang="en-GB" sz="500">
                        <a:solidFill>
                          <a:srgbClr val="7030A0"/>
                        </a:solidFill>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500">
                          <a:solidFill>
                            <a:srgbClr val="7030A0"/>
                          </a:solidFill>
                          <a:latin typeface="Tahoma" panose="020B0604030504040204" pitchFamily="34" charset="0"/>
                          <a:ea typeface="Tahoma" panose="020B0604030504040204" pitchFamily="34" charset="0"/>
                          <a:cs typeface="Tahoma" panose="020B0604030504040204" pitchFamily="34" charset="0"/>
                        </a:rPr>
                        <a:t>Sing as part of a large or small group and sing more than one part </a:t>
                      </a:r>
                      <a:endParaRPr lang="en-GB" sz="500">
                        <a:solidFill>
                          <a:srgbClr val="7030A0"/>
                        </a:solidFill>
                        <a:latin typeface="Tahoma"/>
                        <a:ea typeface="Tahoma"/>
                        <a:cs typeface="Tahoma"/>
                      </a:endParaRPr>
                    </a:p>
                    <a:p>
                      <a:pPr marL="171450" indent="-171450" algn="l">
                        <a:lnSpc>
                          <a:spcPct val="115000"/>
                        </a:lnSpc>
                        <a:spcAft>
                          <a:spcPts val="0"/>
                        </a:spcAft>
                        <a:buFont typeface="Arial" panose="020B0604020202020204" pitchFamily="34" charset="0"/>
                        <a:buChar char="•"/>
                      </a:pPr>
                      <a:endParaRPr lang="en-GB" sz="500">
                        <a:solidFill>
                          <a:srgbClr val="7030A0"/>
                        </a:solidFill>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500">
                          <a:solidFill>
                            <a:srgbClr val="7030A0"/>
                          </a:solidFill>
                          <a:latin typeface="Tahoma" panose="020B0604030504040204" pitchFamily="34" charset="0"/>
                          <a:ea typeface="Tahoma" panose="020B0604030504040204" pitchFamily="34" charset="0"/>
                          <a:cs typeface="Tahoma" panose="020B0604030504040204" pitchFamily="34" charset="0"/>
                        </a:rPr>
                        <a:t>Sing or play solo where appropriate in front of an audience</a:t>
                      </a:r>
                      <a:endParaRPr lang="en-GB" sz="500">
                        <a:solidFill>
                          <a:srgbClr val="7030A0"/>
                        </a:solidFill>
                        <a:latin typeface="Tahoma"/>
                        <a:ea typeface="Tahoma"/>
                        <a:cs typeface="Tahoma"/>
                      </a:endParaRPr>
                    </a:p>
                    <a:p>
                      <a:pPr marL="171450" indent="-171450" algn="l">
                        <a:lnSpc>
                          <a:spcPct val="115000"/>
                        </a:lnSpc>
                        <a:spcAft>
                          <a:spcPts val="0"/>
                        </a:spcAft>
                        <a:buFont typeface="Arial" panose="020B0604020202020204" pitchFamily="34" charset="0"/>
                        <a:buChar char="•"/>
                      </a:pPr>
                      <a:endParaRPr lang="en-GB" sz="500">
                        <a:solidFill>
                          <a:srgbClr val="7030A0"/>
                        </a:solidFill>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500">
                          <a:solidFill>
                            <a:srgbClr val="7030A0"/>
                          </a:solidFill>
                          <a:latin typeface="Tahoma" panose="020B0604030504040204" pitchFamily="34" charset="0"/>
                          <a:ea typeface="Tahoma" panose="020B0604030504040204" pitchFamily="34" charset="0"/>
                          <a:cs typeface="Tahoma" panose="020B0604030504040204" pitchFamily="34" charset="0"/>
                        </a:rPr>
                        <a:t>Rehearse and perform confidently with others with an awareness of the audience</a:t>
                      </a:r>
                      <a:endParaRPr lang="en-GB" sz="500">
                        <a:solidFill>
                          <a:srgbClr val="7030A0"/>
                        </a:solidFill>
                        <a:latin typeface="Tahoma"/>
                        <a:ea typeface="Tahoma"/>
                        <a:cs typeface="Tahoma"/>
                      </a:endParaRPr>
                    </a:p>
                    <a:p>
                      <a:pPr marL="171450" indent="-171450" algn="l">
                        <a:lnSpc>
                          <a:spcPct val="115000"/>
                        </a:lnSpc>
                        <a:spcAft>
                          <a:spcPts val="0"/>
                        </a:spcAft>
                        <a:buFont typeface="Arial" panose="020B0604020202020204" pitchFamily="34" charset="0"/>
                        <a:buChar char="•"/>
                      </a:pPr>
                      <a:endParaRPr lang="en-GB" sz="500">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500">
                          <a:solidFill>
                            <a:srgbClr val="7030A0"/>
                          </a:solidFill>
                          <a:latin typeface="Tahoma" panose="020B0604030504040204" pitchFamily="34" charset="0"/>
                          <a:ea typeface="Tahoma" panose="020B0604030504040204" pitchFamily="34" charset="0"/>
                          <a:cs typeface="Tahoma" panose="020B0604030504040204" pitchFamily="34" charset="0"/>
                        </a:rPr>
                        <a:t>Evaluate work from the point of view of the audience </a:t>
                      </a:r>
                    </a:p>
                    <a:p>
                      <a:pPr marL="0" marR="0" lvl="0" indent="0" algn="l" defTabSz="685800" rtl="0" eaLnBrk="1" fontAlgn="auto" latinLnBrk="0" hangingPunct="1">
                        <a:lnSpc>
                          <a:spcPct val="114999"/>
                        </a:lnSpc>
                        <a:spcBef>
                          <a:spcPts val="0"/>
                        </a:spcBef>
                        <a:spcAft>
                          <a:spcPts val="0"/>
                        </a:spcAft>
                        <a:buClr>
                          <a:srgbClr val="000000"/>
                        </a:buClr>
                        <a:buSzTx/>
                        <a:buFont typeface="Arial,Sans-Serif" panose="020B0604020202020204" pitchFamily="34" charset="0"/>
                        <a:buNone/>
                        <a:tabLst/>
                        <a:defRPr/>
                      </a:pPr>
                      <a:endParaRPr kumimoji="0" lang="en-GB" sz="500" b="0" i="0" u="none" strike="noStrike" kern="1200" cap="none" spc="0" normalizeH="0" baseline="0" noProof="0">
                        <a:ln>
                          <a:noFill/>
                        </a:ln>
                        <a:solidFill>
                          <a:srgbClr val="FF0000"/>
                        </a:solidFill>
                        <a:effectLst/>
                        <a:uLnTx/>
                        <a:uFillTx/>
                        <a:latin typeface="Tahoma"/>
                        <a:ea typeface="+mn-ea"/>
                        <a:cs typeface="+mn-cs"/>
                      </a:endParaRPr>
                    </a:p>
                    <a:p>
                      <a:pPr marL="171450" marR="0" lvl="0" indent="-171450" algn="l" defTabSz="685800" rtl="0" eaLnBrk="1" fontAlgn="auto" latinLnBrk="0" hangingPunct="1">
                        <a:lnSpc>
                          <a:spcPct val="114999"/>
                        </a:lnSpc>
                        <a:spcBef>
                          <a:spcPts val="0"/>
                        </a:spcBef>
                        <a:spcAft>
                          <a:spcPts val="0"/>
                        </a:spcAft>
                        <a:buClrTx/>
                        <a:buSzTx/>
                        <a:buFont typeface="Arial" panose="020B0604020202020204" pitchFamily="34" charset="0"/>
                        <a:buChar char="•"/>
                        <a:tabLst/>
                        <a:defRPr/>
                      </a:pPr>
                      <a:r>
                        <a:rPr kumimoji="0" lang="en-GB" sz="500" b="1" i="0" u="none" strike="noStrike" kern="1200" cap="none" spc="0" normalizeH="0" baseline="0" noProof="0">
                          <a:ln>
                            <a:noFill/>
                          </a:ln>
                          <a:solidFill>
                            <a:srgbClr val="FFC000"/>
                          </a:solidFill>
                          <a:effectLst/>
                          <a:uLnTx/>
                          <a:uFillTx/>
                          <a:latin typeface="Tahoma"/>
                          <a:ea typeface="Tahoma"/>
                          <a:cs typeface="Tahoma"/>
                        </a:rPr>
                        <a:t>Sing a wide range of songs together and in two or more parts. with clear diction and accurate tuning</a:t>
                      </a:r>
                      <a:endParaRPr kumimoji="0" lang="en-GB" sz="800" b="1" i="0" u="none" strike="noStrike" kern="1200" cap="none" spc="0" normalizeH="0" baseline="0" noProof="0">
                        <a:ln>
                          <a:noFill/>
                        </a:ln>
                        <a:solidFill>
                          <a:srgbClr val="FFC000"/>
                        </a:solidFill>
                        <a:effectLst/>
                        <a:uLnTx/>
                        <a:uFillTx/>
                        <a:latin typeface="+mn-lt"/>
                        <a:ea typeface="+mn-ea"/>
                        <a:cs typeface="+mn-cs"/>
                      </a:endParaRPr>
                    </a:p>
                    <a:p>
                      <a:pPr marL="171450" marR="0" lvl="0" indent="-171450" algn="l" defTabSz="685800" rtl="0" eaLnBrk="1" fontAlgn="auto" latinLnBrk="0" hangingPunct="1">
                        <a:lnSpc>
                          <a:spcPct val="115000"/>
                        </a:lnSpc>
                        <a:spcBef>
                          <a:spcPts val="0"/>
                        </a:spcBef>
                        <a:spcAft>
                          <a:spcPts val="0"/>
                        </a:spcAft>
                        <a:buClrTx/>
                        <a:buSzTx/>
                        <a:buFont typeface="Arial" panose="020B0604020202020204" pitchFamily="34" charset="0"/>
                        <a:buChar char="•"/>
                        <a:tabLst/>
                        <a:defRPr/>
                      </a:pPr>
                      <a:endParaRPr kumimoji="0" lang="en-GB" sz="500" b="1" i="0" u="none" strike="noStrike" kern="1200" cap="none" spc="0" normalizeH="0" baseline="0" noProof="0">
                        <a:ln>
                          <a:noFill/>
                        </a:ln>
                        <a:solidFill>
                          <a:srgbClr val="FFC000"/>
                        </a:solidFill>
                        <a:effectLst/>
                        <a:uLnTx/>
                        <a:uFillTx/>
                        <a:latin typeface="Tahoma"/>
                        <a:ea typeface="Tahoma"/>
                        <a:cs typeface="Tahoma"/>
                      </a:endParaRPr>
                    </a:p>
                    <a:p>
                      <a:pPr marL="171450" marR="0" lvl="0" indent="-171450" algn="l" defTabSz="685800" rtl="0" eaLnBrk="1" fontAlgn="auto" latinLnBrk="0" hangingPunct="1">
                        <a:lnSpc>
                          <a:spcPct val="115000"/>
                        </a:lnSpc>
                        <a:spcBef>
                          <a:spcPts val="0"/>
                        </a:spcBef>
                        <a:spcAft>
                          <a:spcPts val="0"/>
                        </a:spcAft>
                        <a:buClrTx/>
                        <a:buSzTx/>
                        <a:buFont typeface="Arial" panose="020B0604020202020204" pitchFamily="34" charset="0"/>
                        <a:buChar char="•"/>
                        <a:tabLst/>
                        <a:defRPr/>
                      </a:pPr>
                      <a:r>
                        <a:rPr kumimoji="0" lang="en-GB" sz="500" b="1" i="0" u="none" strike="noStrike" kern="1200" cap="none" spc="0" normalizeH="0" baseline="0" noProof="0">
                          <a:ln>
                            <a:noFill/>
                          </a:ln>
                          <a:solidFill>
                            <a:srgbClr val="FFC000"/>
                          </a:solidFill>
                          <a:effectLst/>
                          <a:uLnTx/>
                          <a:uFillTx/>
                          <a:latin typeface="Tahoma"/>
                          <a:ea typeface="Tahoma"/>
                          <a:cs typeface="Tahoma"/>
                        </a:rPr>
                        <a:t>Demonstrate control of pitch and tempo (speed) </a:t>
                      </a:r>
                    </a:p>
                    <a:p>
                      <a:pPr marL="171450" marR="0" lvl="0" indent="-171450" algn="l" defTabSz="685800" rtl="0" eaLnBrk="1" fontAlgn="auto" latinLnBrk="0" hangingPunct="1">
                        <a:lnSpc>
                          <a:spcPct val="115000"/>
                        </a:lnSpc>
                        <a:spcBef>
                          <a:spcPts val="0"/>
                        </a:spcBef>
                        <a:spcAft>
                          <a:spcPts val="0"/>
                        </a:spcAft>
                        <a:buClrTx/>
                        <a:buSzTx/>
                        <a:buFont typeface="Arial" panose="020B0604020202020204" pitchFamily="34" charset="0"/>
                        <a:buChar char="•"/>
                        <a:tabLst/>
                        <a:defRPr/>
                      </a:pPr>
                      <a:endParaRPr kumimoji="0" lang="en-GB" sz="500" b="1" i="0" u="none" strike="noStrike" kern="1200" cap="none" spc="0" normalizeH="0" baseline="0" noProof="0">
                        <a:ln>
                          <a:noFill/>
                        </a:ln>
                        <a:solidFill>
                          <a:srgbClr val="FFC000"/>
                        </a:solidFill>
                        <a:effectLst/>
                        <a:uLnTx/>
                        <a:uFillTx/>
                        <a:latin typeface="Tahoma"/>
                        <a:ea typeface="Tahoma"/>
                        <a:cs typeface="Tahoma"/>
                      </a:endParaRPr>
                    </a:p>
                    <a:p>
                      <a:pPr marL="171450" marR="0" lvl="0" indent="-171450" algn="l" defTabSz="685800" rtl="0" eaLnBrk="1" fontAlgn="auto" latinLnBrk="0" hangingPunct="1">
                        <a:lnSpc>
                          <a:spcPct val="115000"/>
                        </a:lnSpc>
                        <a:spcBef>
                          <a:spcPts val="0"/>
                        </a:spcBef>
                        <a:spcAft>
                          <a:spcPts val="0"/>
                        </a:spcAft>
                        <a:buClrTx/>
                        <a:buSzTx/>
                        <a:buFont typeface="Arial" panose="020B0604020202020204" pitchFamily="34" charset="0"/>
                        <a:buChar char="•"/>
                        <a:tabLst/>
                        <a:defRPr/>
                      </a:pPr>
                      <a:r>
                        <a:rPr kumimoji="0" lang="en-GB" sz="500" b="1" i="0" u="none" strike="noStrike" kern="1200" cap="none" spc="0" normalizeH="0" baseline="0" noProof="0">
                          <a:ln>
                            <a:noFill/>
                          </a:ln>
                          <a:solidFill>
                            <a:srgbClr val="FFC000"/>
                          </a:solidFill>
                          <a:effectLst/>
                          <a:uLnTx/>
                          <a:uFillTx/>
                          <a:latin typeface="Tahoma"/>
                          <a:ea typeface="Tahoma"/>
                          <a:cs typeface="Tahoma"/>
                        </a:rPr>
                        <a:t>Sing as part of a large or small group and sing more than one part </a:t>
                      </a:r>
                    </a:p>
                    <a:p>
                      <a:pPr marL="171450" marR="0" lvl="0" indent="-171450" algn="l" defTabSz="685800" rtl="0" eaLnBrk="1" fontAlgn="auto" latinLnBrk="0" hangingPunct="1">
                        <a:lnSpc>
                          <a:spcPct val="115000"/>
                        </a:lnSpc>
                        <a:spcBef>
                          <a:spcPts val="0"/>
                        </a:spcBef>
                        <a:spcAft>
                          <a:spcPts val="0"/>
                        </a:spcAft>
                        <a:buClrTx/>
                        <a:buSzTx/>
                        <a:buFont typeface="Arial" panose="020B0604020202020204" pitchFamily="34" charset="0"/>
                        <a:buChar char="•"/>
                        <a:tabLst/>
                        <a:defRPr/>
                      </a:pPr>
                      <a:endParaRPr kumimoji="0" lang="en-GB" sz="500" b="1" i="0" u="none" strike="noStrike" kern="1200" cap="none" spc="0" normalizeH="0" baseline="0" noProof="0">
                        <a:ln>
                          <a:noFill/>
                        </a:ln>
                        <a:solidFill>
                          <a:srgbClr val="FFC000"/>
                        </a:solidFill>
                        <a:effectLst/>
                        <a:uLnTx/>
                        <a:uFillTx/>
                        <a:latin typeface="Tahoma"/>
                        <a:ea typeface="Tahoma"/>
                        <a:cs typeface="Tahoma"/>
                      </a:endParaRPr>
                    </a:p>
                    <a:p>
                      <a:pPr marL="171450" marR="0" lvl="0" indent="-171450" algn="l" defTabSz="685800" rtl="0" eaLnBrk="1" fontAlgn="auto" latinLnBrk="0" hangingPunct="1">
                        <a:lnSpc>
                          <a:spcPct val="115000"/>
                        </a:lnSpc>
                        <a:spcBef>
                          <a:spcPts val="0"/>
                        </a:spcBef>
                        <a:spcAft>
                          <a:spcPts val="0"/>
                        </a:spcAft>
                        <a:buClrTx/>
                        <a:buSzTx/>
                        <a:buFont typeface="Arial" panose="020B0604020202020204" pitchFamily="34" charset="0"/>
                        <a:buChar char="•"/>
                        <a:tabLst/>
                        <a:defRPr/>
                      </a:pPr>
                      <a:r>
                        <a:rPr kumimoji="0" lang="en-GB" sz="500" b="1" i="0" u="none" strike="noStrike" kern="1200" cap="none" spc="0" normalizeH="0" baseline="0" noProof="0">
                          <a:ln>
                            <a:noFill/>
                          </a:ln>
                          <a:solidFill>
                            <a:srgbClr val="FFC000"/>
                          </a:solidFill>
                          <a:effectLst/>
                          <a:uLnTx/>
                          <a:uFillTx/>
                          <a:latin typeface="Tahoma"/>
                          <a:ea typeface="Tahoma"/>
                          <a:cs typeface="Tahoma"/>
                        </a:rPr>
                        <a:t>Sing or play solo where appropriate </a:t>
                      </a:r>
                    </a:p>
                    <a:p>
                      <a:pPr marL="171450" marR="0" lvl="0" indent="-171450" algn="l" defTabSz="685800" rtl="0" eaLnBrk="1" fontAlgn="auto" latinLnBrk="0" hangingPunct="1">
                        <a:lnSpc>
                          <a:spcPct val="115000"/>
                        </a:lnSpc>
                        <a:spcBef>
                          <a:spcPts val="0"/>
                        </a:spcBef>
                        <a:spcAft>
                          <a:spcPts val="0"/>
                        </a:spcAft>
                        <a:buClrTx/>
                        <a:buSzTx/>
                        <a:buFont typeface="Arial" panose="020B0604020202020204" pitchFamily="34" charset="0"/>
                        <a:buChar char="•"/>
                        <a:tabLst/>
                        <a:defRPr/>
                      </a:pPr>
                      <a:endParaRPr kumimoji="0" lang="en-GB" sz="500" b="1" i="0" u="none" strike="noStrike" kern="1200" cap="none" spc="0" normalizeH="0" baseline="0" noProof="0">
                        <a:ln>
                          <a:noFill/>
                        </a:ln>
                        <a:solidFill>
                          <a:srgbClr val="FFC000"/>
                        </a:solidFill>
                        <a:effectLst/>
                        <a:uLnTx/>
                        <a:uFillTx/>
                        <a:latin typeface="Tahoma"/>
                        <a:ea typeface="Tahoma"/>
                        <a:cs typeface="Tahoma"/>
                      </a:endParaRPr>
                    </a:p>
                    <a:p>
                      <a:pPr marL="171450" marR="0" lvl="0" indent="-171450" algn="l" defTabSz="685800" rtl="0" eaLnBrk="1" fontAlgn="auto" latinLnBrk="0" hangingPunct="1">
                        <a:lnSpc>
                          <a:spcPct val="115000"/>
                        </a:lnSpc>
                        <a:spcBef>
                          <a:spcPts val="0"/>
                        </a:spcBef>
                        <a:spcAft>
                          <a:spcPts val="0"/>
                        </a:spcAft>
                        <a:buClrTx/>
                        <a:buSzTx/>
                        <a:buFont typeface="Arial" panose="020B0604020202020204" pitchFamily="34" charset="0"/>
                        <a:buChar char="•"/>
                        <a:tabLst/>
                        <a:defRPr/>
                      </a:pPr>
                      <a:r>
                        <a:rPr kumimoji="0" lang="en-GB" sz="500" b="1" i="0" u="none" strike="noStrike" kern="1200" cap="none" spc="0" normalizeH="0" baseline="0" noProof="0">
                          <a:ln>
                            <a:noFill/>
                          </a:ln>
                          <a:solidFill>
                            <a:srgbClr val="FFC000"/>
                          </a:solidFill>
                          <a:effectLst/>
                          <a:uLnTx/>
                          <a:uFillTx/>
                          <a:latin typeface="Tahoma"/>
                          <a:ea typeface="Tahoma"/>
                          <a:cs typeface="Tahoma"/>
                        </a:rPr>
                        <a:t>Rehearse and perform with others with confidence in front of an audience</a:t>
                      </a:r>
                    </a:p>
                    <a:p>
                      <a:pPr marL="0" marR="0" lvl="0" indent="0" algn="l" defTabSz="685800" rtl="0" eaLnBrk="1" fontAlgn="auto" latinLnBrk="0" hangingPunct="1">
                        <a:lnSpc>
                          <a:spcPct val="115000"/>
                        </a:lnSpc>
                        <a:spcBef>
                          <a:spcPts val="0"/>
                        </a:spcBef>
                        <a:spcAft>
                          <a:spcPts val="0"/>
                        </a:spcAft>
                        <a:buClrTx/>
                        <a:buSzTx/>
                        <a:buFont typeface="Arial" panose="020B0604020202020204" pitchFamily="34" charset="0"/>
                        <a:buNone/>
                        <a:tabLst/>
                        <a:defRPr/>
                      </a:pPr>
                      <a:endParaRPr kumimoji="0" lang="en-GB" sz="500" b="1" i="0" u="none" strike="noStrike" kern="1200" cap="none" spc="0" normalizeH="0" baseline="0" noProof="0">
                        <a:ln>
                          <a:noFill/>
                        </a:ln>
                        <a:solidFill>
                          <a:srgbClr val="FFC000"/>
                        </a:solidFill>
                        <a:effectLst/>
                        <a:uLnTx/>
                        <a:uFillTx/>
                        <a:latin typeface="Tahoma"/>
                        <a:ea typeface="Tahoma"/>
                        <a:cs typeface="Tahoma"/>
                      </a:endParaRPr>
                    </a:p>
                    <a:p>
                      <a:pPr marL="171450" marR="0" lvl="0" indent="-171450" algn="l" defTabSz="685800" rtl="0" eaLnBrk="1" fontAlgn="auto" latinLnBrk="0" hangingPunct="1">
                        <a:lnSpc>
                          <a:spcPct val="115000"/>
                        </a:lnSpc>
                        <a:spcBef>
                          <a:spcPts val="0"/>
                        </a:spcBef>
                        <a:spcAft>
                          <a:spcPts val="0"/>
                        </a:spcAft>
                        <a:buClrTx/>
                        <a:buSzTx/>
                        <a:buFont typeface="Arial" panose="020B0604020202020204" pitchFamily="34" charset="0"/>
                        <a:buChar char="•"/>
                        <a:tabLst/>
                        <a:defRPr/>
                      </a:pPr>
                      <a:r>
                        <a:rPr kumimoji="0" lang="en-GB" sz="500" b="1" i="0" u="none" strike="noStrike" kern="1200" cap="none" spc="0" normalizeH="0" baseline="0" noProof="0">
                          <a:ln>
                            <a:noFill/>
                          </a:ln>
                          <a:solidFill>
                            <a:srgbClr val="FFC000"/>
                          </a:solidFill>
                          <a:effectLst/>
                          <a:uLnTx/>
                          <a:uFillTx/>
                          <a:latin typeface="Tahoma"/>
                          <a:ea typeface="Tahoma"/>
                          <a:cs typeface="Tahoma"/>
                        </a:rPr>
                        <a:t>Evaluate work from a technological recording</a:t>
                      </a:r>
                    </a:p>
                    <a:p>
                      <a:pPr marL="171450" indent="-171450" algn="l">
                        <a:lnSpc>
                          <a:spcPct val="115000"/>
                        </a:lnSpc>
                        <a:spcAft>
                          <a:spcPts val="0"/>
                        </a:spcAft>
                        <a:buFont typeface="Arial" panose="020B0604020202020204" pitchFamily="34" charset="0"/>
                        <a:buChar char="•"/>
                      </a:pPr>
                      <a:endParaRPr lang="en-GB" sz="500">
                        <a:effectLst/>
                        <a:latin typeface="Tahoma" panose="020B0604030504040204" pitchFamily="34" charset="0"/>
                        <a:ea typeface="Tahoma" panose="020B0604030504040204" pitchFamily="34" charset="0"/>
                        <a:cs typeface="Tahoma" panose="020B0604030504040204" pitchFamily="34" charset="0"/>
                      </a:endParaRPr>
                    </a:p>
                  </a:txBody>
                  <a:tcPr marL="13265" marR="13265" marT="0" marB="0" anchor="ctr"/>
                </a:tc>
                <a:extLst>
                  <a:ext uri="{0D108BD9-81ED-4DB2-BD59-A6C34878D82A}">
                    <a16:rowId xmlns:a16="http://schemas.microsoft.com/office/drawing/2014/main" val="1576507716"/>
                  </a:ext>
                </a:extLst>
              </a:tr>
              <a:tr h="309621">
                <a:tc>
                  <a:txBody>
                    <a:bodyPr/>
                    <a:lstStyle/>
                    <a:p>
                      <a:pPr algn="ctr">
                        <a:lnSpc>
                          <a:spcPct val="115000"/>
                        </a:lnSpc>
                        <a:spcAft>
                          <a:spcPts val="0"/>
                        </a:spcAft>
                      </a:pPr>
                      <a:r>
                        <a:rPr lang="en-GB" sz="500">
                          <a:effectLst/>
                          <a:latin typeface="Tahoma" panose="020B0604030504040204" pitchFamily="34" charset="0"/>
                          <a:ea typeface="Tahoma" panose="020B0604030504040204" pitchFamily="34" charset="0"/>
                          <a:cs typeface="Tahoma" panose="020B0604030504040204" pitchFamily="34" charset="0"/>
                        </a:rPr>
                        <a:t>Key Vocabulary</a:t>
                      </a:r>
                    </a:p>
                  </a:txBody>
                  <a:tcPr marL="13265" marR="13265" marT="0" marB="0" anchor="ctr"/>
                </a:tc>
                <a:tc>
                  <a:txBody>
                    <a:bodyPr/>
                    <a:lstStyle/>
                    <a:p>
                      <a:pPr lvl="0" algn="l">
                        <a:lnSpc>
                          <a:spcPct val="107000"/>
                        </a:lnSpc>
                        <a:spcAft>
                          <a:spcPts val="800"/>
                        </a:spcAft>
                        <a:buNone/>
                      </a:pPr>
                      <a:r>
                        <a:rPr lang="en-GB" sz="500" b="1" i="0" u="none" strike="noStrike" noProof="0">
                          <a:solidFill>
                            <a:schemeClr val="tx1"/>
                          </a:solidFill>
                          <a:effectLst/>
                          <a:latin typeface="Tahoma"/>
                        </a:rPr>
                        <a:t>Duration, timbre, rounds, harmony, posture.</a:t>
                      </a:r>
                      <a:endParaRPr lang="en-GB" sz="900" b="1">
                        <a:solidFill>
                          <a:schemeClr val="tx1"/>
                        </a:solidFill>
                      </a:endParaRPr>
                    </a:p>
                  </a:txBody>
                  <a:tcPr marL="64294" marR="64294" marT="0" marB="0"/>
                </a:tc>
                <a:tc>
                  <a:txBody>
                    <a:bodyPr/>
                    <a:lstStyle/>
                    <a:p>
                      <a:pPr lvl="0" algn="l">
                        <a:lnSpc>
                          <a:spcPct val="107000"/>
                        </a:lnSpc>
                        <a:spcAft>
                          <a:spcPts val="800"/>
                        </a:spcAft>
                        <a:buNone/>
                      </a:pPr>
                      <a:r>
                        <a:rPr lang="en-GB" sz="500" b="1" i="0" u="none" strike="noStrike" noProof="0">
                          <a:solidFill>
                            <a:srgbClr val="FF0000"/>
                          </a:solidFill>
                          <a:effectLst/>
                          <a:latin typeface="Tahoma"/>
                        </a:rPr>
                        <a:t>Ensemble, rhythmic, Beat Box, partner song. enunciate</a:t>
                      </a:r>
                      <a:endParaRPr lang="en-US" sz="900" b="1"/>
                    </a:p>
                    <a:p>
                      <a:pPr algn="l">
                        <a:lnSpc>
                          <a:spcPct val="107000"/>
                        </a:lnSpc>
                        <a:spcAft>
                          <a:spcPts val="800"/>
                        </a:spcAft>
                      </a:pPr>
                      <a:r>
                        <a:rPr lang="en-GB" sz="500" b="1">
                          <a:solidFill>
                            <a:srgbClr val="FFC000"/>
                          </a:solidFill>
                          <a:effectLst/>
                          <a:latin typeface="Tahoma"/>
                          <a:ea typeface="Tahoma"/>
                          <a:cs typeface="Tahoma"/>
                        </a:rPr>
                        <a:t>Rap, texture, tempo, context.</a:t>
                      </a:r>
                    </a:p>
                  </a:txBody>
                  <a:tcPr marL="64294" marR="64294" marT="0" marB="0"/>
                </a:tc>
                <a:tc>
                  <a:txBody>
                    <a:bodyPr/>
                    <a:lstStyle/>
                    <a:p>
                      <a:pPr algn="l">
                        <a:lnSpc>
                          <a:spcPct val="107000"/>
                        </a:lnSpc>
                        <a:spcAft>
                          <a:spcPts val="800"/>
                        </a:spcAft>
                      </a:pPr>
                      <a:r>
                        <a:rPr lang="en-GB" sz="500" b="1">
                          <a:solidFill>
                            <a:srgbClr val="7030A0"/>
                          </a:solidFill>
                          <a:effectLst/>
                          <a:latin typeface="Tahoma" panose="020B0604030504040204" pitchFamily="34" charset="0"/>
                          <a:ea typeface="Tahoma" panose="020B0604030504040204" pitchFamily="34" charset="0"/>
                          <a:cs typeface="Tahoma" panose="020B0604030504040204" pitchFamily="34" charset="0"/>
                        </a:rPr>
                        <a:t>Staff notation, syncopation, major, minor, vocal tone.</a:t>
                      </a:r>
                    </a:p>
                    <a:p>
                      <a:pPr marL="0" marR="0" lvl="0" indent="0" algn="l" defTabSz="685800" rtl="0" eaLnBrk="1" fontAlgn="auto" latinLnBrk="0" hangingPunct="1">
                        <a:lnSpc>
                          <a:spcPct val="107000"/>
                        </a:lnSpc>
                        <a:spcBef>
                          <a:spcPts val="0"/>
                        </a:spcBef>
                        <a:spcAft>
                          <a:spcPts val="800"/>
                        </a:spcAft>
                        <a:buClrTx/>
                        <a:buSzTx/>
                        <a:buFontTx/>
                        <a:buNone/>
                        <a:tabLst/>
                        <a:defRPr/>
                      </a:pPr>
                      <a:r>
                        <a:rPr kumimoji="0" lang="en-GB" sz="500" b="1" i="0" u="none" strike="noStrike" kern="1200" cap="none" spc="0" normalizeH="0" baseline="0" noProof="0">
                          <a:ln>
                            <a:noFill/>
                          </a:ln>
                          <a:solidFill>
                            <a:srgbClr val="FFC000"/>
                          </a:solidFill>
                          <a:effectLst/>
                          <a:uLnTx/>
                          <a:uFillTx/>
                          <a:latin typeface="Tahoma"/>
                          <a:ea typeface="Tahoma"/>
                          <a:cs typeface="Tahoma"/>
                        </a:rPr>
                        <a:t>Rap, texture, tempo, context.</a:t>
                      </a:r>
                    </a:p>
                  </a:txBody>
                  <a:tcPr marL="64294" marR="64294" marT="0" marB="0"/>
                </a:tc>
                <a:extLst>
                  <a:ext uri="{0D108BD9-81ED-4DB2-BD59-A6C34878D82A}">
                    <a16:rowId xmlns:a16="http://schemas.microsoft.com/office/drawing/2014/main" val="3823981714"/>
                  </a:ext>
                </a:extLst>
              </a:tr>
              <a:tr h="1489363">
                <a:tc>
                  <a:txBody>
                    <a:bodyPr/>
                    <a:lstStyle/>
                    <a:p>
                      <a:pPr algn="ctr">
                        <a:lnSpc>
                          <a:spcPct val="115000"/>
                        </a:lnSpc>
                        <a:spcAft>
                          <a:spcPts val="0"/>
                        </a:spcAft>
                      </a:pPr>
                      <a:r>
                        <a:rPr lang="en-GB" sz="500">
                          <a:latin typeface="Tahoma" panose="020B0604030504040204" pitchFamily="34" charset="0"/>
                          <a:ea typeface="Tahoma" panose="020B0604030504040204" pitchFamily="34" charset="0"/>
                          <a:cs typeface="Tahoma" panose="020B0604030504040204" pitchFamily="34" charset="0"/>
                        </a:rPr>
                        <a:t>Performing: Instruments</a:t>
                      </a:r>
                      <a:endParaRPr lang="en-GB" sz="500">
                        <a:effectLst/>
                        <a:latin typeface="Tahoma" panose="020B0604030504040204" pitchFamily="34" charset="0"/>
                        <a:ea typeface="Tahoma" panose="020B0604030504040204" pitchFamily="34" charset="0"/>
                        <a:cs typeface="Tahoma" panose="020B0604030504040204" pitchFamily="34" charset="0"/>
                      </a:endParaRPr>
                    </a:p>
                  </a:txBody>
                  <a:tcPr marL="13265" marR="13265" marT="0" marB="0" anchor="ctr"/>
                </a:tc>
                <a:tc>
                  <a:txBody>
                    <a:bodyPr/>
                    <a:lstStyle/>
                    <a:p>
                      <a:pPr marL="171450" indent="-171450" algn="l">
                        <a:lnSpc>
                          <a:spcPct val="115000"/>
                        </a:lnSpc>
                        <a:spcAft>
                          <a:spcPts val="0"/>
                        </a:spcAft>
                        <a:buClr>
                          <a:srgbClr val="000000"/>
                        </a:buClr>
                        <a:buFont typeface="Arial,Sans-Serif" panose="020B0604020202020204" pitchFamily="34" charset="0"/>
                        <a:buChar char="•"/>
                      </a:pPr>
                      <a:endParaRPr lang="en-GB" sz="500" b="0" i="0" u="none" strike="noStrike" noProof="0">
                        <a:solidFill>
                          <a:srgbClr val="00B050"/>
                        </a:solidFill>
                        <a:latin typeface="Tahoma"/>
                      </a:endParaRPr>
                    </a:p>
                    <a:p>
                      <a:pPr marL="171450" lvl="0" indent="-171450" algn="l">
                        <a:lnSpc>
                          <a:spcPct val="114999"/>
                        </a:lnSpc>
                        <a:spcAft>
                          <a:spcPts val="0"/>
                        </a:spcAft>
                        <a:buClr>
                          <a:srgbClr val="000000"/>
                        </a:buClr>
                        <a:buFont typeface="Arial,Sans-Serif" panose="020B0604020202020204" pitchFamily="34" charset="0"/>
                        <a:buChar char="•"/>
                      </a:pPr>
                      <a:r>
                        <a:rPr lang="en-GB" sz="500" b="0" i="0" u="none" strike="noStrike" noProof="0">
                          <a:solidFill>
                            <a:schemeClr val="tx1"/>
                          </a:solidFill>
                          <a:latin typeface="Tahoma"/>
                        </a:rPr>
                        <a:t>Name and play untuned and tuned instruments with increasing and appropriate control of dynamics</a:t>
                      </a:r>
                      <a:endParaRPr lang="en-US" sz="500" b="0" i="0" u="none" strike="noStrike" noProof="0">
                        <a:solidFill>
                          <a:schemeClr val="tx1"/>
                        </a:solidFill>
                        <a:latin typeface="Tahoma"/>
                      </a:endParaRPr>
                    </a:p>
                    <a:p>
                      <a:pPr marL="285750" lvl="0" indent="-285750" algn="l">
                        <a:lnSpc>
                          <a:spcPct val="114999"/>
                        </a:lnSpc>
                        <a:spcAft>
                          <a:spcPts val="0"/>
                        </a:spcAft>
                        <a:buClr>
                          <a:srgbClr val="000000"/>
                        </a:buClr>
                        <a:buFont typeface="Arial" panose="020B0604020202020204" pitchFamily="34" charset="0"/>
                        <a:buChar char="•"/>
                      </a:pPr>
                      <a:endParaRPr lang="en-GB" sz="500" b="0" i="0" u="none" strike="noStrike" noProof="0">
                        <a:solidFill>
                          <a:schemeClr val="tx1"/>
                        </a:solidFill>
                        <a:latin typeface="Tahoma"/>
                      </a:endParaRPr>
                    </a:p>
                    <a:p>
                      <a:pPr marL="171450" lvl="0" indent="-171450" algn="l">
                        <a:lnSpc>
                          <a:spcPct val="114999"/>
                        </a:lnSpc>
                        <a:spcAft>
                          <a:spcPts val="0"/>
                        </a:spcAft>
                        <a:buClr>
                          <a:srgbClr val="000000"/>
                        </a:buClr>
                        <a:buFont typeface="Arial,Sans-Serif" panose="020B0604020202020204" pitchFamily="34" charset="0"/>
                        <a:buChar char="•"/>
                      </a:pPr>
                      <a:r>
                        <a:rPr lang="en-GB" sz="500" b="0" i="0" u="none" strike="noStrike" noProof="0">
                          <a:solidFill>
                            <a:schemeClr val="tx1"/>
                          </a:solidFill>
                          <a:latin typeface="Tahoma"/>
                        </a:rPr>
                        <a:t>Begin to perform music from a pictorial or graphic score </a:t>
                      </a:r>
                      <a:endParaRPr lang="en-US" sz="500" b="0" i="0" u="none" strike="noStrike" noProof="0">
                        <a:solidFill>
                          <a:schemeClr val="tx1"/>
                        </a:solidFill>
                        <a:latin typeface="Tahoma"/>
                      </a:endParaRPr>
                    </a:p>
                    <a:p>
                      <a:pPr marL="171450" lvl="0" indent="-171450" algn="l">
                        <a:lnSpc>
                          <a:spcPct val="114999"/>
                        </a:lnSpc>
                        <a:spcAft>
                          <a:spcPts val="0"/>
                        </a:spcAft>
                        <a:buClr>
                          <a:srgbClr val="000000"/>
                        </a:buClr>
                        <a:buFont typeface="Arial,Sans-Serif" panose="020B0604020202020204" pitchFamily="34" charset="0"/>
                        <a:buChar char="•"/>
                      </a:pPr>
                      <a:endParaRPr lang="en-GB" sz="500" b="0" i="0" u="none" strike="noStrike" noProof="0">
                        <a:solidFill>
                          <a:schemeClr val="tx1"/>
                        </a:solidFill>
                        <a:latin typeface="Tahoma"/>
                      </a:endParaRPr>
                    </a:p>
                    <a:p>
                      <a:pPr marL="171450" lvl="0" indent="-171450" algn="l">
                        <a:lnSpc>
                          <a:spcPct val="114999"/>
                        </a:lnSpc>
                        <a:spcAft>
                          <a:spcPts val="0"/>
                        </a:spcAft>
                        <a:buClr>
                          <a:srgbClr val="000000"/>
                        </a:buClr>
                        <a:buFont typeface="Arial,Sans-Serif" panose="020B0604020202020204" pitchFamily="34" charset="0"/>
                        <a:buChar char="•"/>
                      </a:pPr>
                      <a:r>
                        <a:rPr lang="en-GB" sz="500" b="0" i="0" u="none" strike="noStrike" noProof="0">
                          <a:solidFill>
                            <a:schemeClr val="tx1"/>
                          </a:solidFill>
                          <a:latin typeface="Tahoma"/>
                        </a:rPr>
                        <a:t>Rehearse and perform with others with confidence – small group, whole class and Key Stage</a:t>
                      </a:r>
                      <a:endParaRPr lang="en-US" sz="500" b="0" i="0" u="none" strike="noStrike" noProof="0">
                        <a:solidFill>
                          <a:schemeClr val="tx1"/>
                        </a:solidFill>
                        <a:latin typeface="Tahoma"/>
                      </a:endParaRPr>
                    </a:p>
                    <a:p>
                      <a:pPr marL="171450" lvl="0" indent="-171450" algn="l">
                        <a:lnSpc>
                          <a:spcPct val="114999"/>
                        </a:lnSpc>
                        <a:spcAft>
                          <a:spcPts val="0"/>
                        </a:spcAft>
                        <a:buClr>
                          <a:srgbClr val="000000"/>
                        </a:buClr>
                        <a:buFont typeface="Arial,Sans-Serif" panose="020B0604020202020204" pitchFamily="34" charset="0"/>
                        <a:buChar char="•"/>
                      </a:pPr>
                      <a:endParaRPr lang="en-GB" sz="500" b="0" i="0" u="none" strike="noStrike" noProof="0">
                        <a:solidFill>
                          <a:schemeClr val="tx1"/>
                        </a:solidFill>
                        <a:latin typeface="Tahoma"/>
                      </a:endParaRPr>
                    </a:p>
                    <a:p>
                      <a:pPr marL="171450" lvl="0" indent="-171450" algn="l">
                        <a:lnSpc>
                          <a:spcPct val="114999"/>
                        </a:lnSpc>
                        <a:spcAft>
                          <a:spcPts val="0"/>
                        </a:spcAft>
                        <a:buClr>
                          <a:srgbClr val="000000"/>
                        </a:buClr>
                        <a:buFont typeface="Arial,Sans-Serif" panose="020B0604020202020204" pitchFamily="34" charset="0"/>
                        <a:buChar char="•"/>
                      </a:pPr>
                      <a:r>
                        <a:rPr lang="en-GB" sz="500" b="0" i="0" u="none" strike="noStrike" noProof="0">
                          <a:solidFill>
                            <a:schemeClr val="tx1"/>
                          </a:solidFill>
                          <a:latin typeface="Tahoma"/>
                        </a:rPr>
                        <a:t>Present work to others </a:t>
                      </a:r>
                      <a:endParaRPr lang="en-US" sz="500" b="0" i="0" u="none" strike="noStrike" noProof="0">
                        <a:solidFill>
                          <a:schemeClr val="tx1"/>
                        </a:solidFill>
                        <a:latin typeface="Tahoma"/>
                      </a:endParaRPr>
                    </a:p>
                    <a:p>
                      <a:pPr marL="171450" lvl="0" indent="-171450" algn="l">
                        <a:lnSpc>
                          <a:spcPct val="114999"/>
                        </a:lnSpc>
                        <a:spcAft>
                          <a:spcPts val="0"/>
                        </a:spcAft>
                        <a:buClr>
                          <a:srgbClr val="000000"/>
                        </a:buClr>
                        <a:buFont typeface="Arial,Sans-Serif" panose="020B0604020202020204" pitchFamily="34" charset="0"/>
                        <a:buChar char="•"/>
                      </a:pPr>
                      <a:endParaRPr lang="en-GB" sz="500" b="0" i="0" u="none" strike="noStrike" noProof="0">
                        <a:solidFill>
                          <a:schemeClr val="tx1"/>
                        </a:solidFill>
                        <a:latin typeface="Tahoma"/>
                      </a:endParaRPr>
                    </a:p>
                    <a:p>
                      <a:pPr marL="171450" lvl="0" indent="-171450" algn="l">
                        <a:lnSpc>
                          <a:spcPct val="114999"/>
                        </a:lnSpc>
                        <a:spcAft>
                          <a:spcPts val="0"/>
                        </a:spcAft>
                        <a:buClr>
                          <a:srgbClr val="000000"/>
                        </a:buClr>
                        <a:buFont typeface="Arial,Sans-Serif" panose="020B0604020202020204" pitchFamily="34" charset="0"/>
                        <a:buChar char="•"/>
                      </a:pPr>
                      <a:r>
                        <a:rPr lang="en-GB" sz="500" b="0" i="0" u="none" strike="noStrike" noProof="0">
                          <a:solidFill>
                            <a:schemeClr val="tx1"/>
                          </a:solidFill>
                          <a:latin typeface="Tahoma"/>
                        </a:rPr>
                        <a:t>Reproduce music from aural memory</a:t>
                      </a:r>
                      <a:endParaRPr lang="en-US" sz="500" b="0" i="0" u="none" strike="noStrike" noProof="0">
                        <a:solidFill>
                          <a:schemeClr val="tx1"/>
                        </a:solidFill>
                        <a:latin typeface="Tahoma"/>
                      </a:endParaRPr>
                    </a:p>
                  </a:txBody>
                  <a:tcPr marL="13265" marR="13265" marT="0" marB="0" anchor="ctr"/>
                </a:tc>
                <a:tc>
                  <a:txBody>
                    <a:bodyPr/>
                    <a:lstStyle/>
                    <a:p>
                      <a:pPr marL="171450" indent="-171450" algn="l">
                        <a:lnSpc>
                          <a:spcPct val="114999"/>
                        </a:lnSpc>
                        <a:spcAft>
                          <a:spcPts val="0"/>
                        </a:spcAft>
                        <a:buClr>
                          <a:srgbClr val="000000"/>
                        </a:buClr>
                        <a:buFont typeface="Arial,Sans-Serif" panose="020B0604020202020204" pitchFamily="34" charset="0"/>
                        <a:buChar char="•"/>
                      </a:pPr>
                      <a:r>
                        <a:rPr lang="en-GB" sz="500" b="0" i="0" u="none" strike="noStrike" noProof="0">
                          <a:solidFill>
                            <a:srgbClr val="FF0000"/>
                          </a:solidFill>
                          <a:latin typeface="Tahoma"/>
                        </a:rPr>
                        <a:t>P</a:t>
                      </a:r>
                      <a:r>
                        <a:rPr lang="en-GB" sz="500" b="1" i="0" u="none" strike="noStrike" noProof="0">
                          <a:solidFill>
                            <a:srgbClr val="FF0000"/>
                          </a:solidFill>
                          <a:latin typeface="Tahoma"/>
                        </a:rPr>
                        <a:t>lay untuned and tuned instruments with increasing control and rhythmic accuracy </a:t>
                      </a:r>
                      <a:endParaRPr lang="en-US" sz="500" b="1" i="0" u="none" strike="noStrike" noProof="0">
                        <a:solidFill>
                          <a:srgbClr val="000000"/>
                        </a:solidFill>
                        <a:latin typeface="Tahoma"/>
                      </a:endParaRPr>
                    </a:p>
                    <a:p>
                      <a:pPr marL="171450" lvl="0" indent="-171450" algn="l">
                        <a:lnSpc>
                          <a:spcPct val="114999"/>
                        </a:lnSpc>
                        <a:spcAft>
                          <a:spcPts val="0"/>
                        </a:spcAft>
                        <a:buClr>
                          <a:srgbClr val="000000"/>
                        </a:buClr>
                        <a:buFont typeface="Arial,Sans-Serif" panose="020B0604020202020204" pitchFamily="34" charset="0"/>
                        <a:buChar char="•"/>
                      </a:pPr>
                      <a:endParaRPr lang="en-GB" sz="500" b="1" i="0" u="none" strike="noStrike" noProof="0">
                        <a:solidFill>
                          <a:srgbClr val="000000"/>
                        </a:solidFill>
                        <a:latin typeface="Tahoma"/>
                      </a:endParaRPr>
                    </a:p>
                    <a:p>
                      <a:pPr marL="171450" lvl="0" indent="-171450" algn="l">
                        <a:lnSpc>
                          <a:spcPct val="114999"/>
                        </a:lnSpc>
                        <a:spcAft>
                          <a:spcPts val="0"/>
                        </a:spcAft>
                        <a:buClr>
                          <a:srgbClr val="000000"/>
                        </a:buClr>
                        <a:buFont typeface="Arial,Sans-Serif" panose="020B0604020202020204" pitchFamily="34" charset="0"/>
                        <a:buChar char="•"/>
                      </a:pPr>
                      <a:r>
                        <a:rPr lang="en-GB" sz="500" b="1" i="0" u="none" strike="noStrike" noProof="0">
                          <a:solidFill>
                            <a:srgbClr val="FF0000"/>
                          </a:solidFill>
                          <a:latin typeface="Tahoma"/>
                        </a:rPr>
                        <a:t>Perform music from a pictorial or graphic score </a:t>
                      </a:r>
                      <a:endParaRPr lang="en-US" sz="500" b="1" i="0" u="none" strike="noStrike" noProof="0">
                        <a:solidFill>
                          <a:srgbClr val="000000"/>
                        </a:solidFill>
                        <a:latin typeface="Tahoma"/>
                      </a:endParaRPr>
                    </a:p>
                    <a:p>
                      <a:pPr marL="171450" lvl="0" indent="-171450" algn="l">
                        <a:lnSpc>
                          <a:spcPct val="114999"/>
                        </a:lnSpc>
                        <a:spcAft>
                          <a:spcPts val="0"/>
                        </a:spcAft>
                        <a:buClr>
                          <a:srgbClr val="000000"/>
                        </a:buClr>
                        <a:buFont typeface="Arial,Sans-Serif" panose="020B0604020202020204" pitchFamily="34" charset="0"/>
                        <a:buChar char="•"/>
                      </a:pPr>
                      <a:endParaRPr lang="en-GB" sz="500" b="1" i="0" u="none" strike="noStrike" noProof="0">
                        <a:solidFill>
                          <a:srgbClr val="000000"/>
                        </a:solidFill>
                        <a:latin typeface="Tahoma"/>
                      </a:endParaRPr>
                    </a:p>
                    <a:p>
                      <a:pPr marL="171450" lvl="0" indent="-171450" algn="l">
                        <a:lnSpc>
                          <a:spcPct val="114999"/>
                        </a:lnSpc>
                        <a:spcAft>
                          <a:spcPts val="0"/>
                        </a:spcAft>
                        <a:buClr>
                          <a:srgbClr val="000000"/>
                        </a:buClr>
                        <a:buFont typeface="Arial,Sans-Serif" panose="020B0604020202020204" pitchFamily="34" charset="0"/>
                        <a:buChar char="•"/>
                      </a:pPr>
                      <a:r>
                        <a:rPr lang="en-GB" sz="500" b="1" i="0" u="none" strike="noStrike" noProof="0">
                          <a:solidFill>
                            <a:srgbClr val="FF0000"/>
                          </a:solidFill>
                          <a:latin typeface="Tahoma"/>
                        </a:rPr>
                        <a:t>Rehearse and perform with others </a:t>
                      </a:r>
                      <a:endParaRPr lang="en-US" sz="500" b="1" i="0" u="none" strike="noStrike" noProof="0">
                        <a:solidFill>
                          <a:srgbClr val="000000"/>
                        </a:solidFill>
                        <a:latin typeface="Tahoma"/>
                      </a:endParaRPr>
                    </a:p>
                    <a:p>
                      <a:pPr marL="171450" lvl="0" indent="-171450" algn="l">
                        <a:lnSpc>
                          <a:spcPct val="114999"/>
                        </a:lnSpc>
                        <a:spcAft>
                          <a:spcPts val="0"/>
                        </a:spcAft>
                        <a:buClr>
                          <a:srgbClr val="000000"/>
                        </a:buClr>
                        <a:buFont typeface="Arial,Sans-Serif" panose="020B0604020202020204" pitchFamily="34" charset="0"/>
                        <a:buChar char="•"/>
                      </a:pPr>
                      <a:endParaRPr lang="en-GB" sz="500" b="1" i="0" u="none" strike="noStrike" noProof="0">
                        <a:solidFill>
                          <a:srgbClr val="000000"/>
                        </a:solidFill>
                        <a:latin typeface="Tahoma"/>
                      </a:endParaRPr>
                    </a:p>
                    <a:p>
                      <a:pPr marL="171450" lvl="0" indent="-171450" algn="l">
                        <a:lnSpc>
                          <a:spcPct val="114999"/>
                        </a:lnSpc>
                        <a:spcAft>
                          <a:spcPts val="0"/>
                        </a:spcAft>
                        <a:buClr>
                          <a:srgbClr val="000000"/>
                        </a:buClr>
                        <a:buFont typeface="Arial,Sans-Serif" panose="020B0604020202020204" pitchFamily="34" charset="0"/>
                        <a:buChar char="•"/>
                      </a:pPr>
                      <a:r>
                        <a:rPr lang="en-GB" sz="500" b="1" i="0" u="none" strike="noStrike" noProof="0">
                          <a:solidFill>
                            <a:srgbClr val="FF0000"/>
                          </a:solidFill>
                          <a:latin typeface="Tahoma"/>
                        </a:rPr>
                        <a:t>Present work to other groups or another class using appropriate volume control </a:t>
                      </a:r>
                      <a:endParaRPr lang="en-GB" sz="500" b="1" i="0" u="none" strike="noStrike" noProof="0">
                        <a:solidFill>
                          <a:srgbClr val="000000"/>
                        </a:solidFill>
                        <a:latin typeface="Tahoma"/>
                      </a:endParaRPr>
                    </a:p>
                    <a:p>
                      <a:pPr marL="171450" lvl="0" indent="-171450" algn="l">
                        <a:lnSpc>
                          <a:spcPct val="114999"/>
                        </a:lnSpc>
                        <a:spcAft>
                          <a:spcPts val="0"/>
                        </a:spcAft>
                        <a:buFont typeface="Arial" panose="020B0604020202020204" pitchFamily="34" charset="0"/>
                        <a:buChar char="•"/>
                      </a:pPr>
                      <a:endParaRPr lang="en-GB" sz="500" b="1">
                        <a:latin typeface="Tahoma"/>
                        <a:ea typeface="Tahoma"/>
                        <a:cs typeface="Tahoma"/>
                      </a:endParaRPr>
                    </a:p>
                    <a:p>
                      <a:pPr marL="171450" lvl="0" indent="-171450" algn="l">
                        <a:lnSpc>
                          <a:spcPct val="114999"/>
                        </a:lnSpc>
                        <a:spcAft>
                          <a:spcPts val="0"/>
                        </a:spcAft>
                        <a:buFont typeface="Arial" panose="020B0604020202020204" pitchFamily="34" charset="0"/>
                        <a:buChar char="•"/>
                      </a:pPr>
                      <a:r>
                        <a:rPr lang="en-GB" sz="500" b="1">
                          <a:solidFill>
                            <a:srgbClr val="FFC000"/>
                          </a:solidFill>
                          <a:latin typeface="Tahoma"/>
                          <a:ea typeface="Tahoma"/>
                          <a:cs typeface="Tahoma"/>
                        </a:rPr>
                        <a:t>Play untuned and tuned instruments in two or more parts with increasing control of tempo and rhythm </a:t>
                      </a:r>
                    </a:p>
                    <a:p>
                      <a:pPr marL="171450" indent="-171450" algn="l">
                        <a:lnSpc>
                          <a:spcPct val="115000"/>
                        </a:lnSpc>
                        <a:spcAft>
                          <a:spcPts val="0"/>
                        </a:spcAft>
                        <a:buFont typeface="Arial" panose="020B0604020202020204" pitchFamily="34" charset="0"/>
                        <a:buChar char="•"/>
                      </a:pPr>
                      <a:endParaRPr lang="en-GB" sz="500" b="1">
                        <a:solidFill>
                          <a:srgbClr val="FFC000"/>
                        </a:solidFill>
                        <a:latin typeface="Tahoma"/>
                        <a:ea typeface="Tahoma"/>
                        <a:cs typeface="Tahoma"/>
                      </a:endParaRPr>
                    </a:p>
                    <a:p>
                      <a:pPr marL="171450" indent="-171450" algn="l">
                        <a:lnSpc>
                          <a:spcPct val="115000"/>
                        </a:lnSpc>
                        <a:spcAft>
                          <a:spcPts val="0"/>
                        </a:spcAft>
                        <a:buFont typeface="Arial" panose="020B0604020202020204" pitchFamily="34" charset="0"/>
                        <a:buChar char="•"/>
                      </a:pPr>
                      <a:r>
                        <a:rPr lang="en-GB" sz="500" b="1">
                          <a:solidFill>
                            <a:srgbClr val="FFC000"/>
                          </a:solidFill>
                          <a:latin typeface="Tahoma"/>
                          <a:ea typeface="Tahoma"/>
                          <a:cs typeface="Tahoma"/>
                        </a:rPr>
                        <a:t>To perform music from a simple written score</a:t>
                      </a:r>
                    </a:p>
                    <a:p>
                      <a:pPr marL="0" indent="0" algn="l">
                        <a:lnSpc>
                          <a:spcPct val="115000"/>
                        </a:lnSpc>
                        <a:spcAft>
                          <a:spcPts val="0"/>
                        </a:spcAft>
                        <a:buFont typeface="Arial" panose="020B0604020202020204" pitchFamily="34" charset="0"/>
                        <a:buNone/>
                      </a:pPr>
                      <a:endParaRPr lang="en-GB" sz="500" b="1">
                        <a:solidFill>
                          <a:srgbClr val="FFC000"/>
                        </a:solidFill>
                        <a:latin typeface="Tahoma"/>
                        <a:ea typeface="Tahoma"/>
                        <a:cs typeface="Tahoma"/>
                      </a:endParaRPr>
                    </a:p>
                    <a:p>
                      <a:pPr marL="171450" indent="-171450" algn="l">
                        <a:lnSpc>
                          <a:spcPct val="115000"/>
                        </a:lnSpc>
                        <a:spcAft>
                          <a:spcPts val="0"/>
                        </a:spcAft>
                        <a:buFont typeface="Arial" panose="020B0604020202020204" pitchFamily="34" charset="0"/>
                        <a:buChar char="•"/>
                      </a:pPr>
                      <a:r>
                        <a:rPr lang="en-GB" sz="500" b="1">
                          <a:solidFill>
                            <a:srgbClr val="FFC000"/>
                          </a:solidFill>
                          <a:latin typeface="Tahoma"/>
                          <a:ea typeface="Tahoma"/>
                          <a:cs typeface="Tahoma"/>
                        </a:rPr>
                        <a:t>Rehearse and perform with others in front of an audience </a:t>
                      </a:r>
                      <a:endParaRPr lang="en-GB" sz="500" b="1">
                        <a:effectLst/>
                        <a:latin typeface="Tahoma"/>
                        <a:ea typeface="Tahoma"/>
                        <a:cs typeface="Tahoma"/>
                      </a:endParaRPr>
                    </a:p>
                  </a:txBody>
                  <a:tcPr marL="13265" marR="13265" marT="0" marB="0" anchor="ctr"/>
                </a:tc>
                <a:tc>
                  <a:txBody>
                    <a:bodyPr/>
                    <a:lstStyle/>
                    <a:p>
                      <a:pPr marL="171450" indent="-171450" algn="l">
                        <a:lnSpc>
                          <a:spcPct val="115000"/>
                        </a:lnSpc>
                        <a:spcAft>
                          <a:spcPts val="0"/>
                        </a:spcAft>
                        <a:buFont typeface="Arial" panose="020B0604020202020204" pitchFamily="34" charset="0"/>
                        <a:buChar char="•"/>
                      </a:pPr>
                      <a:r>
                        <a:rPr lang="en-GB" sz="500">
                          <a:solidFill>
                            <a:srgbClr val="7030A0"/>
                          </a:solidFill>
                          <a:latin typeface="Tahoma" panose="020B0604030504040204" pitchFamily="34" charset="0"/>
                          <a:ea typeface="Tahoma" panose="020B0604030504040204" pitchFamily="34" charset="0"/>
                          <a:cs typeface="Tahoma" panose="020B0604030504040204" pitchFamily="34" charset="0"/>
                        </a:rPr>
                        <a:t>Play untuned and tuned instruments fluently in multiple parts with increasing control of dynamics, tempo and rhythm </a:t>
                      </a:r>
                    </a:p>
                    <a:p>
                      <a:pPr marL="171450" indent="-171450" algn="l">
                        <a:lnSpc>
                          <a:spcPct val="115000"/>
                        </a:lnSpc>
                        <a:spcAft>
                          <a:spcPts val="0"/>
                        </a:spcAft>
                        <a:buFont typeface="Arial" panose="020B0604020202020204" pitchFamily="34" charset="0"/>
                        <a:buChar char="•"/>
                      </a:pPr>
                      <a:endParaRPr lang="en-GB" sz="500">
                        <a:solidFill>
                          <a:srgbClr val="7030A0"/>
                        </a:solidFill>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500">
                          <a:solidFill>
                            <a:srgbClr val="7030A0"/>
                          </a:solidFill>
                          <a:latin typeface="Tahoma" panose="020B0604030504040204" pitchFamily="34" charset="0"/>
                          <a:ea typeface="Tahoma" panose="020B0604030504040204" pitchFamily="34" charset="0"/>
                          <a:cs typeface="Tahoma" panose="020B0604030504040204" pitchFamily="34" charset="0"/>
                        </a:rPr>
                        <a:t>Perform music from a written score </a:t>
                      </a:r>
                    </a:p>
                    <a:p>
                      <a:pPr marL="171450" indent="-171450" algn="l">
                        <a:lnSpc>
                          <a:spcPct val="115000"/>
                        </a:lnSpc>
                        <a:spcAft>
                          <a:spcPts val="0"/>
                        </a:spcAft>
                        <a:buFont typeface="Arial" panose="020B0604020202020204" pitchFamily="34" charset="0"/>
                        <a:buChar char="•"/>
                      </a:pPr>
                      <a:endParaRPr lang="en-GB" sz="500">
                        <a:solidFill>
                          <a:srgbClr val="7030A0"/>
                        </a:solidFill>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500">
                          <a:solidFill>
                            <a:srgbClr val="7030A0"/>
                          </a:solidFill>
                          <a:latin typeface="Tahoma" panose="020B0604030504040204" pitchFamily="34" charset="0"/>
                          <a:ea typeface="Tahoma" panose="020B0604030504040204" pitchFamily="34" charset="0"/>
                          <a:cs typeface="Tahoma" panose="020B0604030504040204" pitchFamily="34" charset="0"/>
                        </a:rPr>
                        <a:t>Rehearse and perform confidently with others with an awareness of the audience </a:t>
                      </a:r>
                    </a:p>
                    <a:p>
                      <a:pPr marL="0" indent="0" algn="l">
                        <a:lnSpc>
                          <a:spcPct val="115000"/>
                        </a:lnSpc>
                        <a:spcAft>
                          <a:spcPts val="0"/>
                        </a:spcAft>
                        <a:buFont typeface="Arial" panose="020B0604020202020204" pitchFamily="34" charset="0"/>
                        <a:buNone/>
                      </a:pPr>
                      <a:endParaRPr lang="en-GB" sz="500">
                        <a:latin typeface="Tahoma" panose="020B0604030504040204" pitchFamily="34" charset="0"/>
                        <a:ea typeface="Tahoma" panose="020B0604030504040204" pitchFamily="34" charset="0"/>
                        <a:cs typeface="Tahoma" panose="020B0604030504040204" pitchFamily="34" charset="0"/>
                      </a:endParaRPr>
                    </a:p>
                    <a:p>
                      <a:pPr marL="171450" marR="0" lvl="0" indent="-171450" algn="l" defTabSz="685800" rtl="0" eaLnBrk="1" fontAlgn="auto" latinLnBrk="0" hangingPunct="1">
                        <a:lnSpc>
                          <a:spcPct val="114999"/>
                        </a:lnSpc>
                        <a:spcBef>
                          <a:spcPts val="0"/>
                        </a:spcBef>
                        <a:spcAft>
                          <a:spcPts val="0"/>
                        </a:spcAft>
                        <a:buClrTx/>
                        <a:buSzTx/>
                        <a:buFont typeface="Arial" panose="020B0604020202020204" pitchFamily="34" charset="0"/>
                        <a:buChar char="•"/>
                        <a:tabLst/>
                        <a:defRPr/>
                      </a:pPr>
                      <a:r>
                        <a:rPr kumimoji="0" lang="en-GB" sz="500" b="1" i="0" u="none" strike="noStrike" kern="1200" cap="none" spc="0" normalizeH="0" baseline="0" noProof="0">
                          <a:ln>
                            <a:noFill/>
                          </a:ln>
                          <a:solidFill>
                            <a:srgbClr val="FFC000"/>
                          </a:solidFill>
                          <a:effectLst/>
                          <a:uLnTx/>
                          <a:uFillTx/>
                          <a:latin typeface="Tahoma"/>
                          <a:ea typeface="Tahoma"/>
                          <a:cs typeface="Tahoma"/>
                        </a:rPr>
                        <a:t>Play untuned and tuned instruments in two or more parts with increasing control of tempo and rhythm </a:t>
                      </a:r>
                    </a:p>
                    <a:p>
                      <a:pPr marL="171450" marR="0" lvl="0" indent="-171450" algn="l" defTabSz="685800" rtl="0" eaLnBrk="1" fontAlgn="auto" latinLnBrk="0" hangingPunct="1">
                        <a:lnSpc>
                          <a:spcPct val="115000"/>
                        </a:lnSpc>
                        <a:spcBef>
                          <a:spcPts val="0"/>
                        </a:spcBef>
                        <a:spcAft>
                          <a:spcPts val="0"/>
                        </a:spcAft>
                        <a:buClrTx/>
                        <a:buSzTx/>
                        <a:buFont typeface="Arial" panose="020B0604020202020204" pitchFamily="34" charset="0"/>
                        <a:buChar char="•"/>
                        <a:tabLst/>
                        <a:defRPr/>
                      </a:pPr>
                      <a:endParaRPr kumimoji="0" lang="en-GB" sz="500" b="1" i="0" u="none" strike="noStrike" kern="1200" cap="none" spc="0" normalizeH="0" baseline="0" noProof="0">
                        <a:ln>
                          <a:noFill/>
                        </a:ln>
                        <a:solidFill>
                          <a:srgbClr val="FFC000"/>
                        </a:solidFill>
                        <a:effectLst/>
                        <a:uLnTx/>
                        <a:uFillTx/>
                        <a:latin typeface="Tahoma"/>
                        <a:ea typeface="Tahoma"/>
                        <a:cs typeface="Tahoma"/>
                      </a:endParaRPr>
                    </a:p>
                    <a:p>
                      <a:pPr marL="171450" marR="0" lvl="0" indent="-171450" algn="l" defTabSz="685800" rtl="0" eaLnBrk="1" fontAlgn="auto" latinLnBrk="0" hangingPunct="1">
                        <a:lnSpc>
                          <a:spcPct val="115000"/>
                        </a:lnSpc>
                        <a:spcBef>
                          <a:spcPts val="0"/>
                        </a:spcBef>
                        <a:spcAft>
                          <a:spcPts val="0"/>
                        </a:spcAft>
                        <a:buClrTx/>
                        <a:buSzTx/>
                        <a:buFont typeface="Arial" panose="020B0604020202020204" pitchFamily="34" charset="0"/>
                        <a:buChar char="•"/>
                        <a:tabLst/>
                        <a:defRPr/>
                      </a:pPr>
                      <a:r>
                        <a:rPr kumimoji="0" lang="en-GB" sz="500" b="1" i="0" u="none" strike="noStrike" kern="1200" cap="none" spc="0" normalizeH="0" baseline="0" noProof="0">
                          <a:ln>
                            <a:noFill/>
                          </a:ln>
                          <a:solidFill>
                            <a:srgbClr val="FFC000"/>
                          </a:solidFill>
                          <a:effectLst/>
                          <a:uLnTx/>
                          <a:uFillTx/>
                          <a:latin typeface="Tahoma"/>
                          <a:ea typeface="Tahoma"/>
                          <a:cs typeface="Tahoma"/>
                        </a:rPr>
                        <a:t>To perform music from a simple written score</a:t>
                      </a:r>
                    </a:p>
                    <a:p>
                      <a:pPr marL="0" marR="0" lvl="0" indent="0" algn="l" defTabSz="685800" rtl="0" eaLnBrk="1" fontAlgn="auto" latinLnBrk="0" hangingPunct="1">
                        <a:lnSpc>
                          <a:spcPct val="115000"/>
                        </a:lnSpc>
                        <a:spcBef>
                          <a:spcPts val="0"/>
                        </a:spcBef>
                        <a:spcAft>
                          <a:spcPts val="0"/>
                        </a:spcAft>
                        <a:buClrTx/>
                        <a:buSzTx/>
                        <a:buFont typeface="Arial" panose="020B0604020202020204" pitchFamily="34" charset="0"/>
                        <a:buNone/>
                        <a:tabLst/>
                        <a:defRPr/>
                      </a:pPr>
                      <a:endParaRPr kumimoji="0" lang="en-GB" sz="500" b="1" i="0" u="none" strike="noStrike" kern="1200" cap="none" spc="0" normalizeH="0" baseline="0" noProof="0">
                        <a:ln>
                          <a:noFill/>
                        </a:ln>
                        <a:solidFill>
                          <a:srgbClr val="FFC000"/>
                        </a:solidFill>
                        <a:effectLst/>
                        <a:uLnTx/>
                        <a:uFillTx/>
                        <a:latin typeface="Tahoma"/>
                        <a:ea typeface="Tahoma"/>
                        <a:cs typeface="Tahoma"/>
                      </a:endParaRPr>
                    </a:p>
                    <a:p>
                      <a:pPr marL="171450" marR="0" lvl="0" indent="-171450" algn="l" defTabSz="685800" rtl="0" eaLnBrk="1" fontAlgn="auto" latinLnBrk="0" hangingPunct="1">
                        <a:lnSpc>
                          <a:spcPct val="115000"/>
                        </a:lnSpc>
                        <a:spcBef>
                          <a:spcPts val="0"/>
                        </a:spcBef>
                        <a:spcAft>
                          <a:spcPts val="0"/>
                        </a:spcAft>
                        <a:buClrTx/>
                        <a:buSzTx/>
                        <a:buFont typeface="Arial" panose="020B0604020202020204" pitchFamily="34" charset="0"/>
                        <a:buChar char="•"/>
                        <a:tabLst/>
                        <a:defRPr/>
                      </a:pPr>
                      <a:r>
                        <a:rPr kumimoji="0" lang="en-GB" sz="500" b="1" i="0" u="none" strike="noStrike" kern="1200" cap="none" spc="0" normalizeH="0" baseline="0" noProof="0">
                          <a:ln>
                            <a:noFill/>
                          </a:ln>
                          <a:solidFill>
                            <a:srgbClr val="FFC000"/>
                          </a:solidFill>
                          <a:effectLst/>
                          <a:uLnTx/>
                          <a:uFillTx/>
                          <a:latin typeface="Tahoma"/>
                          <a:ea typeface="Tahoma"/>
                          <a:cs typeface="Tahoma"/>
                        </a:rPr>
                        <a:t>Rehearse and perform with others in front of an audience </a:t>
                      </a:r>
                      <a:endParaRPr kumimoji="0" lang="en-GB" sz="500" b="1" i="0" u="none" strike="noStrike" kern="1200" cap="none" spc="0" normalizeH="0" baseline="0" noProof="0">
                        <a:ln>
                          <a:noFill/>
                        </a:ln>
                        <a:solidFill>
                          <a:prstClr val="black"/>
                        </a:solidFill>
                        <a:effectLst/>
                        <a:uLnTx/>
                        <a:uFillTx/>
                        <a:latin typeface="Tahoma"/>
                        <a:ea typeface="Tahoma"/>
                        <a:cs typeface="Tahoma"/>
                      </a:endParaRPr>
                    </a:p>
                    <a:p>
                      <a:pPr marL="0" indent="0" algn="l">
                        <a:lnSpc>
                          <a:spcPct val="115000"/>
                        </a:lnSpc>
                        <a:spcAft>
                          <a:spcPts val="0"/>
                        </a:spcAft>
                        <a:buFont typeface="Arial" panose="020B0604020202020204" pitchFamily="34" charset="0"/>
                        <a:buNone/>
                      </a:pPr>
                      <a:endParaRPr lang="en-GB" sz="500">
                        <a:latin typeface="Tahoma" panose="020B0604030504040204" pitchFamily="34" charset="0"/>
                        <a:ea typeface="Tahoma" panose="020B0604030504040204" pitchFamily="34" charset="0"/>
                        <a:cs typeface="Tahoma" panose="020B0604030504040204" pitchFamily="34" charset="0"/>
                      </a:endParaRPr>
                    </a:p>
                  </a:txBody>
                  <a:tcPr marL="13265" marR="13265" marT="0" marB="0" anchor="ctr"/>
                </a:tc>
                <a:extLst>
                  <a:ext uri="{0D108BD9-81ED-4DB2-BD59-A6C34878D82A}">
                    <a16:rowId xmlns:a16="http://schemas.microsoft.com/office/drawing/2014/main" val="91534222"/>
                  </a:ext>
                </a:extLst>
              </a:tr>
              <a:tr h="472697">
                <a:tc>
                  <a:txBody>
                    <a:bodyPr/>
                    <a:lstStyle/>
                    <a:p>
                      <a:pPr algn="ctr">
                        <a:lnSpc>
                          <a:spcPct val="115000"/>
                        </a:lnSpc>
                        <a:spcAft>
                          <a:spcPts val="0"/>
                        </a:spcAft>
                      </a:pPr>
                      <a:r>
                        <a:rPr lang="en-GB" sz="500">
                          <a:effectLst/>
                          <a:latin typeface="Tahoma" panose="020B0604030504040204" pitchFamily="34" charset="0"/>
                          <a:ea typeface="Tahoma" panose="020B0604030504040204" pitchFamily="34" charset="0"/>
                          <a:cs typeface="Tahoma" panose="020B0604030504040204" pitchFamily="34" charset="0"/>
                        </a:rPr>
                        <a:t>Key Vocabulary</a:t>
                      </a:r>
                    </a:p>
                  </a:txBody>
                  <a:tcPr marL="13265" marR="13265" marT="0" marB="0" anchor="ctr"/>
                </a:tc>
                <a:tc>
                  <a:txBody>
                    <a:bodyPr/>
                    <a:lstStyle/>
                    <a:p>
                      <a:pPr lvl="0" algn="l">
                        <a:lnSpc>
                          <a:spcPct val="114999"/>
                        </a:lnSpc>
                        <a:spcAft>
                          <a:spcPts val="0"/>
                        </a:spcAft>
                        <a:buNone/>
                      </a:pPr>
                      <a:r>
                        <a:rPr lang="en-GB" sz="500" b="1" i="0" u="none" strike="noStrike" noProof="0">
                          <a:solidFill>
                            <a:schemeClr val="tx1"/>
                          </a:solidFill>
                          <a:effectLst/>
                          <a:latin typeface="Tahoma"/>
                        </a:rPr>
                        <a:t>Rhythmic ostinato, pitch notation, rhythm notation, layering, pentatonic song, independent parts, 5 note stave,</a:t>
                      </a:r>
                      <a:endParaRPr lang="en-US" sz="1100" b="1">
                        <a:solidFill>
                          <a:schemeClr val="tx1"/>
                        </a:solidFill>
                      </a:endParaRPr>
                    </a:p>
                    <a:p>
                      <a:pPr lvl="0" algn="l">
                        <a:lnSpc>
                          <a:spcPct val="114999"/>
                        </a:lnSpc>
                        <a:spcAft>
                          <a:spcPts val="0"/>
                        </a:spcAft>
                        <a:buNone/>
                      </a:pPr>
                      <a:endParaRPr lang="en-GB" sz="500">
                        <a:effectLst/>
                        <a:latin typeface="Tahoma"/>
                        <a:ea typeface="Tahoma"/>
                        <a:cs typeface="Tahoma"/>
                      </a:endParaRPr>
                    </a:p>
                  </a:txBody>
                  <a:tcPr marL="13265" marR="13265" marT="0" marB="0" anchor="ctr"/>
                </a:tc>
                <a:tc>
                  <a:txBody>
                    <a:bodyPr/>
                    <a:lstStyle/>
                    <a:p>
                      <a:pPr lvl="0" algn="l">
                        <a:lnSpc>
                          <a:spcPct val="114999"/>
                        </a:lnSpc>
                        <a:spcAft>
                          <a:spcPts val="0"/>
                        </a:spcAft>
                        <a:buNone/>
                      </a:pPr>
                      <a:r>
                        <a:rPr lang="en-GB" sz="500" b="1" i="0" u="none" strike="noStrike" noProof="0">
                          <a:solidFill>
                            <a:srgbClr val="FF0000"/>
                          </a:solidFill>
                          <a:effectLst/>
                          <a:latin typeface="Tahoma"/>
                        </a:rPr>
                        <a:t>Dynamics, contrasts, chords, formal stave notation, pentatonic scale.</a:t>
                      </a:r>
                      <a:endParaRPr lang="en-US" sz="1100" b="1"/>
                    </a:p>
                    <a:p>
                      <a:pPr lvl="0" algn="l">
                        <a:lnSpc>
                          <a:spcPct val="114999"/>
                        </a:lnSpc>
                        <a:spcAft>
                          <a:spcPts val="0"/>
                        </a:spcAft>
                        <a:buNone/>
                      </a:pPr>
                      <a:r>
                        <a:rPr lang="en-GB" sz="500" b="1" noProof="0">
                          <a:solidFill>
                            <a:srgbClr val="FFC000"/>
                          </a:solidFill>
                          <a:effectLst/>
                          <a:latin typeface="Tahoma"/>
                          <a:ea typeface="Tahoma"/>
                          <a:cs typeface="Tahoma"/>
                        </a:rPr>
                        <a:t>Interpret</a:t>
                      </a:r>
                      <a:r>
                        <a:rPr lang="fr-FR" sz="500" b="1">
                          <a:solidFill>
                            <a:srgbClr val="FFC000"/>
                          </a:solidFill>
                          <a:effectLst/>
                          <a:latin typeface="Tahoma"/>
                          <a:ea typeface="Tahoma"/>
                          <a:cs typeface="Tahoma"/>
                        </a:rPr>
                        <a:t> </a:t>
                      </a:r>
                      <a:r>
                        <a:rPr lang="en-GB" sz="500" b="1" noProof="0">
                          <a:solidFill>
                            <a:srgbClr val="FFC000"/>
                          </a:solidFill>
                          <a:effectLst/>
                          <a:latin typeface="Tahoma"/>
                          <a:ea typeface="Tahoma"/>
                          <a:cs typeface="Tahoma"/>
                        </a:rPr>
                        <a:t>graphic</a:t>
                      </a:r>
                      <a:r>
                        <a:rPr lang="fr-FR" sz="500" b="1">
                          <a:solidFill>
                            <a:srgbClr val="FFC000"/>
                          </a:solidFill>
                          <a:effectLst/>
                          <a:latin typeface="Tahoma"/>
                          <a:ea typeface="Tahoma"/>
                          <a:cs typeface="Tahoma"/>
                        </a:rPr>
                        <a:t> notation, ensemble, e</a:t>
                      </a:r>
                      <a:r>
                        <a:rPr lang="en-GB" sz="500" b="1" noProof="0">
                          <a:solidFill>
                            <a:srgbClr val="FFC000"/>
                          </a:solidFill>
                          <a:effectLst/>
                          <a:latin typeface="Tahoma"/>
                          <a:ea typeface="Tahoma"/>
                          <a:cs typeface="Tahoma"/>
                        </a:rPr>
                        <a:t>valuate.</a:t>
                      </a:r>
                    </a:p>
                    <a:p>
                      <a:pPr algn="l">
                        <a:lnSpc>
                          <a:spcPct val="115000"/>
                        </a:lnSpc>
                        <a:spcAft>
                          <a:spcPts val="0"/>
                        </a:spcAft>
                      </a:pPr>
                      <a:endParaRPr lang="en-GB" sz="500">
                        <a:effectLst/>
                        <a:latin typeface="Tahoma" panose="020B0604030504040204" pitchFamily="34" charset="0"/>
                        <a:ea typeface="Tahoma" panose="020B0604030504040204" pitchFamily="34" charset="0"/>
                        <a:cs typeface="Tahoma" panose="020B0604030504040204" pitchFamily="34" charset="0"/>
                      </a:endParaRPr>
                    </a:p>
                  </a:txBody>
                  <a:tcPr marL="13265" marR="13265" marT="0" marB="0" anchor="ctr"/>
                </a:tc>
                <a:tc>
                  <a:txBody>
                    <a:bodyPr/>
                    <a:lstStyle/>
                    <a:p>
                      <a:pPr algn="l">
                        <a:lnSpc>
                          <a:spcPct val="115000"/>
                        </a:lnSpc>
                        <a:spcAft>
                          <a:spcPts val="0"/>
                        </a:spcAft>
                      </a:pPr>
                      <a:r>
                        <a:rPr lang="en-GB" sz="500">
                          <a:solidFill>
                            <a:srgbClr val="7030A0"/>
                          </a:solidFill>
                          <a:effectLst/>
                          <a:latin typeface="Tahoma" panose="020B0604030504040204" pitchFamily="34" charset="0"/>
                          <a:ea typeface="Tahoma" panose="020B0604030504040204" pitchFamily="34" charset="0"/>
                          <a:cs typeface="Tahoma" panose="020B0604030504040204" pitchFamily="34" charset="0"/>
                        </a:rPr>
                        <a:t>Review, appraise, feedback, refine.</a:t>
                      </a:r>
                    </a:p>
                    <a:p>
                      <a:pPr marL="0" marR="0" lvl="0" indent="0" algn="l" defTabSz="685800" rtl="0" eaLnBrk="1" fontAlgn="auto" latinLnBrk="0" hangingPunct="1">
                        <a:lnSpc>
                          <a:spcPct val="114999"/>
                        </a:lnSpc>
                        <a:spcBef>
                          <a:spcPts val="0"/>
                        </a:spcBef>
                        <a:spcAft>
                          <a:spcPts val="0"/>
                        </a:spcAft>
                        <a:buClrTx/>
                        <a:buSzTx/>
                        <a:buFontTx/>
                        <a:buNone/>
                        <a:tabLst/>
                        <a:defRPr/>
                      </a:pPr>
                      <a:r>
                        <a:rPr kumimoji="0" lang="en-GB" sz="500" b="1" i="0" u="none" strike="noStrike" kern="1200" cap="none" spc="0" normalizeH="0" baseline="0" noProof="0">
                          <a:ln>
                            <a:noFill/>
                          </a:ln>
                          <a:solidFill>
                            <a:srgbClr val="FFC000"/>
                          </a:solidFill>
                          <a:effectLst/>
                          <a:uLnTx/>
                          <a:uFillTx/>
                          <a:latin typeface="Tahoma"/>
                          <a:ea typeface="Tahoma"/>
                          <a:cs typeface="Tahoma"/>
                        </a:rPr>
                        <a:t>Interpret</a:t>
                      </a:r>
                      <a:r>
                        <a:rPr kumimoji="0" lang="fr-FR" sz="500" b="1" i="0" u="none" strike="noStrike" kern="1200" cap="none" spc="0" normalizeH="0" baseline="0" noProof="0">
                          <a:ln>
                            <a:noFill/>
                          </a:ln>
                          <a:solidFill>
                            <a:srgbClr val="FFC000"/>
                          </a:solidFill>
                          <a:effectLst/>
                          <a:uLnTx/>
                          <a:uFillTx/>
                          <a:latin typeface="Tahoma"/>
                          <a:ea typeface="Tahoma"/>
                          <a:cs typeface="Tahoma"/>
                        </a:rPr>
                        <a:t> </a:t>
                      </a:r>
                      <a:r>
                        <a:rPr kumimoji="0" lang="en-GB" sz="500" b="1" i="0" u="none" strike="noStrike" kern="1200" cap="none" spc="0" normalizeH="0" baseline="0" noProof="0">
                          <a:ln>
                            <a:noFill/>
                          </a:ln>
                          <a:solidFill>
                            <a:srgbClr val="FFC000"/>
                          </a:solidFill>
                          <a:effectLst/>
                          <a:uLnTx/>
                          <a:uFillTx/>
                          <a:latin typeface="Tahoma"/>
                          <a:ea typeface="Tahoma"/>
                          <a:cs typeface="Tahoma"/>
                        </a:rPr>
                        <a:t>graphic</a:t>
                      </a:r>
                      <a:r>
                        <a:rPr kumimoji="0" lang="fr-FR" sz="500" b="1" i="0" u="none" strike="noStrike" kern="1200" cap="none" spc="0" normalizeH="0" baseline="0" noProof="0">
                          <a:ln>
                            <a:noFill/>
                          </a:ln>
                          <a:solidFill>
                            <a:srgbClr val="FFC000"/>
                          </a:solidFill>
                          <a:effectLst/>
                          <a:uLnTx/>
                          <a:uFillTx/>
                          <a:latin typeface="Tahoma"/>
                          <a:ea typeface="Tahoma"/>
                          <a:cs typeface="Tahoma"/>
                        </a:rPr>
                        <a:t> notation, ensemble, e</a:t>
                      </a:r>
                      <a:r>
                        <a:rPr kumimoji="0" lang="en-GB" sz="500" b="1" i="0" u="none" strike="noStrike" kern="1200" cap="none" spc="0" normalizeH="0" baseline="0" noProof="0">
                          <a:ln>
                            <a:noFill/>
                          </a:ln>
                          <a:solidFill>
                            <a:srgbClr val="FFC000"/>
                          </a:solidFill>
                          <a:effectLst/>
                          <a:uLnTx/>
                          <a:uFillTx/>
                          <a:latin typeface="Tahoma"/>
                          <a:ea typeface="Tahoma"/>
                          <a:cs typeface="Tahoma"/>
                        </a:rPr>
                        <a:t>valuate.</a:t>
                      </a:r>
                    </a:p>
                    <a:p>
                      <a:pPr algn="l">
                        <a:lnSpc>
                          <a:spcPct val="115000"/>
                        </a:lnSpc>
                        <a:spcAft>
                          <a:spcPts val="0"/>
                        </a:spcAft>
                      </a:pPr>
                      <a:endParaRPr lang="en-GB" sz="500">
                        <a:solidFill>
                          <a:srgbClr val="7030A0"/>
                        </a:solidFill>
                        <a:effectLst/>
                        <a:latin typeface="Tahoma" panose="020B0604030504040204" pitchFamily="34" charset="0"/>
                        <a:ea typeface="Tahoma" panose="020B0604030504040204" pitchFamily="34" charset="0"/>
                        <a:cs typeface="Tahoma" panose="020B0604030504040204" pitchFamily="34" charset="0"/>
                      </a:endParaRPr>
                    </a:p>
                    <a:p>
                      <a:pPr algn="l">
                        <a:lnSpc>
                          <a:spcPct val="115000"/>
                        </a:lnSpc>
                        <a:spcAft>
                          <a:spcPts val="0"/>
                        </a:spcAft>
                      </a:pPr>
                      <a:endParaRPr lang="en-GB" sz="500">
                        <a:effectLst/>
                        <a:latin typeface="Tahoma" panose="020B0604030504040204" pitchFamily="34" charset="0"/>
                        <a:ea typeface="Tahoma" panose="020B0604030504040204" pitchFamily="34" charset="0"/>
                        <a:cs typeface="Tahoma" panose="020B0604030504040204" pitchFamily="34" charset="0"/>
                      </a:endParaRPr>
                    </a:p>
                  </a:txBody>
                  <a:tcPr marL="13265" marR="13265" marT="0" marB="0" anchor="ctr"/>
                </a:tc>
                <a:extLst>
                  <a:ext uri="{0D108BD9-81ED-4DB2-BD59-A6C34878D82A}">
                    <a16:rowId xmlns:a16="http://schemas.microsoft.com/office/drawing/2014/main" val="2792791123"/>
                  </a:ext>
                </a:extLst>
              </a:tr>
            </a:tbl>
          </a:graphicData>
        </a:graphic>
      </p:graphicFrame>
    </p:spTree>
    <p:extLst>
      <p:ext uri="{BB962C8B-B14F-4D97-AF65-F5344CB8AC3E}">
        <p14:creationId xmlns:p14="http://schemas.microsoft.com/office/powerpoint/2010/main" val="2860832443"/>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98832" y="950626"/>
            <a:ext cx="487175" cy="483293"/>
          </a:xfrm>
          <a:prstGeom prst="rect">
            <a:avLst/>
          </a:prstGeom>
        </p:spPr>
      </p:pic>
      <p:sp>
        <p:nvSpPr>
          <p:cNvPr id="6" name="TextBox 5"/>
          <p:cNvSpPr txBox="1"/>
          <p:nvPr/>
        </p:nvSpPr>
        <p:spPr>
          <a:xfrm>
            <a:off x="2448622" y="949171"/>
            <a:ext cx="4509371" cy="484748"/>
          </a:xfrm>
          <a:prstGeom prst="rect">
            <a:avLst/>
          </a:prstGeom>
          <a:noFill/>
        </p:spPr>
        <p:txBody>
          <a:bodyPr wrap="square" lIns="68580" tIns="34290" rIns="68580" bIns="34290" rtlCol="0" anchor="t">
            <a:spAutoFit/>
          </a:bodyPr>
          <a:lstStyle/>
          <a:p>
            <a:pPr defTabSz="514350"/>
            <a:r>
              <a:rPr lang="en-GB" sz="2700" b="1">
                <a:solidFill>
                  <a:srgbClr val="002060"/>
                </a:solidFill>
                <a:latin typeface="Tahoma"/>
                <a:ea typeface="Tahoma"/>
                <a:cs typeface="Tahoma"/>
              </a:rPr>
              <a:t>Music Years EYFS -Year 2</a:t>
            </a:r>
            <a:endParaRPr lang="en-GB" sz="2700" b="1">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4" name="Rectangle 1"/>
          <p:cNvSpPr>
            <a:spLocks noChangeArrowheads="1"/>
          </p:cNvSpPr>
          <p:nvPr/>
        </p:nvSpPr>
        <p:spPr bwMode="auto">
          <a:xfrm>
            <a:off x="2257426" y="2543746"/>
            <a:ext cx="103939" cy="2078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51435" tIns="25718" rIns="51435" bIns="25718" numCol="1" anchor="ctr" anchorCtr="0" compatLnSpc="1">
            <a:prstTxWarp prst="textNoShape">
              <a:avLst/>
            </a:prstTxWarp>
            <a:spAutoFit/>
          </a:bodyPr>
          <a:lstStyle/>
          <a:p>
            <a:pPr defTabSz="514350" fontAlgn="base">
              <a:spcBef>
                <a:spcPct val="0"/>
              </a:spcBef>
              <a:spcAft>
                <a:spcPct val="0"/>
              </a:spcAft>
            </a:pPr>
            <a:endParaRPr lang="en-US" altLang="en-US" sz="1013">
              <a:solidFill>
                <a:prstClr val="black"/>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nvGraphicFramePr>
        <p:xfrm>
          <a:off x="1536516" y="1561585"/>
          <a:ext cx="5784863" cy="4049890"/>
        </p:xfrm>
        <a:graphic>
          <a:graphicData uri="http://schemas.openxmlformats.org/drawingml/2006/table">
            <a:tbl>
              <a:tblPr firstRow="1" firstCol="1" bandRow="1">
                <a:tableStyleId>{5C22544A-7EE6-4342-B048-85BDC9FD1C3A}</a:tableStyleId>
              </a:tblPr>
              <a:tblGrid>
                <a:gridCol w="553713">
                  <a:extLst>
                    <a:ext uri="{9D8B030D-6E8A-4147-A177-3AD203B41FA5}">
                      <a16:colId xmlns:a16="http://schemas.microsoft.com/office/drawing/2014/main" val="20000"/>
                    </a:ext>
                  </a:extLst>
                </a:gridCol>
                <a:gridCol w="1726468">
                  <a:extLst>
                    <a:ext uri="{9D8B030D-6E8A-4147-A177-3AD203B41FA5}">
                      <a16:colId xmlns:a16="http://schemas.microsoft.com/office/drawing/2014/main" val="3767709007"/>
                    </a:ext>
                  </a:extLst>
                </a:gridCol>
                <a:gridCol w="1785404">
                  <a:extLst>
                    <a:ext uri="{9D8B030D-6E8A-4147-A177-3AD203B41FA5}">
                      <a16:colId xmlns:a16="http://schemas.microsoft.com/office/drawing/2014/main" val="20001"/>
                    </a:ext>
                  </a:extLst>
                </a:gridCol>
                <a:gridCol w="1719278">
                  <a:extLst>
                    <a:ext uri="{9D8B030D-6E8A-4147-A177-3AD203B41FA5}">
                      <a16:colId xmlns:a16="http://schemas.microsoft.com/office/drawing/2014/main" val="20002"/>
                    </a:ext>
                  </a:extLst>
                </a:gridCol>
              </a:tblGrid>
              <a:tr h="248608">
                <a:tc>
                  <a:txBody>
                    <a:bodyPr/>
                    <a:lstStyle/>
                    <a:p>
                      <a:pPr>
                        <a:lnSpc>
                          <a:spcPct val="115000"/>
                        </a:lnSpc>
                        <a:spcAft>
                          <a:spcPts val="0"/>
                        </a:spcAft>
                      </a:pPr>
                      <a:r>
                        <a:rPr lang="en-GB" sz="500">
                          <a:effectLst/>
                          <a:latin typeface="Tahoma" panose="020B0604030504040204" pitchFamily="34" charset="0"/>
                          <a:ea typeface="Tahoma" panose="020B0604030504040204" pitchFamily="34" charset="0"/>
                          <a:cs typeface="Tahoma" panose="020B0604030504040204" pitchFamily="34" charset="0"/>
                        </a:rPr>
                        <a:t> </a:t>
                      </a:r>
                    </a:p>
                  </a:txBody>
                  <a:tcPr marL="13265" marR="13265" marT="0" marB="0"/>
                </a:tc>
                <a:tc>
                  <a:txBody>
                    <a:bodyPr/>
                    <a:lstStyle/>
                    <a:p>
                      <a:pPr algn="ctr">
                        <a:lnSpc>
                          <a:spcPct val="115000"/>
                        </a:lnSpc>
                        <a:spcAft>
                          <a:spcPts val="0"/>
                        </a:spcAft>
                      </a:pPr>
                      <a:r>
                        <a:rPr lang="en-GB" sz="500">
                          <a:effectLst/>
                          <a:latin typeface="Tahoma" panose="020B0604030504040204" pitchFamily="34" charset="0"/>
                          <a:ea typeface="Tahoma" panose="020B0604030504040204" pitchFamily="34" charset="0"/>
                          <a:cs typeface="Tahoma" panose="020B0604030504040204" pitchFamily="34" charset="0"/>
                        </a:rPr>
                        <a:t>EYFS</a:t>
                      </a:r>
                    </a:p>
                  </a:txBody>
                  <a:tcPr marL="13265" marR="13265" marT="0" marB="0" anchor="ctr"/>
                </a:tc>
                <a:tc>
                  <a:txBody>
                    <a:bodyPr/>
                    <a:lstStyle/>
                    <a:p>
                      <a:pPr algn="ctr">
                        <a:lnSpc>
                          <a:spcPct val="115000"/>
                        </a:lnSpc>
                        <a:spcAft>
                          <a:spcPts val="0"/>
                        </a:spcAft>
                      </a:pPr>
                      <a:r>
                        <a:rPr lang="en-GB" sz="500">
                          <a:effectLst/>
                          <a:latin typeface="Tahoma" panose="020B0604030504040204" pitchFamily="34" charset="0"/>
                          <a:ea typeface="Tahoma" panose="020B0604030504040204" pitchFamily="34" charset="0"/>
                          <a:cs typeface="Tahoma" panose="020B0604030504040204" pitchFamily="34" charset="0"/>
                        </a:rPr>
                        <a:t>Year 1</a:t>
                      </a:r>
                    </a:p>
                  </a:txBody>
                  <a:tcPr marL="13265" marR="13265" marT="0" marB="0" anchor="ctr"/>
                </a:tc>
                <a:tc>
                  <a:txBody>
                    <a:bodyPr/>
                    <a:lstStyle/>
                    <a:p>
                      <a:pPr algn="ctr">
                        <a:lnSpc>
                          <a:spcPct val="115000"/>
                        </a:lnSpc>
                        <a:spcAft>
                          <a:spcPts val="0"/>
                        </a:spcAft>
                      </a:pPr>
                      <a:r>
                        <a:rPr lang="en-GB" sz="500">
                          <a:effectLst/>
                          <a:latin typeface="Tahoma" panose="020B0604030504040204" pitchFamily="34" charset="0"/>
                          <a:ea typeface="Tahoma" panose="020B0604030504040204" pitchFamily="34" charset="0"/>
                          <a:cs typeface="Tahoma" panose="020B0604030504040204" pitchFamily="34" charset="0"/>
                        </a:rPr>
                        <a:t>Year 2</a:t>
                      </a:r>
                    </a:p>
                  </a:txBody>
                  <a:tcPr marL="13265" marR="13265" marT="0" marB="0" anchor="ctr"/>
                </a:tc>
                <a:extLst>
                  <a:ext uri="{0D108BD9-81ED-4DB2-BD59-A6C34878D82A}">
                    <a16:rowId xmlns:a16="http://schemas.microsoft.com/office/drawing/2014/main" val="10000"/>
                  </a:ext>
                </a:extLst>
              </a:tr>
              <a:tr h="1243061">
                <a:tc>
                  <a:txBody>
                    <a:bodyPr/>
                    <a:lstStyle/>
                    <a:p>
                      <a:pPr algn="ctr">
                        <a:lnSpc>
                          <a:spcPct val="115000"/>
                        </a:lnSpc>
                        <a:spcAft>
                          <a:spcPts val="0"/>
                        </a:spcAft>
                      </a:pPr>
                      <a:r>
                        <a:rPr lang="en-GB" sz="500">
                          <a:latin typeface="Tahoma" panose="020B0604030504040204" pitchFamily="34" charset="0"/>
                          <a:ea typeface="Tahoma" panose="020B0604030504040204" pitchFamily="34" charset="0"/>
                          <a:cs typeface="Tahoma" panose="020B0604030504040204" pitchFamily="34" charset="0"/>
                        </a:rPr>
                        <a:t>Performing: Review </a:t>
                      </a:r>
                      <a:endParaRPr lang="en-GB" sz="500">
                        <a:effectLst/>
                        <a:latin typeface="Tahoma" panose="020B0604030504040204" pitchFamily="34" charset="0"/>
                        <a:ea typeface="Tahoma" panose="020B0604030504040204" pitchFamily="34" charset="0"/>
                        <a:cs typeface="Tahoma" panose="020B0604030504040204" pitchFamily="34" charset="0"/>
                      </a:endParaRPr>
                    </a:p>
                  </a:txBody>
                  <a:tcPr marL="13265" marR="13265" marT="0" marB="0" anchor="ctr"/>
                </a:tc>
                <a:tc>
                  <a:txBody>
                    <a:bodyPr/>
                    <a:lstStyle/>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a:effectLst/>
                          <a:latin typeface="Tahoma" panose="020B0604030504040204" pitchFamily="34" charset="0"/>
                          <a:ea typeface="Tahoma" panose="020B0604030504040204" pitchFamily="34" charset="0"/>
                          <a:cs typeface="Tahoma" panose="020B0604030504040204" pitchFamily="34" charset="0"/>
                        </a:rPr>
                        <a:t>Listen attentively, move to and talk about music , expressing their feelings and responses</a:t>
                      </a:r>
                    </a:p>
                    <a:p>
                      <a:pPr marL="0" indent="0" algn="l">
                        <a:lnSpc>
                          <a:spcPct val="115000"/>
                        </a:lnSpc>
                        <a:spcAft>
                          <a:spcPts val="0"/>
                        </a:spcAft>
                        <a:buFont typeface="Arial" panose="020B0604020202020204" pitchFamily="34" charset="0"/>
                        <a:buNone/>
                      </a:pPr>
                      <a:endParaRPr lang="en-GB" sz="500">
                        <a:effectLst/>
                        <a:latin typeface="Tahoma" panose="020B0604030504040204" pitchFamily="34" charset="0"/>
                        <a:ea typeface="Tahoma" panose="020B0604030504040204" pitchFamily="34" charset="0"/>
                        <a:cs typeface="Tahoma" panose="020B0604030504040204" pitchFamily="34" charset="0"/>
                      </a:endParaRPr>
                    </a:p>
                  </a:txBody>
                  <a:tcPr marL="13265" marR="13265" marT="0" marB="0" anchor="ctr"/>
                </a:tc>
                <a:tc>
                  <a:txBody>
                    <a:bodyPr/>
                    <a:lstStyle/>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Explore and express their ideas and feelings about music using movement </a:t>
                      </a:r>
                    </a:p>
                    <a:p>
                      <a:pPr marL="171450" indent="-171450" algn="l">
                        <a:lnSpc>
                          <a:spcPct val="115000"/>
                        </a:lnSpc>
                        <a:spcAft>
                          <a:spcPts val="0"/>
                        </a:spcAft>
                        <a:buFont typeface="Arial" panose="020B0604020202020204" pitchFamily="34" charset="0"/>
                        <a:buChar char="•"/>
                      </a:pPr>
                      <a:endParaRPr lang="en-GB" sz="600">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Talk about sounds they have made or heard </a:t>
                      </a:r>
                    </a:p>
                    <a:p>
                      <a:pPr marL="171450" indent="-171450" algn="l">
                        <a:lnSpc>
                          <a:spcPct val="115000"/>
                        </a:lnSpc>
                        <a:spcAft>
                          <a:spcPts val="0"/>
                        </a:spcAft>
                        <a:buFont typeface="Arial" panose="020B0604020202020204" pitchFamily="34" charset="0"/>
                        <a:buChar char="•"/>
                      </a:pPr>
                      <a:endParaRPr lang="en-GB" sz="600">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Begin to use expressive language </a:t>
                      </a: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3265" marR="13265" marT="0" marB="0" anchor="ctr"/>
                </a:tc>
                <a:tc>
                  <a:txBody>
                    <a:bodyPr/>
                    <a:lstStyle/>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Explore and express their ideas and feelings about music using movement and dance </a:t>
                      </a:r>
                    </a:p>
                    <a:p>
                      <a:pPr marL="171450" indent="-171450" algn="l">
                        <a:lnSpc>
                          <a:spcPct val="115000"/>
                        </a:lnSpc>
                        <a:spcAft>
                          <a:spcPts val="0"/>
                        </a:spcAft>
                        <a:buFont typeface="Arial" panose="020B0604020202020204" pitchFamily="34" charset="0"/>
                        <a:buChar char="•"/>
                      </a:pPr>
                      <a:endParaRPr lang="en-GB" sz="600">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Talk and write about sounds they have made or heard </a:t>
                      </a:r>
                    </a:p>
                    <a:p>
                      <a:pPr marL="171450" indent="-171450" algn="l">
                        <a:lnSpc>
                          <a:spcPct val="115000"/>
                        </a:lnSpc>
                        <a:spcAft>
                          <a:spcPts val="0"/>
                        </a:spcAft>
                        <a:buFont typeface="Arial" panose="020B0604020202020204" pitchFamily="34" charset="0"/>
                        <a:buChar char="•"/>
                      </a:pPr>
                      <a:endParaRPr lang="en-GB" sz="600">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Use appropriate expressive language </a:t>
                      </a:r>
                    </a:p>
                    <a:p>
                      <a:pPr marL="171450" indent="-171450" algn="l">
                        <a:lnSpc>
                          <a:spcPct val="115000"/>
                        </a:lnSpc>
                        <a:spcAft>
                          <a:spcPts val="0"/>
                        </a:spcAft>
                        <a:buFont typeface="Arial" panose="020B0604020202020204" pitchFamily="34" charset="0"/>
                        <a:buChar char="•"/>
                      </a:pPr>
                      <a:endParaRPr lang="en-GB" sz="600">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Make improvements to their work based on guided and self-evaluation using technological recordings</a:t>
                      </a: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3265" marR="13265" marT="0" marB="0" anchor="ctr"/>
                </a:tc>
                <a:extLst>
                  <a:ext uri="{0D108BD9-81ED-4DB2-BD59-A6C34878D82A}">
                    <a16:rowId xmlns:a16="http://schemas.microsoft.com/office/drawing/2014/main" val="10001"/>
                  </a:ext>
                </a:extLst>
              </a:tr>
              <a:tr h="439939">
                <a:tc>
                  <a:txBody>
                    <a:bodyPr/>
                    <a:lstStyle/>
                    <a:p>
                      <a:pPr algn="ctr">
                        <a:lnSpc>
                          <a:spcPct val="115000"/>
                        </a:lnSpc>
                        <a:spcAft>
                          <a:spcPts val="0"/>
                        </a:spcAft>
                      </a:pPr>
                      <a:r>
                        <a:rPr lang="en-GB" sz="500">
                          <a:effectLst/>
                          <a:latin typeface="Tahoma" panose="020B0604030504040204" pitchFamily="34" charset="0"/>
                          <a:ea typeface="Tahoma" panose="020B0604030504040204" pitchFamily="34" charset="0"/>
                          <a:cs typeface="Tahoma" panose="020B0604030504040204" pitchFamily="34" charset="0"/>
                        </a:rPr>
                        <a:t>Key Vocabulary</a:t>
                      </a:r>
                    </a:p>
                  </a:txBody>
                  <a:tcPr marL="13265" marR="13265" marT="0" marB="0" anchor="ctr"/>
                </a:tc>
                <a:tc>
                  <a:txBody>
                    <a:bodyPr/>
                    <a:lstStyle/>
                    <a:p>
                      <a:pPr algn="l">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Listen, move, express</a:t>
                      </a:r>
                    </a:p>
                  </a:txBody>
                  <a:tcPr marL="13265" marR="13265" marT="0" marB="0" anchor="ctr"/>
                </a:tc>
                <a:tc>
                  <a:txBody>
                    <a:bodyPr/>
                    <a:lstStyle/>
                    <a:p>
                      <a:pPr algn="l">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Explore, feelings, movement.</a:t>
                      </a:r>
                    </a:p>
                  </a:txBody>
                  <a:tcPr marL="13265" marR="13265" marT="0" marB="0" anchor="ctr"/>
                </a:tc>
                <a:tc>
                  <a:txBody>
                    <a:bodyPr/>
                    <a:lstStyle/>
                    <a:p>
                      <a:pPr algn="l">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Dance, improvements, self-evaluation, recording.</a:t>
                      </a:r>
                    </a:p>
                  </a:txBody>
                  <a:tcPr marL="13265" marR="13265" marT="0" marB="0" anchor="ctr"/>
                </a:tc>
                <a:extLst>
                  <a:ext uri="{0D108BD9-81ED-4DB2-BD59-A6C34878D82A}">
                    <a16:rowId xmlns:a16="http://schemas.microsoft.com/office/drawing/2014/main" val="476958427"/>
                  </a:ext>
                </a:extLst>
              </a:tr>
              <a:tr h="1372457">
                <a:tc>
                  <a:txBody>
                    <a:bodyPr/>
                    <a:lstStyle/>
                    <a:p>
                      <a:pPr algn="ctr">
                        <a:lnSpc>
                          <a:spcPct val="115000"/>
                        </a:lnSpc>
                        <a:spcAft>
                          <a:spcPts val="0"/>
                        </a:spcAft>
                      </a:pPr>
                      <a:r>
                        <a:rPr lang="en-GB" sz="500">
                          <a:effectLst/>
                          <a:latin typeface="Tahoma" panose="020B0604030504040204" pitchFamily="34" charset="0"/>
                          <a:ea typeface="Tahoma" panose="020B0604030504040204" pitchFamily="34" charset="0"/>
                          <a:cs typeface="Tahoma" panose="020B0604030504040204" pitchFamily="34" charset="0"/>
                        </a:rPr>
                        <a:t>Knowledge and Understanding</a:t>
                      </a:r>
                    </a:p>
                  </a:txBody>
                  <a:tcPr marL="13265" marR="13265" marT="0" marB="0" anchor="ctr"/>
                </a:tc>
                <a:tc>
                  <a:txBody>
                    <a:bodyPr/>
                    <a:lstStyle/>
                    <a:p>
                      <a:pPr marL="171450" indent="-171450" algn="l">
                        <a:lnSpc>
                          <a:spcPct val="115000"/>
                        </a:lnSpc>
                        <a:spcAft>
                          <a:spcPts val="0"/>
                        </a:spcAft>
                        <a:buFont typeface="Arial" panose="020B0604020202020204" pitchFamily="34" charset="0"/>
                        <a:buChar char="•"/>
                      </a:pPr>
                      <a:endParaRPr lang="en-GB" sz="500">
                        <a:effectLst/>
                        <a:latin typeface="Tahoma" panose="020B0604030504040204" pitchFamily="34" charset="0"/>
                        <a:ea typeface="Tahoma" panose="020B0604030504040204" pitchFamily="34" charset="0"/>
                        <a:cs typeface="Tahoma" panose="020B0604030504040204" pitchFamily="34" charset="0"/>
                      </a:endParaRPr>
                    </a:p>
                  </a:txBody>
                  <a:tcPr marL="13265" marR="13265" marT="0" marB="0" anchor="ctr"/>
                </a:tc>
                <a:tc>
                  <a:txBody>
                    <a:bodyPr/>
                    <a:lstStyle/>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how the musical elements can be combined such as loud and quiet, fast and slow, high and low </a:t>
                      </a:r>
                    </a:p>
                    <a:p>
                      <a:pPr marL="171450" indent="-171450" algn="l">
                        <a:lnSpc>
                          <a:spcPct val="115000"/>
                        </a:lnSpc>
                        <a:spcAft>
                          <a:spcPts val="0"/>
                        </a:spcAft>
                        <a:buFont typeface="Arial" panose="020B0604020202020204" pitchFamily="34" charset="0"/>
                        <a:buChar char="•"/>
                      </a:pPr>
                      <a:endParaRPr lang="en-GB" sz="600">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Explore how sounds can be made in different ways e.g. listen to a rhythm and clap, stamp etc to repeat it </a:t>
                      </a:r>
                    </a:p>
                    <a:p>
                      <a:pPr marL="171450" indent="-171450" algn="l">
                        <a:lnSpc>
                          <a:spcPct val="115000"/>
                        </a:lnSpc>
                        <a:spcAft>
                          <a:spcPts val="0"/>
                        </a:spcAft>
                        <a:buFont typeface="Arial" panose="020B0604020202020204" pitchFamily="34" charset="0"/>
                        <a:buChar char="•"/>
                      </a:pPr>
                      <a:endParaRPr lang="en-GB" sz="600">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Invent own signs and symbols to record compositions </a:t>
                      </a: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3265" marR="13265" marT="0" marB="0" anchor="ctr"/>
                </a:tc>
                <a:tc>
                  <a:txBody>
                    <a:bodyPr/>
                    <a:lstStyle/>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how the musical elements can be combined and how these are combined to create different effects</a:t>
                      </a:r>
                    </a:p>
                    <a:p>
                      <a:pPr marL="171450" indent="-171450" algn="l">
                        <a:lnSpc>
                          <a:spcPct val="115000"/>
                        </a:lnSpc>
                        <a:spcAft>
                          <a:spcPts val="0"/>
                        </a:spcAft>
                        <a:buFont typeface="Arial" panose="020B0604020202020204" pitchFamily="34" charset="0"/>
                        <a:buChar char="•"/>
                      </a:pPr>
                      <a:endParaRPr lang="en-GB" sz="600">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 Know how sounds can be made in different ways and repeated </a:t>
                      </a:r>
                    </a:p>
                    <a:p>
                      <a:pPr marL="171450" indent="-171450" algn="l">
                        <a:lnSpc>
                          <a:spcPct val="115000"/>
                        </a:lnSpc>
                        <a:spcAft>
                          <a:spcPts val="0"/>
                        </a:spcAft>
                        <a:buFont typeface="Arial" panose="020B0604020202020204" pitchFamily="34" charset="0"/>
                        <a:buChar char="•"/>
                      </a:pPr>
                      <a:endParaRPr lang="en-GB" sz="600">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how to use instruments to create different effects. Invent own signs and symbols to record compositions and use them confidently</a:t>
                      </a: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3265" marR="13265" marT="0" marB="0" anchor="ctr"/>
                </a:tc>
                <a:extLst>
                  <a:ext uri="{0D108BD9-81ED-4DB2-BD59-A6C34878D82A}">
                    <a16:rowId xmlns:a16="http://schemas.microsoft.com/office/drawing/2014/main" val="10002"/>
                  </a:ext>
                </a:extLst>
              </a:tr>
              <a:tr h="745825">
                <a:tc>
                  <a:txBody>
                    <a:bodyPr/>
                    <a:lstStyle/>
                    <a:p>
                      <a:pPr algn="ctr">
                        <a:lnSpc>
                          <a:spcPct val="115000"/>
                        </a:lnSpc>
                        <a:spcAft>
                          <a:spcPts val="0"/>
                        </a:spcAft>
                      </a:pPr>
                      <a:r>
                        <a:rPr lang="en-GB" sz="500">
                          <a:effectLst/>
                          <a:latin typeface="Tahoma" panose="020B0604030504040204" pitchFamily="34" charset="0"/>
                          <a:ea typeface="Tahoma" panose="020B0604030504040204" pitchFamily="34" charset="0"/>
                          <a:cs typeface="Tahoma" panose="020B0604030504040204" pitchFamily="34" charset="0"/>
                        </a:rPr>
                        <a:t>Key Vocabulary</a:t>
                      </a:r>
                    </a:p>
                  </a:txBody>
                  <a:tcPr marL="13265" marR="13265" marT="0" marB="0" anchor="ctr"/>
                </a:tc>
                <a:tc>
                  <a:txBody>
                    <a:bodyPr/>
                    <a:lstStyle/>
                    <a:p>
                      <a:pPr algn="l">
                        <a:lnSpc>
                          <a:spcPct val="115000"/>
                        </a:lnSpc>
                        <a:spcAft>
                          <a:spcPts val="0"/>
                        </a:spcAft>
                      </a:pPr>
                      <a:endParaRPr lang="en-GB" sz="500">
                        <a:effectLst/>
                        <a:latin typeface="Tahoma" panose="020B0604030504040204" pitchFamily="34" charset="0"/>
                        <a:ea typeface="Tahoma" panose="020B0604030504040204" pitchFamily="34" charset="0"/>
                        <a:cs typeface="Tahoma" panose="020B0604030504040204" pitchFamily="34" charset="0"/>
                      </a:endParaRPr>
                    </a:p>
                  </a:txBody>
                  <a:tcPr marL="13265" marR="13265" marT="0" marB="0" anchor="ctr"/>
                </a:tc>
                <a:tc>
                  <a:txBody>
                    <a:bodyPr/>
                    <a:lstStyle/>
                    <a:p>
                      <a:pPr algn="l">
                        <a:lnSpc>
                          <a:spcPct val="115000"/>
                        </a:lnSpc>
                        <a:spcAft>
                          <a:spcPts val="0"/>
                        </a:spcAft>
                      </a:pPr>
                      <a:endParaRPr lang="en-GB" sz="500">
                        <a:effectLst/>
                        <a:latin typeface="Tahoma" panose="020B0604030504040204" pitchFamily="34" charset="0"/>
                        <a:ea typeface="Tahoma" panose="020B0604030504040204" pitchFamily="34" charset="0"/>
                        <a:cs typeface="Tahoma" panose="020B0604030504040204" pitchFamily="34" charset="0"/>
                      </a:endParaRPr>
                    </a:p>
                    <a:p>
                      <a:pPr algn="l">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Combined, loud, quiet, fast, slow, high, low, invent, signs, symbols. </a:t>
                      </a:r>
                    </a:p>
                  </a:txBody>
                  <a:tcPr marL="13265" marR="13265" marT="0" marB="0" anchor="ctr"/>
                </a:tc>
                <a:tc>
                  <a:txBody>
                    <a:bodyPr/>
                    <a:lstStyle/>
                    <a:p>
                      <a:pPr algn="l">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Effects, repeated.</a:t>
                      </a:r>
                    </a:p>
                  </a:txBody>
                  <a:tcPr marL="13265" marR="13265" marT="0" marB="0"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4001338302"/>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57426" y="894205"/>
            <a:ext cx="506495" cy="552186"/>
          </a:xfrm>
          <a:prstGeom prst="rect">
            <a:avLst/>
          </a:prstGeom>
        </p:spPr>
      </p:pic>
      <p:sp>
        <p:nvSpPr>
          <p:cNvPr id="6" name="TextBox 5"/>
          <p:cNvSpPr txBox="1"/>
          <p:nvPr/>
        </p:nvSpPr>
        <p:spPr>
          <a:xfrm>
            <a:off x="3207319" y="978245"/>
            <a:ext cx="4298612" cy="484748"/>
          </a:xfrm>
          <a:prstGeom prst="rect">
            <a:avLst/>
          </a:prstGeom>
          <a:noFill/>
        </p:spPr>
        <p:txBody>
          <a:bodyPr wrap="square" lIns="68580" tIns="34290" rIns="68580" bIns="34290" rtlCol="0" anchor="t">
            <a:spAutoFit/>
          </a:bodyPr>
          <a:lstStyle/>
          <a:p>
            <a:pPr defTabSz="514350"/>
            <a:r>
              <a:rPr lang="en-GB" sz="2700" b="1">
                <a:solidFill>
                  <a:srgbClr val="002060"/>
                </a:solidFill>
                <a:latin typeface="Tahoma"/>
                <a:ea typeface="Tahoma"/>
                <a:cs typeface="Tahoma"/>
              </a:rPr>
              <a:t>Music Years 3 to 6</a:t>
            </a:r>
          </a:p>
        </p:txBody>
      </p:sp>
      <p:sp>
        <p:nvSpPr>
          <p:cNvPr id="4" name="Rectangle 1"/>
          <p:cNvSpPr>
            <a:spLocks noChangeArrowheads="1"/>
          </p:cNvSpPr>
          <p:nvPr/>
        </p:nvSpPr>
        <p:spPr bwMode="auto">
          <a:xfrm>
            <a:off x="2257426" y="2543746"/>
            <a:ext cx="103939" cy="2078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51435" tIns="25718" rIns="51435" bIns="25718" numCol="1" anchor="ctr" anchorCtr="0" compatLnSpc="1">
            <a:prstTxWarp prst="textNoShape">
              <a:avLst/>
            </a:prstTxWarp>
            <a:spAutoFit/>
          </a:bodyPr>
          <a:lstStyle/>
          <a:p>
            <a:pPr defTabSz="514350" fontAlgn="base">
              <a:spcBef>
                <a:spcPct val="0"/>
              </a:spcBef>
              <a:spcAft>
                <a:spcPct val="0"/>
              </a:spcAft>
            </a:pPr>
            <a:endParaRPr lang="en-US" altLang="en-US" sz="1013">
              <a:solidFill>
                <a:prstClr val="black"/>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7" name="Table 6">
            <a:extLst>
              <a:ext uri="{FF2B5EF4-FFF2-40B4-BE49-F238E27FC236}">
                <a16:creationId xmlns:a16="http://schemas.microsoft.com/office/drawing/2014/main" id="{8064ACAE-4A41-44F7-ABD6-4F21AF4A769E}"/>
              </a:ext>
            </a:extLst>
          </p:cNvPr>
          <p:cNvGraphicFramePr>
            <a:graphicFrameLocks noGrp="1"/>
          </p:cNvGraphicFramePr>
          <p:nvPr/>
        </p:nvGraphicFramePr>
        <p:xfrm>
          <a:off x="917489" y="1567771"/>
          <a:ext cx="7309023" cy="4566621"/>
        </p:xfrm>
        <a:graphic>
          <a:graphicData uri="http://schemas.openxmlformats.org/drawingml/2006/table">
            <a:tbl>
              <a:tblPr firstRow="1" firstCol="1" bandRow="1">
                <a:tableStyleId>{5C22544A-7EE6-4342-B048-85BDC9FD1C3A}</a:tableStyleId>
              </a:tblPr>
              <a:tblGrid>
                <a:gridCol w="579824">
                  <a:extLst>
                    <a:ext uri="{9D8B030D-6E8A-4147-A177-3AD203B41FA5}">
                      <a16:colId xmlns:a16="http://schemas.microsoft.com/office/drawing/2014/main" val="2863215087"/>
                    </a:ext>
                  </a:extLst>
                </a:gridCol>
                <a:gridCol w="2336510">
                  <a:extLst>
                    <a:ext uri="{9D8B030D-6E8A-4147-A177-3AD203B41FA5}">
                      <a16:colId xmlns:a16="http://schemas.microsoft.com/office/drawing/2014/main" val="122677382"/>
                    </a:ext>
                  </a:extLst>
                </a:gridCol>
                <a:gridCol w="2234271">
                  <a:extLst>
                    <a:ext uri="{9D8B030D-6E8A-4147-A177-3AD203B41FA5}">
                      <a16:colId xmlns:a16="http://schemas.microsoft.com/office/drawing/2014/main" val="375876866"/>
                    </a:ext>
                  </a:extLst>
                </a:gridCol>
                <a:gridCol w="2158418">
                  <a:extLst>
                    <a:ext uri="{9D8B030D-6E8A-4147-A177-3AD203B41FA5}">
                      <a16:colId xmlns:a16="http://schemas.microsoft.com/office/drawing/2014/main" val="3073927167"/>
                    </a:ext>
                  </a:extLst>
                </a:gridCol>
              </a:tblGrid>
              <a:tr h="327181">
                <a:tc>
                  <a:txBody>
                    <a:bodyPr/>
                    <a:lstStyle/>
                    <a:p>
                      <a:pPr>
                        <a:lnSpc>
                          <a:spcPct val="115000"/>
                        </a:lnSpc>
                        <a:spcAft>
                          <a:spcPts val="0"/>
                        </a:spcAft>
                      </a:pPr>
                      <a:r>
                        <a:rPr lang="en-GB" sz="500">
                          <a:effectLst/>
                          <a:latin typeface="Tahoma" panose="020B0604030504040204" pitchFamily="34" charset="0"/>
                          <a:ea typeface="Tahoma" panose="020B0604030504040204" pitchFamily="34" charset="0"/>
                          <a:cs typeface="Tahoma" panose="020B0604030504040204" pitchFamily="34" charset="0"/>
                        </a:rPr>
                        <a:t> </a:t>
                      </a:r>
                    </a:p>
                  </a:txBody>
                  <a:tcPr marL="13265" marR="13265" marT="0" marB="0"/>
                </a:tc>
                <a:tc>
                  <a:txBody>
                    <a:bodyPr/>
                    <a:lstStyle/>
                    <a:p>
                      <a:pPr algn="ctr">
                        <a:lnSpc>
                          <a:spcPct val="115000"/>
                        </a:lnSpc>
                        <a:spcAft>
                          <a:spcPts val="0"/>
                        </a:spcAft>
                      </a:pPr>
                      <a:r>
                        <a:rPr lang="en-GB" sz="500">
                          <a:effectLst/>
                          <a:latin typeface="Tahoma"/>
                          <a:ea typeface="Tahoma"/>
                          <a:cs typeface="Tahoma"/>
                        </a:rPr>
                        <a:t>Year 3</a:t>
                      </a:r>
                      <a:endParaRPr lang="en-GB" sz="500">
                        <a:effectLst/>
                        <a:latin typeface="Tahoma" panose="020B0604030504040204" pitchFamily="34" charset="0"/>
                        <a:ea typeface="Tahoma" panose="020B0604030504040204" pitchFamily="34" charset="0"/>
                        <a:cs typeface="Tahoma" panose="020B0604030504040204" pitchFamily="34" charset="0"/>
                      </a:endParaRPr>
                    </a:p>
                  </a:txBody>
                  <a:tcPr marL="13265" marR="13265" marT="0" marB="0" anchor="ctr"/>
                </a:tc>
                <a:tc>
                  <a:txBody>
                    <a:bodyPr/>
                    <a:lstStyle/>
                    <a:p>
                      <a:pPr algn="ctr">
                        <a:lnSpc>
                          <a:spcPct val="115000"/>
                        </a:lnSpc>
                        <a:spcAft>
                          <a:spcPts val="0"/>
                        </a:spcAft>
                      </a:pPr>
                      <a:r>
                        <a:rPr lang="en-GB" sz="500">
                          <a:effectLst/>
                          <a:latin typeface="Tahoma"/>
                          <a:ea typeface="Tahoma"/>
                          <a:cs typeface="Tahoma"/>
                        </a:rPr>
                        <a:t>Year 4/5</a:t>
                      </a:r>
                    </a:p>
                  </a:txBody>
                  <a:tcPr marL="13265" marR="13265" marT="0" marB="0" anchor="ctr"/>
                </a:tc>
                <a:tc>
                  <a:txBody>
                    <a:bodyPr/>
                    <a:lstStyle/>
                    <a:p>
                      <a:pPr algn="ctr">
                        <a:lnSpc>
                          <a:spcPct val="115000"/>
                        </a:lnSpc>
                        <a:spcAft>
                          <a:spcPts val="0"/>
                        </a:spcAft>
                      </a:pPr>
                      <a:r>
                        <a:rPr lang="en-GB" sz="500">
                          <a:effectLst/>
                          <a:latin typeface="Tahoma" panose="020B0604030504040204" pitchFamily="34" charset="0"/>
                          <a:ea typeface="Tahoma" panose="020B0604030504040204" pitchFamily="34" charset="0"/>
                          <a:cs typeface="Tahoma" panose="020B0604030504040204" pitchFamily="34" charset="0"/>
                        </a:rPr>
                        <a:t>Year 5/6</a:t>
                      </a:r>
                    </a:p>
                  </a:txBody>
                  <a:tcPr marL="13265" marR="13265" marT="0" marB="0" anchor="ctr"/>
                </a:tc>
                <a:extLst>
                  <a:ext uri="{0D108BD9-81ED-4DB2-BD59-A6C34878D82A}">
                    <a16:rowId xmlns:a16="http://schemas.microsoft.com/office/drawing/2014/main" val="265378462"/>
                  </a:ext>
                </a:extLst>
              </a:tr>
              <a:tr h="1805940">
                <a:tc>
                  <a:txBody>
                    <a:bodyPr/>
                    <a:lstStyle/>
                    <a:p>
                      <a:pPr algn="ctr">
                        <a:lnSpc>
                          <a:spcPct val="115000"/>
                        </a:lnSpc>
                        <a:spcAft>
                          <a:spcPts val="0"/>
                        </a:spcAft>
                      </a:pPr>
                      <a:r>
                        <a:rPr lang="en-GB" sz="500">
                          <a:effectLst/>
                          <a:latin typeface="Tahoma" panose="020B0604030504040204" pitchFamily="34" charset="0"/>
                          <a:ea typeface="Tahoma" panose="020B0604030504040204" pitchFamily="34" charset="0"/>
                          <a:cs typeface="Tahoma" panose="020B0604030504040204" pitchFamily="34" charset="0"/>
                        </a:rPr>
                        <a:t>Performing: Review</a:t>
                      </a:r>
                    </a:p>
                  </a:txBody>
                  <a:tcPr marL="13265" marR="13265" marT="0" marB="0" anchor="ctr"/>
                </a:tc>
                <a:tc>
                  <a:txBody>
                    <a:bodyPr/>
                    <a:lstStyle/>
                    <a:p>
                      <a:pPr marL="171450" indent="-171450" algn="l">
                        <a:lnSpc>
                          <a:spcPct val="115000"/>
                        </a:lnSpc>
                        <a:spcAft>
                          <a:spcPts val="0"/>
                        </a:spcAft>
                        <a:buClr>
                          <a:srgbClr val="000000"/>
                        </a:buClr>
                        <a:buFont typeface="Arial,Sans-Serif" panose="020B0604020202020204" pitchFamily="34" charset="0"/>
                        <a:buChar char="•"/>
                      </a:pPr>
                      <a:r>
                        <a:rPr lang="en-GB" sz="500" b="1" i="0" u="none" strike="noStrike" noProof="0">
                          <a:solidFill>
                            <a:schemeClr val="tx1"/>
                          </a:solidFill>
                          <a:latin typeface="Tahoma"/>
                        </a:rPr>
                        <a:t>Compare contrasting sounds </a:t>
                      </a:r>
                      <a:endParaRPr lang="en-US" sz="500" b="1" i="0" u="none" strike="noStrike" noProof="0">
                        <a:solidFill>
                          <a:schemeClr val="tx1"/>
                        </a:solidFill>
                        <a:latin typeface="Tahoma"/>
                      </a:endParaRPr>
                    </a:p>
                    <a:p>
                      <a:pPr marL="171450" lvl="0" indent="-171450" algn="l">
                        <a:lnSpc>
                          <a:spcPct val="114999"/>
                        </a:lnSpc>
                        <a:spcAft>
                          <a:spcPts val="0"/>
                        </a:spcAft>
                        <a:buClr>
                          <a:srgbClr val="000000"/>
                        </a:buClr>
                        <a:buFont typeface="Arial,Sans-Serif" panose="020B0604020202020204" pitchFamily="34" charset="0"/>
                        <a:buChar char="•"/>
                      </a:pPr>
                      <a:endParaRPr lang="en-GB" sz="500" b="1" i="0" u="none" strike="noStrike" noProof="0">
                        <a:solidFill>
                          <a:schemeClr val="tx1"/>
                        </a:solidFill>
                        <a:latin typeface="Tahoma"/>
                      </a:endParaRPr>
                    </a:p>
                    <a:p>
                      <a:pPr marL="171450" lvl="0" indent="-171450" algn="l">
                        <a:lnSpc>
                          <a:spcPct val="114999"/>
                        </a:lnSpc>
                        <a:spcAft>
                          <a:spcPts val="0"/>
                        </a:spcAft>
                        <a:buClr>
                          <a:srgbClr val="000000"/>
                        </a:buClr>
                        <a:buFont typeface="Arial,Sans-Serif" panose="020B0604020202020204" pitchFamily="34" charset="0"/>
                        <a:buChar char="•"/>
                      </a:pPr>
                      <a:r>
                        <a:rPr lang="en-GB" sz="500" b="1" i="0" u="none" strike="noStrike" noProof="0">
                          <a:solidFill>
                            <a:schemeClr val="tx1"/>
                          </a:solidFill>
                          <a:latin typeface="Tahoma"/>
                        </a:rPr>
                        <a:t>Explore and explain their own ideas and feelings about music using movement, dance and increasing expressive language </a:t>
                      </a:r>
                      <a:endParaRPr lang="en-US" sz="500" b="1" i="0" u="none" strike="noStrike" noProof="0">
                        <a:solidFill>
                          <a:schemeClr val="tx1"/>
                        </a:solidFill>
                        <a:latin typeface="Tahoma"/>
                      </a:endParaRPr>
                    </a:p>
                    <a:p>
                      <a:pPr marL="171450" lvl="0" indent="-171450" algn="l">
                        <a:lnSpc>
                          <a:spcPct val="114999"/>
                        </a:lnSpc>
                        <a:spcAft>
                          <a:spcPts val="0"/>
                        </a:spcAft>
                        <a:buClr>
                          <a:srgbClr val="000000"/>
                        </a:buClr>
                        <a:buFont typeface="Arial,Sans-Serif" panose="020B0604020202020204" pitchFamily="34" charset="0"/>
                        <a:buChar char="•"/>
                      </a:pPr>
                      <a:endParaRPr lang="en-GB" sz="500" b="0" i="0" u="none" strike="noStrike" noProof="0">
                        <a:solidFill>
                          <a:schemeClr val="tx1"/>
                        </a:solidFill>
                        <a:latin typeface="Tahoma"/>
                      </a:endParaRPr>
                    </a:p>
                    <a:p>
                      <a:pPr marL="171450" lvl="0" indent="-171450" algn="l">
                        <a:lnSpc>
                          <a:spcPct val="114999"/>
                        </a:lnSpc>
                        <a:spcAft>
                          <a:spcPts val="0"/>
                        </a:spcAft>
                        <a:buClr>
                          <a:srgbClr val="000000"/>
                        </a:buClr>
                        <a:buFont typeface="Arial,Sans-Serif" panose="020B0604020202020204" pitchFamily="34" charset="0"/>
                        <a:buChar char="•"/>
                      </a:pPr>
                      <a:r>
                        <a:rPr lang="en-GB" sz="500" b="0" i="0" u="none" strike="noStrike" noProof="0">
                          <a:solidFill>
                            <a:schemeClr val="tx1"/>
                          </a:solidFill>
                          <a:latin typeface="Tahoma"/>
                        </a:rPr>
                        <a:t>Improve their own work in relation to set criteria </a:t>
                      </a:r>
                    </a:p>
                    <a:p>
                      <a:pPr marL="171450" lvl="0" indent="-171450" algn="l">
                        <a:lnSpc>
                          <a:spcPct val="114999"/>
                        </a:lnSpc>
                        <a:spcAft>
                          <a:spcPts val="0"/>
                        </a:spcAft>
                        <a:buFont typeface="Arial" panose="020B0604020202020204" pitchFamily="34" charset="0"/>
                        <a:buChar char="•"/>
                      </a:pPr>
                      <a:endParaRPr lang="en-GB" sz="500" b="1">
                        <a:solidFill>
                          <a:srgbClr val="FF0000"/>
                        </a:solidFill>
                        <a:latin typeface="Tahoma"/>
                        <a:ea typeface="Tahoma"/>
                        <a:cs typeface="Tahoma"/>
                      </a:endParaRPr>
                    </a:p>
                  </a:txBody>
                  <a:tcPr marL="13265" marR="13265" marT="0" marB="0" anchor="ctr"/>
                </a:tc>
                <a:tc>
                  <a:txBody>
                    <a:bodyPr/>
                    <a:lstStyle/>
                    <a:p>
                      <a:pPr marL="171450" indent="-171450" algn="l">
                        <a:lnSpc>
                          <a:spcPct val="114999"/>
                        </a:lnSpc>
                        <a:spcAft>
                          <a:spcPts val="0"/>
                        </a:spcAft>
                        <a:buClr>
                          <a:srgbClr val="000000"/>
                        </a:buClr>
                        <a:buFont typeface="Arial,Sans-Serif" panose="020B0604020202020204" pitchFamily="34" charset="0"/>
                        <a:buChar char="•"/>
                      </a:pPr>
                      <a:endParaRPr lang="en-GB" sz="500" b="1" i="0" u="none" strike="noStrike" noProof="0">
                        <a:solidFill>
                          <a:srgbClr val="FF0000"/>
                        </a:solidFill>
                        <a:latin typeface="Tahoma"/>
                      </a:endParaRPr>
                    </a:p>
                    <a:p>
                      <a:pPr marL="171450" lvl="0" indent="-171450" algn="l">
                        <a:lnSpc>
                          <a:spcPct val="114999"/>
                        </a:lnSpc>
                        <a:spcAft>
                          <a:spcPts val="0"/>
                        </a:spcAft>
                        <a:buClr>
                          <a:srgbClr val="000000"/>
                        </a:buClr>
                        <a:buFont typeface="Arial,Sans-Serif" panose="020B0604020202020204" pitchFamily="34" charset="0"/>
                        <a:buChar char="•"/>
                      </a:pPr>
                      <a:r>
                        <a:rPr lang="en-GB" sz="500" b="1" i="0" u="none" strike="noStrike" noProof="0">
                          <a:solidFill>
                            <a:srgbClr val="FF0000"/>
                          </a:solidFill>
                          <a:latin typeface="Tahoma"/>
                        </a:rPr>
                        <a:t>Analyse through set criteria </a:t>
                      </a:r>
                      <a:endParaRPr lang="en-GB" sz="500" b="0" i="0" u="none" strike="noStrike" noProof="0">
                        <a:solidFill>
                          <a:srgbClr val="000000"/>
                        </a:solidFill>
                        <a:latin typeface="Tahoma"/>
                      </a:endParaRPr>
                    </a:p>
                    <a:p>
                      <a:pPr marL="0" lvl="0" indent="0" algn="l">
                        <a:lnSpc>
                          <a:spcPct val="114999"/>
                        </a:lnSpc>
                        <a:spcAft>
                          <a:spcPts val="0"/>
                        </a:spcAft>
                        <a:buClr>
                          <a:srgbClr val="000000"/>
                        </a:buClr>
                        <a:buNone/>
                      </a:pPr>
                      <a:endParaRPr lang="en-GB" sz="500" b="0" i="0" u="none" strike="noStrike" noProof="0">
                        <a:solidFill>
                          <a:srgbClr val="000000"/>
                        </a:solidFill>
                        <a:latin typeface="Tahoma"/>
                      </a:endParaRPr>
                    </a:p>
                    <a:p>
                      <a:pPr marL="171450" lvl="0" indent="-171450" algn="l">
                        <a:lnSpc>
                          <a:spcPct val="114999"/>
                        </a:lnSpc>
                        <a:spcAft>
                          <a:spcPts val="0"/>
                        </a:spcAft>
                        <a:buClr>
                          <a:srgbClr val="000000"/>
                        </a:buClr>
                        <a:buFont typeface="Arial,Sans-Serif" panose="020B0604020202020204" pitchFamily="34" charset="0"/>
                        <a:buChar char="•"/>
                      </a:pPr>
                      <a:r>
                        <a:rPr lang="en-GB" sz="500" b="1" i="0" u="none" strike="noStrike" noProof="0">
                          <a:solidFill>
                            <a:srgbClr val="FF0000"/>
                          </a:solidFill>
                          <a:latin typeface="Tahoma"/>
                        </a:rPr>
                        <a:t>Compare sounds in terms of pitch, volume and dynamics Improve their own and others’ work in relation to set criteria</a:t>
                      </a:r>
                      <a:r>
                        <a:rPr lang="en-GB" sz="500" b="1" i="0" u="none" strike="noStrike" noProof="0">
                          <a:solidFill>
                            <a:srgbClr val="000000"/>
                          </a:solidFill>
                          <a:latin typeface="Tahoma"/>
                        </a:rPr>
                        <a:t> </a:t>
                      </a:r>
                    </a:p>
                    <a:p>
                      <a:pPr marL="171450" lvl="0" indent="-171450" algn="l">
                        <a:lnSpc>
                          <a:spcPct val="114999"/>
                        </a:lnSpc>
                        <a:spcAft>
                          <a:spcPts val="0"/>
                        </a:spcAft>
                        <a:buClr>
                          <a:srgbClr val="000000"/>
                        </a:buClr>
                        <a:buFont typeface="Arial,Sans-Serif" panose="020B0604020202020204" pitchFamily="34" charset="0"/>
                        <a:buChar char="•"/>
                      </a:pPr>
                      <a:endParaRPr lang="en-GB" sz="500" b="1">
                        <a:solidFill>
                          <a:srgbClr val="FFC000"/>
                        </a:solidFill>
                        <a:latin typeface="Tahoma"/>
                        <a:ea typeface="Tahoma"/>
                        <a:cs typeface="Tahoma"/>
                      </a:endParaRPr>
                    </a:p>
                    <a:p>
                      <a:pPr marL="171450" lvl="0" indent="-171450" algn="l">
                        <a:lnSpc>
                          <a:spcPct val="114999"/>
                        </a:lnSpc>
                        <a:spcAft>
                          <a:spcPts val="0"/>
                        </a:spcAft>
                        <a:buClr>
                          <a:srgbClr val="000000"/>
                        </a:buClr>
                        <a:buFont typeface="Arial,Sans-Serif" panose="020B0604020202020204" pitchFamily="34" charset="0"/>
                        <a:buChar char="•"/>
                      </a:pPr>
                      <a:r>
                        <a:rPr lang="en-GB" sz="500" b="1">
                          <a:solidFill>
                            <a:srgbClr val="FFC000"/>
                          </a:solidFill>
                          <a:latin typeface="Tahoma"/>
                          <a:ea typeface="Tahoma"/>
                          <a:cs typeface="Tahoma"/>
                        </a:rPr>
                        <a:t>Analyse music using appropriate vocabulary </a:t>
                      </a:r>
                      <a:endParaRPr lang="en-GB" sz="800"/>
                    </a:p>
                    <a:p>
                      <a:pPr marL="0" indent="0" algn="l">
                        <a:lnSpc>
                          <a:spcPct val="115000"/>
                        </a:lnSpc>
                        <a:spcAft>
                          <a:spcPts val="0"/>
                        </a:spcAft>
                        <a:buFont typeface="Arial" panose="020B0604020202020204" pitchFamily="34" charset="0"/>
                        <a:buNone/>
                      </a:pPr>
                      <a:endParaRPr lang="en-GB" sz="500" b="1">
                        <a:solidFill>
                          <a:srgbClr val="FFC000"/>
                        </a:solidFill>
                        <a:latin typeface="Tahoma"/>
                        <a:ea typeface="Tahoma"/>
                        <a:cs typeface="Tahoma"/>
                      </a:endParaRPr>
                    </a:p>
                    <a:p>
                      <a:pPr marL="171450" indent="-171450" algn="l">
                        <a:lnSpc>
                          <a:spcPct val="115000"/>
                        </a:lnSpc>
                        <a:spcAft>
                          <a:spcPts val="0"/>
                        </a:spcAft>
                        <a:buFont typeface="Arial" panose="020B0604020202020204" pitchFamily="34" charset="0"/>
                        <a:buChar char="•"/>
                      </a:pPr>
                      <a:r>
                        <a:rPr lang="en-GB" sz="500" b="1">
                          <a:solidFill>
                            <a:srgbClr val="FFC000"/>
                          </a:solidFill>
                          <a:latin typeface="Tahoma"/>
                          <a:ea typeface="Tahoma"/>
                          <a:cs typeface="Tahoma"/>
                        </a:rPr>
                        <a:t>Compare sounds or music that convey a similar mood </a:t>
                      </a:r>
                    </a:p>
                    <a:p>
                      <a:pPr marL="171450" indent="-171450" algn="l">
                        <a:lnSpc>
                          <a:spcPct val="115000"/>
                        </a:lnSpc>
                        <a:spcAft>
                          <a:spcPts val="0"/>
                        </a:spcAft>
                        <a:buFont typeface="Arial" panose="020B0604020202020204" pitchFamily="34" charset="0"/>
                        <a:buChar char="•"/>
                      </a:pPr>
                      <a:endParaRPr lang="en-GB" sz="500" b="1">
                        <a:solidFill>
                          <a:srgbClr val="FFC000"/>
                        </a:solidFill>
                        <a:latin typeface="Tahoma"/>
                        <a:ea typeface="Tahoma"/>
                        <a:cs typeface="Tahoma"/>
                      </a:endParaRPr>
                    </a:p>
                    <a:p>
                      <a:pPr marL="171450" indent="-171450" algn="l">
                        <a:lnSpc>
                          <a:spcPct val="115000"/>
                        </a:lnSpc>
                        <a:spcAft>
                          <a:spcPts val="0"/>
                        </a:spcAft>
                        <a:buFont typeface="Arial" panose="020B0604020202020204" pitchFamily="34" charset="0"/>
                        <a:buChar char="•"/>
                      </a:pPr>
                      <a:r>
                        <a:rPr lang="en-GB" sz="500" b="1">
                          <a:solidFill>
                            <a:srgbClr val="FFC000"/>
                          </a:solidFill>
                          <a:latin typeface="Tahoma"/>
                          <a:ea typeface="Tahoma"/>
                          <a:cs typeface="Tahoma"/>
                        </a:rPr>
                        <a:t>Confidently explore and explain their own ideas and feelings about music using movement, dance and expressive vocabulary </a:t>
                      </a:r>
                    </a:p>
                    <a:p>
                      <a:pPr marL="171450" indent="-171450" algn="l">
                        <a:lnSpc>
                          <a:spcPct val="115000"/>
                        </a:lnSpc>
                        <a:spcAft>
                          <a:spcPts val="0"/>
                        </a:spcAft>
                        <a:buFont typeface="Arial" panose="020B0604020202020204" pitchFamily="34" charset="0"/>
                        <a:buChar char="•"/>
                      </a:pPr>
                      <a:endParaRPr lang="en-GB" sz="500" b="1">
                        <a:solidFill>
                          <a:srgbClr val="FFC000"/>
                        </a:solidFill>
                        <a:latin typeface="Tahoma"/>
                        <a:ea typeface="Tahoma"/>
                        <a:cs typeface="Tahoma"/>
                      </a:endParaRPr>
                    </a:p>
                    <a:p>
                      <a:pPr marL="171450" indent="-171450" algn="l">
                        <a:lnSpc>
                          <a:spcPct val="115000"/>
                        </a:lnSpc>
                        <a:spcAft>
                          <a:spcPts val="0"/>
                        </a:spcAft>
                        <a:buFont typeface="Arial" panose="020B0604020202020204" pitchFamily="34" charset="0"/>
                        <a:buChar char="•"/>
                      </a:pPr>
                      <a:r>
                        <a:rPr lang="en-GB" sz="500" b="1">
                          <a:solidFill>
                            <a:srgbClr val="FFC000"/>
                          </a:solidFill>
                          <a:latin typeface="Tahoma"/>
                          <a:ea typeface="Tahoma"/>
                          <a:cs typeface="Tahoma"/>
                        </a:rPr>
                        <a:t>Improve their own and others’ work in relation to set criteria made by the group before they start composing</a:t>
                      </a:r>
                      <a:endParaRPr lang="en-GB" sz="500" b="1">
                        <a:solidFill>
                          <a:srgbClr val="FFC000"/>
                        </a:solidFill>
                        <a:effectLst/>
                        <a:latin typeface="Tahoma"/>
                        <a:ea typeface="Tahoma"/>
                        <a:cs typeface="Tahoma"/>
                      </a:endParaRPr>
                    </a:p>
                  </a:txBody>
                  <a:tcPr marL="13265" marR="13265" marT="0" marB="0" anchor="ctr"/>
                </a:tc>
                <a:tc>
                  <a:txBody>
                    <a:bodyPr/>
                    <a:lstStyle/>
                    <a:p>
                      <a:pPr marL="171450" indent="-171450" algn="l">
                        <a:lnSpc>
                          <a:spcPct val="115000"/>
                        </a:lnSpc>
                        <a:spcAft>
                          <a:spcPts val="0"/>
                        </a:spcAft>
                        <a:buFont typeface="Arial" panose="020B0604020202020204" pitchFamily="34" charset="0"/>
                        <a:buChar char="•"/>
                      </a:pPr>
                      <a:endParaRPr lang="en-GB" sz="500" b="1">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endParaRPr lang="en-GB" sz="500" b="1">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500" b="1">
                          <a:latin typeface="Tahoma" panose="020B0604030504040204" pitchFamily="34" charset="0"/>
                          <a:ea typeface="Tahoma" panose="020B0604030504040204" pitchFamily="34" charset="0"/>
                          <a:cs typeface="Tahoma" panose="020B0604030504040204" pitchFamily="34" charset="0"/>
                        </a:rPr>
                        <a:t>Use appropriate musical vocabulary when describing music and sounds e.g. tempo, timbre, dynamics, pitch </a:t>
                      </a:r>
                    </a:p>
                    <a:p>
                      <a:pPr marL="0" indent="0" algn="l">
                        <a:lnSpc>
                          <a:spcPct val="115000"/>
                        </a:lnSpc>
                        <a:spcAft>
                          <a:spcPts val="0"/>
                        </a:spcAft>
                        <a:buFont typeface="Arial" panose="020B0604020202020204" pitchFamily="34" charset="0"/>
                        <a:buNone/>
                      </a:pPr>
                      <a:endParaRPr lang="en-GB" sz="500" b="1">
                        <a:latin typeface="Tahoma" panose="020B0604030504040204" pitchFamily="34" charset="0"/>
                        <a:ea typeface="Tahoma" panose="020B0604030504040204" pitchFamily="34" charset="0"/>
                        <a:cs typeface="Tahoma" panose="020B0604030504040204" pitchFamily="34" charset="0"/>
                      </a:endParaRP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500" b="1">
                          <a:latin typeface="Tahoma" panose="020B0604030504040204" pitchFamily="34" charset="0"/>
                          <a:ea typeface="Tahoma" panose="020B0604030504040204" pitchFamily="34" charset="0"/>
                          <a:cs typeface="Tahoma" panose="020B0604030504040204" pitchFamily="34" charset="0"/>
                        </a:rPr>
                        <a:t>Explore and explain their own ideas and feelings about music using movement, dance expressive language and references to previous work</a:t>
                      </a:r>
                    </a:p>
                    <a:p>
                      <a:pPr marL="0" indent="0" algn="l">
                        <a:lnSpc>
                          <a:spcPct val="115000"/>
                        </a:lnSpc>
                        <a:spcAft>
                          <a:spcPts val="0"/>
                        </a:spcAft>
                        <a:buFont typeface="Arial" panose="020B0604020202020204" pitchFamily="34" charset="0"/>
                        <a:buNone/>
                      </a:pPr>
                      <a:endParaRPr lang="en-GB" sz="500" b="1">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500" b="1">
                          <a:latin typeface="Tahoma" panose="020B0604030504040204" pitchFamily="34" charset="0"/>
                          <a:ea typeface="Tahoma" panose="020B0604030504040204" pitchFamily="34" charset="0"/>
                          <a:cs typeface="Tahoma" panose="020B0604030504040204" pitchFamily="34" charset="0"/>
                        </a:rPr>
                        <a:t>Suggest different interpretations of the same sound or piece of music, and use their bodies to convey these </a:t>
                      </a:r>
                    </a:p>
                    <a:p>
                      <a:pPr marL="171450" indent="-171450" algn="l">
                        <a:lnSpc>
                          <a:spcPct val="115000"/>
                        </a:lnSpc>
                        <a:spcAft>
                          <a:spcPts val="0"/>
                        </a:spcAft>
                        <a:buFont typeface="Arial" panose="020B0604020202020204" pitchFamily="34" charset="0"/>
                        <a:buChar char="•"/>
                      </a:pPr>
                      <a:endParaRPr lang="en-GB" sz="500">
                        <a:effectLst/>
                        <a:latin typeface="Tahoma" panose="020B0604030504040204" pitchFamily="34" charset="0"/>
                        <a:ea typeface="Tahoma" panose="020B0604030504040204" pitchFamily="34" charset="0"/>
                        <a:cs typeface="Tahoma" panose="020B0604030504040204" pitchFamily="34" charset="0"/>
                      </a:endParaRPr>
                    </a:p>
                    <a:p>
                      <a:pPr marL="171450" marR="0" lvl="0" indent="-171450" algn="l" defTabSz="685800" rtl="0" eaLnBrk="1" fontAlgn="auto" latinLnBrk="0" hangingPunct="1">
                        <a:lnSpc>
                          <a:spcPct val="114999"/>
                        </a:lnSpc>
                        <a:spcBef>
                          <a:spcPts val="0"/>
                        </a:spcBef>
                        <a:spcAft>
                          <a:spcPts val="0"/>
                        </a:spcAft>
                        <a:buClr>
                          <a:srgbClr val="000000"/>
                        </a:buClr>
                        <a:buSzTx/>
                        <a:buFont typeface="Arial" panose="020B0604020202020204" pitchFamily="34" charset="0"/>
                        <a:buChar char="•"/>
                        <a:tabLst/>
                        <a:defRPr/>
                      </a:pPr>
                      <a:r>
                        <a:rPr kumimoji="0" lang="en-GB" sz="500" b="1" i="0" u="none" strike="noStrike" kern="1200" cap="none" spc="0" normalizeH="0" baseline="0" noProof="0">
                          <a:ln>
                            <a:noFill/>
                          </a:ln>
                          <a:solidFill>
                            <a:srgbClr val="000000"/>
                          </a:solidFill>
                          <a:effectLst/>
                          <a:uLnTx/>
                          <a:uFillTx/>
                          <a:latin typeface="Tahoma"/>
                          <a:ea typeface="+mn-ea"/>
                          <a:cs typeface="+mn-cs"/>
                        </a:rPr>
                        <a:t> </a:t>
                      </a:r>
                      <a:r>
                        <a:rPr kumimoji="0" lang="en-GB" sz="500" b="1" i="0" u="none" strike="noStrike" kern="1200" cap="none" spc="0" normalizeH="0" baseline="0" noProof="0">
                          <a:ln>
                            <a:noFill/>
                          </a:ln>
                          <a:solidFill>
                            <a:srgbClr val="FFC000"/>
                          </a:solidFill>
                          <a:effectLst/>
                          <a:uLnTx/>
                          <a:uFillTx/>
                          <a:latin typeface="Tahoma"/>
                          <a:ea typeface="Tahoma"/>
                          <a:cs typeface="Tahoma"/>
                        </a:rPr>
                        <a:t>Analyse music using appropriate vocabulary </a:t>
                      </a:r>
                      <a:endParaRPr kumimoji="0" lang="en-GB" sz="1000" b="0" i="0" u="none" strike="noStrike" kern="1200" cap="none" spc="0" normalizeH="0" baseline="0" noProof="0">
                        <a:ln>
                          <a:noFill/>
                        </a:ln>
                        <a:solidFill>
                          <a:prstClr val="black"/>
                        </a:solidFill>
                        <a:effectLst/>
                        <a:uLnTx/>
                        <a:uFillTx/>
                        <a:latin typeface="+mn-lt"/>
                        <a:ea typeface="+mn-ea"/>
                        <a:cs typeface="+mn-cs"/>
                      </a:endParaRPr>
                    </a:p>
                    <a:p>
                      <a:pPr marL="0" marR="0" lvl="0" indent="0" algn="l" defTabSz="685800" rtl="0" eaLnBrk="1" fontAlgn="auto" latinLnBrk="0" hangingPunct="1">
                        <a:lnSpc>
                          <a:spcPct val="115000"/>
                        </a:lnSpc>
                        <a:spcBef>
                          <a:spcPts val="0"/>
                        </a:spcBef>
                        <a:spcAft>
                          <a:spcPts val="0"/>
                        </a:spcAft>
                        <a:buClrTx/>
                        <a:buSzTx/>
                        <a:buFont typeface="Arial" panose="020B0604020202020204" pitchFamily="34" charset="0"/>
                        <a:buNone/>
                        <a:tabLst/>
                        <a:defRPr/>
                      </a:pPr>
                      <a:endParaRPr kumimoji="0" lang="en-GB" sz="500" b="1" i="0" u="none" strike="noStrike" kern="1200" cap="none" spc="0" normalizeH="0" baseline="0" noProof="0">
                        <a:ln>
                          <a:noFill/>
                        </a:ln>
                        <a:solidFill>
                          <a:srgbClr val="FFC000"/>
                        </a:solidFill>
                        <a:effectLst/>
                        <a:uLnTx/>
                        <a:uFillTx/>
                        <a:latin typeface="Tahoma"/>
                        <a:ea typeface="Tahoma"/>
                        <a:cs typeface="Tahoma"/>
                      </a:endParaRPr>
                    </a:p>
                    <a:p>
                      <a:pPr marL="171450" marR="0" lvl="0" indent="-171450" algn="l" defTabSz="685800" rtl="0" eaLnBrk="1" fontAlgn="auto" latinLnBrk="0" hangingPunct="1">
                        <a:lnSpc>
                          <a:spcPct val="115000"/>
                        </a:lnSpc>
                        <a:spcBef>
                          <a:spcPts val="0"/>
                        </a:spcBef>
                        <a:spcAft>
                          <a:spcPts val="0"/>
                        </a:spcAft>
                        <a:buClrTx/>
                        <a:buSzTx/>
                        <a:buFont typeface="Arial" panose="020B0604020202020204" pitchFamily="34" charset="0"/>
                        <a:buChar char="•"/>
                        <a:tabLst/>
                        <a:defRPr/>
                      </a:pPr>
                      <a:r>
                        <a:rPr kumimoji="0" lang="en-GB" sz="500" b="1" i="0" u="none" strike="noStrike" kern="1200" cap="none" spc="0" normalizeH="0" baseline="0" noProof="0">
                          <a:ln>
                            <a:noFill/>
                          </a:ln>
                          <a:solidFill>
                            <a:srgbClr val="FFC000"/>
                          </a:solidFill>
                          <a:effectLst/>
                          <a:uLnTx/>
                          <a:uFillTx/>
                          <a:latin typeface="Tahoma"/>
                          <a:ea typeface="Tahoma"/>
                          <a:cs typeface="Tahoma"/>
                        </a:rPr>
                        <a:t>Compare sounds or music that convey a similar mood </a:t>
                      </a:r>
                    </a:p>
                    <a:p>
                      <a:pPr marL="171450" marR="0" lvl="0" indent="-171450" algn="l" defTabSz="685800" rtl="0" eaLnBrk="1" fontAlgn="auto" latinLnBrk="0" hangingPunct="1">
                        <a:lnSpc>
                          <a:spcPct val="115000"/>
                        </a:lnSpc>
                        <a:spcBef>
                          <a:spcPts val="0"/>
                        </a:spcBef>
                        <a:spcAft>
                          <a:spcPts val="0"/>
                        </a:spcAft>
                        <a:buClrTx/>
                        <a:buSzTx/>
                        <a:buFont typeface="Arial" panose="020B0604020202020204" pitchFamily="34" charset="0"/>
                        <a:buChar char="•"/>
                        <a:tabLst/>
                        <a:defRPr/>
                      </a:pPr>
                      <a:endParaRPr kumimoji="0" lang="en-GB" sz="500" b="1" i="0" u="none" strike="noStrike" kern="1200" cap="none" spc="0" normalizeH="0" baseline="0" noProof="0">
                        <a:ln>
                          <a:noFill/>
                        </a:ln>
                        <a:solidFill>
                          <a:srgbClr val="FFC000"/>
                        </a:solidFill>
                        <a:effectLst/>
                        <a:uLnTx/>
                        <a:uFillTx/>
                        <a:latin typeface="Tahoma"/>
                        <a:ea typeface="Tahoma"/>
                        <a:cs typeface="Tahoma"/>
                      </a:endParaRPr>
                    </a:p>
                    <a:p>
                      <a:pPr marL="171450" marR="0" lvl="0" indent="-171450" algn="l" defTabSz="685800" rtl="0" eaLnBrk="1" fontAlgn="auto" latinLnBrk="0" hangingPunct="1">
                        <a:lnSpc>
                          <a:spcPct val="115000"/>
                        </a:lnSpc>
                        <a:spcBef>
                          <a:spcPts val="0"/>
                        </a:spcBef>
                        <a:spcAft>
                          <a:spcPts val="0"/>
                        </a:spcAft>
                        <a:buClrTx/>
                        <a:buSzTx/>
                        <a:buFont typeface="Arial" panose="020B0604020202020204" pitchFamily="34" charset="0"/>
                        <a:buChar char="•"/>
                        <a:tabLst/>
                        <a:defRPr/>
                      </a:pPr>
                      <a:r>
                        <a:rPr kumimoji="0" lang="en-GB" sz="500" b="1" i="0" u="none" strike="noStrike" kern="1200" cap="none" spc="0" normalizeH="0" baseline="0" noProof="0">
                          <a:ln>
                            <a:noFill/>
                          </a:ln>
                          <a:solidFill>
                            <a:srgbClr val="FFC000"/>
                          </a:solidFill>
                          <a:effectLst/>
                          <a:uLnTx/>
                          <a:uFillTx/>
                          <a:latin typeface="Tahoma"/>
                          <a:ea typeface="Tahoma"/>
                          <a:cs typeface="Tahoma"/>
                        </a:rPr>
                        <a:t>Confidently explore and explain their own ideas and feelings about music using movement, dance and expressive vocabulary </a:t>
                      </a:r>
                    </a:p>
                    <a:p>
                      <a:pPr marL="171450" marR="0" lvl="0" indent="-171450" algn="l" defTabSz="685800" rtl="0" eaLnBrk="1" fontAlgn="auto" latinLnBrk="0" hangingPunct="1">
                        <a:lnSpc>
                          <a:spcPct val="115000"/>
                        </a:lnSpc>
                        <a:spcBef>
                          <a:spcPts val="0"/>
                        </a:spcBef>
                        <a:spcAft>
                          <a:spcPts val="0"/>
                        </a:spcAft>
                        <a:buClrTx/>
                        <a:buSzTx/>
                        <a:buFont typeface="Arial" panose="020B0604020202020204" pitchFamily="34" charset="0"/>
                        <a:buChar char="•"/>
                        <a:tabLst/>
                        <a:defRPr/>
                      </a:pPr>
                      <a:endParaRPr kumimoji="0" lang="en-GB" sz="500" b="1" i="0" u="none" strike="noStrike" kern="1200" cap="none" spc="0" normalizeH="0" baseline="0" noProof="0">
                        <a:ln>
                          <a:noFill/>
                        </a:ln>
                        <a:solidFill>
                          <a:srgbClr val="FFC000"/>
                        </a:solidFill>
                        <a:effectLst/>
                        <a:uLnTx/>
                        <a:uFillTx/>
                        <a:latin typeface="Tahoma"/>
                        <a:ea typeface="Tahoma"/>
                        <a:cs typeface="Tahoma"/>
                      </a:endParaRPr>
                    </a:p>
                    <a:p>
                      <a:pPr marL="171450" marR="0" lvl="0" indent="-171450" algn="l" defTabSz="685800" rtl="0" eaLnBrk="1" fontAlgn="auto" latinLnBrk="0" hangingPunct="1">
                        <a:lnSpc>
                          <a:spcPct val="115000"/>
                        </a:lnSpc>
                        <a:spcBef>
                          <a:spcPts val="0"/>
                        </a:spcBef>
                        <a:spcAft>
                          <a:spcPts val="0"/>
                        </a:spcAft>
                        <a:buClrTx/>
                        <a:buSzTx/>
                        <a:buFont typeface="Arial" panose="020B0604020202020204" pitchFamily="34" charset="0"/>
                        <a:buChar char="•"/>
                        <a:tabLst/>
                        <a:defRPr/>
                      </a:pPr>
                      <a:r>
                        <a:rPr kumimoji="0" lang="en-GB" sz="500" b="1" i="0" u="none" strike="noStrike" kern="1200" cap="none" spc="0" normalizeH="0" baseline="0" noProof="0">
                          <a:ln>
                            <a:noFill/>
                          </a:ln>
                          <a:solidFill>
                            <a:srgbClr val="FFC000"/>
                          </a:solidFill>
                          <a:effectLst/>
                          <a:uLnTx/>
                          <a:uFillTx/>
                          <a:latin typeface="Tahoma"/>
                          <a:ea typeface="Tahoma"/>
                          <a:cs typeface="Tahoma"/>
                        </a:rPr>
                        <a:t>Improve their own and others’ work in relation to set criteria made by the group before they start composing</a:t>
                      </a:r>
                    </a:p>
                    <a:p>
                      <a:pPr marL="171450" marR="0" lvl="0" indent="-171450" algn="l" defTabSz="685800" rtl="0" eaLnBrk="1" fontAlgn="auto" latinLnBrk="0" hangingPunct="1">
                        <a:lnSpc>
                          <a:spcPct val="114999"/>
                        </a:lnSpc>
                        <a:spcBef>
                          <a:spcPts val="0"/>
                        </a:spcBef>
                        <a:spcAft>
                          <a:spcPts val="0"/>
                        </a:spcAft>
                        <a:buClr>
                          <a:srgbClr val="000000"/>
                        </a:buClr>
                        <a:buSzTx/>
                        <a:buFont typeface="Arial,Sans-Serif" panose="020B0604020202020204" pitchFamily="34" charset="0"/>
                        <a:buChar char="•"/>
                        <a:tabLst/>
                        <a:defRPr/>
                      </a:pPr>
                      <a:endParaRPr kumimoji="0" lang="en-GB" sz="500" b="1" i="0" u="none" strike="noStrike" kern="1200" cap="none" spc="0" normalizeH="0" baseline="0" noProof="0">
                        <a:ln>
                          <a:noFill/>
                        </a:ln>
                        <a:solidFill>
                          <a:srgbClr val="000000"/>
                        </a:solidFill>
                        <a:effectLst/>
                        <a:uLnTx/>
                        <a:uFillTx/>
                        <a:latin typeface="Tahoma"/>
                        <a:ea typeface="+mn-ea"/>
                        <a:cs typeface="+mn-cs"/>
                      </a:endParaRPr>
                    </a:p>
                    <a:p>
                      <a:pPr marL="0" indent="0" algn="l">
                        <a:lnSpc>
                          <a:spcPct val="115000"/>
                        </a:lnSpc>
                        <a:spcAft>
                          <a:spcPts val="0"/>
                        </a:spcAft>
                        <a:buFont typeface="Arial" panose="020B0604020202020204" pitchFamily="34" charset="0"/>
                        <a:buNone/>
                      </a:pPr>
                      <a:endParaRPr lang="en-GB" sz="500">
                        <a:effectLst/>
                        <a:latin typeface="Tahoma" panose="020B0604030504040204" pitchFamily="34" charset="0"/>
                        <a:ea typeface="Tahoma" panose="020B0604030504040204" pitchFamily="34" charset="0"/>
                        <a:cs typeface="Tahoma" panose="020B0604030504040204" pitchFamily="34" charset="0"/>
                      </a:endParaRPr>
                    </a:p>
                  </a:txBody>
                  <a:tcPr marL="13265" marR="13265" marT="0" marB="0" anchor="ctr"/>
                </a:tc>
                <a:extLst>
                  <a:ext uri="{0D108BD9-81ED-4DB2-BD59-A6C34878D82A}">
                    <a16:rowId xmlns:a16="http://schemas.microsoft.com/office/drawing/2014/main" val="1576507716"/>
                  </a:ext>
                </a:extLst>
              </a:tr>
              <a:tr h="368396">
                <a:tc>
                  <a:txBody>
                    <a:bodyPr/>
                    <a:lstStyle/>
                    <a:p>
                      <a:pPr algn="ctr">
                        <a:lnSpc>
                          <a:spcPct val="115000"/>
                        </a:lnSpc>
                        <a:spcAft>
                          <a:spcPts val="0"/>
                        </a:spcAft>
                      </a:pPr>
                      <a:r>
                        <a:rPr lang="en-GB" sz="500">
                          <a:effectLst/>
                          <a:latin typeface="Tahoma" panose="020B0604030504040204" pitchFamily="34" charset="0"/>
                          <a:ea typeface="Tahoma" panose="020B0604030504040204" pitchFamily="34" charset="0"/>
                          <a:cs typeface="Tahoma" panose="020B0604030504040204" pitchFamily="34" charset="0"/>
                        </a:rPr>
                        <a:t>Key Vocabulary</a:t>
                      </a:r>
                    </a:p>
                  </a:txBody>
                  <a:tcPr marL="13265" marR="13265" marT="0" marB="0" anchor="ctr"/>
                </a:tc>
                <a:tc>
                  <a:txBody>
                    <a:bodyPr/>
                    <a:lstStyle/>
                    <a:p>
                      <a:pPr lvl="0" algn="l">
                        <a:lnSpc>
                          <a:spcPct val="114999"/>
                        </a:lnSpc>
                        <a:spcAft>
                          <a:spcPts val="0"/>
                        </a:spcAft>
                        <a:buNone/>
                      </a:pPr>
                      <a:r>
                        <a:rPr lang="en-GB" sz="500" b="1" i="0" u="none" strike="noStrike" noProof="0">
                          <a:solidFill>
                            <a:schemeClr val="tx1"/>
                          </a:solidFill>
                          <a:effectLst/>
                          <a:latin typeface="Tahoma"/>
                        </a:rPr>
                        <a:t>Expressive language, criteria.</a:t>
                      </a:r>
                      <a:endParaRPr lang="en-US" sz="800" b="1">
                        <a:solidFill>
                          <a:schemeClr val="tx1"/>
                        </a:solidFill>
                      </a:endParaRPr>
                    </a:p>
                  </a:txBody>
                  <a:tcPr marL="13265" marR="13265" marT="0" marB="0" anchor="ctr"/>
                </a:tc>
                <a:tc>
                  <a:txBody>
                    <a:bodyPr/>
                    <a:lstStyle/>
                    <a:p>
                      <a:pPr algn="l">
                        <a:lnSpc>
                          <a:spcPct val="115000"/>
                        </a:lnSpc>
                        <a:spcAft>
                          <a:spcPts val="0"/>
                        </a:spcAft>
                      </a:pPr>
                      <a:r>
                        <a:rPr lang="en-GB" sz="500" b="1" i="0" u="none" strike="noStrike" noProof="0">
                          <a:solidFill>
                            <a:srgbClr val="FF0000"/>
                          </a:solidFill>
                          <a:effectLst/>
                          <a:latin typeface="Tahoma"/>
                        </a:rPr>
                        <a:t>Analyse, improve.</a:t>
                      </a:r>
                      <a:endParaRPr lang="en-US" sz="1100"/>
                    </a:p>
                    <a:p>
                      <a:pPr lvl="0" algn="l">
                        <a:lnSpc>
                          <a:spcPct val="114999"/>
                        </a:lnSpc>
                        <a:spcAft>
                          <a:spcPts val="0"/>
                        </a:spcAft>
                        <a:buNone/>
                      </a:pPr>
                      <a:r>
                        <a:rPr lang="en-GB" sz="500" b="1">
                          <a:solidFill>
                            <a:srgbClr val="FFC000"/>
                          </a:solidFill>
                          <a:effectLst/>
                          <a:latin typeface="Tahoma"/>
                          <a:ea typeface="Tahoma"/>
                          <a:cs typeface="Tahoma"/>
                        </a:rPr>
                        <a:t>Convey, mood.</a:t>
                      </a:r>
                      <a:endParaRPr lang="en-US" sz="1100"/>
                    </a:p>
                  </a:txBody>
                  <a:tcPr marL="13265" marR="13265" marT="0" marB="0" anchor="ctr"/>
                </a:tc>
                <a:tc>
                  <a:txBody>
                    <a:bodyPr/>
                    <a:lstStyle/>
                    <a:p>
                      <a:pPr algn="l">
                        <a:lnSpc>
                          <a:spcPct val="115000"/>
                        </a:lnSpc>
                        <a:spcAft>
                          <a:spcPts val="0"/>
                        </a:spcAft>
                      </a:pPr>
                      <a:r>
                        <a:rPr lang="en-GB" sz="500">
                          <a:solidFill>
                            <a:srgbClr val="7030A0"/>
                          </a:solidFill>
                          <a:effectLst/>
                          <a:latin typeface="Tahoma" panose="020B0604030504040204" pitchFamily="34" charset="0"/>
                          <a:ea typeface="Tahoma" panose="020B0604030504040204" pitchFamily="34" charset="0"/>
                          <a:cs typeface="Tahoma" panose="020B0604030504040204" pitchFamily="34" charset="0"/>
                        </a:rPr>
                        <a:t>Interpretation, describing.</a:t>
                      </a:r>
                    </a:p>
                    <a:p>
                      <a:pPr algn="l">
                        <a:lnSpc>
                          <a:spcPct val="115000"/>
                        </a:lnSpc>
                        <a:spcAft>
                          <a:spcPts val="0"/>
                        </a:spcAft>
                      </a:pPr>
                      <a:endParaRPr lang="en-GB" sz="500">
                        <a:effectLst/>
                        <a:latin typeface="Tahoma" panose="020B0604030504040204" pitchFamily="34" charset="0"/>
                        <a:ea typeface="Tahoma" panose="020B0604030504040204" pitchFamily="34" charset="0"/>
                        <a:cs typeface="Tahoma" panose="020B0604030504040204" pitchFamily="34" charset="0"/>
                      </a:endParaRPr>
                    </a:p>
                  </a:txBody>
                  <a:tcPr marL="13265" marR="13265" marT="0" marB="0" anchor="ctr"/>
                </a:tc>
                <a:extLst>
                  <a:ext uri="{0D108BD9-81ED-4DB2-BD59-A6C34878D82A}">
                    <a16:rowId xmlns:a16="http://schemas.microsoft.com/office/drawing/2014/main" val="3823981714"/>
                  </a:ext>
                </a:extLst>
              </a:tr>
              <a:tr h="1354022">
                <a:tc>
                  <a:txBody>
                    <a:bodyPr/>
                    <a:lstStyle/>
                    <a:p>
                      <a:pPr algn="ctr">
                        <a:lnSpc>
                          <a:spcPct val="115000"/>
                        </a:lnSpc>
                        <a:spcAft>
                          <a:spcPts val="0"/>
                        </a:spcAft>
                      </a:pPr>
                      <a:r>
                        <a:rPr lang="en-GB" sz="500">
                          <a:effectLst/>
                          <a:latin typeface="Tahoma" panose="020B0604030504040204" pitchFamily="34" charset="0"/>
                          <a:ea typeface="Tahoma" panose="020B0604030504040204" pitchFamily="34" charset="0"/>
                          <a:cs typeface="Tahoma" panose="020B0604030504040204" pitchFamily="34" charset="0"/>
                        </a:rPr>
                        <a:t>Knowledge and understanding</a:t>
                      </a:r>
                    </a:p>
                  </a:txBody>
                  <a:tcPr marL="13265" marR="13265" marT="0" marB="0" anchor="ctr"/>
                </a:tc>
                <a:tc>
                  <a:txBody>
                    <a:bodyPr/>
                    <a:lstStyle/>
                    <a:p>
                      <a:pPr marL="171450" indent="-171450" algn="l">
                        <a:lnSpc>
                          <a:spcPct val="115000"/>
                        </a:lnSpc>
                        <a:spcAft>
                          <a:spcPts val="0"/>
                        </a:spcAft>
                        <a:buClr>
                          <a:srgbClr val="000000"/>
                        </a:buClr>
                        <a:buFont typeface="Arial,Sans-Serif" panose="020B0604020202020204" pitchFamily="34" charset="0"/>
                        <a:buChar char="•"/>
                      </a:pPr>
                      <a:r>
                        <a:rPr lang="en-GB" sz="500" b="1" i="0" u="none" strike="noStrike" noProof="0">
                          <a:solidFill>
                            <a:schemeClr val="tx1"/>
                          </a:solidFill>
                          <a:latin typeface="Tahoma"/>
                        </a:rPr>
                        <a:t>Know how music is produced in different ways by starting to explore standard notation</a:t>
                      </a:r>
                      <a:endParaRPr lang="en-US" sz="500" b="1" i="0" u="none" strike="noStrike" noProof="0">
                        <a:solidFill>
                          <a:schemeClr val="tx1"/>
                        </a:solidFill>
                        <a:latin typeface="Tahoma"/>
                      </a:endParaRPr>
                    </a:p>
                    <a:p>
                      <a:pPr marL="171450" lvl="0" indent="-171450" algn="l">
                        <a:lnSpc>
                          <a:spcPct val="114999"/>
                        </a:lnSpc>
                        <a:spcAft>
                          <a:spcPts val="0"/>
                        </a:spcAft>
                        <a:buClr>
                          <a:srgbClr val="000000"/>
                        </a:buClr>
                        <a:buFont typeface="Arial,Sans-Serif" panose="020B0604020202020204" pitchFamily="34" charset="0"/>
                        <a:buChar char="•"/>
                      </a:pPr>
                      <a:endParaRPr lang="en-GB" sz="500" b="1" i="0" u="none" strike="noStrike" noProof="0">
                        <a:solidFill>
                          <a:schemeClr val="tx1"/>
                        </a:solidFill>
                        <a:latin typeface="Tahoma"/>
                      </a:endParaRPr>
                    </a:p>
                    <a:p>
                      <a:pPr marL="171450" lvl="0" indent="-171450" algn="l">
                        <a:lnSpc>
                          <a:spcPct val="114999"/>
                        </a:lnSpc>
                        <a:spcAft>
                          <a:spcPts val="0"/>
                        </a:spcAft>
                        <a:buClr>
                          <a:srgbClr val="000000"/>
                        </a:buClr>
                        <a:buFont typeface="Arial,Sans-Serif" panose="020B0604020202020204" pitchFamily="34" charset="0"/>
                        <a:buChar char="•"/>
                      </a:pPr>
                      <a:r>
                        <a:rPr lang="en-GB" sz="500" b="1" i="0" u="none" strike="noStrike" noProof="0">
                          <a:solidFill>
                            <a:schemeClr val="tx1"/>
                          </a:solidFill>
                          <a:latin typeface="Tahoma"/>
                        </a:rPr>
                        <a:t>Practice applying words or chants to rhythms beginning to understand how to link each syllable to a different musical note</a:t>
                      </a:r>
                      <a:endParaRPr lang="en-US" sz="500" b="1" i="0" u="none" strike="noStrike" noProof="0">
                        <a:solidFill>
                          <a:schemeClr val="tx1"/>
                        </a:solidFill>
                        <a:latin typeface="Tahoma"/>
                      </a:endParaRPr>
                    </a:p>
                    <a:p>
                      <a:pPr marL="171450" lvl="0" indent="-171450" algn="l">
                        <a:lnSpc>
                          <a:spcPct val="114999"/>
                        </a:lnSpc>
                        <a:spcAft>
                          <a:spcPts val="0"/>
                        </a:spcAft>
                        <a:buFont typeface="Arial" panose="020B0604020202020204" pitchFamily="34" charset="0"/>
                        <a:buChar char="•"/>
                      </a:pPr>
                      <a:endParaRPr lang="en-GB" sz="500" b="1">
                        <a:solidFill>
                          <a:srgbClr val="FF0000"/>
                        </a:solidFill>
                        <a:latin typeface="Tahoma"/>
                        <a:ea typeface="Tahoma"/>
                        <a:cs typeface="Tahoma"/>
                      </a:endParaRPr>
                    </a:p>
                    <a:p>
                      <a:pPr marL="0" lvl="0" indent="0" algn="l">
                        <a:lnSpc>
                          <a:spcPct val="114999"/>
                        </a:lnSpc>
                        <a:spcAft>
                          <a:spcPts val="0"/>
                        </a:spcAft>
                        <a:buFont typeface="Arial" panose="020B0604020202020204" pitchFamily="34" charset="0"/>
                        <a:buNone/>
                      </a:pPr>
                      <a:r>
                        <a:rPr lang="en-GB" sz="500" b="1">
                          <a:solidFill>
                            <a:srgbClr val="FF0000"/>
                          </a:solidFill>
                          <a:latin typeface="Tahoma"/>
                          <a:ea typeface="Tahoma"/>
                          <a:cs typeface="Tahoma"/>
                        </a:rPr>
                        <a:t> </a:t>
                      </a:r>
                      <a:endParaRPr lang="en-GB" sz="500" b="1">
                        <a:effectLst/>
                        <a:latin typeface="Tahoma" panose="020B0604030504040204" pitchFamily="34" charset="0"/>
                        <a:ea typeface="Tahoma" panose="020B0604030504040204" pitchFamily="34" charset="0"/>
                        <a:cs typeface="Tahoma" panose="020B0604030504040204" pitchFamily="34" charset="0"/>
                      </a:endParaRPr>
                    </a:p>
                  </a:txBody>
                  <a:tcPr marL="13265" marR="13265" marT="0" marB="0" anchor="ctr"/>
                </a:tc>
                <a:tc>
                  <a:txBody>
                    <a:bodyPr/>
                    <a:lstStyle/>
                    <a:p>
                      <a:pPr marL="171450" indent="-171450" algn="l">
                        <a:lnSpc>
                          <a:spcPct val="114999"/>
                        </a:lnSpc>
                        <a:spcAft>
                          <a:spcPts val="0"/>
                        </a:spcAft>
                        <a:buClr>
                          <a:srgbClr val="000000"/>
                        </a:buClr>
                        <a:buFont typeface="Arial,Sans-Serif" panose="020B0604020202020204" pitchFamily="34" charset="0"/>
                        <a:buChar char="•"/>
                      </a:pPr>
                      <a:r>
                        <a:rPr lang="en-GB" sz="500" b="1" i="0" u="none" strike="noStrike" noProof="0">
                          <a:solidFill>
                            <a:srgbClr val="FF0000"/>
                          </a:solidFill>
                          <a:latin typeface="Tahoma"/>
                        </a:rPr>
                        <a:t>Begin to explore timbre e.g. illustrate a conversation with different instruments representing different people </a:t>
                      </a:r>
                      <a:endParaRPr lang="en-GB" sz="500" b="0" i="0" u="none" strike="noStrike" noProof="0">
                        <a:solidFill>
                          <a:srgbClr val="000000"/>
                        </a:solidFill>
                        <a:latin typeface="Tahoma"/>
                      </a:endParaRPr>
                    </a:p>
                    <a:p>
                      <a:pPr marL="171450" lvl="0" indent="-171450" algn="l">
                        <a:lnSpc>
                          <a:spcPct val="114999"/>
                        </a:lnSpc>
                        <a:spcAft>
                          <a:spcPts val="0"/>
                        </a:spcAft>
                        <a:buClr>
                          <a:srgbClr val="000000"/>
                        </a:buClr>
                        <a:buFont typeface="Arial,Sans-Serif" panose="020B0604020202020204" pitchFamily="34" charset="0"/>
                        <a:buChar char="•"/>
                      </a:pPr>
                      <a:endParaRPr lang="en-GB" sz="500" b="0" i="0" u="none" strike="noStrike" noProof="0">
                        <a:solidFill>
                          <a:srgbClr val="000000"/>
                        </a:solidFill>
                        <a:latin typeface="Tahoma"/>
                      </a:endParaRPr>
                    </a:p>
                    <a:p>
                      <a:pPr marL="171450" lvl="0" indent="-171450" algn="l">
                        <a:lnSpc>
                          <a:spcPct val="114999"/>
                        </a:lnSpc>
                        <a:spcAft>
                          <a:spcPts val="0"/>
                        </a:spcAft>
                        <a:buClr>
                          <a:srgbClr val="000000"/>
                        </a:buClr>
                        <a:buFont typeface="Arial,Sans-Serif" panose="020B0604020202020204" pitchFamily="34" charset="0"/>
                        <a:buChar char="•"/>
                      </a:pPr>
                      <a:r>
                        <a:rPr lang="en-GB" sz="500" b="1" i="0" u="none" strike="noStrike" noProof="0">
                          <a:solidFill>
                            <a:srgbClr val="FF0000"/>
                          </a:solidFill>
                          <a:latin typeface="Tahoma"/>
                        </a:rPr>
                        <a:t>Know how music is produced in different ways by using standard notation </a:t>
                      </a:r>
                      <a:endParaRPr lang="en-GB" sz="500" b="0" i="0" u="none" strike="noStrike" noProof="0">
                        <a:solidFill>
                          <a:srgbClr val="000000"/>
                        </a:solidFill>
                        <a:latin typeface="Tahoma"/>
                      </a:endParaRPr>
                    </a:p>
                    <a:p>
                      <a:pPr marL="0" lvl="0" indent="0" algn="l">
                        <a:lnSpc>
                          <a:spcPct val="114999"/>
                        </a:lnSpc>
                        <a:spcAft>
                          <a:spcPts val="0"/>
                        </a:spcAft>
                        <a:buClr>
                          <a:srgbClr val="000000"/>
                        </a:buClr>
                        <a:buNone/>
                      </a:pPr>
                      <a:endParaRPr lang="en-GB" sz="500" b="1" i="0" u="none" strike="noStrike" noProof="0">
                        <a:solidFill>
                          <a:srgbClr val="FF0000"/>
                        </a:solidFill>
                        <a:latin typeface="Tahoma"/>
                      </a:endParaRPr>
                    </a:p>
                    <a:p>
                      <a:pPr marL="171450" lvl="0" indent="-171450" algn="l">
                        <a:lnSpc>
                          <a:spcPct val="114999"/>
                        </a:lnSpc>
                        <a:spcAft>
                          <a:spcPts val="0"/>
                        </a:spcAft>
                        <a:buFont typeface="Arial" panose="020B0604020202020204" pitchFamily="34" charset="0"/>
                        <a:buChar char="•"/>
                      </a:pPr>
                      <a:r>
                        <a:rPr lang="en-GB" sz="500" b="1">
                          <a:solidFill>
                            <a:srgbClr val="FFC000"/>
                          </a:solidFill>
                          <a:latin typeface="Tahoma"/>
                          <a:ea typeface="Tahoma"/>
                          <a:cs typeface="Tahoma"/>
                        </a:rPr>
                        <a:t>Know how the musical elements can be combined to create different effects such as pitch, duration, dynamics, tempo, texture, silence and timbre </a:t>
                      </a:r>
                    </a:p>
                    <a:p>
                      <a:pPr marL="171450" indent="-171450" algn="l">
                        <a:lnSpc>
                          <a:spcPct val="115000"/>
                        </a:lnSpc>
                        <a:spcAft>
                          <a:spcPts val="0"/>
                        </a:spcAft>
                        <a:buFont typeface="Arial" panose="020B0604020202020204" pitchFamily="34" charset="0"/>
                        <a:buChar char="•"/>
                      </a:pPr>
                      <a:endParaRPr lang="en-GB" sz="500" b="1">
                        <a:solidFill>
                          <a:srgbClr val="FFC000"/>
                        </a:solidFill>
                        <a:latin typeface="Tahoma"/>
                        <a:ea typeface="Tahoma"/>
                        <a:cs typeface="Tahoma"/>
                      </a:endParaRPr>
                    </a:p>
                    <a:p>
                      <a:pPr marL="171450" indent="-171450" algn="l">
                        <a:lnSpc>
                          <a:spcPct val="115000"/>
                        </a:lnSpc>
                        <a:spcAft>
                          <a:spcPts val="0"/>
                        </a:spcAft>
                        <a:buFont typeface="Arial" panose="020B0604020202020204" pitchFamily="34" charset="0"/>
                        <a:buChar char="•"/>
                      </a:pPr>
                      <a:r>
                        <a:rPr lang="en-GB" sz="500" b="1">
                          <a:solidFill>
                            <a:srgbClr val="FFC000"/>
                          </a:solidFill>
                          <a:latin typeface="Tahoma"/>
                          <a:ea typeface="Tahoma"/>
                          <a:cs typeface="Tahoma"/>
                        </a:rPr>
                        <a:t>Begin to know when there is a need to use standard notation</a:t>
                      </a:r>
                      <a:endParaRPr lang="en-GB" sz="500" b="1">
                        <a:solidFill>
                          <a:srgbClr val="FFC000"/>
                        </a:solidFill>
                        <a:effectLst/>
                        <a:latin typeface="Tahoma"/>
                        <a:ea typeface="Tahoma"/>
                        <a:cs typeface="Tahoma"/>
                      </a:endParaRPr>
                    </a:p>
                  </a:txBody>
                  <a:tcPr marL="13265" marR="13265" marT="0" marB="0" anchor="ctr"/>
                </a:tc>
                <a:tc>
                  <a:txBody>
                    <a:bodyPr/>
                    <a:lstStyle/>
                    <a:p>
                      <a:pPr marL="171450" indent="-171450" algn="l">
                        <a:lnSpc>
                          <a:spcPct val="115000"/>
                        </a:lnSpc>
                        <a:spcAft>
                          <a:spcPts val="0"/>
                        </a:spcAft>
                        <a:buFont typeface="Arial" panose="020B0604020202020204" pitchFamily="34" charset="0"/>
                        <a:buChar char="•"/>
                      </a:pPr>
                      <a:r>
                        <a:rPr lang="en-GB" sz="500" b="1">
                          <a:solidFill>
                            <a:srgbClr val="7030A0"/>
                          </a:solidFill>
                          <a:latin typeface="Tahoma" panose="020B0604030504040204" pitchFamily="34" charset="0"/>
                          <a:ea typeface="Tahoma" panose="020B0604030504040204" pitchFamily="34" charset="0"/>
                          <a:cs typeface="Tahoma" panose="020B0604030504040204" pitchFamily="34" charset="0"/>
                        </a:rPr>
                        <a:t>Know and demonstrate how the musical elements can be combined to create different effects such as pitch, duration, dynamics, tempo, texture, silence and timbre </a:t>
                      </a:r>
                    </a:p>
                    <a:p>
                      <a:pPr marL="171450" indent="-171450" algn="l">
                        <a:lnSpc>
                          <a:spcPct val="115000"/>
                        </a:lnSpc>
                        <a:spcAft>
                          <a:spcPts val="0"/>
                        </a:spcAft>
                        <a:buFont typeface="Arial" panose="020B0604020202020204" pitchFamily="34" charset="0"/>
                        <a:buChar char="•"/>
                      </a:pPr>
                      <a:endParaRPr lang="en-GB" sz="500" b="1">
                        <a:solidFill>
                          <a:srgbClr val="7030A0"/>
                        </a:solidFill>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500" b="1">
                          <a:solidFill>
                            <a:srgbClr val="7030A0"/>
                          </a:solidFill>
                          <a:latin typeface="Tahoma" panose="020B0604030504040204" pitchFamily="34" charset="0"/>
                          <a:ea typeface="Tahoma" panose="020B0604030504040204" pitchFamily="34" charset="0"/>
                          <a:cs typeface="Tahoma" panose="020B0604030504040204" pitchFamily="34" charset="0"/>
                        </a:rPr>
                        <a:t>Know when there is a need to use standard notation and use it confidently</a:t>
                      </a:r>
                    </a:p>
                    <a:p>
                      <a:pPr marL="0" indent="0" algn="l">
                        <a:lnSpc>
                          <a:spcPct val="115000"/>
                        </a:lnSpc>
                        <a:spcAft>
                          <a:spcPts val="0"/>
                        </a:spcAft>
                        <a:buFont typeface="Arial" panose="020B0604020202020204" pitchFamily="34" charset="0"/>
                        <a:buNone/>
                      </a:pPr>
                      <a:endParaRPr lang="en-GB" sz="500" b="1">
                        <a:latin typeface="Tahoma" panose="020B0604030504040204" pitchFamily="34" charset="0"/>
                        <a:ea typeface="Tahoma" panose="020B0604030504040204" pitchFamily="34" charset="0"/>
                        <a:cs typeface="Tahoma" panose="020B0604030504040204" pitchFamily="34" charset="0"/>
                      </a:endParaRPr>
                    </a:p>
                    <a:p>
                      <a:pPr marL="171450" marR="0" lvl="0" indent="-171450" algn="l" defTabSz="685800" rtl="0" eaLnBrk="1" fontAlgn="auto" latinLnBrk="0" hangingPunct="1">
                        <a:lnSpc>
                          <a:spcPct val="114999"/>
                        </a:lnSpc>
                        <a:spcBef>
                          <a:spcPts val="0"/>
                        </a:spcBef>
                        <a:spcAft>
                          <a:spcPts val="0"/>
                        </a:spcAft>
                        <a:buClrTx/>
                        <a:buSzTx/>
                        <a:buFont typeface="Arial" panose="020B0604020202020204" pitchFamily="34" charset="0"/>
                        <a:buChar char="•"/>
                        <a:tabLst/>
                        <a:defRPr/>
                      </a:pPr>
                      <a:r>
                        <a:rPr kumimoji="0" lang="en-GB" sz="500" b="1" i="0" u="none" strike="noStrike" kern="1200" cap="none" spc="0" normalizeH="0" baseline="0" noProof="0">
                          <a:ln>
                            <a:noFill/>
                          </a:ln>
                          <a:solidFill>
                            <a:srgbClr val="FFC000"/>
                          </a:solidFill>
                          <a:effectLst/>
                          <a:uLnTx/>
                          <a:uFillTx/>
                          <a:latin typeface="Tahoma"/>
                          <a:ea typeface="Tahoma"/>
                          <a:cs typeface="Tahoma"/>
                        </a:rPr>
                        <a:t>Know how the musical elements can be combined to create different effects such as pitch, duration, dynamics, tempo, texture, silence and timbre </a:t>
                      </a:r>
                    </a:p>
                    <a:p>
                      <a:pPr marL="171450" marR="0" lvl="0" indent="-171450" algn="l" defTabSz="685800" rtl="0" eaLnBrk="1" fontAlgn="auto" latinLnBrk="0" hangingPunct="1">
                        <a:lnSpc>
                          <a:spcPct val="115000"/>
                        </a:lnSpc>
                        <a:spcBef>
                          <a:spcPts val="0"/>
                        </a:spcBef>
                        <a:spcAft>
                          <a:spcPts val="0"/>
                        </a:spcAft>
                        <a:buClrTx/>
                        <a:buSzTx/>
                        <a:buFont typeface="Arial" panose="020B0604020202020204" pitchFamily="34" charset="0"/>
                        <a:buChar char="•"/>
                        <a:tabLst/>
                        <a:defRPr/>
                      </a:pPr>
                      <a:endParaRPr kumimoji="0" lang="en-GB" sz="500" b="1" i="0" u="none" strike="noStrike" kern="1200" cap="none" spc="0" normalizeH="0" baseline="0" noProof="0">
                        <a:ln>
                          <a:noFill/>
                        </a:ln>
                        <a:solidFill>
                          <a:srgbClr val="FFC000"/>
                        </a:solidFill>
                        <a:effectLst/>
                        <a:uLnTx/>
                        <a:uFillTx/>
                        <a:latin typeface="Tahoma"/>
                        <a:ea typeface="Tahoma"/>
                        <a:cs typeface="Tahoma"/>
                      </a:endParaRPr>
                    </a:p>
                    <a:p>
                      <a:pPr marL="171450" marR="0" lvl="0" indent="-171450" algn="l" defTabSz="685800" rtl="0" eaLnBrk="1" fontAlgn="auto" latinLnBrk="0" hangingPunct="1">
                        <a:lnSpc>
                          <a:spcPct val="115000"/>
                        </a:lnSpc>
                        <a:spcBef>
                          <a:spcPts val="0"/>
                        </a:spcBef>
                        <a:spcAft>
                          <a:spcPts val="0"/>
                        </a:spcAft>
                        <a:buClrTx/>
                        <a:buSzTx/>
                        <a:buFont typeface="Arial" panose="020B0604020202020204" pitchFamily="34" charset="0"/>
                        <a:buChar char="•"/>
                        <a:tabLst/>
                        <a:defRPr/>
                      </a:pPr>
                      <a:r>
                        <a:rPr kumimoji="0" lang="en-GB" sz="500" b="1" i="0" u="none" strike="noStrike" kern="1200" cap="none" spc="0" normalizeH="0" baseline="0" noProof="0">
                          <a:ln>
                            <a:noFill/>
                          </a:ln>
                          <a:solidFill>
                            <a:srgbClr val="FFC000"/>
                          </a:solidFill>
                          <a:effectLst/>
                          <a:uLnTx/>
                          <a:uFillTx/>
                          <a:latin typeface="Tahoma"/>
                          <a:ea typeface="Tahoma"/>
                          <a:cs typeface="Tahoma"/>
                        </a:rPr>
                        <a:t>Begin to know when there is a need to use standard notation</a:t>
                      </a:r>
                      <a:endParaRPr lang="en-GB" sz="500" b="1">
                        <a:effectLst/>
                        <a:latin typeface="Tahoma" panose="020B0604030504040204" pitchFamily="34" charset="0"/>
                        <a:ea typeface="Tahoma" panose="020B0604030504040204" pitchFamily="34" charset="0"/>
                        <a:cs typeface="Tahoma" panose="020B0604030504040204" pitchFamily="34" charset="0"/>
                      </a:endParaRPr>
                    </a:p>
                  </a:txBody>
                  <a:tcPr marL="13265" marR="13265" marT="0" marB="0" anchor="ctr"/>
                </a:tc>
                <a:extLst>
                  <a:ext uri="{0D108BD9-81ED-4DB2-BD59-A6C34878D82A}">
                    <a16:rowId xmlns:a16="http://schemas.microsoft.com/office/drawing/2014/main" val="91534222"/>
                  </a:ext>
                </a:extLst>
              </a:tr>
              <a:tr h="422728">
                <a:tc>
                  <a:txBody>
                    <a:bodyPr/>
                    <a:lstStyle/>
                    <a:p>
                      <a:pPr algn="ctr">
                        <a:lnSpc>
                          <a:spcPct val="115000"/>
                        </a:lnSpc>
                        <a:spcAft>
                          <a:spcPts val="0"/>
                        </a:spcAft>
                      </a:pPr>
                      <a:r>
                        <a:rPr lang="en-GB" sz="500">
                          <a:effectLst/>
                          <a:latin typeface="Tahoma" panose="020B0604030504040204" pitchFamily="34" charset="0"/>
                          <a:ea typeface="Tahoma" panose="020B0604030504040204" pitchFamily="34" charset="0"/>
                          <a:cs typeface="Tahoma" panose="020B0604030504040204" pitchFamily="34" charset="0"/>
                        </a:rPr>
                        <a:t>Key Vocabulary</a:t>
                      </a:r>
                    </a:p>
                  </a:txBody>
                  <a:tcPr marL="13265" marR="13265" marT="0" marB="0" anchor="ctr"/>
                </a:tc>
                <a:tc>
                  <a:txBody>
                    <a:bodyPr/>
                    <a:lstStyle/>
                    <a:p>
                      <a:pPr lvl="0" algn="l">
                        <a:lnSpc>
                          <a:spcPct val="114999"/>
                        </a:lnSpc>
                        <a:spcAft>
                          <a:spcPts val="0"/>
                        </a:spcAft>
                        <a:buNone/>
                      </a:pPr>
                      <a:r>
                        <a:rPr lang="en-GB" sz="500" b="1" i="0" u="none" strike="noStrike" noProof="0">
                          <a:solidFill>
                            <a:schemeClr val="tx1"/>
                          </a:solidFill>
                          <a:effectLst/>
                          <a:latin typeface="Tahoma"/>
                        </a:rPr>
                        <a:t>Produced, explore, notation.</a:t>
                      </a:r>
                      <a:endParaRPr lang="en-US" sz="1100" b="1">
                        <a:solidFill>
                          <a:schemeClr val="tx1"/>
                        </a:solidFill>
                      </a:endParaRPr>
                    </a:p>
                  </a:txBody>
                  <a:tcPr marL="13265" marR="13265" marT="0" marB="0" anchor="ctr"/>
                </a:tc>
                <a:tc>
                  <a:txBody>
                    <a:bodyPr/>
                    <a:lstStyle/>
                    <a:p>
                      <a:pPr lvl="0" algn="l">
                        <a:lnSpc>
                          <a:spcPct val="114999"/>
                        </a:lnSpc>
                        <a:spcAft>
                          <a:spcPts val="0"/>
                        </a:spcAft>
                        <a:buNone/>
                      </a:pPr>
                      <a:r>
                        <a:rPr lang="en-GB" sz="500" b="1" i="0" u="none" strike="noStrike" noProof="0">
                          <a:solidFill>
                            <a:srgbClr val="FF0000"/>
                          </a:solidFill>
                          <a:effectLst/>
                          <a:latin typeface="Tahoma"/>
                        </a:rPr>
                        <a:t>Timbre, conversation, representing.</a:t>
                      </a:r>
                      <a:endParaRPr lang="en-US" sz="1100"/>
                    </a:p>
                    <a:p>
                      <a:pPr lvl="0" algn="l">
                        <a:lnSpc>
                          <a:spcPct val="114999"/>
                        </a:lnSpc>
                        <a:spcAft>
                          <a:spcPts val="0"/>
                        </a:spcAft>
                        <a:buNone/>
                      </a:pPr>
                      <a:r>
                        <a:rPr lang="en-GB" sz="500" b="1">
                          <a:solidFill>
                            <a:srgbClr val="FFC000"/>
                          </a:solidFill>
                          <a:effectLst/>
                          <a:latin typeface="Tahoma"/>
                          <a:ea typeface="Tahoma"/>
                          <a:cs typeface="Tahoma"/>
                        </a:rPr>
                        <a:t>Pitch, duration, dynamics, tempo, texture, silence.</a:t>
                      </a:r>
                    </a:p>
                  </a:txBody>
                  <a:tcPr marL="13265" marR="13265" marT="0" marB="0" anchor="ctr"/>
                </a:tc>
                <a:tc>
                  <a:txBody>
                    <a:bodyPr/>
                    <a:lstStyle/>
                    <a:p>
                      <a:pPr algn="l">
                        <a:lnSpc>
                          <a:spcPct val="115000"/>
                        </a:lnSpc>
                        <a:spcAft>
                          <a:spcPts val="0"/>
                        </a:spcAft>
                      </a:pPr>
                      <a:r>
                        <a:rPr lang="en-GB" sz="500" b="1">
                          <a:solidFill>
                            <a:srgbClr val="7030A0"/>
                          </a:solidFill>
                          <a:effectLst/>
                          <a:latin typeface="Tahoma" panose="020B0604030504040204" pitchFamily="34" charset="0"/>
                          <a:ea typeface="Tahoma" panose="020B0604030504040204" pitchFamily="34" charset="0"/>
                          <a:cs typeface="Tahoma" panose="020B0604030504040204" pitchFamily="34" charset="0"/>
                        </a:rPr>
                        <a:t>Demonstrate.</a:t>
                      </a:r>
                    </a:p>
                  </a:txBody>
                  <a:tcPr marL="13265" marR="13265" marT="0" marB="0" anchor="ctr"/>
                </a:tc>
                <a:extLst>
                  <a:ext uri="{0D108BD9-81ED-4DB2-BD59-A6C34878D82A}">
                    <a16:rowId xmlns:a16="http://schemas.microsoft.com/office/drawing/2014/main" val="2792791123"/>
                  </a:ext>
                </a:extLst>
              </a:tr>
            </a:tbl>
          </a:graphicData>
        </a:graphic>
      </p:graphicFrame>
    </p:spTree>
    <p:extLst>
      <p:ext uri="{BB962C8B-B14F-4D97-AF65-F5344CB8AC3E}">
        <p14:creationId xmlns:p14="http://schemas.microsoft.com/office/powerpoint/2010/main" val="3085672716"/>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5709" y="1030870"/>
            <a:ext cx="522261" cy="518100"/>
          </a:xfrm>
          <a:prstGeom prst="rect">
            <a:avLst/>
          </a:prstGeom>
        </p:spPr>
      </p:pic>
      <p:sp>
        <p:nvSpPr>
          <p:cNvPr id="6" name="TextBox 5"/>
          <p:cNvSpPr txBox="1"/>
          <p:nvPr/>
        </p:nvSpPr>
        <p:spPr>
          <a:xfrm>
            <a:off x="2479717" y="1064784"/>
            <a:ext cx="4506686" cy="484748"/>
          </a:xfrm>
          <a:prstGeom prst="rect">
            <a:avLst/>
          </a:prstGeom>
          <a:noFill/>
        </p:spPr>
        <p:txBody>
          <a:bodyPr wrap="square" lIns="68580" tIns="34290" rIns="68580" bIns="34290" rtlCol="0" anchor="t">
            <a:spAutoFit/>
          </a:bodyPr>
          <a:lstStyle/>
          <a:p>
            <a:pPr defTabSz="514350"/>
            <a:r>
              <a:rPr lang="en-GB" sz="2700" b="1">
                <a:solidFill>
                  <a:srgbClr val="002060"/>
                </a:solidFill>
                <a:latin typeface="Tahoma"/>
                <a:ea typeface="Tahoma"/>
                <a:cs typeface="Tahoma"/>
              </a:rPr>
              <a:t>Music Years EYFS -Year 2</a:t>
            </a:r>
            <a:endParaRPr lang="en-GB" sz="2700" b="1">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4" name="Rectangle 1"/>
          <p:cNvSpPr>
            <a:spLocks noChangeArrowheads="1"/>
          </p:cNvSpPr>
          <p:nvPr/>
        </p:nvSpPr>
        <p:spPr bwMode="auto">
          <a:xfrm>
            <a:off x="2257426" y="2543746"/>
            <a:ext cx="103939" cy="2078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51435" tIns="25718" rIns="51435" bIns="25718" numCol="1" anchor="ctr" anchorCtr="0" compatLnSpc="1">
            <a:prstTxWarp prst="textNoShape">
              <a:avLst/>
            </a:prstTxWarp>
            <a:spAutoFit/>
          </a:bodyPr>
          <a:lstStyle/>
          <a:p>
            <a:pPr defTabSz="514350" fontAlgn="base">
              <a:spcBef>
                <a:spcPct val="0"/>
              </a:spcBef>
              <a:spcAft>
                <a:spcPct val="0"/>
              </a:spcAft>
            </a:pPr>
            <a:endParaRPr lang="en-US" altLang="en-US" sz="1013">
              <a:solidFill>
                <a:prstClr val="black"/>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nvGraphicFramePr>
        <p:xfrm>
          <a:off x="1464275" y="1682063"/>
          <a:ext cx="5763081" cy="4145067"/>
        </p:xfrm>
        <a:graphic>
          <a:graphicData uri="http://schemas.openxmlformats.org/drawingml/2006/table">
            <a:tbl>
              <a:tblPr firstRow="1" firstCol="1" bandRow="1">
                <a:tableStyleId>{5C22544A-7EE6-4342-B048-85BDC9FD1C3A}</a:tableStyleId>
              </a:tblPr>
              <a:tblGrid>
                <a:gridCol w="467779">
                  <a:extLst>
                    <a:ext uri="{9D8B030D-6E8A-4147-A177-3AD203B41FA5}">
                      <a16:colId xmlns:a16="http://schemas.microsoft.com/office/drawing/2014/main" val="20000"/>
                    </a:ext>
                  </a:extLst>
                </a:gridCol>
                <a:gridCol w="1644016">
                  <a:extLst>
                    <a:ext uri="{9D8B030D-6E8A-4147-A177-3AD203B41FA5}">
                      <a16:colId xmlns:a16="http://schemas.microsoft.com/office/drawing/2014/main" val="3718950702"/>
                    </a:ext>
                  </a:extLst>
                </a:gridCol>
                <a:gridCol w="1739795">
                  <a:extLst>
                    <a:ext uri="{9D8B030D-6E8A-4147-A177-3AD203B41FA5}">
                      <a16:colId xmlns:a16="http://schemas.microsoft.com/office/drawing/2014/main" val="20001"/>
                    </a:ext>
                  </a:extLst>
                </a:gridCol>
                <a:gridCol w="1911491">
                  <a:extLst>
                    <a:ext uri="{9D8B030D-6E8A-4147-A177-3AD203B41FA5}">
                      <a16:colId xmlns:a16="http://schemas.microsoft.com/office/drawing/2014/main" val="20002"/>
                    </a:ext>
                  </a:extLst>
                </a:gridCol>
              </a:tblGrid>
              <a:tr h="207252">
                <a:tc>
                  <a:txBody>
                    <a:bodyPr/>
                    <a:lstStyle/>
                    <a:p>
                      <a:pPr>
                        <a:lnSpc>
                          <a:spcPct val="115000"/>
                        </a:lnSpc>
                        <a:spcAft>
                          <a:spcPts val="0"/>
                        </a:spcAft>
                      </a:pPr>
                      <a:r>
                        <a:rPr lang="en-GB" sz="500">
                          <a:effectLst/>
                          <a:latin typeface="Tahoma" panose="020B0604030504040204" pitchFamily="34" charset="0"/>
                          <a:ea typeface="Tahoma" panose="020B0604030504040204" pitchFamily="34" charset="0"/>
                          <a:cs typeface="Tahoma" panose="020B0604030504040204" pitchFamily="34" charset="0"/>
                        </a:rPr>
                        <a:t> </a:t>
                      </a:r>
                    </a:p>
                  </a:txBody>
                  <a:tcPr marL="13265" marR="13265" marT="0" marB="0"/>
                </a:tc>
                <a:tc>
                  <a:txBody>
                    <a:bodyPr/>
                    <a:lstStyle/>
                    <a:p>
                      <a:pPr algn="ctr">
                        <a:lnSpc>
                          <a:spcPct val="115000"/>
                        </a:lnSpc>
                        <a:spcAft>
                          <a:spcPts val="0"/>
                        </a:spcAft>
                      </a:pPr>
                      <a:r>
                        <a:rPr lang="en-GB" sz="500">
                          <a:effectLst/>
                          <a:latin typeface="Tahoma" panose="020B0604030504040204" pitchFamily="34" charset="0"/>
                          <a:ea typeface="Tahoma" panose="020B0604030504040204" pitchFamily="34" charset="0"/>
                          <a:cs typeface="Tahoma" panose="020B0604030504040204" pitchFamily="34" charset="0"/>
                        </a:rPr>
                        <a:t>EYFS</a:t>
                      </a:r>
                    </a:p>
                  </a:txBody>
                  <a:tcPr marL="13265" marR="13265" marT="0" marB="0" anchor="ctr"/>
                </a:tc>
                <a:tc>
                  <a:txBody>
                    <a:bodyPr/>
                    <a:lstStyle/>
                    <a:p>
                      <a:pPr algn="ctr">
                        <a:lnSpc>
                          <a:spcPct val="115000"/>
                        </a:lnSpc>
                        <a:spcAft>
                          <a:spcPts val="0"/>
                        </a:spcAft>
                      </a:pPr>
                      <a:r>
                        <a:rPr lang="en-GB" sz="500">
                          <a:effectLst/>
                          <a:latin typeface="Tahoma" panose="020B0604030504040204" pitchFamily="34" charset="0"/>
                          <a:ea typeface="Tahoma" panose="020B0604030504040204" pitchFamily="34" charset="0"/>
                          <a:cs typeface="Tahoma" panose="020B0604030504040204" pitchFamily="34" charset="0"/>
                        </a:rPr>
                        <a:t>Year 1</a:t>
                      </a:r>
                    </a:p>
                  </a:txBody>
                  <a:tcPr marL="13265" marR="13265" marT="0" marB="0" anchor="ctr"/>
                </a:tc>
                <a:tc>
                  <a:txBody>
                    <a:bodyPr/>
                    <a:lstStyle/>
                    <a:p>
                      <a:pPr algn="ctr">
                        <a:lnSpc>
                          <a:spcPct val="115000"/>
                        </a:lnSpc>
                        <a:spcAft>
                          <a:spcPts val="0"/>
                        </a:spcAft>
                      </a:pPr>
                      <a:r>
                        <a:rPr lang="en-GB" sz="500">
                          <a:effectLst/>
                          <a:latin typeface="Tahoma" panose="020B0604030504040204" pitchFamily="34" charset="0"/>
                          <a:ea typeface="Tahoma" panose="020B0604030504040204" pitchFamily="34" charset="0"/>
                          <a:cs typeface="Tahoma" panose="020B0604030504040204" pitchFamily="34" charset="0"/>
                        </a:rPr>
                        <a:t>Year 2</a:t>
                      </a:r>
                    </a:p>
                  </a:txBody>
                  <a:tcPr marL="13265" marR="13265" marT="0" marB="0" anchor="ctr"/>
                </a:tc>
                <a:extLst>
                  <a:ext uri="{0D108BD9-81ED-4DB2-BD59-A6C34878D82A}">
                    <a16:rowId xmlns:a16="http://schemas.microsoft.com/office/drawing/2014/main" val="10000"/>
                  </a:ext>
                </a:extLst>
              </a:tr>
              <a:tr h="1421167">
                <a:tc>
                  <a:txBody>
                    <a:bodyPr/>
                    <a:lstStyle/>
                    <a:p>
                      <a:pPr algn="ctr">
                        <a:lnSpc>
                          <a:spcPct val="115000"/>
                        </a:lnSpc>
                        <a:spcAft>
                          <a:spcPts val="0"/>
                        </a:spcAft>
                      </a:pPr>
                      <a:r>
                        <a:rPr lang="en-GB" sz="500">
                          <a:latin typeface="Tahoma" panose="020B0604030504040204" pitchFamily="34" charset="0"/>
                          <a:ea typeface="Tahoma" panose="020B0604030504040204" pitchFamily="34" charset="0"/>
                          <a:cs typeface="Tahoma" panose="020B0604030504040204" pitchFamily="34" charset="0"/>
                        </a:rPr>
                        <a:t>Composing</a:t>
                      </a:r>
                      <a:endParaRPr lang="en-GB" sz="500">
                        <a:effectLst/>
                        <a:latin typeface="Tahoma" panose="020B0604030504040204" pitchFamily="34" charset="0"/>
                        <a:ea typeface="Tahoma" panose="020B0604030504040204" pitchFamily="34" charset="0"/>
                        <a:cs typeface="Tahoma" panose="020B0604030504040204" pitchFamily="34" charset="0"/>
                      </a:endParaRPr>
                    </a:p>
                  </a:txBody>
                  <a:tcPr marL="13265" marR="13265" marT="0" marB="0" anchor="ctr"/>
                </a:tc>
                <a:tc>
                  <a:txBody>
                    <a:bodyPr/>
                    <a:lstStyle/>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500">
                          <a:effectLst/>
                          <a:latin typeface="Tahoma" panose="020B0604030504040204" pitchFamily="34" charset="0"/>
                          <a:ea typeface="Tahoma" panose="020B0604030504040204" pitchFamily="34" charset="0"/>
                          <a:cs typeface="Tahoma" panose="020B0604030504040204" pitchFamily="34" charset="0"/>
                        </a:rPr>
                        <a:t>Create their own song, or improvise a song around one they know</a:t>
                      </a:r>
                    </a:p>
                    <a:p>
                      <a:pPr marL="0" indent="0" algn="l">
                        <a:lnSpc>
                          <a:spcPct val="115000"/>
                        </a:lnSpc>
                        <a:spcAft>
                          <a:spcPts val="0"/>
                        </a:spcAft>
                        <a:buFont typeface="Arial" panose="020B0604020202020204" pitchFamily="34" charset="0"/>
                        <a:buNone/>
                      </a:pPr>
                      <a:endParaRPr lang="en-GB" sz="500">
                        <a:effectLst/>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500">
                          <a:effectLst/>
                          <a:latin typeface="Tahoma" panose="020B0604030504040204" pitchFamily="34" charset="0"/>
                          <a:ea typeface="Tahoma" panose="020B0604030504040204" pitchFamily="34" charset="0"/>
                          <a:cs typeface="Tahoma" panose="020B0604030504040204" pitchFamily="34" charset="0"/>
                        </a:rPr>
                        <a:t>Create collaboratively</a:t>
                      </a:r>
                    </a:p>
                  </a:txBody>
                  <a:tcPr marL="13265" marR="13265" marT="0" marB="0" anchor="ctr"/>
                </a:tc>
                <a:tc>
                  <a:txBody>
                    <a:bodyPr/>
                    <a:lstStyle/>
                    <a:p>
                      <a:pPr marL="171450" indent="-171450" algn="l">
                        <a:lnSpc>
                          <a:spcPct val="115000"/>
                        </a:lnSpc>
                        <a:spcAft>
                          <a:spcPts val="0"/>
                        </a:spcAft>
                        <a:buFont typeface="Arial" panose="020B0604020202020204" pitchFamily="34" charset="0"/>
                        <a:buChar char="•"/>
                      </a:pPr>
                      <a:r>
                        <a:rPr lang="en-GB" sz="500">
                          <a:latin typeface="Tahoma" panose="020B0604030504040204" pitchFamily="34" charset="0"/>
                          <a:ea typeface="Tahoma" panose="020B0604030504040204" pitchFamily="34" charset="0"/>
                          <a:cs typeface="Tahoma" panose="020B0604030504040204" pitchFamily="34" charset="0"/>
                        </a:rPr>
                        <a:t>Experiment with simple rhythmic patterns using clapping games </a:t>
                      </a:r>
                    </a:p>
                    <a:p>
                      <a:pPr marL="171450" indent="-171450" algn="l">
                        <a:lnSpc>
                          <a:spcPct val="115000"/>
                        </a:lnSpc>
                        <a:spcAft>
                          <a:spcPts val="0"/>
                        </a:spcAft>
                        <a:buFont typeface="Arial" panose="020B0604020202020204" pitchFamily="34" charset="0"/>
                        <a:buChar char="•"/>
                      </a:pPr>
                      <a:endParaRPr lang="en-GB" sz="500">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500">
                          <a:latin typeface="Tahoma" panose="020B0604030504040204" pitchFamily="34" charset="0"/>
                          <a:ea typeface="Tahoma" panose="020B0604030504040204" pitchFamily="34" charset="0"/>
                          <a:cs typeface="Tahoma" panose="020B0604030504040204" pitchFamily="34" charset="0"/>
                        </a:rPr>
                        <a:t>Explore instrument, body and environmental sounds</a:t>
                      </a:r>
                      <a:endParaRPr lang="en-GB" sz="500">
                        <a:effectLst/>
                        <a:latin typeface="Tahoma" panose="020B0604030504040204" pitchFamily="34" charset="0"/>
                        <a:ea typeface="Tahoma" panose="020B0604030504040204" pitchFamily="34" charset="0"/>
                        <a:cs typeface="Tahoma" panose="020B0604030504040204" pitchFamily="34" charset="0"/>
                      </a:endParaRPr>
                    </a:p>
                    <a:p>
                      <a:pPr marL="0" indent="0" algn="l">
                        <a:lnSpc>
                          <a:spcPct val="115000"/>
                        </a:lnSpc>
                        <a:spcAft>
                          <a:spcPts val="0"/>
                        </a:spcAft>
                        <a:buFont typeface="Arial" panose="020B0604020202020204" pitchFamily="34" charset="0"/>
                        <a:buNone/>
                      </a:pPr>
                      <a:endParaRPr lang="en-GB" sz="500">
                        <a:effectLst/>
                        <a:latin typeface="Tahoma" panose="020B0604030504040204" pitchFamily="34" charset="0"/>
                        <a:ea typeface="Tahoma" panose="020B0604030504040204" pitchFamily="34" charset="0"/>
                        <a:cs typeface="Tahoma" panose="020B0604030504040204" pitchFamily="34" charset="0"/>
                      </a:endParaRPr>
                    </a:p>
                  </a:txBody>
                  <a:tcPr marL="13265" marR="13265" marT="0" marB="0" anchor="ctr"/>
                </a:tc>
                <a:tc>
                  <a:txBody>
                    <a:bodyPr/>
                    <a:lstStyle/>
                    <a:p>
                      <a:pPr marL="171450" indent="-171450" algn="l">
                        <a:lnSpc>
                          <a:spcPct val="115000"/>
                        </a:lnSpc>
                        <a:spcAft>
                          <a:spcPts val="0"/>
                        </a:spcAft>
                        <a:buFont typeface="Arial" panose="020B0604020202020204" pitchFamily="34" charset="0"/>
                        <a:buChar char="•"/>
                      </a:pPr>
                      <a:r>
                        <a:rPr lang="en-GB" sz="500">
                          <a:latin typeface="Tahoma" panose="020B0604030504040204" pitchFamily="34" charset="0"/>
                          <a:ea typeface="Tahoma" panose="020B0604030504040204" pitchFamily="34" charset="0"/>
                          <a:cs typeface="Tahoma" panose="020B0604030504040204" pitchFamily="34" charset="0"/>
                        </a:rPr>
                        <a:t>Create simple rhythmic and musical patterns – create and repeat a sequence of sounds</a:t>
                      </a:r>
                    </a:p>
                    <a:p>
                      <a:pPr marL="171450" indent="-171450" algn="l">
                        <a:lnSpc>
                          <a:spcPct val="115000"/>
                        </a:lnSpc>
                        <a:spcAft>
                          <a:spcPts val="0"/>
                        </a:spcAft>
                        <a:buFont typeface="Arial" panose="020B0604020202020204" pitchFamily="34" charset="0"/>
                        <a:buChar char="•"/>
                      </a:pPr>
                      <a:endParaRPr lang="en-GB" sz="500">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500">
                          <a:latin typeface="Tahoma" panose="020B0604030504040204" pitchFamily="34" charset="0"/>
                          <a:ea typeface="Tahoma" panose="020B0604030504040204" pitchFamily="34" charset="0"/>
                          <a:cs typeface="Tahoma" panose="020B0604030504040204" pitchFamily="34" charset="0"/>
                        </a:rPr>
                        <a:t> Use instrument and body sounds </a:t>
                      </a:r>
                    </a:p>
                    <a:p>
                      <a:pPr marL="171450" indent="-171450" algn="l">
                        <a:lnSpc>
                          <a:spcPct val="115000"/>
                        </a:lnSpc>
                        <a:spcAft>
                          <a:spcPts val="0"/>
                        </a:spcAft>
                        <a:buFont typeface="Arial" panose="020B0604020202020204" pitchFamily="34" charset="0"/>
                        <a:buChar char="•"/>
                      </a:pPr>
                      <a:endParaRPr lang="en-GB" sz="500">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500">
                          <a:latin typeface="Tahoma" panose="020B0604030504040204" pitchFamily="34" charset="0"/>
                          <a:ea typeface="Tahoma" panose="020B0604030504040204" pitchFamily="34" charset="0"/>
                          <a:cs typeface="Tahoma" panose="020B0604030504040204" pitchFamily="34" charset="0"/>
                        </a:rPr>
                        <a:t>Choose and organise sounds freely from a wider range of tuned and untuned percussion and environmental sounds </a:t>
                      </a:r>
                    </a:p>
                    <a:p>
                      <a:pPr marL="171450" indent="-171450" algn="l">
                        <a:lnSpc>
                          <a:spcPct val="115000"/>
                        </a:lnSpc>
                        <a:spcAft>
                          <a:spcPts val="0"/>
                        </a:spcAft>
                        <a:buFont typeface="Arial" panose="020B0604020202020204" pitchFamily="34" charset="0"/>
                        <a:buChar char="•"/>
                      </a:pPr>
                      <a:endParaRPr lang="en-GB" sz="500">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500">
                          <a:latin typeface="Tahoma" panose="020B0604030504040204" pitchFamily="34" charset="0"/>
                          <a:ea typeface="Tahoma" panose="020B0604030504040204" pitchFamily="34" charset="0"/>
                          <a:cs typeface="Tahoma" panose="020B0604030504040204" pitchFamily="34" charset="0"/>
                        </a:rPr>
                        <a:t>Use technology to create sounds </a:t>
                      </a:r>
                    </a:p>
                    <a:p>
                      <a:pPr marL="171450" indent="-171450" algn="l">
                        <a:lnSpc>
                          <a:spcPct val="115000"/>
                        </a:lnSpc>
                        <a:spcAft>
                          <a:spcPts val="0"/>
                        </a:spcAft>
                        <a:buFont typeface="Arial" panose="020B0604020202020204" pitchFamily="34" charset="0"/>
                        <a:buChar char="•"/>
                      </a:pPr>
                      <a:endParaRPr lang="en-GB" sz="500">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500">
                          <a:latin typeface="Tahoma" panose="020B0604030504040204" pitchFamily="34" charset="0"/>
                          <a:ea typeface="Tahoma" panose="020B0604030504040204" pitchFamily="34" charset="0"/>
                          <a:cs typeface="Tahoma" panose="020B0604030504040204" pitchFamily="34" charset="0"/>
                        </a:rPr>
                        <a:t>Use sound to accompany a story </a:t>
                      </a:r>
                      <a:endParaRPr lang="en-GB" sz="500">
                        <a:effectLst/>
                        <a:latin typeface="Tahoma" panose="020B0604030504040204" pitchFamily="34" charset="0"/>
                        <a:ea typeface="Tahoma" panose="020B0604030504040204" pitchFamily="34" charset="0"/>
                        <a:cs typeface="Tahoma" panose="020B0604030504040204" pitchFamily="34" charset="0"/>
                      </a:endParaRPr>
                    </a:p>
                    <a:p>
                      <a:pPr marL="0" indent="0" algn="l">
                        <a:lnSpc>
                          <a:spcPct val="115000"/>
                        </a:lnSpc>
                        <a:spcAft>
                          <a:spcPts val="0"/>
                        </a:spcAft>
                        <a:buFont typeface="Arial" panose="020B0604020202020204" pitchFamily="34" charset="0"/>
                        <a:buNone/>
                      </a:pPr>
                      <a:endParaRPr lang="en-GB" sz="500">
                        <a:effectLst/>
                        <a:latin typeface="Tahoma" panose="020B0604030504040204" pitchFamily="34" charset="0"/>
                        <a:ea typeface="Tahoma" panose="020B0604030504040204" pitchFamily="34" charset="0"/>
                        <a:cs typeface="Tahoma" panose="020B0604030504040204" pitchFamily="34" charset="0"/>
                      </a:endParaRPr>
                    </a:p>
                  </a:txBody>
                  <a:tcPr marL="13265" marR="13265" marT="0" marB="0" anchor="ctr"/>
                </a:tc>
                <a:extLst>
                  <a:ext uri="{0D108BD9-81ED-4DB2-BD59-A6C34878D82A}">
                    <a16:rowId xmlns:a16="http://schemas.microsoft.com/office/drawing/2014/main" val="10001"/>
                  </a:ext>
                </a:extLst>
              </a:tr>
              <a:tr h="710583">
                <a:tc>
                  <a:txBody>
                    <a:bodyPr/>
                    <a:lstStyle/>
                    <a:p>
                      <a:pPr algn="ctr">
                        <a:lnSpc>
                          <a:spcPct val="115000"/>
                        </a:lnSpc>
                        <a:spcAft>
                          <a:spcPts val="0"/>
                        </a:spcAft>
                      </a:pPr>
                      <a:r>
                        <a:rPr lang="en-GB" sz="500">
                          <a:effectLst/>
                          <a:latin typeface="Tahoma" panose="020B0604030504040204" pitchFamily="34" charset="0"/>
                          <a:ea typeface="Tahoma" panose="020B0604030504040204" pitchFamily="34" charset="0"/>
                          <a:cs typeface="Tahoma" panose="020B0604030504040204" pitchFamily="34" charset="0"/>
                        </a:rPr>
                        <a:t>Key Vocabulary</a:t>
                      </a:r>
                    </a:p>
                  </a:txBody>
                  <a:tcPr marL="13265" marR="13265" marT="0" marB="0" anchor="ctr"/>
                </a:tc>
                <a:tc>
                  <a:txBody>
                    <a:bodyPr/>
                    <a:lstStyle/>
                    <a:p>
                      <a:pPr algn="l">
                        <a:lnSpc>
                          <a:spcPct val="107000"/>
                        </a:lnSpc>
                        <a:spcAft>
                          <a:spcPts val="800"/>
                        </a:spcAft>
                      </a:pPr>
                      <a:endParaRPr lang="en-GB" sz="500" b="0">
                        <a:effectLst/>
                        <a:latin typeface="Tahoma" panose="020B0604030504040204" pitchFamily="34" charset="0"/>
                        <a:ea typeface="Tahoma" panose="020B0604030504040204" pitchFamily="34" charset="0"/>
                        <a:cs typeface="Tahoma" panose="020B0604030504040204" pitchFamily="34" charset="0"/>
                      </a:endParaRPr>
                    </a:p>
                    <a:p>
                      <a:pPr algn="l">
                        <a:lnSpc>
                          <a:spcPct val="107000"/>
                        </a:lnSpc>
                        <a:spcAft>
                          <a:spcPts val="800"/>
                        </a:spcAft>
                      </a:pPr>
                      <a:r>
                        <a:rPr lang="en-GB" sz="500" b="0">
                          <a:effectLst/>
                          <a:latin typeface="Tahoma" panose="020B0604030504040204" pitchFamily="34" charset="0"/>
                          <a:ea typeface="Tahoma" panose="020B0604030504040204" pitchFamily="34" charset="0"/>
                          <a:cs typeface="Tahoma" panose="020B0604030504040204" pitchFamily="34" charset="0"/>
                        </a:rPr>
                        <a:t>Create</a:t>
                      </a:r>
                    </a:p>
                  </a:txBody>
                  <a:tcPr marL="64294" marR="64294" marT="0" marB="0"/>
                </a:tc>
                <a:tc>
                  <a:txBody>
                    <a:bodyPr/>
                    <a:lstStyle/>
                    <a:p>
                      <a:pPr algn="l">
                        <a:lnSpc>
                          <a:spcPct val="107000"/>
                        </a:lnSpc>
                        <a:spcAft>
                          <a:spcPts val="800"/>
                        </a:spcAft>
                      </a:pPr>
                      <a:endParaRPr lang="en-GB" sz="500" b="0">
                        <a:effectLst/>
                        <a:latin typeface="Tahoma" panose="020B0604030504040204" pitchFamily="34" charset="0"/>
                        <a:ea typeface="Tahoma" panose="020B0604030504040204" pitchFamily="34" charset="0"/>
                        <a:cs typeface="Tahoma" panose="020B0604030504040204" pitchFamily="34" charset="0"/>
                      </a:endParaRPr>
                    </a:p>
                    <a:p>
                      <a:pPr algn="l">
                        <a:lnSpc>
                          <a:spcPct val="107000"/>
                        </a:lnSpc>
                        <a:spcAft>
                          <a:spcPts val="800"/>
                        </a:spcAft>
                      </a:pPr>
                      <a:r>
                        <a:rPr lang="en-GB" sz="500" b="0">
                          <a:effectLst/>
                          <a:latin typeface="Tahoma" panose="020B0604030504040204" pitchFamily="34" charset="0"/>
                          <a:ea typeface="Tahoma" panose="020B0604030504040204" pitchFamily="34" charset="0"/>
                          <a:cs typeface="Tahoma" panose="020B0604030504040204" pitchFamily="34" charset="0"/>
                        </a:rPr>
                        <a:t>Instruments, sounds, recorded, notes, composition, melodic phrases.</a:t>
                      </a:r>
                    </a:p>
                    <a:p>
                      <a:pPr algn="l">
                        <a:lnSpc>
                          <a:spcPct val="107000"/>
                        </a:lnSpc>
                        <a:spcAft>
                          <a:spcPts val="800"/>
                        </a:spcAft>
                      </a:pPr>
                      <a:endParaRPr lang="en-GB" sz="500" b="0">
                        <a:effectLst/>
                        <a:latin typeface="Tahoma" panose="020B0604030504040204" pitchFamily="34" charset="0"/>
                        <a:ea typeface="Tahoma" panose="020B0604030504040204" pitchFamily="34" charset="0"/>
                        <a:cs typeface="Tahoma" panose="020B0604030504040204" pitchFamily="34" charset="0"/>
                      </a:endParaRPr>
                    </a:p>
                    <a:p>
                      <a:pPr algn="l">
                        <a:lnSpc>
                          <a:spcPct val="107000"/>
                        </a:lnSpc>
                        <a:spcAft>
                          <a:spcPts val="800"/>
                        </a:spcAft>
                      </a:pPr>
                      <a:endParaRPr lang="en-GB" sz="500" b="0">
                        <a:effectLst/>
                        <a:latin typeface="Tahoma" panose="020B0604030504040204" pitchFamily="34" charset="0"/>
                        <a:ea typeface="Tahoma" panose="020B0604030504040204" pitchFamily="34" charset="0"/>
                        <a:cs typeface="Tahoma" panose="020B0604030504040204" pitchFamily="34" charset="0"/>
                      </a:endParaRPr>
                    </a:p>
                  </a:txBody>
                  <a:tcPr marL="64294" marR="64294" marT="0" marB="0"/>
                </a:tc>
                <a:tc>
                  <a:txBody>
                    <a:bodyPr/>
                    <a:lstStyle/>
                    <a:p>
                      <a:pPr algn="l">
                        <a:lnSpc>
                          <a:spcPct val="107000"/>
                        </a:lnSpc>
                        <a:spcAft>
                          <a:spcPts val="800"/>
                        </a:spcAft>
                      </a:pPr>
                      <a:endParaRPr lang="en-GB" sz="500" b="0">
                        <a:effectLst/>
                        <a:latin typeface="Tahoma" panose="020B0604030504040204" pitchFamily="34" charset="0"/>
                        <a:ea typeface="Tahoma" panose="020B0604030504040204" pitchFamily="34" charset="0"/>
                        <a:cs typeface="Tahoma" panose="020B0604030504040204" pitchFamily="34" charset="0"/>
                      </a:endParaRPr>
                    </a:p>
                    <a:p>
                      <a:pPr algn="l">
                        <a:lnSpc>
                          <a:spcPct val="107000"/>
                        </a:lnSpc>
                        <a:spcAft>
                          <a:spcPts val="800"/>
                        </a:spcAft>
                      </a:pPr>
                      <a:r>
                        <a:rPr lang="en-GB" sz="500" b="0">
                          <a:effectLst/>
                          <a:latin typeface="Tahoma" panose="020B0604030504040204" pitchFamily="34" charset="0"/>
                          <a:ea typeface="Tahoma" panose="020B0604030504040204" pitchFamily="34" charset="0"/>
                          <a:cs typeface="Tahoma" panose="020B0604030504040204" pitchFamily="34" charset="0"/>
                        </a:rPr>
                        <a:t>Patterns, soundscape, duration, small group composition, conductor. </a:t>
                      </a:r>
                    </a:p>
                  </a:txBody>
                  <a:tcPr marL="64294" marR="64294" marT="0" marB="0"/>
                </a:tc>
                <a:extLst>
                  <a:ext uri="{0D108BD9-81ED-4DB2-BD59-A6C34878D82A}">
                    <a16:rowId xmlns:a16="http://schemas.microsoft.com/office/drawing/2014/main" val="476958427"/>
                  </a:ext>
                </a:extLst>
              </a:tr>
              <a:tr h="1169501">
                <a:tc>
                  <a:txBody>
                    <a:bodyPr/>
                    <a:lstStyle/>
                    <a:p>
                      <a:pPr algn="ctr">
                        <a:lnSpc>
                          <a:spcPct val="115000"/>
                        </a:lnSpc>
                        <a:spcAft>
                          <a:spcPts val="0"/>
                        </a:spcAft>
                      </a:pPr>
                      <a:r>
                        <a:rPr lang="en-GB" sz="500">
                          <a:effectLst/>
                          <a:latin typeface="Tahoma" panose="020B0604030504040204" pitchFamily="34" charset="0"/>
                          <a:ea typeface="Tahoma" panose="020B0604030504040204" pitchFamily="34" charset="0"/>
                          <a:cs typeface="Tahoma" panose="020B0604030504040204" pitchFamily="34" charset="0"/>
                        </a:rPr>
                        <a:t>Listen, review and evaluate</a:t>
                      </a:r>
                    </a:p>
                  </a:txBody>
                  <a:tcPr marL="13265" marR="13265" marT="0" marB="0" anchor="ctr"/>
                </a:tc>
                <a:tc>
                  <a:txBody>
                    <a:bodyPr/>
                    <a:lstStyle/>
                    <a:p>
                      <a:pPr marL="0" indent="0" algn="l">
                        <a:lnSpc>
                          <a:spcPct val="115000"/>
                        </a:lnSpc>
                        <a:spcAft>
                          <a:spcPts val="0"/>
                        </a:spcAft>
                        <a:buFont typeface="Arial" panose="020B0604020202020204" pitchFamily="34" charset="0"/>
                        <a:buNone/>
                      </a:pPr>
                      <a:endParaRPr lang="en-GB" sz="500">
                        <a:effectLst/>
                        <a:latin typeface="Tahoma" panose="020B0604030504040204" pitchFamily="34" charset="0"/>
                        <a:ea typeface="Tahoma" panose="020B0604030504040204" pitchFamily="34" charset="0"/>
                        <a:cs typeface="Tahoma" panose="020B0604030504040204" pitchFamily="34" charset="0"/>
                      </a:endParaRPr>
                    </a:p>
                  </a:txBody>
                  <a:tcPr marL="13265" marR="13265" marT="0" marB="0" anchor="ctr"/>
                </a:tc>
                <a:tc>
                  <a:txBody>
                    <a:bodyPr/>
                    <a:lstStyle/>
                    <a:p>
                      <a:pPr marL="171450" indent="-171450" algn="l">
                        <a:lnSpc>
                          <a:spcPct val="115000"/>
                        </a:lnSpc>
                        <a:spcAft>
                          <a:spcPts val="0"/>
                        </a:spcAft>
                        <a:buFont typeface="Arial" panose="020B0604020202020204" pitchFamily="34" charset="0"/>
                        <a:buChar char="•"/>
                      </a:pPr>
                      <a:r>
                        <a:rPr lang="en-GB" sz="500">
                          <a:latin typeface="Tahoma" panose="020B0604030504040204" pitchFamily="34" charset="0"/>
                          <a:ea typeface="Tahoma" panose="020B0604030504040204" pitchFamily="34" charset="0"/>
                          <a:cs typeface="Tahoma" panose="020B0604030504040204" pitchFamily="34" charset="0"/>
                        </a:rPr>
                        <a:t>Listen to short pieces, with growing concentration and understanding, from a range of high-quality live and recorded music </a:t>
                      </a:r>
                    </a:p>
                    <a:p>
                      <a:pPr marL="171450" indent="-171450" algn="l">
                        <a:lnSpc>
                          <a:spcPct val="115000"/>
                        </a:lnSpc>
                        <a:spcAft>
                          <a:spcPts val="0"/>
                        </a:spcAft>
                        <a:buFont typeface="Arial" panose="020B0604020202020204" pitchFamily="34" charset="0"/>
                        <a:buChar char="•"/>
                      </a:pPr>
                      <a:endParaRPr lang="en-GB" sz="500">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500">
                          <a:latin typeface="Tahoma" panose="020B0604030504040204" pitchFamily="34" charset="0"/>
                          <a:ea typeface="Tahoma" panose="020B0604030504040204" pitchFamily="34" charset="0"/>
                          <a:cs typeface="Tahoma" panose="020B0604030504040204" pitchFamily="34" charset="0"/>
                        </a:rPr>
                        <a:t>Recall sounds such as simple repeated rhythms and phrases </a:t>
                      </a:r>
                    </a:p>
                    <a:p>
                      <a:pPr marL="171450" indent="-171450" algn="l">
                        <a:lnSpc>
                          <a:spcPct val="115000"/>
                        </a:lnSpc>
                        <a:spcAft>
                          <a:spcPts val="0"/>
                        </a:spcAft>
                        <a:buFont typeface="Arial" panose="020B0604020202020204" pitchFamily="34" charset="0"/>
                        <a:buChar char="•"/>
                      </a:pPr>
                      <a:endParaRPr lang="en-GB" sz="500">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500">
                          <a:latin typeface="Tahoma" panose="020B0604030504040204" pitchFamily="34" charset="0"/>
                          <a:ea typeface="Tahoma" panose="020B0604030504040204" pitchFamily="34" charset="0"/>
                          <a:cs typeface="Tahoma" panose="020B0604030504040204" pitchFamily="34" charset="0"/>
                        </a:rPr>
                        <a:t>Know that music can be used for different purposes</a:t>
                      </a:r>
                      <a:endParaRPr lang="en-GB" sz="500">
                        <a:effectLst/>
                        <a:latin typeface="Tahoma" panose="020B0604030504040204" pitchFamily="34" charset="0"/>
                        <a:ea typeface="Tahoma" panose="020B0604030504040204" pitchFamily="34" charset="0"/>
                        <a:cs typeface="Tahoma" panose="020B0604030504040204" pitchFamily="34" charset="0"/>
                      </a:endParaRPr>
                    </a:p>
                  </a:txBody>
                  <a:tcPr marL="13265" marR="13265" marT="0" marB="0" anchor="ctr"/>
                </a:tc>
                <a:tc>
                  <a:txBody>
                    <a:bodyPr/>
                    <a:lstStyle/>
                    <a:p>
                      <a:pPr marL="171450" indent="-171450" algn="l">
                        <a:lnSpc>
                          <a:spcPct val="115000"/>
                        </a:lnSpc>
                        <a:spcAft>
                          <a:spcPts val="0"/>
                        </a:spcAft>
                        <a:buFont typeface="Arial" panose="020B0604020202020204" pitchFamily="34" charset="0"/>
                        <a:buChar char="•"/>
                      </a:pPr>
                      <a:r>
                        <a:rPr lang="en-GB" sz="500">
                          <a:latin typeface="Tahoma" panose="020B0604030504040204" pitchFamily="34" charset="0"/>
                          <a:ea typeface="Tahoma" panose="020B0604030504040204" pitchFamily="34" charset="0"/>
                          <a:cs typeface="Tahoma" panose="020B0604030504040204" pitchFamily="34" charset="0"/>
                        </a:rPr>
                        <a:t>Listen to short pieces with concentration and understanding to a range of high-quality live and recorded music </a:t>
                      </a:r>
                    </a:p>
                    <a:p>
                      <a:pPr marL="171450" indent="-171450" algn="l">
                        <a:lnSpc>
                          <a:spcPct val="115000"/>
                        </a:lnSpc>
                        <a:spcAft>
                          <a:spcPts val="0"/>
                        </a:spcAft>
                        <a:buFont typeface="Arial" panose="020B0604020202020204" pitchFamily="34" charset="0"/>
                        <a:buChar char="•"/>
                      </a:pPr>
                      <a:endParaRPr lang="en-GB" sz="500">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500">
                          <a:latin typeface="Tahoma" panose="020B0604030504040204" pitchFamily="34" charset="0"/>
                          <a:ea typeface="Tahoma" panose="020B0604030504040204" pitchFamily="34" charset="0"/>
                          <a:cs typeface="Tahoma" panose="020B0604030504040204" pitchFamily="34" charset="0"/>
                        </a:rPr>
                        <a:t>Demonstrate increasing aural memory, recall sounds such as repeated rhythms and phrases </a:t>
                      </a:r>
                    </a:p>
                    <a:p>
                      <a:pPr marL="171450" indent="-171450" algn="l">
                        <a:lnSpc>
                          <a:spcPct val="115000"/>
                        </a:lnSpc>
                        <a:spcAft>
                          <a:spcPts val="0"/>
                        </a:spcAft>
                        <a:buFont typeface="Arial" panose="020B0604020202020204" pitchFamily="34" charset="0"/>
                        <a:buChar char="•"/>
                      </a:pPr>
                      <a:endParaRPr lang="en-GB" sz="500">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500">
                          <a:latin typeface="Tahoma" panose="020B0604030504040204" pitchFamily="34" charset="0"/>
                          <a:ea typeface="Tahoma" panose="020B0604030504040204" pitchFamily="34" charset="0"/>
                          <a:cs typeface="Tahoma" panose="020B0604030504040204" pitchFamily="34" charset="0"/>
                        </a:rPr>
                        <a:t>Know that music can be used for different purposes and to create different moods </a:t>
                      </a:r>
                      <a:endParaRPr lang="en-GB" sz="500">
                        <a:effectLst/>
                        <a:latin typeface="Tahoma" panose="020B0604030504040204" pitchFamily="34" charset="0"/>
                        <a:ea typeface="Tahoma" panose="020B0604030504040204" pitchFamily="34" charset="0"/>
                        <a:cs typeface="Tahoma" panose="020B0604030504040204" pitchFamily="34" charset="0"/>
                      </a:endParaRPr>
                    </a:p>
                  </a:txBody>
                  <a:tcPr marL="13265" marR="13265" marT="0" marB="0" anchor="ctr"/>
                </a:tc>
                <a:extLst>
                  <a:ext uri="{0D108BD9-81ED-4DB2-BD59-A6C34878D82A}">
                    <a16:rowId xmlns:a16="http://schemas.microsoft.com/office/drawing/2014/main" val="10002"/>
                  </a:ext>
                </a:extLst>
              </a:tr>
              <a:tr h="636564">
                <a:tc>
                  <a:txBody>
                    <a:bodyPr/>
                    <a:lstStyle/>
                    <a:p>
                      <a:pPr algn="ctr">
                        <a:lnSpc>
                          <a:spcPct val="115000"/>
                        </a:lnSpc>
                        <a:spcAft>
                          <a:spcPts val="0"/>
                        </a:spcAft>
                      </a:pPr>
                      <a:r>
                        <a:rPr lang="en-GB" sz="500">
                          <a:effectLst/>
                          <a:latin typeface="Tahoma" panose="020B0604030504040204" pitchFamily="34" charset="0"/>
                          <a:ea typeface="Tahoma" panose="020B0604030504040204" pitchFamily="34" charset="0"/>
                          <a:cs typeface="Tahoma" panose="020B0604030504040204" pitchFamily="34" charset="0"/>
                        </a:rPr>
                        <a:t>Key Vocabulary</a:t>
                      </a:r>
                    </a:p>
                  </a:txBody>
                  <a:tcPr marL="13265" marR="13265" marT="0" marB="0" anchor="ctr"/>
                </a:tc>
                <a:tc>
                  <a:txBody>
                    <a:bodyPr/>
                    <a:lstStyle/>
                    <a:p>
                      <a:pPr algn="l">
                        <a:lnSpc>
                          <a:spcPct val="115000"/>
                        </a:lnSpc>
                        <a:spcAft>
                          <a:spcPts val="0"/>
                        </a:spcAft>
                      </a:pPr>
                      <a:endParaRPr lang="en-GB" sz="500">
                        <a:effectLst/>
                        <a:latin typeface="Tahoma" panose="020B0604030504040204" pitchFamily="34" charset="0"/>
                        <a:ea typeface="Tahoma" panose="020B0604030504040204" pitchFamily="34" charset="0"/>
                        <a:cs typeface="Tahoma" panose="020B0604030504040204" pitchFamily="34" charset="0"/>
                      </a:endParaRPr>
                    </a:p>
                  </a:txBody>
                  <a:tcPr marL="13265" marR="13265" marT="0" marB="0" anchor="ctr"/>
                </a:tc>
                <a:tc>
                  <a:txBody>
                    <a:bodyPr/>
                    <a:lstStyle/>
                    <a:p>
                      <a:pPr algn="l">
                        <a:lnSpc>
                          <a:spcPct val="115000"/>
                        </a:lnSpc>
                        <a:spcAft>
                          <a:spcPts val="0"/>
                        </a:spcAft>
                      </a:pPr>
                      <a:r>
                        <a:rPr lang="en-GB" sz="500">
                          <a:effectLst/>
                          <a:latin typeface="Tahoma" panose="020B0604030504040204" pitchFamily="34" charset="0"/>
                          <a:ea typeface="Tahoma" panose="020B0604030504040204" pitchFamily="34" charset="0"/>
                          <a:cs typeface="Tahoma" panose="020B0604030504040204" pitchFamily="34" charset="0"/>
                        </a:rPr>
                        <a:t>Happy, sad, excited, angry, scared, like, dislike, composer, metre, pattern. </a:t>
                      </a:r>
                    </a:p>
                    <a:p>
                      <a:pPr algn="l">
                        <a:lnSpc>
                          <a:spcPct val="115000"/>
                        </a:lnSpc>
                        <a:spcAft>
                          <a:spcPts val="0"/>
                        </a:spcAft>
                      </a:pPr>
                      <a:endParaRPr lang="en-GB" sz="500">
                        <a:effectLst/>
                        <a:latin typeface="Tahoma" panose="020B0604030504040204" pitchFamily="34" charset="0"/>
                        <a:ea typeface="Tahoma" panose="020B0604030504040204" pitchFamily="34" charset="0"/>
                        <a:cs typeface="Tahoma" panose="020B0604030504040204" pitchFamily="34" charset="0"/>
                      </a:endParaRPr>
                    </a:p>
                  </a:txBody>
                  <a:tcPr marL="13265" marR="13265" marT="0" marB="0" anchor="ctr"/>
                </a:tc>
                <a:tc>
                  <a:txBody>
                    <a:bodyPr/>
                    <a:lstStyle/>
                    <a:p>
                      <a:pPr algn="l">
                        <a:lnSpc>
                          <a:spcPct val="115000"/>
                        </a:lnSpc>
                        <a:spcAft>
                          <a:spcPts val="0"/>
                        </a:spcAft>
                      </a:pPr>
                      <a:r>
                        <a:rPr lang="en-GB" sz="500">
                          <a:effectLst/>
                          <a:latin typeface="Tahoma" panose="020B0604030504040204" pitchFamily="34" charset="0"/>
                          <a:ea typeface="Tahoma" panose="020B0604030504040204" pitchFamily="34" charset="0"/>
                          <a:cs typeface="Tahoma" panose="020B0604030504040204" pitchFamily="34" charset="0"/>
                        </a:rPr>
                        <a:t>Orchestra, conductor, instruments, solo, rhythmic pattern, contemporary, simple musical vocabulary.</a:t>
                      </a:r>
                    </a:p>
                    <a:p>
                      <a:pPr algn="l">
                        <a:lnSpc>
                          <a:spcPct val="115000"/>
                        </a:lnSpc>
                        <a:spcAft>
                          <a:spcPts val="0"/>
                        </a:spcAft>
                      </a:pPr>
                      <a:endParaRPr lang="en-GB" sz="500">
                        <a:effectLst/>
                        <a:latin typeface="Tahoma" panose="020B0604030504040204" pitchFamily="34" charset="0"/>
                        <a:ea typeface="Tahoma" panose="020B0604030504040204" pitchFamily="34" charset="0"/>
                        <a:cs typeface="Tahoma" panose="020B0604030504040204" pitchFamily="34" charset="0"/>
                      </a:endParaRPr>
                    </a:p>
                  </a:txBody>
                  <a:tcPr marL="13265" marR="13265" marT="0" marB="0"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435253995"/>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68663" y="906780"/>
            <a:ext cx="551280" cy="385315"/>
          </a:xfrm>
          <a:prstGeom prst="rect">
            <a:avLst/>
          </a:prstGeom>
        </p:spPr>
      </p:pic>
      <p:sp>
        <p:nvSpPr>
          <p:cNvPr id="6" name="TextBox 5"/>
          <p:cNvSpPr txBox="1"/>
          <p:nvPr/>
        </p:nvSpPr>
        <p:spPr>
          <a:xfrm>
            <a:off x="3727675" y="899678"/>
            <a:ext cx="3321369" cy="392415"/>
          </a:xfrm>
          <a:prstGeom prst="rect">
            <a:avLst/>
          </a:prstGeom>
          <a:noFill/>
        </p:spPr>
        <p:txBody>
          <a:bodyPr wrap="square" lIns="68580" tIns="34290" rIns="68580" bIns="34290" rtlCol="0" anchor="t">
            <a:spAutoFit/>
          </a:bodyPr>
          <a:lstStyle/>
          <a:p>
            <a:pPr defTabSz="514350"/>
            <a:r>
              <a:rPr lang="en-GB" sz="2100" b="1">
                <a:solidFill>
                  <a:srgbClr val="002060"/>
                </a:solidFill>
                <a:latin typeface="Tahoma"/>
                <a:ea typeface="Tahoma"/>
                <a:cs typeface="Tahoma"/>
              </a:rPr>
              <a:t>Music Years 3-6</a:t>
            </a:r>
            <a:endParaRPr lang="en-GB" sz="2100" b="1">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4" name="Rectangle 1"/>
          <p:cNvSpPr>
            <a:spLocks noChangeArrowheads="1"/>
          </p:cNvSpPr>
          <p:nvPr/>
        </p:nvSpPr>
        <p:spPr bwMode="auto">
          <a:xfrm>
            <a:off x="2257426" y="2543746"/>
            <a:ext cx="103939" cy="2078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51435" tIns="25718" rIns="51435" bIns="25718" numCol="1" anchor="ctr" anchorCtr="0" compatLnSpc="1">
            <a:prstTxWarp prst="textNoShape">
              <a:avLst/>
            </a:prstTxWarp>
            <a:spAutoFit/>
          </a:bodyPr>
          <a:lstStyle/>
          <a:p>
            <a:pPr defTabSz="514350" fontAlgn="base">
              <a:spcBef>
                <a:spcPct val="0"/>
              </a:spcBef>
              <a:spcAft>
                <a:spcPct val="0"/>
              </a:spcAft>
            </a:pPr>
            <a:endParaRPr lang="en-US" altLang="en-US" sz="1013">
              <a:solidFill>
                <a:prstClr val="black"/>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nvGraphicFramePr>
        <p:xfrm>
          <a:off x="322701" y="1325254"/>
          <a:ext cx="8641687" cy="4756015"/>
        </p:xfrm>
        <a:graphic>
          <a:graphicData uri="http://schemas.openxmlformats.org/drawingml/2006/table">
            <a:tbl>
              <a:tblPr firstRow="1" firstCol="1" bandRow="1">
                <a:tableStyleId>{5C22544A-7EE6-4342-B048-85BDC9FD1C3A}</a:tableStyleId>
              </a:tblPr>
              <a:tblGrid>
                <a:gridCol w="535343">
                  <a:extLst>
                    <a:ext uri="{9D8B030D-6E8A-4147-A177-3AD203B41FA5}">
                      <a16:colId xmlns:a16="http://schemas.microsoft.com/office/drawing/2014/main" val="20000"/>
                    </a:ext>
                  </a:extLst>
                </a:gridCol>
                <a:gridCol w="2618360">
                  <a:extLst>
                    <a:ext uri="{9D8B030D-6E8A-4147-A177-3AD203B41FA5}">
                      <a16:colId xmlns:a16="http://schemas.microsoft.com/office/drawing/2014/main" val="20001"/>
                    </a:ext>
                  </a:extLst>
                </a:gridCol>
                <a:gridCol w="2816969">
                  <a:extLst>
                    <a:ext uri="{9D8B030D-6E8A-4147-A177-3AD203B41FA5}">
                      <a16:colId xmlns:a16="http://schemas.microsoft.com/office/drawing/2014/main" val="20002"/>
                    </a:ext>
                  </a:extLst>
                </a:gridCol>
                <a:gridCol w="2671015">
                  <a:extLst>
                    <a:ext uri="{9D8B030D-6E8A-4147-A177-3AD203B41FA5}">
                      <a16:colId xmlns:a16="http://schemas.microsoft.com/office/drawing/2014/main" val="20003"/>
                    </a:ext>
                  </a:extLst>
                </a:gridCol>
              </a:tblGrid>
              <a:tr h="216000">
                <a:tc>
                  <a:txBody>
                    <a:bodyPr/>
                    <a:lstStyle/>
                    <a:p>
                      <a:pPr>
                        <a:lnSpc>
                          <a:spcPct val="115000"/>
                        </a:lnSpc>
                        <a:spcAft>
                          <a:spcPts val="0"/>
                        </a:spcAft>
                      </a:pPr>
                      <a:endParaRPr lang="en-GB" sz="500">
                        <a:effectLst/>
                        <a:latin typeface="Tahoma" panose="020B0604030504040204" pitchFamily="34" charset="0"/>
                        <a:ea typeface="Tahoma" panose="020B0604030504040204" pitchFamily="34" charset="0"/>
                        <a:cs typeface="Tahoma" panose="020B0604030504040204" pitchFamily="34" charset="0"/>
                      </a:endParaRPr>
                    </a:p>
                  </a:txBody>
                  <a:tcPr marL="13265" marR="13265" marT="0" marB="0"/>
                </a:tc>
                <a:tc>
                  <a:txBody>
                    <a:bodyPr/>
                    <a:lstStyle/>
                    <a:p>
                      <a:pPr algn="ctr">
                        <a:lnSpc>
                          <a:spcPct val="115000"/>
                        </a:lnSpc>
                        <a:spcAft>
                          <a:spcPts val="0"/>
                        </a:spcAft>
                      </a:pPr>
                      <a:r>
                        <a:rPr lang="en-GB" sz="500">
                          <a:effectLst/>
                          <a:latin typeface="Tahoma"/>
                          <a:ea typeface="Tahoma"/>
                          <a:cs typeface="Tahoma"/>
                        </a:rPr>
                        <a:t>Year 3</a:t>
                      </a:r>
                    </a:p>
                  </a:txBody>
                  <a:tcPr marL="13265" marR="13265" marT="0" marB="0" anchor="ctr"/>
                </a:tc>
                <a:tc>
                  <a:txBody>
                    <a:bodyPr/>
                    <a:lstStyle/>
                    <a:p>
                      <a:pPr algn="ctr">
                        <a:lnSpc>
                          <a:spcPct val="115000"/>
                        </a:lnSpc>
                        <a:spcAft>
                          <a:spcPts val="0"/>
                        </a:spcAft>
                      </a:pPr>
                      <a:r>
                        <a:rPr lang="en-GB" sz="500">
                          <a:effectLst/>
                          <a:latin typeface="Tahoma"/>
                          <a:ea typeface="Tahoma"/>
                          <a:cs typeface="Tahoma"/>
                        </a:rPr>
                        <a:t>Year 4/5</a:t>
                      </a:r>
                    </a:p>
                  </a:txBody>
                  <a:tcPr marL="13265" marR="13265" marT="0" marB="0" anchor="ctr"/>
                </a:tc>
                <a:tc>
                  <a:txBody>
                    <a:bodyPr/>
                    <a:lstStyle/>
                    <a:p>
                      <a:pPr algn="ctr">
                        <a:lnSpc>
                          <a:spcPct val="115000"/>
                        </a:lnSpc>
                        <a:spcAft>
                          <a:spcPts val="0"/>
                        </a:spcAft>
                      </a:pPr>
                      <a:r>
                        <a:rPr lang="en-GB" sz="500">
                          <a:effectLst/>
                          <a:latin typeface="Tahoma" panose="020B0604030504040204" pitchFamily="34" charset="0"/>
                          <a:ea typeface="Tahoma" panose="020B0604030504040204" pitchFamily="34" charset="0"/>
                          <a:cs typeface="Tahoma" panose="020B0604030504040204" pitchFamily="34" charset="0"/>
                        </a:rPr>
                        <a:t>Year 5/6</a:t>
                      </a:r>
                    </a:p>
                  </a:txBody>
                  <a:tcPr marL="13265" marR="13265" marT="0" marB="0" anchor="ctr"/>
                </a:tc>
                <a:extLst>
                  <a:ext uri="{0D108BD9-81ED-4DB2-BD59-A6C34878D82A}">
                    <a16:rowId xmlns:a16="http://schemas.microsoft.com/office/drawing/2014/main" val="10000"/>
                  </a:ext>
                </a:extLst>
              </a:tr>
              <a:tr h="1621917">
                <a:tc>
                  <a:txBody>
                    <a:bodyPr/>
                    <a:lstStyle/>
                    <a:p>
                      <a:pPr algn="ctr">
                        <a:lnSpc>
                          <a:spcPct val="115000"/>
                        </a:lnSpc>
                        <a:spcAft>
                          <a:spcPts val="0"/>
                        </a:spcAft>
                      </a:pPr>
                      <a:r>
                        <a:rPr lang="en-GB" sz="500"/>
                        <a:t>Composing</a:t>
                      </a:r>
                      <a:endParaRPr lang="en-GB" sz="500">
                        <a:effectLst/>
                        <a:latin typeface="Tahoma" panose="020B0604030504040204" pitchFamily="34" charset="0"/>
                        <a:ea typeface="Tahoma" panose="020B0604030504040204" pitchFamily="34" charset="0"/>
                        <a:cs typeface="Tahoma" panose="020B0604030504040204" pitchFamily="34" charset="0"/>
                      </a:endParaRPr>
                    </a:p>
                  </a:txBody>
                  <a:tcPr marL="13265" marR="13265" marT="0" marB="0" anchor="ctr"/>
                </a:tc>
                <a:tc>
                  <a:txBody>
                    <a:bodyPr/>
                    <a:lstStyle/>
                    <a:p>
                      <a:pPr marL="171450" lvl="0" indent="-171450" algn="l">
                        <a:lnSpc>
                          <a:spcPct val="100000"/>
                        </a:lnSpc>
                        <a:spcBef>
                          <a:spcPts val="0"/>
                        </a:spcBef>
                        <a:spcAft>
                          <a:spcPts val="0"/>
                        </a:spcAft>
                        <a:buFont typeface="Arial"/>
                        <a:buChar char="•"/>
                      </a:pPr>
                      <a:r>
                        <a:rPr lang="en-GB" sz="600" b="0" i="0" u="none" strike="noStrike" noProof="0">
                          <a:solidFill>
                            <a:schemeClr val="tx1"/>
                          </a:solidFill>
                          <a:latin typeface="Tahoma"/>
                        </a:rPr>
                        <a:t>Explore creating melodies over a basic core scheme e.g. look at the effects of harmony and create pieces with different moods </a:t>
                      </a:r>
                      <a:endParaRPr lang="en-US" sz="600" b="0">
                        <a:solidFill>
                          <a:schemeClr val="tx1"/>
                        </a:solidFill>
                      </a:endParaRPr>
                    </a:p>
                    <a:p>
                      <a:pPr marL="171450" lvl="0" indent="-171450" algn="l">
                        <a:lnSpc>
                          <a:spcPct val="100000"/>
                        </a:lnSpc>
                        <a:spcBef>
                          <a:spcPts val="0"/>
                        </a:spcBef>
                        <a:spcAft>
                          <a:spcPts val="0"/>
                        </a:spcAft>
                        <a:buFont typeface="Arial"/>
                        <a:buChar char="•"/>
                      </a:pPr>
                      <a:endParaRPr lang="en-GB" sz="600" b="0" i="0" u="none" strike="noStrike" noProof="0">
                        <a:solidFill>
                          <a:schemeClr val="tx1"/>
                        </a:solidFill>
                        <a:latin typeface="Arial"/>
                      </a:endParaRPr>
                    </a:p>
                    <a:p>
                      <a:pPr marL="171450" lvl="0" indent="-171450" algn="l">
                        <a:lnSpc>
                          <a:spcPct val="100000"/>
                        </a:lnSpc>
                        <a:spcBef>
                          <a:spcPts val="0"/>
                        </a:spcBef>
                        <a:spcAft>
                          <a:spcPts val="0"/>
                        </a:spcAft>
                        <a:buFont typeface="Arial"/>
                        <a:buChar char="•"/>
                      </a:pPr>
                      <a:r>
                        <a:rPr lang="en-GB" sz="600" b="0" i="0" u="none" strike="noStrike" noProof="0">
                          <a:solidFill>
                            <a:schemeClr val="tx1"/>
                          </a:solidFill>
                          <a:latin typeface="Tahoma"/>
                        </a:rPr>
                        <a:t>Explore musical ideas such as major and minor chords and their effects, and pentatonic scales </a:t>
                      </a:r>
                      <a:endParaRPr lang="en-GB" sz="600" b="0">
                        <a:solidFill>
                          <a:schemeClr val="tx1"/>
                        </a:solidFill>
                      </a:endParaRPr>
                    </a:p>
                    <a:p>
                      <a:pPr marL="171450" lvl="0" indent="-171450" algn="l">
                        <a:lnSpc>
                          <a:spcPct val="100000"/>
                        </a:lnSpc>
                        <a:spcBef>
                          <a:spcPts val="0"/>
                        </a:spcBef>
                        <a:spcAft>
                          <a:spcPts val="0"/>
                        </a:spcAft>
                        <a:buFont typeface="Arial"/>
                        <a:buChar char="•"/>
                      </a:pPr>
                      <a:endParaRPr lang="en-GB" sz="600" b="0" i="0" u="none" strike="noStrike" noProof="0">
                        <a:solidFill>
                          <a:schemeClr val="tx1"/>
                        </a:solidFill>
                        <a:latin typeface="Arial"/>
                      </a:endParaRPr>
                    </a:p>
                    <a:p>
                      <a:pPr marL="171450" lvl="0" indent="-171450" algn="l">
                        <a:lnSpc>
                          <a:spcPct val="100000"/>
                        </a:lnSpc>
                        <a:spcBef>
                          <a:spcPts val="0"/>
                        </a:spcBef>
                        <a:spcAft>
                          <a:spcPts val="0"/>
                        </a:spcAft>
                        <a:buFont typeface="Arial"/>
                        <a:buChar char="•"/>
                      </a:pPr>
                      <a:r>
                        <a:rPr lang="en-GB" sz="600" b="0" i="0" u="none" strike="noStrike" noProof="0">
                          <a:solidFill>
                            <a:schemeClr val="tx1"/>
                          </a:solidFill>
                          <a:latin typeface="Tahoma"/>
                        </a:rPr>
                        <a:t>Use a technology package to enhance musical performances </a:t>
                      </a:r>
                      <a:r>
                        <a:rPr lang="en-GB" sz="600" b="0">
                          <a:solidFill>
                            <a:schemeClr val="tx1"/>
                          </a:solidFill>
                          <a:latin typeface="Tahoma"/>
                          <a:ea typeface="Tahoma"/>
                          <a:cs typeface="Tahoma"/>
                        </a:rPr>
                        <a:t> </a:t>
                      </a:r>
                      <a:endParaRPr lang="en-GB" sz="600" b="0">
                        <a:solidFill>
                          <a:schemeClr val="tx1"/>
                        </a:solidFill>
                        <a:effectLst/>
                        <a:latin typeface="Tahoma"/>
                        <a:ea typeface="Tahoma"/>
                        <a:cs typeface="Tahoma"/>
                      </a:endParaRPr>
                    </a:p>
                  </a:txBody>
                  <a:tcPr marL="13265" marR="13265" marT="0" marB="0" anchor="ctr"/>
                </a:tc>
                <a:tc>
                  <a:txBody>
                    <a:bodyPr/>
                    <a:lstStyle/>
                    <a:p>
                      <a:pPr marL="171450" indent="-171450" algn="l">
                        <a:lnSpc>
                          <a:spcPct val="115000"/>
                        </a:lnSpc>
                        <a:spcAft>
                          <a:spcPts val="0"/>
                        </a:spcAft>
                        <a:buClr>
                          <a:srgbClr val="000000"/>
                        </a:buClr>
                        <a:buFont typeface="Arial,Sans-Serif" panose="020B0604020202020204" pitchFamily="34" charset="0"/>
                        <a:buChar char="•"/>
                      </a:pPr>
                      <a:endParaRPr lang="en-GB" sz="500" b="1" i="0" u="none" strike="noStrike" noProof="0">
                        <a:solidFill>
                          <a:srgbClr val="FF0000"/>
                        </a:solidFill>
                        <a:latin typeface="Tahoma"/>
                      </a:endParaRPr>
                    </a:p>
                    <a:p>
                      <a:pPr marL="171450" lvl="0" indent="-171450" algn="l">
                        <a:lnSpc>
                          <a:spcPct val="114999"/>
                        </a:lnSpc>
                        <a:spcAft>
                          <a:spcPts val="0"/>
                        </a:spcAft>
                        <a:buClr>
                          <a:srgbClr val="000000"/>
                        </a:buClr>
                        <a:buFont typeface="Arial,Sans-Serif" panose="020B0604020202020204" pitchFamily="34" charset="0"/>
                        <a:buChar char="•"/>
                      </a:pPr>
                      <a:r>
                        <a:rPr lang="en-GB" sz="500" b="1" i="0" u="none" strike="noStrike" noProof="0">
                          <a:solidFill>
                            <a:srgbClr val="FF0000"/>
                          </a:solidFill>
                          <a:latin typeface="Tahoma"/>
                        </a:rPr>
                        <a:t>Explore musical ideas and structures e.g. ABA pattern </a:t>
                      </a:r>
                      <a:endParaRPr lang="en-US" sz="500" b="1" i="0" u="none" strike="noStrike" noProof="0">
                        <a:solidFill>
                          <a:srgbClr val="000000"/>
                        </a:solidFill>
                        <a:latin typeface="Tahoma"/>
                      </a:endParaRPr>
                    </a:p>
                    <a:p>
                      <a:pPr marL="171450" lvl="0" indent="-171450" algn="l">
                        <a:lnSpc>
                          <a:spcPct val="114999"/>
                        </a:lnSpc>
                        <a:spcAft>
                          <a:spcPts val="0"/>
                        </a:spcAft>
                        <a:buClr>
                          <a:srgbClr val="000000"/>
                        </a:buClr>
                        <a:buFont typeface="Arial,Sans-Serif" panose="020B0604020202020204" pitchFamily="34" charset="0"/>
                        <a:buChar char="•"/>
                      </a:pPr>
                      <a:endParaRPr lang="en-GB" sz="500" b="1" i="0" u="none" strike="noStrike" noProof="0">
                        <a:solidFill>
                          <a:srgbClr val="000000"/>
                        </a:solidFill>
                        <a:latin typeface="Tahoma"/>
                      </a:endParaRPr>
                    </a:p>
                    <a:p>
                      <a:pPr marL="171450" lvl="0" indent="-171450" algn="l">
                        <a:lnSpc>
                          <a:spcPct val="114999"/>
                        </a:lnSpc>
                        <a:spcAft>
                          <a:spcPts val="0"/>
                        </a:spcAft>
                        <a:buClr>
                          <a:srgbClr val="000000"/>
                        </a:buClr>
                        <a:buFont typeface="Arial,Sans-Serif" panose="020B0604020202020204" pitchFamily="34" charset="0"/>
                        <a:buChar char="•"/>
                      </a:pPr>
                      <a:r>
                        <a:rPr lang="en-GB" sz="500" b="1" i="0" u="none" strike="noStrike" noProof="0">
                          <a:solidFill>
                            <a:srgbClr val="FF0000"/>
                          </a:solidFill>
                          <a:latin typeface="Tahoma"/>
                        </a:rPr>
                        <a:t> Combine and organise musical ideas to create a performance with   more than one performer </a:t>
                      </a:r>
                      <a:endParaRPr lang="en-US" sz="500" b="1" i="0" u="none" strike="noStrike" noProof="0">
                        <a:solidFill>
                          <a:srgbClr val="000000"/>
                        </a:solidFill>
                        <a:latin typeface="Tahoma"/>
                      </a:endParaRPr>
                    </a:p>
                    <a:p>
                      <a:pPr marL="171450" lvl="0" indent="-171450" algn="l">
                        <a:lnSpc>
                          <a:spcPct val="114999"/>
                        </a:lnSpc>
                        <a:spcAft>
                          <a:spcPts val="0"/>
                        </a:spcAft>
                        <a:buClr>
                          <a:srgbClr val="000000"/>
                        </a:buClr>
                        <a:buFont typeface="Arial,Sans-Serif" panose="020B0604020202020204" pitchFamily="34" charset="0"/>
                        <a:buChar char="•"/>
                      </a:pPr>
                      <a:endParaRPr lang="en-GB" sz="500" b="1" i="0" u="none" strike="noStrike" noProof="0">
                        <a:solidFill>
                          <a:srgbClr val="000000"/>
                        </a:solidFill>
                        <a:latin typeface="Tahoma"/>
                      </a:endParaRPr>
                    </a:p>
                    <a:p>
                      <a:pPr marL="171450" lvl="0" indent="-171450" algn="l">
                        <a:lnSpc>
                          <a:spcPct val="114999"/>
                        </a:lnSpc>
                        <a:spcAft>
                          <a:spcPts val="0"/>
                        </a:spcAft>
                        <a:buClr>
                          <a:srgbClr val="000000"/>
                        </a:buClr>
                        <a:buFont typeface="Arial,Sans-Serif" panose="020B0604020202020204" pitchFamily="34" charset="0"/>
                        <a:buChar char="•"/>
                      </a:pPr>
                      <a:r>
                        <a:rPr lang="en-GB" sz="500" b="1" i="0" u="none" strike="noStrike" noProof="0">
                          <a:solidFill>
                            <a:srgbClr val="FF0000"/>
                          </a:solidFill>
                          <a:latin typeface="Tahoma"/>
                        </a:rPr>
                        <a:t>Use a simple technology package to compose short pieces </a:t>
                      </a:r>
                    </a:p>
                    <a:p>
                      <a:pPr marL="171450" lvl="0" indent="-171450" algn="l">
                        <a:lnSpc>
                          <a:spcPct val="114999"/>
                        </a:lnSpc>
                        <a:spcAft>
                          <a:spcPts val="0"/>
                        </a:spcAft>
                        <a:buClr>
                          <a:srgbClr val="000000"/>
                        </a:buClr>
                        <a:buFont typeface="Arial,Sans-Serif" panose="020B0604020202020204" pitchFamily="34" charset="0"/>
                        <a:buChar char="•"/>
                      </a:pPr>
                      <a:endParaRPr lang="en-GB" sz="500" b="1">
                        <a:solidFill>
                          <a:srgbClr val="FFC000"/>
                        </a:solidFill>
                        <a:latin typeface="Tahoma"/>
                        <a:ea typeface="Tahoma"/>
                        <a:cs typeface="Tahoma"/>
                      </a:endParaRPr>
                    </a:p>
                    <a:p>
                      <a:pPr marL="171450" lvl="0" indent="-171450" algn="l">
                        <a:lnSpc>
                          <a:spcPct val="114999"/>
                        </a:lnSpc>
                        <a:spcAft>
                          <a:spcPts val="0"/>
                        </a:spcAft>
                        <a:buClr>
                          <a:srgbClr val="000000"/>
                        </a:buClr>
                        <a:buFont typeface="Arial,Sans-Serif" panose="020B0604020202020204" pitchFamily="34" charset="0"/>
                        <a:buChar char="•"/>
                      </a:pPr>
                      <a:r>
                        <a:rPr lang="en-GB" sz="500" b="1">
                          <a:solidFill>
                            <a:srgbClr val="FFC000"/>
                          </a:solidFill>
                          <a:latin typeface="Tahoma"/>
                          <a:ea typeface="Tahoma"/>
                          <a:cs typeface="Tahoma"/>
                        </a:rPr>
                        <a:t>Develop secure rhythmic and melodic material e.g. improvise melodies over a set rhythmic base </a:t>
                      </a:r>
                      <a:endParaRPr lang="en-GB" sz="500"/>
                    </a:p>
                    <a:p>
                      <a:pPr marL="171450" indent="-171450" algn="l">
                        <a:lnSpc>
                          <a:spcPct val="115000"/>
                        </a:lnSpc>
                        <a:spcAft>
                          <a:spcPts val="0"/>
                        </a:spcAft>
                        <a:buFont typeface="Arial" panose="020B0604020202020204" pitchFamily="34" charset="0"/>
                        <a:buChar char="•"/>
                      </a:pPr>
                      <a:endParaRPr lang="en-GB" sz="500" b="1">
                        <a:solidFill>
                          <a:srgbClr val="FFC000"/>
                        </a:solidFill>
                        <a:latin typeface="Tahoma"/>
                        <a:ea typeface="Tahoma"/>
                        <a:cs typeface="Tahoma"/>
                      </a:endParaRPr>
                    </a:p>
                    <a:p>
                      <a:pPr marL="171450" indent="-171450" algn="l">
                        <a:lnSpc>
                          <a:spcPct val="115000"/>
                        </a:lnSpc>
                        <a:spcAft>
                          <a:spcPts val="0"/>
                        </a:spcAft>
                        <a:buFont typeface="Arial" panose="020B0604020202020204" pitchFamily="34" charset="0"/>
                        <a:buChar char="•"/>
                      </a:pPr>
                      <a:r>
                        <a:rPr lang="en-GB" sz="500" b="1">
                          <a:solidFill>
                            <a:srgbClr val="FFC000"/>
                          </a:solidFill>
                          <a:latin typeface="Tahoma"/>
                          <a:ea typeface="Tahoma"/>
                          <a:cs typeface="Tahoma"/>
                        </a:rPr>
                        <a:t>Combine and organise musical ideas to create a performance that demonstrates a variety of skills and different effects </a:t>
                      </a:r>
                    </a:p>
                    <a:p>
                      <a:pPr marL="171450" indent="-171450" algn="l">
                        <a:lnSpc>
                          <a:spcPct val="115000"/>
                        </a:lnSpc>
                        <a:spcAft>
                          <a:spcPts val="0"/>
                        </a:spcAft>
                        <a:buFont typeface="Arial" panose="020B0604020202020204" pitchFamily="34" charset="0"/>
                        <a:buChar char="•"/>
                      </a:pPr>
                      <a:endParaRPr lang="en-GB" sz="500" b="1">
                        <a:solidFill>
                          <a:srgbClr val="FFC000"/>
                        </a:solidFill>
                        <a:latin typeface="Tahoma"/>
                        <a:ea typeface="Tahoma"/>
                        <a:cs typeface="Tahoma"/>
                      </a:endParaRPr>
                    </a:p>
                    <a:p>
                      <a:pPr marL="171450" indent="-171450" algn="l">
                        <a:lnSpc>
                          <a:spcPct val="115000"/>
                        </a:lnSpc>
                        <a:spcAft>
                          <a:spcPts val="0"/>
                        </a:spcAft>
                        <a:buFont typeface="Arial" panose="020B0604020202020204" pitchFamily="34" charset="0"/>
                        <a:buChar char="•"/>
                      </a:pPr>
                      <a:r>
                        <a:rPr lang="en-GB" sz="500" b="1">
                          <a:solidFill>
                            <a:srgbClr val="FFC000"/>
                          </a:solidFill>
                          <a:latin typeface="Tahoma"/>
                          <a:ea typeface="Tahoma"/>
                          <a:cs typeface="Tahoma"/>
                        </a:rPr>
                        <a:t>Explore musical structures including syncopation </a:t>
                      </a:r>
                    </a:p>
                    <a:p>
                      <a:pPr marL="171450" indent="-171450" algn="l">
                        <a:lnSpc>
                          <a:spcPct val="115000"/>
                        </a:lnSpc>
                        <a:spcAft>
                          <a:spcPts val="0"/>
                        </a:spcAft>
                        <a:buFont typeface="Arial" panose="020B0604020202020204" pitchFamily="34" charset="0"/>
                        <a:buChar char="•"/>
                      </a:pPr>
                      <a:endParaRPr lang="en-GB" sz="500" b="1">
                        <a:solidFill>
                          <a:srgbClr val="FFC000"/>
                        </a:solidFill>
                        <a:latin typeface="Tahoma"/>
                        <a:ea typeface="Tahoma"/>
                        <a:cs typeface="Tahoma"/>
                      </a:endParaRPr>
                    </a:p>
                    <a:p>
                      <a:pPr marL="171450" indent="-171450" algn="l">
                        <a:lnSpc>
                          <a:spcPct val="115000"/>
                        </a:lnSpc>
                        <a:spcAft>
                          <a:spcPts val="0"/>
                        </a:spcAft>
                        <a:buFont typeface="Arial" panose="020B0604020202020204" pitchFamily="34" charset="0"/>
                        <a:buChar char="•"/>
                      </a:pPr>
                      <a:r>
                        <a:rPr lang="en-GB" sz="500" b="1">
                          <a:solidFill>
                            <a:srgbClr val="FFC000"/>
                          </a:solidFill>
                          <a:latin typeface="Tahoma"/>
                          <a:ea typeface="Tahoma"/>
                          <a:cs typeface="Tahoma"/>
                        </a:rPr>
                        <a:t>Use a technology package to compose music for a set purpose</a:t>
                      </a:r>
                      <a:r>
                        <a:rPr lang="en-GB" sz="500">
                          <a:latin typeface="Tahoma"/>
                          <a:ea typeface="Tahoma"/>
                          <a:cs typeface="Tahoma"/>
                        </a:rPr>
                        <a:t> </a:t>
                      </a:r>
                    </a:p>
                    <a:p>
                      <a:pPr marL="0" indent="0" algn="l">
                        <a:lnSpc>
                          <a:spcPct val="115000"/>
                        </a:lnSpc>
                        <a:spcAft>
                          <a:spcPts val="0"/>
                        </a:spcAft>
                        <a:buFont typeface="Arial" panose="020B0604020202020204" pitchFamily="34" charset="0"/>
                        <a:buNone/>
                      </a:pPr>
                      <a:endParaRPr lang="en-GB" sz="500">
                        <a:effectLst/>
                        <a:latin typeface="Tahoma" panose="020B0604030504040204" pitchFamily="34" charset="0"/>
                        <a:ea typeface="Tahoma" panose="020B0604030504040204" pitchFamily="34" charset="0"/>
                        <a:cs typeface="Tahoma" panose="020B0604030504040204" pitchFamily="34" charset="0"/>
                      </a:endParaRPr>
                    </a:p>
                  </a:txBody>
                  <a:tcPr marL="13265" marR="13265" marT="0" marB="0" anchor="ctr"/>
                </a:tc>
                <a:tc>
                  <a:txBody>
                    <a:bodyPr/>
                    <a:lstStyle/>
                    <a:p>
                      <a:pPr marL="171450" indent="-171450" algn="l">
                        <a:lnSpc>
                          <a:spcPct val="115000"/>
                        </a:lnSpc>
                        <a:spcAft>
                          <a:spcPts val="0"/>
                        </a:spcAft>
                        <a:buFont typeface="Arial" panose="020B0604020202020204" pitchFamily="34" charset="0"/>
                        <a:buChar char="•"/>
                      </a:pPr>
                      <a:r>
                        <a:rPr lang="en-GB" sz="600" b="1">
                          <a:solidFill>
                            <a:srgbClr val="7030A0"/>
                          </a:solidFill>
                          <a:latin typeface="Tahoma"/>
                          <a:ea typeface="Tahoma"/>
                          <a:cs typeface="Tahoma"/>
                        </a:rPr>
                        <a:t>Explore creating melodies over a basic core scheme e.g. look at the effects of harmony and create pieces with different moods </a:t>
                      </a:r>
                    </a:p>
                    <a:p>
                      <a:pPr marL="171450" indent="-171450" algn="l">
                        <a:lnSpc>
                          <a:spcPct val="115000"/>
                        </a:lnSpc>
                        <a:spcAft>
                          <a:spcPts val="0"/>
                        </a:spcAft>
                        <a:buFont typeface="Arial" panose="020B0604020202020204" pitchFamily="34" charset="0"/>
                        <a:buChar char="•"/>
                      </a:pPr>
                      <a:endParaRPr lang="en-GB" sz="600" b="1">
                        <a:solidFill>
                          <a:srgbClr val="7030A0"/>
                        </a:solidFill>
                        <a:latin typeface="Tahoma"/>
                        <a:ea typeface="Tahoma"/>
                        <a:cs typeface="Tahoma"/>
                      </a:endParaRPr>
                    </a:p>
                    <a:p>
                      <a:pPr marL="171450" indent="-171450" algn="l">
                        <a:lnSpc>
                          <a:spcPct val="115000"/>
                        </a:lnSpc>
                        <a:spcAft>
                          <a:spcPts val="0"/>
                        </a:spcAft>
                        <a:buFont typeface="Arial" panose="020B0604020202020204" pitchFamily="34" charset="0"/>
                        <a:buChar char="•"/>
                      </a:pPr>
                      <a:r>
                        <a:rPr lang="en-GB" sz="600" b="1">
                          <a:solidFill>
                            <a:srgbClr val="7030A0"/>
                          </a:solidFill>
                          <a:latin typeface="Tahoma"/>
                          <a:ea typeface="Tahoma"/>
                          <a:cs typeface="Tahoma"/>
                        </a:rPr>
                        <a:t>Explore musical ideas such as major and minor chords and their effects, and pentatonic scales </a:t>
                      </a:r>
                    </a:p>
                    <a:p>
                      <a:pPr marL="171450" indent="-171450" algn="l">
                        <a:lnSpc>
                          <a:spcPct val="115000"/>
                        </a:lnSpc>
                        <a:spcAft>
                          <a:spcPts val="0"/>
                        </a:spcAft>
                        <a:buFont typeface="Arial" panose="020B0604020202020204" pitchFamily="34" charset="0"/>
                        <a:buChar char="•"/>
                      </a:pPr>
                      <a:endParaRPr lang="en-GB" sz="600" b="1">
                        <a:solidFill>
                          <a:srgbClr val="7030A0"/>
                        </a:solidFill>
                        <a:latin typeface="Tahoma"/>
                        <a:ea typeface="Tahoma"/>
                        <a:cs typeface="Tahoma"/>
                      </a:endParaRPr>
                    </a:p>
                    <a:p>
                      <a:pPr marL="171450" indent="-171450" algn="l">
                        <a:lnSpc>
                          <a:spcPct val="115000"/>
                        </a:lnSpc>
                        <a:spcAft>
                          <a:spcPts val="0"/>
                        </a:spcAft>
                        <a:buFont typeface="Arial" panose="020B0604020202020204" pitchFamily="34" charset="0"/>
                        <a:buChar char="•"/>
                      </a:pPr>
                      <a:r>
                        <a:rPr lang="en-GB" sz="600" b="1">
                          <a:solidFill>
                            <a:srgbClr val="7030A0"/>
                          </a:solidFill>
                          <a:latin typeface="Tahoma"/>
                          <a:ea typeface="Tahoma"/>
                          <a:cs typeface="Tahoma"/>
                        </a:rPr>
                        <a:t>Use a technology package to enhance musical performances </a:t>
                      </a:r>
                    </a:p>
                    <a:p>
                      <a:pPr marL="171450" indent="-171450" algn="l">
                        <a:lnSpc>
                          <a:spcPct val="115000"/>
                        </a:lnSpc>
                        <a:spcAft>
                          <a:spcPts val="0"/>
                        </a:spcAft>
                        <a:buFont typeface="Arial" panose="020B0604020202020204" pitchFamily="34" charset="0"/>
                        <a:buChar char="•"/>
                      </a:pPr>
                      <a:endParaRPr lang="en-GB" sz="600" b="1">
                        <a:effectLst/>
                        <a:latin typeface="Tahoma"/>
                        <a:ea typeface="Tahoma"/>
                        <a:cs typeface="Tahoma"/>
                      </a:endParaRPr>
                    </a:p>
                    <a:p>
                      <a:pPr marL="171450" marR="0" lvl="0" indent="-171450" algn="l" defTabSz="685800" rtl="0" eaLnBrk="1" fontAlgn="auto" latinLnBrk="0" hangingPunct="1">
                        <a:lnSpc>
                          <a:spcPct val="114999"/>
                        </a:lnSpc>
                        <a:spcBef>
                          <a:spcPts val="0"/>
                        </a:spcBef>
                        <a:spcAft>
                          <a:spcPts val="0"/>
                        </a:spcAft>
                        <a:buClr>
                          <a:srgbClr val="000000"/>
                        </a:buClr>
                        <a:buSzTx/>
                        <a:buFont typeface="Arial,Sans-Serif" panose="020B0604020202020204" pitchFamily="34" charset="0"/>
                        <a:buChar char="•"/>
                        <a:tabLst/>
                        <a:defRPr/>
                      </a:pPr>
                      <a:r>
                        <a:rPr kumimoji="0" lang="en-GB" sz="500" b="1" i="0" u="none" strike="noStrike" kern="1200" cap="none" spc="0" normalizeH="0" baseline="0" noProof="0">
                          <a:ln>
                            <a:noFill/>
                          </a:ln>
                          <a:solidFill>
                            <a:srgbClr val="FFC000"/>
                          </a:solidFill>
                          <a:effectLst/>
                          <a:uLnTx/>
                          <a:uFillTx/>
                          <a:latin typeface="Tahoma"/>
                          <a:ea typeface="Tahoma"/>
                          <a:cs typeface="Tahoma"/>
                        </a:rPr>
                        <a:t>Develop secure rhythmic and melodic material e.g. improvise melodies over a set rhythmic base </a:t>
                      </a:r>
                      <a:endParaRPr kumimoji="0" lang="en-GB" sz="500" b="0" i="0" u="none" strike="noStrike" kern="1200" cap="none" spc="0" normalizeH="0" baseline="0" noProof="0">
                        <a:ln>
                          <a:noFill/>
                        </a:ln>
                        <a:solidFill>
                          <a:prstClr val="black"/>
                        </a:solidFill>
                        <a:effectLst/>
                        <a:uLnTx/>
                        <a:uFillTx/>
                        <a:latin typeface="+mn-lt"/>
                        <a:ea typeface="+mn-ea"/>
                        <a:cs typeface="+mn-cs"/>
                      </a:endParaRPr>
                    </a:p>
                    <a:p>
                      <a:pPr marL="171450" marR="0" lvl="0" indent="-171450" algn="l" defTabSz="685800" rtl="0" eaLnBrk="1" fontAlgn="auto" latinLnBrk="0" hangingPunct="1">
                        <a:lnSpc>
                          <a:spcPct val="115000"/>
                        </a:lnSpc>
                        <a:spcBef>
                          <a:spcPts val="0"/>
                        </a:spcBef>
                        <a:spcAft>
                          <a:spcPts val="0"/>
                        </a:spcAft>
                        <a:buClrTx/>
                        <a:buSzTx/>
                        <a:buFont typeface="Arial" panose="020B0604020202020204" pitchFamily="34" charset="0"/>
                        <a:buChar char="•"/>
                        <a:tabLst/>
                        <a:defRPr/>
                      </a:pPr>
                      <a:endParaRPr kumimoji="0" lang="en-GB" sz="500" b="1" i="0" u="none" strike="noStrike" kern="1200" cap="none" spc="0" normalizeH="0" baseline="0" noProof="0">
                        <a:ln>
                          <a:noFill/>
                        </a:ln>
                        <a:solidFill>
                          <a:srgbClr val="FFC000"/>
                        </a:solidFill>
                        <a:effectLst/>
                        <a:uLnTx/>
                        <a:uFillTx/>
                        <a:latin typeface="Tahoma"/>
                        <a:ea typeface="Tahoma"/>
                        <a:cs typeface="Tahoma"/>
                      </a:endParaRPr>
                    </a:p>
                    <a:p>
                      <a:pPr marL="171450" marR="0" lvl="0" indent="-171450" algn="l" defTabSz="685800" rtl="0" eaLnBrk="1" fontAlgn="auto" latinLnBrk="0" hangingPunct="1">
                        <a:lnSpc>
                          <a:spcPct val="115000"/>
                        </a:lnSpc>
                        <a:spcBef>
                          <a:spcPts val="0"/>
                        </a:spcBef>
                        <a:spcAft>
                          <a:spcPts val="0"/>
                        </a:spcAft>
                        <a:buClrTx/>
                        <a:buSzTx/>
                        <a:buFont typeface="Arial" panose="020B0604020202020204" pitchFamily="34" charset="0"/>
                        <a:buChar char="•"/>
                        <a:tabLst/>
                        <a:defRPr/>
                      </a:pPr>
                      <a:r>
                        <a:rPr kumimoji="0" lang="en-GB" sz="500" b="1" i="0" u="none" strike="noStrike" kern="1200" cap="none" spc="0" normalizeH="0" baseline="0" noProof="0">
                          <a:ln>
                            <a:noFill/>
                          </a:ln>
                          <a:solidFill>
                            <a:srgbClr val="FFC000"/>
                          </a:solidFill>
                          <a:effectLst/>
                          <a:uLnTx/>
                          <a:uFillTx/>
                          <a:latin typeface="Tahoma"/>
                          <a:ea typeface="Tahoma"/>
                          <a:cs typeface="Tahoma"/>
                        </a:rPr>
                        <a:t>Combine and organise musical ideas to create a performance that demonstrates a variety of skills and different effects </a:t>
                      </a:r>
                    </a:p>
                    <a:p>
                      <a:pPr marL="171450" marR="0" lvl="0" indent="-171450" algn="l" defTabSz="685800" rtl="0" eaLnBrk="1" fontAlgn="auto" latinLnBrk="0" hangingPunct="1">
                        <a:lnSpc>
                          <a:spcPct val="115000"/>
                        </a:lnSpc>
                        <a:spcBef>
                          <a:spcPts val="0"/>
                        </a:spcBef>
                        <a:spcAft>
                          <a:spcPts val="0"/>
                        </a:spcAft>
                        <a:buClrTx/>
                        <a:buSzTx/>
                        <a:buFont typeface="Arial" panose="020B0604020202020204" pitchFamily="34" charset="0"/>
                        <a:buChar char="•"/>
                        <a:tabLst/>
                        <a:defRPr/>
                      </a:pPr>
                      <a:endParaRPr kumimoji="0" lang="en-GB" sz="500" b="1" i="0" u="none" strike="noStrike" kern="1200" cap="none" spc="0" normalizeH="0" baseline="0" noProof="0">
                        <a:ln>
                          <a:noFill/>
                        </a:ln>
                        <a:solidFill>
                          <a:srgbClr val="FFC000"/>
                        </a:solidFill>
                        <a:effectLst/>
                        <a:uLnTx/>
                        <a:uFillTx/>
                        <a:latin typeface="Tahoma"/>
                        <a:ea typeface="Tahoma"/>
                        <a:cs typeface="Tahoma"/>
                      </a:endParaRPr>
                    </a:p>
                    <a:p>
                      <a:pPr marL="171450" marR="0" lvl="0" indent="-171450" algn="l" defTabSz="685800" rtl="0" eaLnBrk="1" fontAlgn="auto" latinLnBrk="0" hangingPunct="1">
                        <a:lnSpc>
                          <a:spcPct val="115000"/>
                        </a:lnSpc>
                        <a:spcBef>
                          <a:spcPts val="0"/>
                        </a:spcBef>
                        <a:spcAft>
                          <a:spcPts val="0"/>
                        </a:spcAft>
                        <a:buClrTx/>
                        <a:buSzTx/>
                        <a:buFont typeface="Arial" panose="020B0604020202020204" pitchFamily="34" charset="0"/>
                        <a:buChar char="•"/>
                        <a:tabLst/>
                        <a:defRPr/>
                      </a:pPr>
                      <a:r>
                        <a:rPr kumimoji="0" lang="en-GB" sz="500" b="1" i="0" u="none" strike="noStrike" kern="1200" cap="none" spc="0" normalizeH="0" baseline="0" noProof="0">
                          <a:ln>
                            <a:noFill/>
                          </a:ln>
                          <a:solidFill>
                            <a:srgbClr val="FFC000"/>
                          </a:solidFill>
                          <a:effectLst/>
                          <a:uLnTx/>
                          <a:uFillTx/>
                          <a:latin typeface="Tahoma"/>
                          <a:ea typeface="Tahoma"/>
                          <a:cs typeface="Tahoma"/>
                        </a:rPr>
                        <a:t>Explore musical structures including syncopation </a:t>
                      </a:r>
                    </a:p>
                    <a:p>
                      <a:pPr marL="171450" marR="0" lvl="0" indent="-171450" algn="l" defTabSz="685800" rtl="0" eaLnBrk="1" fontAlgn="auto" latinLnBrk="0" hangingPunct="1">
                        <a:lnSpc>
                          <a:spcPct val="115000"/>
                        </a:lnSpc>
                        <a:spcBef>
                          <a:spcPts val="0"/>
                        </a:spcBef>
                        <a:spcAft>
                          <a:spcPts val="0"/>
                        </a:spcAft>
                        <a:buClrTx/>
                        <a:buSzTx/>
                        <a:buFont typeface="Arial" panose="020B0604020202020204" pitchFamily="34" charset="0"/>
                        <a:buChar char="•"/>
                        <a:tabLst/>
                        <a:defRPr/>
                      </a:pPr>
                      <a:endParaRPr kumimoji="0" lang="en-GB" sz="500" b="1" i="0" u="none" strike="noStrike" kern="1200" cap="none" spc="0" normalizeH="0" baseline="0" noProof="0">
                        <a:ln>
                          <a:noFill/>
                        </a:ln>
                        <a:solidFill>
                          <a:srgbClr val="FFC000"/>
                        </a:solidFill>
                        <a:effectLst/>
                        <a:uLnTx/>
                        <a:uFillTx/>
                        <a:latin typeface="Tahoma"/>
                        <a:ea typeface="Tahoma"/>
                        <a:cs typeface="Tahoma"/>
                      </a:endParaRPr>
                    </a:p>
                    <a:p>
                      <a:pPr marL="171450" marR="0" lvl="0" indent="-171450" algn="l" defTabSz="685800" rtl="0" eaLnBrk="1" fontAlgn="auto" latinLnBrk="0" hangingPunct="1">
                        <a:lnSpc>
                          <a:spcPct val="115000"/>
                        </a:lnSpc>
                        <a:spcBef>
                          <a:spcPts val="0"/>
                        </a:spcBef>
                        <a:spcAft>
                          <a:spcPts val="0"/>
                        </a:spcAft>
                        <a:buClrTx/>
                        <a:buSzTx/>
                        <a:buFont typeface="Arial" panose="020B0604020202020204" pitchFamily="34" charset="0"/>
                        <a:buChar char="•"/>
                        <a:tabLst/>
                        <a:defRPr/>
                      </a:pPr>
                      <a:r>
                        <a:rPr kumimoji="0" lang="en-GB" sz="500" b="1" i="0" u="none" strike="noStrike" kern="1200" cap="none" spc="0" normalizeH="0" baseline="0" noProof="0">
                          <a:ln>
                            <a:noFill/>
                          </a:ln>
                          <a:solidFill>
                            <a:srgbClr val="FFC000"/>
                          </a:solidFill>
                          <a:effectLst/>
                          <a:uLnTx/>
                          <a:uFillTx/>
                          <a:latin typeface="Tahoma"/>
                          <a:ea typeface="Tahoma"/>
                          <a:cs typeface="Tahoma"/>
                        </a:rPr>
                        <a:t>Use a technology package to compose music for a set purpose</a:t>
                      </a:r>
                      <a:r>
                        <a:rPr kumimoji="0" lang="en-GB" sz="500" b="0" i="0" u="none" strike="noStrike" kern="1200" cap="none" spc="0" normalizeH="0" baseline="0" noProof="0">
                          <a:ln>
                            <a:noFill/>
                          </a:ln>
                          <a:solidFill>
                            <a:prstClr val="black"/>
                          </a:solidFill>
                          <a:effectLst/>
                          <a:uLnTx/>
                          <a:uFillTx/>
                          <a:latin typeface="Tahoma"/>
                          <a:ea typeface="Tahoma"/>
                          <a:cs typeface="Tahoma"/>
                        </a:rPr>
                        <a:t> </a:t>
                      </a:r>
                      <a:endParaRPr kumimoji="0" lang="en-GB" sz="600" b="1" i="0" u="none" strike="noStrike" kern="1200" cap="none" spc="0" normalizeH="0" baseline="0" noProof="0">
                        <a:ln>
                          <a:noFill/>
                        </a:ln>
                        <a:solidFill>
                          <a:prstClr val="black"/>
                        </a:solidFill>
                        <a:effectLst/>
                        <a:uLnTx/>
                        <a:uFillTx/>
                        <a:latin typeface="Tahoma"/>
                        <a:ea typeface="Tahoma"/>
                        <a:cs typeface="Tahoma"/>
                      </a:endParaRPr>
                    </a:p>
                    <a:p>
                      <a:pPr marL="171450" marR="0" lvl="0" indent="-171450" algn="l" defTabSz="685800" rtl="0" eaLnBrk="1" fontAlgn="auto" latinLnBrk="0" hangingPunct="1">
                        <a:lnSpc>
                          <a:spcPct val="115000"/>
                        </a:lnSpc>
                        <a:spcBef>
                          <a:spcPts val="0"/>
                        </a:spcBef>
                        <a:spcAft>
                          <a:spcPts val="0"/>
                        </a:spcAft>
                        <a:buClrTx/>
                        <a:buSzTx/>
                        <a:buFont typeface="Arial" panose="020B0604020202020204" pitchFamily="34" charset="0"/>
                        <a:buChar char="•"/>
                        <a:tabLst/>
                        <a:defRPr/>
                      </a:pPr>
                      <a:endParaRPr kumimoji="0" lang="en-GB" sz="500" b="0" i="0" u="none" strike="noStrike" kern="1200" cap="none" spc="0" normalizeH="0" baseline="0" noProof="0">
                        <a:ln>
                          <a:noFill/>
                        </a:ln>
                        <a:solidFill>
                          <a:prstClr val="black"/>
                        </a:solidFill>
                        <a:effectLst/>
                        <a:uLnTx/>
                        <a:uFillTx/>
                        <a:latin typeface="Tahoma"/>
                        <a:ea typeface="Tahoma"/>
                        <a:cs typeface="Tahoma"/>
                      </a:endParaRPr>
                    </a:p>
                  </a:txBody>
                  <a:tcPr marL="13265" marR="13265" marT="0" marB="0" anchor="ctr"/>
                </a:tc>
                <a:extLst>
                  <a:ext uri="{0D108BD9-81ED-4DB2-BD59-A6C34878D82A}">
                    <a16:rowId xmlns:a16="http://schemas.microsoft.com/office/drawing/2014/main" val="10001"/>
                  </a:ext>
                </a:extLst>
              </a:tr>
              <a:tr h="383644">
                <a:tc>
                  <a:txBody>
                    <a:bodyPr/>
                    <a:lstStyle/>
                    <a:p>
                      <a:pPr algn="ctr">
                        <a:lnSpc>
                          <a:spcPct val="115000"/>
                        </a:lnSpc>
                        <a:spcAft>
                          <a:spcPts val="0"/>
                        </a:spcAft>
                      </a:pPr>
                      <a:r>
                        <a:rPr lang="en-GB" sz="500">
                          <a:effectLst/>
                          <a:latin typeface="Tahoma" panose="020B0604030504040204" pitchFamily="34" charset="0"/>
                          <a:ea typeface="Tahoma" panose="020B0604030504040204" pitchFamily="34" charset="0"/>
                          <a:cs typeface="Tahoma" panose="020B0604030504040204" pitchFamily="34" charset="0"/>
                        </a:rPr>
                        <a:t>Key Vocabulary</a:t>
                      </a:r>
                    </a:p>
                  </a:txBody>
                  <a:tcPr marL="13265" marR="13265" marT="0" marB="0" anchor="ctr"/>
                </a:tc>
                <a:tc>
                  <a:txBody>
                    <a:bodyPr/>
                    <a:lstStyle/>
                    <a:p>
                      <a:pPr lvl="0" algn="l">
                        <a:lnSpc>
                          <a:spcPct val="100000"/>
                        </a:lnSpc>
                        <a:spcBef>
                          <a:spcPts val="0"/>
                        </a:spcBef>
                        <a:spcAft>
                          <a:spcPts val="0"/>
                        </a:spcAft>
                        <a:buNone/>
                      </a:pPr>
                      <a:endParaRPr lang="en-GB" sz="600" b="1" i="0" u="none" strike="noStrike" noProof="0">
                        <a:solidFill>
                          <a:srgbClr val="00B050"/>
                        </a:solidFill>
                        <a:effectLst/>
                        <a:latin typeface="Tahoma"/>
                      </a:endParaRPr>
                    </a:p>
                    <a:p>
                      <a:pPr lvl="0" algn="l">
                        <a:lnSpc>
                          <a:spcPct val="100000"/>
                        </a:lnSpc>
                        <a:spcBef>
                          <a:spcPts val="0"/>
                        </a:spcBef>
                        <a:spcAft>
                          <a:spcPts val="0"/>
                        </a:spcAft>
                        <a:buNone/>
                      </a:pPr>
                      <a:r>
                        <a:rPr lang="en-GB" sz="600" b="0" i="0" u="none" strike="noStrike" noProof="0">
                          <a:solidFill>
                            <a:schemeClr val="tx1"/>
                          </a:solidFill>
                          <a:effectLst/>
                          <a:latin typeface="Tahoma"/>
                        </a:rPr>
                        <a:t>Innovate, interpret, note names, devise, combine and s</a:t>
                      </a:r>
                      <a:r>
                        <a:rPr lang="en-GB" sz="500" b="0" i="0" u="none" strike="noStrike" noProof="0">
                          <a:solidFill>
                            <a:schemeClr val="tx1"/>
                          </a:solidFill>
                          <a:effectLst/>
                          <a:latin typeface="Tahoma"/>
                        </a:rPr>
                        <a:t>tructure rhythms.</a:t>
                      </a:r>
                      <a:endParaRPr lang="en-US" sz="500" b="0">
                        <a:solidFill>
                          <a:schemeClr val="tx1"/>
                        </a:solidFill>
                      </a:endParaRPr>
                    </a:p>
                    <a:p>
                      <a:pPr lvl="0" algn="l">
                        <a:lnSpc>
                          <a:spcPct val="114999"/>
                        </a:lnSpc>
                        <a:spcAft>
                          <a:spcPts val="0"/>
                        </a:spcAft>
                        <a:buNone/>
                      </a:pPr>
                      <a:endParaRPr lang="en-GB" sz="500" b="1">
                        <a:solidFill>
                          <a:srgbClr val="FF0000"/>
                        </a:solidFill>
                        <a:effectLst/>
                        <a:latin typeface="Tahoma"/>
                        <a:ea typeface="Tahoma"/>
                        <a:cs typeface="Tahoma"/>
                      </a:endParaRPr>
                    </a:p>
                    <a:p>
                      <a:pPr algn="l">
                        <a:lnSpc>
                          <a:spcPct val="115000"/>
                        </a:lnSpc>
                        <a:spcAft>
                          <a:spcPts val="0"/>
                        </a:spcAft>
                      </a:pPr>
                      <a:endParaRPr lang="en-GB" sz="500">
                        <a:effectLst/>
                        <a:latin typeface="Tahoma" panose="020B0604030504040204" pitchFamily="34" charset="0"/>
                        <a:ea typeface="Tahoma" panose="020B0604030504040204" pitchFamily="34" charset="0"/>
                        <a:cs typeface="Tahoma" panose="020B0604030504040204" pitchFamily="34" charset="0"/>
                      </a:endParaRPr>
                    </a:p>
                  </a:txBody>
                  <a:tcPr marL="13265" marR="13265" marT="0" marB="0" anchor="ctr"/>
                </a:tc>
                <a:tc>
                  <a:txBody>
                    <a:bodyPr/>
                    <a:lstStyle/>
                    <a:p>
                      <a:pPr lvl="0" algn="l">
                        <a:lnSpc>
                          <a:spcPct val="114999"/>
                        </a:lnSpc>
                        <a:spcAft>
                          <a:spcPts val="0"/>
                        </a:spcAft>
                        <a:buNone/>
                      </a:pPr>
                      <a:endParaRPr lang="en-GB" sz="500" b="0" i="0" u="none" strike="noStrike" noProof="0">
                        <a:solidFill>
                          <a:srgbClr val="000000"/>
                        </a:solidFill>
                        <a:effectLst/>
                        <a:latin typeface="Tahoma"/>
                      </a:endParaRPr>
                    </a:p>
                    <a:p>
                      <a:pPr lvl="0" algn="l">
                        <a:lnSpc>
                          <a:spcPct val="114999"/>
                        </a:lnSpc>
                        <a:spcAft>
                          <a:spcPts val="0"/>
                        </a:spcAft>
                        <a:buNone/>
                      </a:pPr>
                      <a:r>
                        <a:rPr lang="en-GB" sz="500" b="1" i="0" u="none" strike="noStrike" noProof="0">
                          <a:solidFill>
                            <a:srgbClr val="FF0000"/>
                          </a:solidFill>
                          <a:effectLst/>
                          <a:latin typeface="Tahoma"/>
                        </a:rPr>
                        <a:t>Represents, staff notation, layers, elements.</a:t>
                      </a:r>
                    </a:p>
                    <a:p>
                      <a:pPr lvl="0" algn="l">
                        <a:lnSpc>
                          <a:spcPct val="114999"/>
                        </a:lnSpc>
                        <a:spcAft>
                          <a:spcPts val="0"/>
                        </a:spcAft>
                        <a:buNone/>
                      </a:pPr>
                      <a:r>
                        <a:rPr lang="en-GB" sz="500" b="1">
                          <a:solidFill>
                            <a:srgbClr val="FFC000"/>
                          </a:solidFill>
                          <a:effectLst/>
                          <a:latin typeface="Tahoma"/>
                          <a:ea typeface="Tahoma"/>
                          <a:cs typeface="Tahoma"/>
                        </a:rPr>
                        <a:t>Invent, improvise, contrasting, structure.</a:t>
                      </a:r>
                      <a:endParaRPr lang="en-GB" sz="1100"/>
                    </a:p>
                    <a:p>
                      <a:pPr algn="l">
                        <a:lnSpc>
                          <a:spcPct val="115000"/>
                        </a:lnSpc>
                        <a:spcAft>
                          <a:spcPts val="0"/>
                        </a:spcAft>
                      </a:pPr>
                      <a:endParaRPr lang="en-GB" sz="500">
                        <a:effectLst/>
                        <a:latin typeface="Tahoma" panose="020B0604030504040204" pitchFamily="34" charset="0"/>
                        <a:ea typeface="Tahoma" panose="020B0604030504040204" pitchFamily="34" charset="0"/>
                        <a:cs typeface="Tahoma" panose="020B0604030504040204" pitchFamily="34" charset="0"/>
                      </a:endParaRPr>
                    </a:p>
                  </a:txBody>
                  <a:tcPr marL="13265" marR="13265" marT="0" marB="0" anchor="ctr"/>
                </a:tc>
                <a:tc>
                  <a:txBody>
                    <a:bodyPr/>
                    <a:lstStyle/>
                    <a:p>
                      <a:pPr algn="l">
                        <a:lnSpc>
                          <a:spcPct val="115000"/>
                        </a:lnSpc>
                        <a:spcAft>
                          <a:spcPts val="0"/>
                        </a:spcAft>
                      </a:pPr>
                      <a:r>
                        <a:rPr lang="en-GB" sz="500" b="1">
                          <a:solidFill>
                            <a:srgbClr val="7030A0"/>
                          </a:solidFill>
                          <a:effectLst/>
                          <a:latin typeface="Tahoma" panose="020B0604030504040204" pitchFamily="34" charset="0"/>
                          <a:ea typeface="Tahoma" panose="020B0604030504040204" pitchFamily="34" charset="0"/>
                          <a:cs typeface="Tahoma" panose="020B0604030504040204" pitchFamily="34" charset="0"/>
                        </a:rPr>
                        <a:t>Innovate, interpret, note names, devise, combine and structure rhythms.</a:t>
                      </a:r>
                    </a:p>
                    <a:p>
                      <a:pPr algn="l">
                        <a:lnSpc>
                          <a:spcPct val="115000"/>
                        </a:lnSpc>
                        <a:spcAft>
                          <a:spcPts val="0"/>
                        </a:spcAft>
                      </a:pPr>
                      <a:endParaRPr lang="en-GB" sz="500">
                        <a:effectLst/>
                        <a:latin typeface="Tahoma" panose="020B0604030504040204" pitchFamily="34" charset="0"/>
                        <a:ea typeface="Tahoma" panose="020B0604030504040204" pitchFamily="34" charset="0"/>
                        <a:cs typeface="Tahoma" panose="020B0604030504040204" pitchFamily="34" charset="0"/>
                      </a:endParaRPr>
                    </a:p>
                  </a:txBody>
                  <a:tcPr marL="13265" marR="13265" marT="0" marB="0" anchor="ctr"/>
                </a:tc>
                <a:extLst>
                  <a:ext uri="{0D108BD9-81ED-4DB2-BD59-A6C34878D82A}">
                    <a16:rowId xmlns:a16="http://schemas.microsoft.com/office/drawing/2014/main" val="476958427"/>
                  </a:ext>
                </a:extLst>
              </a:tr>
              <a:tr h="1884807">
                <a:tc>
                  <a:txBody>
                    <a:bodyPr/>
                    <a:lstStyle/>
                    <a:p>
                      <a:pPr algn="ctr">
                        <a:lnSpc>
                          <a:spcPct val="115000"/>
                        </a:lnSpc>
                        <a:spcAft>
                          <a:spcPts val="0"/>
                        </a:spcAft>
                      </a:pPr>
                      <a:r>
                        <a:rPr lang="en-GB" sz="500">
                          <a:effectLst/>
                          <a:latin typeface="Tahoma" panose="020B0604030504040204" pitchFamily="34" charset="0"/>
                          <a:ea typeface="Tahoma" panose="020B0604030504040204" pitchFamily="34" charset="0"/>
                          <a:cs typeface="Tahoma" panose="020B0604030504040204" pitchFamily="34" charset="0"/>
                        </a:rPr>
                        <a:t>Listen, review and evaluate</a:t>
                      </a:r>
                    </a:p>
                  </a:txBody>
                  <a:tcPr marL="13265" marR="13265" marT="0" marB="0" anchor="ctr"/>
                </a:tc>
                <a:tc>
                  <a:txBody>
                    <a:bodyPr/>
                    <a:lstStyle/>
                    <a:p>
                      <a:pPr marL="171450" lvl="0" indent="-171450" algn="l">
                        <a:lnSpc>
                          <a:spcPct val="100000"/>
                        </a:lnSpc>
                        <a:spcBef>
                          <a:spcPts val="0"/>
                        </a:spcBef>
                        <a:spcAft>
                          <a:spcPts val="0"/>
                        </a:spcAft>
                        <a:buFont typeface="Arial"/>
                        <a:buChar char="•"/>
                      </a:pPr>
                      <a:r>
                        <a:rPr lang="en-GB" sz="500" b="1" i="0" u="none" strike="noStrike" noProof="0">
                          <a:solidFill>
                            <a:schemeClr val="tx1"/>
                          </a:solidFill>
                          <a:latin typeface="Tahoma"/>
                        </a:rPr>
                        <a:t>Listen to, and accurately describe the features of, pieces from different times, cultures &amp; traditions (including great composers and musicians) </a:t>
                      </a:r>
                      <a:endParaRPr lang="en-US" sz="500" b="1">
                        <a:solidFill>
                          <a:schemeClr val="tx1"/>
                        </a:solidFill>
                      </a:endParaRPr>
                    </a:p>
                    <a:p>
                      <a:pPr marL="171450" lvl="0" indent="-171450" algn="l">
                        <a:lnSpc>
                          <a:spcPct val="100000"/>
                        </a:lnSpc>
                        <a:spcBef>
                          <a:spcPts val="0"/>
                        </a:spcBef>
                        <a:spcAft>
                          <a:spcPts val="0"/>
                        </a:spcAft>
                        <a:buFont typeface="Arial"/>
                        <a:buChar char="•"/>
                      </a:pPr>
                      <a:endParaRPr lang="en-GB" sz="500" b="1" i="0" u="none" strike="noStrike" noProof="0">
                        <a:solidFill>
                          <a:schemeClr val="tx1"/>
                        </a:solidFill>
                        <a:latin typeface="Arial"/>
                      </a:endParaRPr>
                    </a:p>
                    <a:p>
                      <a:pPr marL="171450" lvl="0" indent="-171450" algn="l">
                        <a:lnSpc>
                          <a:spcPct val="100000"/>
                        </a:lnSpc>
                        <a:spcBef>
                          <a:spcPts val="0"/>
                        </a:spcBef>
                        <a:spcAft>
                          <a:spcPts val="0"/>
                        </a:spcAft>
                        <a:buFont typeface="Arial"/>
                        <a:buChar char="•"/>
                      </a:pPr>
                      <a:r>
                        <a:rPr lang="en-GB" sz="500" b="1" i="0" u="none" strike="noStrike" noProof="0">
                          <a:solidFill>
                            <a:schemeClr val="tx1"/>
                          </a:solidFill>
                          <a:latin typeface="Tahoma"/>
                        </a:rPr>
                        <a:t>Internalise and recall sounds with increasingly accurate aural memory and attention to detail </a:t>
                      </a:r>
                      <a:endParaRPr lang="en-GB" sz="500" b="1">
                        <a:solidFill>
                          <a:schemeClr val="tx1"/>
                        </a:solidFill>
                      </a:endParaRPr>
                    </a:p>
                    <a:p>
                      <a:pPr marL="171450" lvl="0" indent="-171450" algn="l">
                        <a:lnSpc>
                          <a:spcPct val="100000"/>
                        </a:lnSpc>
                        <a:spcBef>
                          <a:spcPts val="0"/>
                        </a:spcBef>
                        <a:spcAft>
                          <a:spcPts val="0"/>
                        </a:spcAft>
                        <a:buFont typeface="Arial"/>
                        <a:buChar char="•"/>
                      </a:pPr>
                      <a:endParaRPr lang="en-GB" sz="500" b="1" i="0" u="none" strike="noStrike" noProof="0">
                        <a:solidFill>
                          <a:schemeClr val="tx1"/>
                        </a:solidFill>
                        <a:latin typeface="Arial"/>
                      </a:endParaRPr>
                    </a:p>
                    <a:p>
                      <a:pPr marL="171450" lvl="0" indent="-171450" algn="l">
                        <a:lnSpc>
                          <a:spcPct val="100000"/>
                        </a:lnSpc>
                        <a:spcBef>
                          <a:spcPts val="0"/>
                        </a:spcBef>
                        <a:spcAft>
                          <a:spcPts val="0"/>
                        </a:spcAft>
                        <a:buFont typeface="Arial"/>
                        <a:buChar char="•"/>
                      </a:pPr>
                      <a:r>
                        <a:rPr lang="en-GB" sz="500" b="1" i="0" u="none" strike="noStrike" noProof="0">
                          <a:solidFill>
                            <a:schemeClr val="tx1"/>
                          </a:solidFill>
                          <a:latin typeface="Tahoma"/>
                        </a:rPr>
                        <a:t>Explain how time, culture and place can influence the way music is created, heard and performed </a:t>
                      </a:r>
                      <a:endParaRPr lang="en-GB" sz="500" b="1">
                        <a:solidFill>
                          <a:schemeClr val="tx1"/>
                        </a:solidFill>
                      </a:endParaRPr>
                    </a:p>
                    <a:p>
                      <a:pPr marL="171450" lvl="0" indent="-171450" algn="l">
                        <a:lnSpc>
                          <a:spcPct val="100000"/>
                        </a:lnSpc>
                        <a:spcBef>
                          <a:spcPts val="0"/>
                        </a:spcBef>
                        <a:spcAft>
                          <a:spcPts val="0"/>
                        </a:spcAft>
                        <a:buFont typeface="Arial"/>
                        <a:buChar char="•"/>
                      </a:pPr>
                      <a:endParaRPr lang="en-GB" sz="500" b="1" i="0" u="none" strike="noStrike" noProof="0">
                        <a:solidFill>
                          <a:schemeClr val="tx1"/>
                        </a:solidFill>
                        <a:latin typeface="Arial"/>
                      </a:endParaRPr>
                    </a:p>
                    <a:p>
                      <a:pPr marL="171450" lvl="0" indent="-171450" algn="l">
                        <a:lnSpc>
                          <a:spcPct val="100000"/>
                        </a:lnSpc>
                        <a:spcBef>
                          <a:spcPts val="0"/>
                        </a:spcBef>
                        <a:spcAft>
                          <a:spcPts val="0"/>
                        </a:spcAft>
                        <a:buFont typeface="Arial"/>
                        <a:buChar char="•"/>
                      </a:pPr>
                      <a:r>
                        <a:rPr lang="en-GB" sz="500" b="1" i="0" u="none" strike="noStrike" noProof="0">
                          <a:solidFill>
                            <a:schemeClr val="tx1"/>
                          </a:solidFill>
                          <a:latin typeface="Tahoma"/>
                        </a:rPr>
                        <a:t>Evaluate work from the point of view of the audience </a:t>
                      </a:r>
                      <a:endParaRPr lang="en-GB" sz="500" b="1">
                        <a:solidFill>
                          <a:schemeClr val="tx1"/>
                        </a:solidFill>
                      </a:endParaRPr>
                    </a:p>
                    <a:p>
                      <a:pPr marL="171450" lvl="0" indent="-171450" algn="l">
                        <a:lnSpc>
                          <a:spcPct val="100000"/>
                        </a:lnSpc>
                        <a:spcBef>
                          <a:spcPts val="0"/>
                        </a:spcBef>
                        <a:spcAft>
                          <a:spcPts val="0"/>
                        </a:spcAft>
                        <a:buFont typeface="Arial"/>
                        <a:buChar char="•"/>
                      </a:pPr>
                      <a:endParaRPr lang="en-GB" sz="500" b="1" i="0" u="none" strike="noStrike" noProof="0">
                        <a:solidFill>
                          <a:schemeClr val="tx1"/>
                        </a:solidFill>
                        <a:latin typeface="Arial"/>
                      </a:endParaRPr>
                    </a:p>
                    <a:p>
                      <a:pPr marL="171450" lvl="0" indent="-171450" algn="l">
                        <a:lnSpc>
                          <a:spcPct val="100000"/>
                        </a:lnSpc>
                        <a:spcBef>
                          <a:spcPts val="0"/>
                        </a:spcBef>
                        <a:spcAft>
                          <a:spcPts val="0"/>
                        </a:spcAft>
                        <a:buFont typeface="Arial"/>
                        <a:buChar char="•"/>
                      </a:pPr>
                      <a:r>
                        <a:rPr lang="en-GB" sz="500" b="1" i="0" u="none" strike="noStrike" noProof="0">
                          <a:solidFill>
                            <a:schemeClr val="tx1"/>
                          </a:solidFill>
                          <a:latin typeface="Tahoma"/>
                        </a:rPr>
                        <a:t>Compare examples from their knowledge of the history of music</a:t>
                      </a:r>
                      <a:endParaRPr lang="en-GB" sz="500" b="1">
                        <a:solidFill>
                          <a:schemeClr val="tx1"/>
                        </a:solidFill>
                      </a:endParaRPr>
                    </a:p>
                    <a:p>
                      <a:pPr marL="0" lvl="0" indent="0" algn="l">
                        <a:lnSpc>
                          <a:spcPct val="114999"/>
                        </a:lnSpc>
                        <a:spcAft>
                          <a:spcPts val="0"/>
                        </a:spcAft>
                        <a:buFont typeface="Arial" panose="020B0604020202020204" pitchFamily="34" charset="0"/>
                        <a:buNone/>
                      </a:pPr>
                      <a:endParaRPr lang="en-GB" sz="500" b="1">
                        <a:solidFill>
                          <a:srgbClr val="FF0000"/>
                        </a:solidFill>
                        <a:latin typeface="Tahoma"/>
                        <a:ea typeface="Tahoma"/>
                        <a:cs typeface="Tahoma"/>
                      </a:endParaRPr>
                    </a:p>
                  </a:txBody>
                  <a:tcPr marL="13265" marR="13265" marT="0" marB="0" anchor="ctr"/>
                </a:tc>
                <a:tc>
                  <a:txBody>
                    <a:bodyPr/>
                    <a:lstStyle/>
                    <a:p>
                      <a:pPr marL="171450" indent="-171450" algn="l">
                        <a:lnSpc>
                          <a:spcPct val="115000"/>
                        </a:lnSpc>
                        <a:spcAft>
                          <a:spcPts val="0"/>
                        </a:spcAft>
                        <a:buClr>
                          <a:srgbClr val="000000"/>
                        </a:buClr>
                        <a:buFont typeface="Arial,Sans-Serif" panose="020B0604020202020204" pitchFamily="34" charset="0"/>
                        <a:buChar char="•"/>
                      </a:pPr>
                      <a:endParaRPr lang="en-GB" sz="500" b="1" i="0" u="none" strike="noStrike" noProof="0">
                        <a:solidFill>
                          <a:srgbClr val="FF0000"/>
                        </a:solidFill>
                        <a:latin typeface="Tahoma"/>
                      </a:endParaRPr>
                    </a:p>
                    <a:p>
                      <a:pPr marL="171450" lvl="0" indent="-171450" algn="l">
                        <a:lnSpc>
                          <a:spcPct val="114999"/>
                        </a:lnSpc>
                        <a:spcAft>
                          <a:spcPts val="0"/>
                        </a:spcAft>
                        <a:buClr>
                          <a:srgbClr val="000000"/>
                        </a:buClr>
                        <a:buFont typeface="Arial,Sans-Serif" panose="020B0604020202020204" pitchFamily="34" charset="0"/>
                        <a:buChar char="•"/>
                      </a:pPr>
                      <a:r>
                        <a:rPr lang="en-GB" sz="500" b="1" i="0" u="none" strike="noStrike" noProof="0">
                          <a:solidFill>
                            <a:srgbClr val="FF0000"/>
                          </a:solidFill>
                          <a:latin typeface="Tahoma"/>
                        </a:rPr>
                        <a:t>Listen to different pieces from different times and cultures with growing ability to internalise and recall sounds with increasingly accurate aural memory </a:t>
                      </a:r>
                      <a:endParaRPr lang="en-US" sz="500" b="0" i="0" u="none" strike="noStrike" noProof="0">
                        <a:solidFill>
                          <a:srgbClr val="000000"/>
                        </a:solidFill>
                        <a:latin typeface="Tahoma"/>
                      </a:endParaRPr>
                    </a:p>
                    <a:p>
                      <a:pPr marL="171450" lvl="0" indent="-171450" algn="l">
                        <a:lnSpc>
                          <a:spcPct val="114999"/>
                        </a:lnSpc>
                        <a:spcAft>
                          <a:spcPts val="0"/>
                        </a:spcAft>
                        <a:buClr>
                          <a:srgbClr val="000000"/>
                        </a:buClr>
                        <a:buFont typeface="Arial,Sans-Serif" panose="020B0604020202020204" pitchFamily="34" charset="0"/>
                        <a:buChar char="•"/>
                      </a:pPr>
                      <a:endParaRPr lang="en-GB" sz="500" b="0" i="0" u="none" strike="noStrike" noProof="0">
                        <a:solidFill>
                          <a:srgbClr val="000000"/>
                        </a:solidFill>
                        <a:latin typeface="Tahoma"/>
                      </a:endParaRPr>
                    </a:p>
                    <a:p>
                      <a:pPr marL="171450" lvl="0" indent="-171450" algn="l">
                        <a:lnSpc>
                          <a:spcPct val="114999"/>
                        </a:lnSpc>
                        <a:spcAft>
                          <a:spcPts val="0"/>
                        </a:spcAft>
                        <a:buClr>
                          <a:srgbClr val="000000"/>
                        </a:buClr>
                        <a:buFont typeface="Arial,Sans-Serif" panose="020B0604020202020204" pitchFamily="34" charset="0"/>
                        <a:buChar char="•"/>
                      </a:pPr>
                      <a:r>
                        <a:rPr lang="en-GB" sz="500" b="1" i="0" u="none" strike="noStrike" noProof="0">
                          <a:solidFill>
                            <a:srgbClr val="FF0000"/>
                          </a:solidFill>
                          <a:latin typeface="Tahoma"/>
                        </a:rPr>
                        <a:t>Know how time and place can influence the way music is performed </a:t>
                      </a:r>
                      <a:endParaRPr lang="en-US" sz="500" b="0" i="0" u="none" strike="noStrike" noProof="0">
                        <a:solidFill>
                          <a:srgbClr val="000000"/>
                        </a:solidFill>
                        <a:latin typeface="Tahoma"/>
                      </a:endParaRPr>
                    </a:p>
                    <a:p>
                      <a:pPr marL="171450" lvl="0" indent="-171450" algn="l">
                        <a:lnSpc>
                          <a:spcPct val="114999"/>
                        </a:lnSpc>
                        <a:spcAft>
                          <a:spcPts val="0"/>
                        </a:spcAft>
                        <a:buClr>
                          <a:srgbClr val="000000"/>
                        </a:buClr>
                        <a:buFont typeface="Arial,Sans-Serif" panose="020B0604020202020204" pitchFamily="34" charset="0"/>
                        <a:buChar char="•"/>
                      </a:pPr>
                      <a:endParaRPr lang="en-GB" sz="500" b="0" i="0" u="none" strike="noStrike" noProof="0">
                        <a:solidFill>
                          <a:srgbClr val="000000"/>
                        </a:solidFill>
                        <a:latin typeface="Tahoma"/>
                      </a:endParaRPr>
                    </a:p>
                    <a:p>
                      <a:pPr marL="171450" lvl="0" indent="-171450" algn="l">
                        <a:lnSpc>
                          <a:spcPct val="114999"/>
                        </a:lnSpc>
                        <a:spcAft>
                          <a:spcPts val="0"/>
                        </a:spcAft>
                        <a:buClr>
                          <a:srgbClr val="000000"/>
                        </a:buClr>
                        <a:buFont typeface="Arial,Sans-Serif" panose="020B0604020202020204" pitchFamily="34" charset="0"/>
                        <a:buChar char="•"/>
                      </a:pPr>
                      <a:r>
                        <a:rPr lang="en-GB" sz="500" b="1" i="0" u="none" strike="noStrike" noProof="0">
                          <a:solidFill>
                            <a:srgbClr val="FF0000"/>
                          </a:solidFill>
                          <a:latin typeface="Tahoma"/>
                        </a:rPr>
                        <a:t>Develop an understanding about the history of music</a:t>
                      </a:r>
                      <a:endParaRPr lang="en-GB" sz="500" b="0" i="0" u="none" strike="noStrike" noProof="0">
                        <a:solidFill>
                          <a:srgbClr val="000000"/>
                        </a:solidFill>
                        <a:latin typeface="Tahoma"/>
                      </a:endParaRPr>
                    </a:p>
                    <a:p>
                      <a:pPr marL="0" lvl="0" indent="0" algn="l">
                        <a:lnSpc>
                          <a:spcPct val="114999"/>
                        </a:lnSpc>
                        <a:spcAft>
                          <a:spcPts val="0"/>
                        </a:spcAft>
                        <a:buClr>
                          <a:srgbClr val="000000"/>
                        </a:buClr>
                        <a:buNone/>
                      </a:pPr>
                      <a:endParaRPr lang="en-GB" sz="500" b="0" i="0" u="none" strike="noStrike" noProof="0">
                        <a:solidFill>
                          <a:srgbClr val="000000"/>
                        </a:solidFill>
                        <a:latin typeface="Tahoma"/>
                      </a:endParaRPr>
                    </a:p>
                    <a:p>
                      <a:pPr marL="171450" lvl="0" indent="-171450" algn="l">
                        <a:lnSpc>
                          <a:spcPct val="114999"/>
                        </a:lnSpc>
                        <a:spcAft>
                          <a:spcPts val="0"/>
                        </a:spcAft>
                        <a:buFont typeface="Arial" panose="020B0604020202020204" pitchFamily="34" charset="0"/>
                        <a:buChar char="•"/>
                      </a:pPr>
                      <a:r>
                        <a:rPr lang="en-GB" sz="500" b="1">
                          <a:solidFill>
                            <a:srgbClr val="FFC000"/>
                          </a:solidFill>
                          <a:latin typeface="Tahoma"/>
                          <a:ea typeface="Tahoma"/>
                          <a:cs typeface="Tahoma"/>
                        </a:rPr>
                        <a:t>Listen to, and begin to describe the features of, pieces from different times and cultures (including great composers and musicians) </a:t>
                      </a:r>
                    </a:p>
                    <a:p>
                      <a:pPr marL="171450" indent="-171450" algn="l">
                        <a:lnSpc>
                          <a:spcPct val="115000"/>
                        </a:lnSpc>
                        <a:spcAft>
                          <a:spcPts val="0"/>
                        </a:spcAft>
                        <a:buFont typeface="Arial" panose="020B0604020202020204" pitchFamily="34" charset="0"/>
                        <a:buChar char="•"/>
                      </a:pPr>
                      <a:endParaRPr lang="en-GB" sz="500" b="1">
                        <a:solidFill>
                          <a:srgbClr val="FFC000"/>
                        </a:solidFill>
                        <a:latin typeface="Tahoma"/>
                        <a:ea typeface="Tahoma"/>
                        <a:cs typeface="Tahoma"/>
                      </a:endParaRPr>
                    </a:p>
                    <a:p>
                      <a:pPr marL="171450" indent="-171450" algn="l">
                        <a:lnSpc>
                          <a:spcPct val="115000"/>
                        </a:lnSpc>
                        <a:spcAft>
                          <a:spcPts val="0"/>
                        </a:spcAft>
                        <a:buFont typeface="Arial" panose="020B0604020202020204" pitchFamily="34" charset="0"/>
                        <a:buChar char="•"/>
                      </a:pPr>
                      <a:r>
                        <a:rPr lang="en-GB" sz="500" b="1">
                          <a:solidFill>
                            <a:srgbClr val="FFC000"/>
                          </a:solidFill>
                          <a:latin typeface="Tahoma"/>
                          <a:ea typeface="Tahoma"/>
                          <a:cs typeface="Tahoma"/>
                        </a:rPr>
                        <a:t>Internalise and recall sounds with increasingly accurate aural memory and attention to detail </a:t>
                      </a:r>
                    </a:p>
                    <a:p>
                      <a:pPr marL="171450" indent="-171450" algn="l">
                        <a:lnSpc>
                          <a:spcPct val="115000"/>
                        </a:lnSpc>
                        <a:spcAft>
                          <a:spcPts val="0"/>
                        </a:spcAft>
                        <a:buFont typeface="Arial" panose="020B0604020202020204" pitchFamily="34" charset="0"/>
                        <a:buChar char="•"/>
                      </a:pPr>
                      <a:endParaRPr lang="en-GB" sz="500" b="1">
                        <a:solidFill>
                          <a:srgbClr val="FFC000"/>
                        </a:solidFill>
                        <a:latin typeface="Tahoma"/>
                        <a:ea typeface="Tahoma"/>
                        <a:cs typeface="Tahoma"/>
                      </a:endParaRPr>
                    </a:p>
                    <a:p>
                      <a:pPr marL="171450" indent="-171450" algn="l">
                        <a:lnSpc>
                          <a:spcPct val="115000"/>
                        </a:lnSpc>
                        <a:spcAft>
                          <a:spcPts val="0"/>
                        </a:spcAft>
                        <a:buFont typeface="Arial" panose="020B0604020202020204" pitchFamily="34" charset="0"/>
                        <a:buChar char="•"/>
                      </a:pPr>
                      <a:r>
                        <a:rPr lang="en-GB" sz="500" b="1">
                          <a:solidFill>
                            <a:srgbClr val="FFC000"/>
                          </a:solidFill>
                          <a:latin typeface="Tahoma"/>
                          <a:ea typeface="Tahoma"/>
                          <a:cs typeface="Tahoma"/>
                        </a:rPr>
                        <a:t>Know how time, culture and place can influence the way music is created, heard and performed </a:t>
                      </a:r>
                    </a:p>
                    <a:p>
                      <a:pPr marL="171450" indent="-171450" algn="l">
                        <a:lnSpc>
                          <a:spcPct val="115000"/>
                        </a:lnSpc>
                        <a:spcAft>
                          <a:spcPts val="0"/>
                        </a:spcAft>
                        <a:buFont typeface="Arial" panose="020B0604020202020204" pitchFamily="34" charset="0"/>
                        <a:buChar char="•"/>
                      </a:pPr>
                      <a:endParaRPr lang="en-GB" sz="500" b="1">
                        <a:solidFill>
                          <a:srgbClr val="FFC000"/>
                        </a:solidFill>
                        <a:latin typeface="Tahoma"/>
                        <a:ea typeface="Tahoma"/>
                        <a:cs typeface="Tahoma"/>
                      </a:endParaRPr>
                    </a:p>
                    <a:p>
                      <a:pPr marL="171450" indent="-171450" algn="l">
                        <a:lnSpc>
                          <a:spcPct val="115000"/>
                        </a:lnSpc>
                        <a:spcAft>
                          <a:spcPts val="0"/>
                        </a:spcAft>
                        <a:buFont typeface="Arial" panose="020B0604020202020204" pitchFamily="34" charset="0"/>
                        <a:buChar char="•"/>
                      </a:pPr>
                      <a:r>
                        <a:rPr lang="en-GB" sz="500" b="1">
                          <a:solidFill>
                            <a:srgbClr val="FFC000"/>
                          </a:solidFill>
                          <a:latin typeface="Tahoma"/>
                          <a:ea typeface="Tahoma"/>
                          <a:cs typeface="Tahoma"/>
                        </a:rPr>
                        <a:t>Verbalise their understanding of the history of music </a:t>
                      </a:r>
                      <a:endParaRPr lang="en-GB" sz="500" b="1">
                        <a:solidFill>
                          <a:srgbClr val="FFC000"/>
                        </a:solidFill>
                        <a:effectLst/>
                        <a:latin typeface="Tahoma"/>
                        <a:ea typeface="Tahoma"/>
                        <a:cs typeface="Tahoma"/>
                      </a:endParaRPr>
                    </a:p>
                  </a:txBody>
                  <a:tcPr marL="13265" marR="13265" marT="0" marB="0" anchor="ctr"/>
                </a:tc>
                <a:tc>
                  <a:txBody>
                    <a:bodyPr/>
                    <a:lstStyle/>
                    <a:p>
                      <a:pPr marL="171450" indent="-171450" algn="l">
                        <a:lnSpc>
                          <a:spcPct val="115000"/>
                        </a:lnSpc>
                        <a:spcAft>
                          <a:spcPts val="0"/>
                        </a:spcAft>
                        <a:buFont typeface="Arial" panose="020B0604020202020204" pitchFamily="34" charset="0"/>
                        <a:buChar char="•"/>
                      </a:pPr>
                      <a:r>
                        <a:rPr lang="en-GB" sz="500" b="1">
                          <a:solidFill>
                            <a:srgbClr val="7030A0"/>
                          </a:solidFill>
                          <a:latin typeface="Tahoma" panose="020B0604030504040204" pitchFamily="34" charset="0"/>
                          <a:ea typeface="Tahoma" panose="020B0604030504040204" pitchFamily="34" charset="0"/>
                          <a:cs typeface="Tahoma" panose="020B0604030504040204" pitchFamily="34" charset="0"/>
                        </a:rPr>
                        <a:t>Listen to, and accurately describe the features of, pieces from different times, cultures &amp; traditions (including great composers and musicians) </a:t>
                      </a:r>
                    </a:p>
                    <a:p>
                      <a:pPr marL="171450" indent="-171450" algn="l">
                        <a:lnSpc>
                          <a:spcPct val="115000"/>
                        </a:lnSpc>
                        <a:spcAft>
                          <a:spcPts val="0"/>
                        </a:spcAft>
                        <a:buFont typeface="Arial" panose="020B0604020202020204" pitchFamily="34" charset="0"/>
                        <a:buChar char="•"/>
                      </a:pPr>
                      <a:endParaRPr lang="en-GB" sz="500" b="1">
                        <a:solidFill>
                          <a:srgbClr val="7030A0"/>
                        </a:solidFill>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500" b="1">
                          <a:solidFill>
                            <a:srgbClr val="7030A0"/>
                          </a:solidFill>
                          <a:latin typeface="Tahoma" panose="020B0604030504040204" pitchFamily="34" charset="0"/>
                          <a:ea typeface="Tahoma" panose="020B0604030504040204" pitchFamily="34" charset="0"/>
                          <a:cs typeface="Tahoma" panose="020B0604030504040204" pitchFamily="34" charset="0"/>
                        </a:rPr>
                        <a:t>Internalise and recall sounds with increasingly accurate aural memory and attention to detail </a:t>
                      </a:r>
                    </a:p>
                    <a:p>
                      <a:pPr marL="171450" indent="-171450" algn="l">
                        <a:lnSpc>
                          <a:spcPct val="115000"/>
                        </a:lnSpc>
                        <a:spcAft>
                          <a:spcPts val="0"/>
                        </a:spcAft>
                        <a:buFont typeface="Arial" panose="020B0604020202020204" pitchFamily="34" charset="0"/>
                        <a:buChar char="•"/>
                      </a:pPr>
                      <a:endParaRPr lang="en-GB" sz="500" b="1">
                        <a:solidFill>
                          <a:srgbClr val="7030A0"/>
                        </a:solidFill>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500" b="1">
                          <a:solidFill>
                            <a:srgbClr val="7030A0"/>
                          </a:solidFill>
                          <a:latin typeface="Tahoma" panose="020B0604030504040204" pitchFamily="34" charset="0"/>
                          <a:ea typeface="Tahoma" panose="020B0604030504040204" pitchFamily="34" charset="0"/>
                          <a:cs typeface="Tahoma" panose="020B0604030504040204" pitchFamily="34" charset="0"/>
                        </a:rPr>
                        <a:t>Explain how time, culture and place can influence the way music is created, heard and performed </a:t>
                      </a:r>
                    </a:p>
                    <a:p>
                      <a:pPr marL="171450" indent="-171450" algn="l">
                        <a:lnSpc>
                          <a:spcPct val="115000"/>
                        </a:lnSpc>
                        <a:spcAft>
                          <a:spcPts val="0"/>
                        </a:spcAft>
                        <a:buFont typeface="Arial" panose="020B0604020202020204" pitchFamily="34" charset="0"/>
                        <a:buChar char="•"/>
                      </a:pPr>
                      <a:endParaRPr lang="en-GB" sz="500" b="1">
                        <a:solidFill>
                          <a:srgbClr val="7030A0"/>
                        </a:solidFill>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500" b="1">
                          <a:solidFill>
                            <a:srgbClr val="7030A0"/>
                          </a:solidFill>
                          <a:latin typeface="Tahoma" panose="020B0604030504040204" pitchFamily="34" charset="0"/>
                          <a:ea typeface="Tahoma" panose="020B0604030504040204" pitchFamily="34" charset="0"/>
                          <a:cs typeface="Tahoma" panose="020B0604030504040204" pitchFamily="34" charset="0"/>
                        </a:rPr>
                        <a:t>Evaluate work from the point of view of the audience </a:t>
                      </a:r>
                    </a:p>
                    <a:p>
                      <a:pPr marL="171450" indent="-171450" algn="l">
                        <a:lnSpc>
                          <a:spcPct val="115000"/>
                        </a:lnSpc>
                        <a:spcAft>
                          <a:spcPts val="0"/>
                        </a:spcAft>
                        <a:buFont typeface="Arial" panose="020B0604020202020204" pitchFamily="34" charset="0"/>
                        <a:buChar char="•"/>
                      </a:pPr>
                      <a:endParaRPr lang="en-GB" sz="500" b="1">
                        <a:solidFill>
                          <a:srgbClr val="7030A0"/>
                        </a:solidFill>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500" b="1">
                          <a:solidFill>
                            <a:srgbClr val="7030A0"/>
                          </a:solidFill>
                          <a:latin typeface="Tahoma" panose="020B0604030504040204" pitchFamily="34" charset="0"/>
                          <a:ea typeface="Tahoma" panose="020B0604030504040204" pitchFamily="34" charset="0"/>
                          <a:cs typeface="Tahoma" panose="020B0604030504040204" pitchFamily="34" charset="0"/>
                        </a:rPr>
                        <a:t>Compare examples from their knowledge of the history of music</a:t>
                      </a:r>
                    </a:p>
                    <a:p>
                      <a:pPr marL="171450" indent="-171450" algn="l">
                        <a:lnSpc>
                          <a:spcPct val="115000"/>
                        </a:lnSpc>
                        <a:spcAft>
                          <a:spcPts val="0"/>
                        </a:spcAft>
                        <a:buFont typeface="Arial" panose="020B0604020202020204" pitchFamily="34" charset="0"/>
                        <a:buChar char="•"/>
                      </a:pPr>
                      <a:endParaRPr lang="en-GB" sz="500">
                        <a:latin typeface="Tahoma" panose="020B0604030504040204" pitchFamily="34" charset="0"/>
                        <a:ea typeface="Tahoma" panose="020B0604030504040204" pitchFamily="34" charset="0"/>
                        <a:cs typeface="Tahoma" panose="020B0604030504040204" pitchFamily="34" charset="0"/>
                      </a:endParaRPr>
                    </a:p>
                    <a:p>
                      <a:pPr marL="171450" marR="0" lvl="0" indent="-171450" algn="l" defTabSz="685800" rtl="0" eaLnBrk="1" fontAlgn="auto" latinLnBrk="0" hangingPunct="1">
                        <a:lnSpc>
                          <a:spcPct val="114999"/>
                        </a:lnSpc>
                        <a:spcBef>
                          <a:spcPts val="0"/>
                        </a:spcBef>
                        <a:spcAft>
                          <a:spcPts val="0"/>
                        </a:spcAft>
                        <a:buClrTx/>
                        <a:buSzTx/>
                        <a:buFont typeface="Arial" panose="020B0604020202020204" pitchFamily="34" charset="0"/>
                        <a:buChar char="•"/>
                        <a:tabLst/>
                        <a:defRPr/>
                      </a:pPr>
                      <a:r>
                        <a:rPr kumimoji="0" lang="en-GB" sz="500" b="1" i="0" u="none" strike="noStrike" kern="1200" cap="none" spc="0" normalizeH="0" baseline="0" noProof="0">
                          <a:ln>
                            <a:noFill/>
                          </a:ln>
                          <a:solidFill>
                            <a:srgbClr val="FFC000"/>
                          </a:solidFill>
                          <a:effectLst/>
                          <a:uLnTx/>
                          <a:uFillTx/>
                          <a:latin typeface="Tahoma"/>
                          <a:ea typeface="Tahoma"/>
                          <a:cs typeface="Tahoma"/>
                        </a:rPr>
                        <a:t>Listen to, and begin to describe the features of, pieces from different times and cultures (including great composers and musicians) </a:t>
                      </a:r>
                    </a:p>
                    <a:p>
                      <a:pPr marL="171450" marR="0" lvl="0" indent="-171450" algn="l" defTabSz="685800" rtl="0" eaLnBrk="1" fontAlgn="auto" latinLnBrk="0" hangingPunct="1">
                        <a:lnSpc>
                          <a:spcPct val="115000"/>
                        </a:lnSpc>
                        <a:spcBef>
                          <a:spcPts val="0"/>
                        </a:spcBef>
                        <a:spcAft>
                          <a:spcPts val="0"/>
                        </a:spcAft>
                        <a:buClrTx/>
                        <a:buSzTx/>
                        <a:buFont typeface="Arial" panose="020B0604020202020204" pitchFamily="34" charset="0"/>
                        <a:buChar char="•"/>
                        <a:tabLst/>
                        <a:defRPr/>
                      </a:pPr>
                      <a:endParaRPr kumimoji="0" lang="en-GB" sz="500" b="1" i="0" u="none" strike="noStrike" kern="1200" cap="none" spc="0" normalizeH="0" baseline="0" noProof="0">
                        <a:ln>
                          <a:noFill/>
                        </a:ln>
                        <a:solidFill>
                          <a:srgbClr val="FFC000"/>
                        </a:solidFill>
                        <a:effectLst/>
                        <a:uLnTx/>
                        <a:uFillTx/>
                        <a:latin typeface="Tahoma"/>
                        <a:ea typeface="Tahoma"/>
                        <a:cs typeface="Tahoma"/>
                      </a:endParaRPr>
                    </a:p>
                    <a:p>
                      <a:pPr marL="171450" marR="0" lvl="0" indent="-171450" algn="l" defTabSz="685800" rtl="0" eaLnBrk="1" fontAlgn="auto" latinLnBrk="0" hangingPunct="1">
                        <a:lnSpc>
                          <a:spcPct val="115000"/>
                        </a:lnSpc>
                        <a:spcBef>
                          <a:spcPts val="0"/>
                        </a:spcBef>
                        <a:spcAft>
                          <a:spcPts val="0"/>
                        </a:spcAft>
                        <a:buClrTx/>
                        <a:buSzTx/>
                        <a:buFont typeface="Arial" panose="020B0604020202020204" pitchFamily="34" charset="0"/>
                        <a:buChar char="•"/>
                        <a:tabLst/>
                        <a:defRPr/>
                      </a:pPr>
                      <a:r>
                        <a:rPr kumimoji="0" lang="en-GB" sz="500" b="1" i="0" u="none" strike="noStrike" kern="1200" cap="none" spc="0" normalizeH="0" baseline="0" noProof="0">
                          <a:ln>
                            <a:noFill/>
                          </a:ln>
                          <a:solidFill>
                            <a:srgbClr val="FFC000"/>
                          </a:solidFill>
                          <a:effectLst/>
                          <a:uLnTx/>
                          <a:uFillTx/>
                          <a:latin typeface="Tahoma"/>
                          <a:ea typeface="Tahoma"/>
                          <a:cs typeface="Tahoma"/>
                        </a:rPr>
                        <a:t>Internalise and recall sounds with increasingly accurate aural memory and attention to detail </a:t>
                      </a:r>
                    </a:p>
                    <a:p>
                      <a:pPr marL="171450" marR="0" lvl="0" indent="-171450" algn="l" defTabSz="685800" rtl="0" eaLnBrk="1" fontAlgn="auto" latinLnBrk="0" hangingPunct="1">
                        <a:lnSpc>
                          <a:spcPct val="115000"/>
                        </a:lnSpc>
                        <a:spcBef>
                          <a:spcPts val="0"/>
                        </a:spcBef>
                        <a:spcAft>
                          <a:spcPts val="0"/>
                        </a:spcAft>
                        <a:buClrTx/>
                        <a:buSzTx/>
                        <a:buFont typeface="Arial" panose="020B0604020202020204" pitchFamily="34" charset="0"/>
                        <a:buChar char="•"/>
                        <a:tabLst/>
                        <a:defRPr/>
                      </a:pPr>
                      <a:endParaRPr kumimoji="0" lang="en-GB" sz="500" b="1" i="0" u="none" strike="noStrike" kern="1200" cap="none" spc="0" normalizeH="0" baseline="0" noProof="0">
                        <a:ln>
                          <a:noFill/>
                        </a:ln>
                        <a:solidFill>
                          <a:srgbClr val="FFC000"/>
                        </a:solidFill>
                        <a:effectLst/>
                        <a:uLnTx/>
                        <a:uFillTx/>
                        <a:latin typeface="Tahoma"/>
                        <a:ea typeface="Tahoma"/>
                        <a:cs typeface="Tahoma"/>
                      </a:endParaRPr>
                    </a:p>
                    <a:p>
                      <a:pPr marL="171450" marR="0" lvl="0" indent="-171450" algn="l" defTabSz="685800" rtl="0" eaLnBrk="1" fontAlgn="auto" latinLnBrk="0" hangingPunct="1">
                        <a:lnSpc>
                          <a:spcPct val="115000"/>
                        </a:lnSpc>
                        <a:spcBef>
                          <a:spcPts val="0"/>
                        </a:spcBef>
                        <a:spcAft>
                          <a:spcPts val="0"/>
                        </a:spcAft>
                        <a:buClrTx/>
                        <a:buSzTx/>
                        <a:buFont typeface="Arial" panose="020B0604020202020204" pitchFamily="34" charset="0"/>
                        <a:buChar char="•"/>
                        <a:tabLst/>
                        <a:defRPr/>
                      </a:pPr>
                      <a:r>
                        <a:rPr kumimoji="0" lang="en-GB" sz="500" b="1" i="0" u="none" strike="noStrike" kern="1200" cap="none" spc="0" normalizeH="0" baseline="0" noProof="0">
                          <a:ln>
                            <a:noFill/>
                          </a:ln>
                          <a:solidFill>
                            <a:srgbClr val="FFC000"/>
                          </a:solidFill>
                          <a:effectLst/>
                          <a:uLnTx/>
                          <a:uFillTx/>
                          <a:latin typeface="Tahoma"/>
                          <a:ea typeface="Tahoma"/>
                          <a:cs typeface="Tahoma"/>
                        </a:rPr>
                        <a:t>Know how time, culture and place can influence the way music is created, heard and performed </a:t>
                      </a:r>
                    </a:p>
                    <a:p>
                      <a:pPr marL="171450" marR="0" lvl="0" indent="-171450" algn="l" defTabSz="685800" rtl="0" eaLnBrk="1" fontAlgn="auto" latinLnBrk="0" hangingPunct="1">
                        <a:lnSpc>
                          <a:spcPct val="115000"/>
                        </a:lnSpc>
                        <a:spcBef>
                          <a:spcPts val="0"/>
                        </a:spcBef>
                        <a:spcAft>
                          <a:spcPts val="0"/>
                        </a:spcAft>
                        <a:buClrTx/>
                        <a:buSzTx/>
                        <a:buFont typeface="Arial" panose="020B0604020202020204" pitchFamily="34" charset="0"/>
                        <a:buChar char="•"/>
                        <a:tabLst/>
                        <a:defRPr/>
                      </a:pPr>
                      <a:endParaRPr kumimoji="0" lang="en-GB" sz="500" b="1" i="0" u="none" strike="noStrike" kern="1200" cap="none" spc="0" normalizeH="0" baseline="0" noProof="0">
                        <a:ln>
                          <a:noFill/>
                        </a:ln>
                        <a:solidFill>
                          <a:srgbClr val="FFC000"/>
                        </a:solidFill>
                        <a:effectLst/>
                        <a:uLnTx/>
                        <a:uFillTx/>
                        <a:latin typeface="Tahoma"/>
                        <a:ea typeface="Tahoma"/>
                        <a:cs typeface="Tahoma"/>
                      </a:endParaRPr>
                    </a:p>
                    <a:p>
                      <a:pPr marL="171450" marR="0" lvl="0" indent="-171450" algn="l" defTabSz="685800" rtl="0" eaLnBrk="1" fontAlgn="auto" latinLnBrk="0" hangingPunct="1">
                        <a:lnSpc>
                          <a:spcPct val="115000"/>
                        </a:lnSpc>
                        <a:spcBef>
                          <a:spcPts val="0"/>
                        </a:spcBef>
                        <a:spcAft>
                          <a:spcPts val="0"/>
                        </a:spcAft>
                        <a:buClrTx/>
                        <a:buSzTx/>
                        <a:buFont typeface="Arial" panose="020B0604020202020204" pitchFamily="34" charset="0"/>
                        <a:buChar char="•"/>
                        <a:tabLst/>
                        <a:defRPr/>
                      </a:pPr>
                      <a:r>
                        <a:rPr kumimoji="0" lang="en-GB" sz="500" b="1" i="0" u="none" strike="noStrike" kern="1200" cap="none" spc="0" normalizeH="0" baseline="0" noProof="0">
                          <a:ln>
                            <a:noFill/>
                          </a:ln>
                          <a:solidFill>
                            <a:srgbClr val="FFC000"/>
                          </a:solidFill>
                          <a:effectLst/>
                          <a:uLnTx/>
                          <a:uFillTx/>
                          <a:latin typeface="Tahoma"/>
                          <a:ea typeface="Tahoma"/>
                          <a:cs typeface="Tahoma"/>
                        </a:rPr>
                        <a:t>Verbalise their understanding of the history of music </a:t>
                      </a:r>
                      <a:endParaRPr kumimoji="0" lang="en-GB" sz="500" b="1" i="0" u="none" strike="noStrike" kern="1200" cap="none" spc="0" normalizeH="0" baseline="0" noProof="0">
                        <a:ln>
                          <a:noFill/>
                        </a:ln>
                        <a:solidFill>
                          <a:srgbClr val="FFC000"/>
                        </a:solidFill>
                        <a:effectLst/>
                        <a:uLnTx/>
                        <a:uFillTx/>
                        <a:latin typeface="Tahoma" panose="020B0604030504040204" pitchFamily="34" charset="0"/>
                        <a:ea typeface="Tahoma" panose="020B0604030504040204" pitchFamily="34" charset="0"/>
                        <a:cs typeface="Tahoma" panose="020B0604030504040204" pitchFamily="34" charset="0"/>
                      </a:endParaRPr>
                    </a:p>
                    <a:p>
                      <a:pPr marL="171450" marR="0" lvl="0" indent="-171450" algn="l" defTabSz="685800" rtl="0" eaLnBrk="1" fontAlgn="auto" latinLnBrk="0" hangingPunct="1">
                        <a:lnSpc>
                          <a:spcPct val="115000"/>
                        </a:lnSpc>
                        <a:spcBef>
                          <a:spcPts val="0"/>
                        </a:spcBef>
                        <a:spcAft>
                          <a:spcPts val="0"/>
                        </a:spcAft>
                        <a:buClrTx/>
                        <a:buSzTx/>
                        <a:buFont typeface="Arial" panose="020B0604020202020204" pitchFamily="34" charset="0"/>
                        <a:buChar char="•"/>
                        <a:tabLst/>
                        <a:defRPr/>
                      </a:pPr>
                      <a:endParaRPr kumimoji="0" lang="en-GB" sz="500" b="1" i="0" u="none" strike="noStrike" kern="1200" cap="none" spc="0" normalizeH="0" baseline="0" noProof="0">
                        <a:ln>
                          <a:noFill/>
                        </a:ln>
                        <a:solidFill>
                          <a:srgbClr val="FFC000"/>
                        </a:solidFill>
                        <a:effectLst/>
                        <a:uLnTx/>
                        <a:uFillTx/>
                        <a:latin typeface="Tahoma"/>
                        <a:ea typeface="Tahoma"/>
                        <a:cs typeface="Tahoma"/>
                      </a:endParaRPr>
                    </a:p>
                  </a:txBody>
                  <a:tcPr marL="13265" marR="13265" marT="0" marB="0" anchor="ctr"/>
                </a:tc>
                <a:extLst>
                  <a:ext uri="{0D108BD9-81ED-4DB2-BD59-A6C34878D82A}">
                    <a16:rowId xmlns:a16="http://schemas.microsoft.com/office/drawing/2014/main" val="10002"/>
                  </a:ext>
                </a:extLst>
              </a:tr>
              <a:tr h="353355">
                <a:tc>
                  <a:txBody>
                    <a:bodyPr/>
                    <a:lstStyle/>
                    <a:p>
                      <a:pPr algn="ctr">
                        <a:lnSpc>
                          <a:spcPct val="115000"/>
                        </a:lnSpc>
                        <a:spcAft>
                          <a:spcPts val="0"/>
                        </a:spcAft>
                      </a:pPr>
                      <a:r>
                        <a:rPr lang="en-GB" sz="500">
                          <a:effectLst/>
                          <a:latin typeface="Tahoma" panose="020B0604030504040204" pitchFamily="34" charset="0"/>
                          <a:ea typeface="Tahoma" panose="020B0604030504040204" pitchFamily="34" charset="0"/>
                          <a:cs typeface="Tahoma" panose="020B0604030504040204" pitchFamily="34" charset="0"/>
                        </a:rPr>
                        <a:t>Key Vocabulary</a:t>
                      </a:r>
                    </a:p>
                  </a:txBody>
                  <a:tcPr marL="13265" marR="13265" marT="0" marB="0" anchor="ctr"/>
                </a:tc>
                <a:tc>
                  <a:txBody>
                    <a:bodyPr/>
                    <a:lstStyle/>
                    <a:p>
                      <a:pPr algn="l">
                        <a:lnSpc>
                          <a:spcPct val="115000"/>
                        </a:lnSpc>
                        <a:spcAft>
                          <a:spcPts val="0"/>
                        </a:spcAft>
                      </a:pPr>
                      <a:endParaRPr lang="en-GB" sz="500">
                        <a:effectLst/>
                        <a:latin typeface="Tahoma" panose="020B0604030504040204" pitchFamily="34" charset="0"/>
                        <a:ea typeface="Tahoma" panose="020B0604030504040204" pitchFamily="34" charset="0"/>
                        <a:cs typeface="Tahoma" panose="020B0604030504040204" pitchFamily="34" charset="0"/>
                      </a:endParaRPr>
                    </a:p>
                    <a:p>
                      <a:pPr lvl="0" algn="l">
                        <a:lnSpc>
                          <a:spcPct val="100000"/>
                        </a:lnSpc>
                        <a:spcBef>
                          <a:spcPts val="0"/>
                        </a:spcBef>
                        <a:spcAft>
                          <a:spcPts val="0"/>
                        </a:spcAft>
                        <a:buNone/>
                      </a:pPr>
                      <a:r>
                        <a:rPr lang="en-GB" sz="600" b="1" i="0" u="none" strike="noStrike" noProof="0">
                          <a:solidFill>
                            <a:schemeClr val="tx1"/>
                          </a:solidFill>
                          <a:effectLst/>
                          <a:latin typeface="Tahoma"/>
                        </a:rPr>
                        <a:t>Arrangement, musical style</a:t>
                      </a:r>
                      <a:endParaRPr lang="en-GB" sz="800" b="1">
                        <a:solidFill>
                          <a:schemeClr val="tx1"/>
                        </a:solidFill>
                      </a:endParaRPr>
                    </a:p>
                    <a:p>
                      <a:pPr lvl="0" algn="l">
                        <a:lnSpc>
                          <a:spcPct val="114999"/>
                        </a:lnSpc>
                        <a:spcAft>
                          <a:spcPts val="0"/>
                        </a:spcAft>
                        <a:buNone/>
                      </a:pPr>
                      <a:endParaRPr lang="en-GB" sz="500">
                        <a:effectLst/>
                        <a:latin typeface="Tahoma"/>
                        <a:ea typeface="Tahoma"/>
                        <a:cs typeface="Tahoma"/>
                      </a:endParaRPr>
                    </a:p>
                    <a:p>
                      <a:pPr algn="l">
                        <a:lnSpc>
                          <a:spcPct val="115000"/>
                        </a:lnSpc>
                        <a:spcAft>
                          <a:spcPts val="0"/>
                        </a:spcAft>
                      </a:pPr>
                      <a:endParaRPr lang="en-GB" sz="500">
                        <a:effectLst/>
                        <a:latin typeface="Tahoma" panose="020B0604030504040204" pitchFamily="34" charset="0"/>
                        <a:ea typeface="Tahoma" panose="020B0604030504040204" pitchFamily="34" charset="0"/>
                        <a:cs typeface="Tahoma" panose="020B0604030504040204" pitchFamily="34" charset="0"/>
                      </a:endParaRPr>
                    </a:p>
                  </a:txBody>
                  <a:tcPr marL="13265" marR="13265" marT="0" marB="0" anchor="ctr"/>
                </a:tc>
                <a:tc>
                  <a:txBody>
                    <a:bodyPr/>
                    <a:lstStyle/>
                    <a:p>
                      <a:pPr lvl="0" algn="l">
                        <a:lnSpc>
                          <a:spcPct val="114999"/>
                        </a:lnSpc>
                        <a:spcAft>
                          <a:spcPts val="0"/>
                        </a:spcAft>
                        <a:buNone/>
                      </a:pPr>
                      <a:r>
                        <a:rPr lang="en-GB" sz="500" b="1" i="0" u="none" strike="noStrike" noProof="0">
                          <a:solidFill>
                            <a:srgbClr val="FF0000"/>
                          </a:solidFill>
                          <a:effectLst/>
                          <a:latin typeface="Tahoma"/>
                        </a:rPr>
                        <a:t>Repeated phrases, different pitches, famous composers.</a:t>
                      </a:r>
                    </a:p>
                    <a:p>
                      <a:pPr lvl="0" algn="l">
                        <a:lnSpc>
                          <a:spcPct val="114999"/>
                        </a:lnSpc>
                        <a:spcAft>
                          <a:spcPts val="0"/>
                        </a:spcAft>
                        <a:buNone/>
                      </a:pPr>
                      <a:r>
                        <a:rPr lang="en-GB" sz="500" b="1">
                          <a:solidFill>
                            <a:srgbClr val="FFC000"/>
                          </a:solidFill>
                          <a:effectLst/>
                          <a:latin typeface="Tahoma"/>
                          <a:ea typeface="Tahoma"/>
                          <a:cs typeface="Tahoma"/>
                        </a:rPr>
                        <a:t>Compare, contrast.</a:t>
                      </a:r>
                      <a:endParaRPr lang="en-GB" sz="1100"/>
                    </a:p>
                  </a:txBody>
                  <a:tcPr marL="13265" marR="13265" marT="0" marB="0" anchor="ctr"/>
                </a:tc>
                <a:tc>
                  <a:txBody>
                    <a:bodyPr/>
                    <a:lstStyle/>
                    <a:p>
                      <a:pPr algn="l">
                        <a:lnSpc>
                          <a:spcPct val="115000"/>
                        </a:lnSpc>
                        <a:spcAft>
                          <a:spcPts val="0"/>
                        </a:spcAft>
                      </a:pPr>
                      <a:endParaRPr lang="en-GB" sz="500">
                        <a:effectLst/>
                        <a:latin typeface="Tahoma" panose="020B0604030504040204" pitchFamily="34" charset="0"/>
                        <a:ea typeface="Tahoma" panose="020B0604030504040204" pitchFamily="34" charset="0"/>
                        <a:cs typeface="Tahoma" panose="020B0604030504040204" pitchFamily="34" charset="0"/>
                      </a:endParaRPr>
                    </a:p>
                    <a:p>
                      <a:pPr algn="l">
                        <a:lnSpc>
                          <a:spcPct val="115000"/>
                        </a:lnSpc>
                        <a:spcAft>
                          <a:spcPts val="0"/>
                        </a:spcAft>
                      </a:pPr>
                      <a:r>
                        <a:rPr lang="en-GB" sz="500" b="1">
                          <a:solidFill>
                            <a:srgbClr val="7030A0"/>
                          </a:solidFill>
                          <a:effectLst/>
                          <a:latin typeface="Tahoma" panose="020B0604030504040204" pitchFamily="34" charset="0"/>
                          <a:ea typeface="Tahoma" panose="020B0604030504040204" pitchFamily="34" charset="0"/>
                          <a:cs typeface="Tahoma" panose="020B0604030504040204" pitchFamily="34" charset="0"/>
                        </a:rPr>
                        <a:t>Arrangement, musical style</a:t>
                      </a:r>
                      <a:r>
                        <a:rPr lang="en-GB" sz="500" b="1">
                          <a:effectLst/>
                          <a:latin typeface="Tahoma" panose="020B0604030504040204" pitchFamily="34" charset="0"/>
                          <a:ea typeface="Tahoma" panose="020B0604030504040204" pitchFamily="34" charset="0"/>
                          <a:cs typeface="Tahoma" panose="020B0604030504040204" pitchFamily="34" charset="0"/>
                        </a:rPr>
                        <a:t>.</a:t>
                      </a:r>
                      <a:endParaRPr kumimoji="0" lang="en-GB" sz="500" b="0" i="0" u="none" strike="noStrike" kern="1200" cap="none" spc="0" normalizeH="0" baseline="0" noProof="0">
                        <a:ln>
                          <a:noFill/>
                        </a:ln>
                        <a:solidFill>
                          <a:srgbClr val="000000"/>
                        </a:solidFill>
                        <a:effectLst/>
                        <a:uLnTx/>
                        <a:uFillTx/>
                        <a:latin typeface="Tahoma"/>
                        <a:ea typeface="+mn-ea"/>
                        <a:cs typeface="+mn-cs"/>
                      </a:endParaRPr>
                    </a:p>
                    <a:p>
                      <a:pPr algn="l">
                        <a:lnSpc>
                          <a:spcPct val="115000"/>
                        </a:lnSpc>
                        <a:spcAft>
                          <a:spcPts val="0"/>
                        </a:spcAft>
                      </a:pPr>
                      <a:endParaRPr lang="en-GB" sz="500">
                        <a:effectLst/>
                        <a:latin typeface="Tahoma" panose="020B0604030504040204" pitchFamily="34" charset="0"/>
                        <a:ea typeface="Tahoma" panose="020B0604030504040204" pitchFamily="34" charset="0"/>
                        <a:cs typeface="Tahoma" panose="020B0604030504040204" pitchFamily="34" charset="0"/>
                      </a:endParaRPr>
                    </a:p>
                  </a:txBody>
                  <a:tcPr marL="13265" marR="13265" marT="0" marB="0"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289439469"/>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66873" y="404663"/>
            <a:ext cx="950912" cy="943335"/>
          </a:xfrm>
          <a:prstGeom prst="rect">
            <a:avLst/>
          </a:prstGeom>
        </p:spPr>
      </p:pic>
      <p:sp>
        <p:nvSpPr>
          <p:cNvPr id="6" name="TextBox 5"/>
          <p:cNvSpPr txBox="1"/>
          <p:nvPr/>
        </p:nvSpPr>
        <p:spPr>
          <a:xfrm>
            <a:off x="1317785" y="476672"/>
            <a:ext cx="5904656"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Geography</a:t>
            </a:r>
          </a:p>
        </p:txBody>
      </p:sp>
      <p:sp>
        <p:nvSpPr>
          <p:cNvPr id="7" name="TextBox 6"/>
          <p:cNvSpPr txBox="1"/>
          <p:nvPr/>
        </p:nvSpPr>
        <p:spPr>
          <a:xfrm>
            <a:off x="236711" y="1744731"/>
            <a:ext cx="3347007" cy="2631490"/>
          </a:xfrm>
          <a:prstGeom prst="rect">
            <a:avLst/>
          </a:prstGeom>
          <a:noFill/>
        </p:spPr>
        <p:txBody>
          <a:bodyPr wrap="square" rtlCol="0">
            <a:spAutoFit/>
          </a:bodyPr>
          <a:lstStyle/>
          <a:p>
            <a:pPr>
              <a:lnSpc>
                <a:spcPct val="150000"/>
              </a:lnSpc>
            </a:pPr>
            <a:r>
              <a:rPr lang="en-GB" sz="2200">
                <a:solidFill>
                  <a:srgbClr val="002060"/>
                </a:solidFill>
                <a:latin typeface="Tahoma" panose="020B0604030504040204" pitchFamily="34" charset="0"/>
                <a:ea typeface="Tahoma" panose="020B0604030504040204" pitchFamily="34" charset="0"/>
                <a:cs typeface="Tahoma" panose="020B0604030504040204" pitchFamily="34" charset="0"/>
                <a:hlinkClick r:id="rId4" action="ppaction://hlinksldjump"/>
              </a:rPr>
              <a:t>Location and places</a:t>
            </a:r>
            <a:endParaRPr lang="en-GB" sz="22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2200">
                <a:solidFill>
                  <a:srgbClr val="002060"/>
                </a:solidFill>
                <a:latin typeface="Tahoma" panose="020B0604030504040204" pitchFamily="34" charset="0"/>
                <a:ea typeface="Tahoma" panose="020B0604030504040204" pitchFamily="34" charset="0"/>
                <a:cs typeface="Tahoma" panose="020B0604030504040204" pitchFamily="34" charset="0"/>
                <a:hlinkClick r:id="rId5" action="ppaction://hlinksldjump"/>
              </a:rPr>
              <a:t>Human geography</a:t>
            </a:r>
          </a:p>
          <a:p>
            <a:pPr>
              <a:lnSpc>
                <a:spcPct val="150000"/>
              </a:lnSpc>
            </a:pPr>
            <a:r>
              <a:rPr lang="en-GB" sz="2200">
                <a:solidFill>
                  <a:srgbClr val="002060"/>
                </a:solidFill>
                <a:latin typeface="Tahoma" panose="020B0604030504040204" pitchFamily="34" charset="0"/>
                <a:ea typeface="Tahoma" panose="020B0604030504040204" pitchFamily="34" charset="0"/>
                <a:cs typeface="Tahoma" panose="020B0604030504040204" pitchFamily="34" charset="0"/>
                <a:hlinkClick r:id="rId5" action="ppaction://hlinksldjump"/>
              </a:rPr>
              <a:t>Physical history</a:t>
            </a:r>
            <a:endParaRPr lang="en-GB" sz="22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2200">
                <a:solidFill>
                  <a:srgbClr val="002060"/>
                </a:solidFill>
                <a:latin typeface="Tahoma" panose="020B0604030504040204" pitchFamily="34" charset="0"/>
                <a:ea typeface="Tahoma" panose="020B0604030504040204" pitchFamily="34" charset="0"/>
                <a:cs typeface="Tahoma" panose="020B0604030504040204" pitchFamily="34" charset="0"/>
                <a:hlinkClick r:id="rId6" action="ppaction://hlinksldjump"/>
              </a:rPr>
              <a:t>Disciplinary knowledge</a:t>
            </a:r>
            <a:endParaRPr lang="en-GB" sz="22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2200">
                <a:solidFill>
                  <a:srgbClr val="002060"/>
                </a:solidFill>
                <a:latin typeface="Tahoma" panose="020B0604030504040204" pitchFamily="34" charset="0"/>
                <a:ea typeface="Tahoma" panose="020B0604030504040204" pitchFamily="34" charset="0"/>
                <a:cs typeface="Tahoma" panose="020B0604030504040204" pitchFamily="34" charset="0"/>
                <a:hlinkClick r:id="rId7" action="ppaction://hlinksldjump"/>
              </a:rPr>
              <a:t>Map symbols</a:t>
            </a:r>
            <a:endParaRPr lang="en-GB" sz="2200">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10" name="TextBox 9"/>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8"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pic>
        <p:nvPicPr>
          <p:cNvPr id="8" name="Picture 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583719" y="1347998"/>
            <a:ext cx="4782954" cy="4782954"/>
          </a:xfrm>
          <a:prstGeom prst="rect">
            <a:avLst/>
          </a:prstGeom>
        </p:spPr>
      </p:pic>
    </p:spTree>
    <p:extLst>
      <p:ext uri="{BB962C8B-B14F-4D97-AF65-F5344CB8AC3E}">
        <p14:creationId xmlns:p14="http://schemas.microsoft.com/office/powerpoint/2010/main" val="3804094264"/>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6128470" cy="646331"/>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a:ln>
                  <a:noFill/>
                </a:ln>
                <a:solidFill>
                  <a:srgbClr val="002060"/>
                </a:solidFill>
                <a:effectLst/>
                <a:uLnTx/>
                <a:uFillTx/>
                <a:latin typeface="Tahoma"/>
                <a:ea typeface="Tahoma"/>
                <a:cs typeface="Tahoma"/>
              </a:rPr>
              <a:t>Geography EYFS – Year 2</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1F497D"/>
                </a:solidFill>
                <a:effectLst/>
                <a:uLnTx/>
                <a:uFillTx/>
                <a:latin typeface="Tahoma" panose="020B0604030504040204" pitchFamily="34" charset="0"/>
                <a:ea typeface="Tahoma" panose="020B0604030504040204" pitchFamily="34" charset="0"/>
                <a:cs typeface="Tahoma" panose="020B0604030504040204" pitchFamily="34" charset="0"/>
                <a:hlinkClick r:id="rId3" action="ppaction://hlinksldjump"/>
              </a:rPr>
              <a:t>Contents</a:t>
            </a:r>
            <a:endParaRPr kumimoji="0" lang="en-GB" sz="1800" b="1" i="0" u="none" strike="noStrike" kern="1200" cap="none" spc="0" normalizeH="0" baseline="0" noProof="0">
              <a:ln>
                <a:noFill/>
              </a:ln>
              <a:solidFill>
                <a:srgbClr val="1F497D"/>
              </a:solidFill>
              <a:effectLst/>
              <a:uLnTx/>
              <a:uFillTx/>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nvGraphicFramePr>
        <p:xfrm>
          <a:off x="248210" y="959242"/>
          <a:ext cx="6675166" cy="5455053"/>
        </p:xfrm>
        <a:graphic>
          <a:graphicData uri="http://schemas.openxmlformats.org/drawingml/2006/table">
            <a:tbl>
              <a:tblPr firstRow="1" firstCol="1" bandRow="1">
                <a:tableStyleId>{5C22544A-7EE6-4342-B048-85BDC9FD1C3A}</a:tableStyleId>
              </a:tblPr>
              <a:tblGrid>
                <a:gridCol w="768972">
                  <a:extLst>
                    <a:ext uri="{9D8B030D-6E8A-4147-A177-3AD203B41FA5}">
                      <a16:colId xmlns:a16="http://schemas.microsoft.com/office/drawing/2014/main" val="20000"/>
                    </a:ext>
                  </a:extLst>
                </a:gridCol>
                <a:gridCol w="1968546">
                  <a:extLst>
                    <a:ext uri="{9D8B030D-6E8A-4147-A177-3AD203B41FA5}">
                      <a16:colId xmlns:a16="http://schemas.microsoft.com/office/drawing/2014/main" val="1881429531"/>
                    </a:ext>
                  </a:extLst>
                </a:gridCol>
                <a:gridCol w="1968546">
                  <a:extLst>
                    <a:ext uri="{9D8B030D-6E8A-4147-A177-3AD203B41FA5}">
                      <a16:colId xmlns:a16="http://schemas.microsoft.com/office/drawing/2014/main" val="20001"/>
                    </a:ext>
                  </a:extLst>
                </a:gridCol>
                <a:gridCol w="1969102">
                  <a:extLst>
                    <a:ext uri="{9D8B030D-6E8A-4147-A177-3AD203B41FA5}">
                      <a16:colId xmlns:a16="http://schemas.microsoft.com/office/drawing/2014/main" val="20002"/>
                    </a:ext>
                  </a:extLst>
                </a:gridCol>
              </a:tblGrid>
              <a:tr h="355189">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EYFS</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1</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2</a:t>
                      </a:r>
                    </a:p>
                  </a:txBody>
                  <a:tcPr marL="23581" marR="23581" marT="0" marB="0" anchor="ctr"/>
                </a:tc>
                <a:extLst>
                  <a:ext uri="{0D108BD9-81ED-4DB2-BD59-A6C34878D82A}">
                    <a16:rowId xmlns:a16="http://schemas.microsoft.com/office/drawing/2014/main" val="10000"/>
                  </a:ext>
                </a:extLst>
              </a:tr>
              <a:tr h="2237223">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Location </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Describe their immediate environment using observation, discussion, stories and maps</a:t>
                      </a:r>
                    </a:p>
                    <a:p>
                      <a:pPr algn="ctr">
                        <a:lnSpc>
                          <a:spcPct val="115000"/>
                        </a:lnSpc>
                        <a:spcAft>
                          <a:spcPts val="0"/>
                        </a:spcAft>
                      </a:pPr>
                      <a:r>
                        <a:rPr lang="en-GB" sz="800" err="1">
                          <a:effectLst/>
                          <a:latin typeface="Tahoma" panose="020B0604030504040204" pitchFamily="34" charset="0"/>
                          <a:ea typeface="Tahoma" panose="020B0604030504040204" pitchFamily="34" charset="0"/>
                          <a:cs typeface="Tahoma" panose="020B0604030504040204" pitchFamily="34" charset="0"/>
                        </a:rPr>
                        <a:t>e.g</a:t>
                      </a:r>
                      <a:r>
                        <a:rPr lang="en-GB" sz="800">
                          <a:effectLst/>
                          <a:latin typeface="Tahoma" panose="020B0604030504040204" pitchFamily="34" charset="0"/>
                          <a:ea typeface="Tahoma" panose="020B0604030504040204" pitchFamily="34" charset="0"/>
                          <a:cs typeface="Tahoma" panose="020B0604030504040204" pitchFamily="34" charset="0"/>
                        </a:rPr>
                        <a:t> Walk to church</a:t>
                      </a: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Name and locate where they live</a:t>
                      </a:r>
                    </a:p>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Analyse a map of the local area(Google Earth)</a:t>
                      </a:r>
                    </a:p>
                  </a:txBody>
                  <a:tcPr marL="23581" marR="23581" marT="0" marB="0" anchor="ctr"/>
                </a:tc>
                <a:tc>
                  <a:txBody>
                    <a:bodyPr/>
                    <a:lstStyle/>
                    <a:p>
                      <a:pPr algn="ctr">
                        <a:lnSpc>
                          <a:spcPct val="115000"/>
                        </a:lnSpc>
                        <a:spcAft>
                          <a:spcPts val="0"/>
                        </a:spcAft>
                      </a:pPr>
                      <a:r>
                        <a:rPr lang="en-GB" sz="800" baseline="0">
                          <a:effectLst/>
                          <a:latin typeface="Tahoma" panose="020B0604030504040204" pitchFamily="34" charset="0"/>
                          <a:ea typeface="Tahoma" panose="020B0604030504040204" pitchFamily="34" charset="0"/>
                          <a:cs typeface="Tahoma" panose="020B0604030504040204" pitchFamily="34" charset="0"/>
                        </a:rPr>
                        <a:t>Name, locate and identify characteristics of the four countries and capital cities of the United Kingdom.</a:t>
                      </a:r>
                    </a:p>
                    <a:p>
                      <a:pPr algn="ctr">
                        <a:lnSpc>
                          <a:spcPct val="115000"/>
                        </a:lnSpc>
                        <a:spcAft>
                          <a:spcPts val="0"/>
                        </a:spcAft>
                      </a:pPr>
                      <a:r>
                        <a:rPr lang="en-GB" sz="800" baseline="0">
                          <a:effectLst/>
                          <a:latin typeface="Tahoma" panose="020B0604030504040204" pitchFamily="34" charset="0"/>
                          <a:ea typeface="Tahoma" panose="020B0604030504040204" pitchFamily="34" charset="0"/>
                          <a:cs typeface="Tahoma" panose="020B0604030504040204" pitchFamily="34" charset="0"/>
                        </a:rPr>
                        <a:t> </a:t>
                      </a:r>
                    </a:p>
                    <a:p>
                      <a:pPr algn="ctr">
                        <a:lnSpc>
                          <a:spcPct val="115000"/>
                        </a:lnSpc>
                        <a:spcAft>
                          <a:spcPts val="0"/>
                        </a:spcAft>
                      </a:pPr>
                      <a:r>
                        <a:rPr lang="en-GB" sz="800" baseline="0">
                          <a:effectLst/>
                          <a:latin typeface="Tahoma" panose="020B0604030504040204" pitchFamily="34" charset="0"/>
                          <a:ea typeface="Tahoma" panose="020B0604030504040204" pitchFamily="34" charset="0"/>
                          <a:cs typeface="Tahoma" panose="020B0604030504040204" pitchFamily="34" charset="0"/>
                        </a:rPr>
                        <a:t>Name and locate the United Kingdom’s surrounding seas.</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Name and locate the seven continents.</a:t>
                      </a:r>
                    </a:p>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Name and locate the five oceans.</a:t>
                      </a: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10001"/>
                  </a:ext>
                </a:extLst>
              </a:tr>
              <a:tr h="1960845">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Places</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Know some similarities and difference between the natural world around them and contrasting environments.</a:t>
                      </a:r>
                    </a:p>
                    <a:p>
                      <a:pPr algn="ctr">
                        <a:lnSpc>
                          <a:spcPct val="115000"/>
                        </a:lnSpc>
                        <a:spcAft>
                          <a:spcPts val="0"/>
                        </a:spcAft>
                      </a:pPr>
                      <a:r>
                        <a:rPr lang="en-GB" sz="800" err="1">
                          <a:effectLst/>
                          <a:latin typeface="Tahoma" panose="020B0604030504040204" pitchFamily="34" charset="0"/>
                          <a:ea typeface="Tahoma" panose="020B0604030504040204" pitchFamily="34" charset="0"/>
                          <a:cs typeface="Tahoma" panose="020B0604030504040204" pitchFamily="34" charset="0"/>
                        </a:rPr>
                        <a:t>E.g</a:t>
                      </a:r>
                      <a:r>
                        <a:rPr lang="en-GB" sz="800">
                          <a:effectLst/>
                          <a:latin typeface="Tahoma" panose="020B0604030504040204" pitchFamily="34" charset="0"/>
                          <a:ea typeface="Tahoma" panose="020B0604030504040204" pitchFamily="34" charset="0"/>
                          <a:cs typeface="Tahoma" panose="020B0604030504040204" pitchFamily="34" charset="0"/>
                        </a:rPr>
                        <a:t> Bear Habitats, Under the Sea</a:t>
                      </a: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Explain some similarities and differences between life in other countries using stories and non-fiction texts.</a:t>
                      </a:r>
                    </a:p>
                    <a:p>
                      <a:pPr algn="ctr">
                        <a:lnSpc>
                          <a:spcPct val="115000"/>
                        </a:lnSpc>
                        <a:spcAft>
                          <a:spcPts val="0"/>
                        </a:spcAft>
                      </a:pPr>
                      <a:r>
                        <a:rPr lang="en-GB" sz="800" err="1">
                          <a:effectLst/>
                          <a:latin typeface="Tahoma" panose="020B0604030504040204" pitchFamily="34" charset="0"/>
                          <a:ea typeface="Tahoma" panose="020B0604030504040204" pitchFamily="34" charset="0"/>
                          <a:cs typeface="Tahoma" panose="020B0604030504040204" pitchFamily="34" charset="0"/>
                        </a:rPr>
                        <a:t>Eg.</a:t>
                      </a:r>
                      <a:r>
                        <a:rPr lang="en-GB" sz="800">
                          <a:effectLst/>
                          <a:latin typeface="Tahoma" panose="020B0604030504040204" pitchFamily="34" charset="0"/>
                          <a:ea typeface="Tahoma" panose="020B0604030504040204" pitchFamily="34" charset="0"/>
                          <a:cs typeface="Tahoma" panose="020B0604030504040204" pitchFamily="34" charset="0"/>
                        </a:rPr>
                        <a:t> French Day, Holidays - Spain</a:t>
                      </a: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Find similarities and differences between our area and another UK location (Skegness).</a:t>
                      </a:r>
                    </a:p>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Know about the geography of the school and its grounds and the key human and physical features of its surrounding environment (Skegness).</a:t>
                      </a: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Find similarities and differences between our area and another non-European country (India).</a:t>
                      </a:r>
                    </a:p>
                  </a:txBody>
                  <a:tcPr marL="23581" marR="23581" marT="0" marB="0" anchor="ctr"/>
                </a:tc>
                <a:extLst>
                  <a:ext uri="{0D108BD9-81ED-4DB2-BD59-A6C34878D82A}">
                    <a16:rowId xmlns:a16="http://schemas.microsoft.com/office/drawing/2014/main" val="10002"/>
                  </a:ext>
                </a:extLst>
              </a:tr>
              <a:tr h="901796">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b="0" kern="1200">
                          <a:solidFill>
                            <a:schemeClr val="dk1"/>
                          </a:solidFill>
                          <a:effectLst/>
                          <a:latin typeface="Tahoma" panose="020B0604030504040204" pitchFamily="34" charset="0"/>
                          <a:ea typeface="Tahoma" panose="020B0604030504040204" pitchFamily="34" charset="0"/>
                          <a:cs typeface="Tahoma" panose="020B0604030504040204" pitchFamily="34" charset="0"/>
                        </a:rPr>
                        <a:t>England, Scotland, Wales, Northern Ireland, United Kingdom and Muskham, Belfast, London, Edinburgh, Cardiff, Skegness, seaside and jungle.</a:t>
                      </a:r>
                      <a:endParaRPr lang="en-GB" sz="800" b="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b="0" kern="1200">
                          <a:solidFill>
                            <a:schemeClr val="dk1"/>
                          </a:solidFill>
                          <a:effectLst/>
                          <a:latin typeface="Tahoma" panose="020B0604030504040204" pitchFamily="34" charset="0"/>
                          <a:ea typeface="Tahoma" panose="020B0604030504040204" pitchFamily="34" charset="0"/>
                          <a:cs typeface="Tahoma" panose="020B0604030504040204" pitchFamily="34" charset="0"/>
                        </a:rPr>
                        <a:t>Newark, local, continents and oceans.</a:t>
                      </a:r>
                      <a:endParaRPr lang="en-GB" sz="800" b="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10003"/>
                  </a:ext>
                </a:extLst>
              </a:tr>
            </a:tbl>
          </a:graphicData>
        </a:graphic>
      </p:graphicFrame>
      <p:sp>
        <p:nvSpPr>
          <p:cNvPr id="8" name="TextBox 7">
            <a:extLst>
              <a:ext uri="{FF2B5EF4-FFF2-40B4-BE49-F238E27FC236}">
                <a16:creationId xmlns:a16="http://schemas.microsoft.com/office/drawing/2014/main" id="{6233CE78-7C2E-4A99-93EA-3748F5779732}"/>
              </a:ext>
            </a:extLst>
          </p:cNvPr>
          <p:cNvSpPr txBox="1"/>
          <p:nvPr/>
        </p:nvSpPr>
        <p:spPr>
          <a:xfrm>
            <a:off x="7061200" y="620688"/>
            <a:ext cx="1975295" cy="338554"/>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a:ln>
                  <a:noFill/>
                </a:ln>
                <a:solidFill>
                  <a:srgbClr val="1F497D"/>
                </a:solidFill>
                <a:effectLst/>
                <a:uLnTx/>
                <a:uFillTx/>
                <a:latin typeface="Tahoma"/>
                <a:ea typeface="Tahoma"/>
                <a:cs typeface="Tahoma"/>
                <a:hlinkClick r:id="rId4" action="ppaction://hlinksldjump">
                  <a:extLst>
                    <a:ext uri="{A12FA001-AC4F-418D-AE19-62706E023703}">
                      <ahyp:hlinkClr xmlns:ahyp="http://schemas.microsoft.com/office/drawing/2018/hyperlinkcolor" val="tx"/>
                    </a:ext>
                  </a:extLst>
                </a:hlinkClick>
              </a:rPr>
              <a:t>Geography Home</a:t>
            </a:r>
            <a:endParaRPr kumimoji="0" lang="en-GB" sz="1600" b="1" i="0" u="none" strike="noStrike" kern="1200" cap="none" spc="0" normalizeH="0" baseline="0" noProof="0">
              <a:ln>
                <a:noFill/>
              </a:ln>
              <a:solidFill>
                <a:srgbClr val="1F497D"/>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25054986"/>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5904656" cy="646331"/>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a:ln>
                  <a:noFill/>
                </a:ln>
                <a:solidFill>
                  <a:srgbClr val="002060"/>
                </a:solidFill>
                <a:effectLst/>
                <a:uLnTx/>
                <a:uFillTx/>
                <a:latin typeface="Tahoma"/>
                <a:ea typeface="Tahoma"/>
                <a:cs typeface="Tahoma"/>
              </a:rPr>
              <a:t>Geography Years 3 to 6</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1F497D"/>
                </a:solidFill>
                <a:effectLst/>
                <a:uLnTx/>
                <a:uFillTx/>
                <a:latin typeface="Tahoma" panose="020B0604030504040204" pitchFamily="34" charset="0"/>
                <a:ea typeface="Tahoma" panose="020B0604030504040204" pitchFamily="34" charset="0"/>
                <a:cs typeface="Tahoma" panose="020B0604030504040204" pitchFamily="34" charset="0"/>
                <a:hlinkClick r:id="rId3" action="ppaction://hlinksldjump"/>
              </a:rPr>
              <a:t>Contents</a:t>
            </a:r>
            <a:endParaRPr kumimoji="0" lang="en-GB" sz="1800" b="1" i="0" u="none" strike="noStrike" kern="1200" cap="none" spc="0" normalizeH="0" baseline="0" noProof="0">
              <a:ln>
                <a:noFill/>
              </a:ln>
              <a:solidFill>
                <a:srgbClr val="1F497D"/>
              </a:solidFill>
              <a:effectLst/>
              <a:uLnTx/>
              <a:uFillTx/>
              <a:latin typeface="Tahoma" panose="020B0604030504040204" pitchFamily="34" charset="0"/>
              <a:ea typeface="Tahoma" panose="020B0604030504040204" pitchFamily="34" charset="0"/>
              <a:cs typeface="Tahoma" panose="020B0604030504040204" pitchFamily="34" charset="0"/>
            </a:endParaRPr>
          </a:p>
        </p:txBody>
      </p:sp>
      <p:graphicFrame>
        <p:nvGraphicFramePr>
          <p:cNvPr id="7" name="Table 6">
            <a:extLst>
              <a:ext uri="{FF2B5EF4-FFF2-40B4-BE49-F238E27FC236}">
                <a16:creationId xmlns:a16="http://schemas.microsoft.com/office/drawing/2014/main" id="{8064ACAE-4A41-44F7-ABD6-4F21AF4A769E}"/>
              </a:ext>
            </a:extLst>
          </p:cNvPr>
          <p:cNvGraphicFramePr>
            <a:graphicFrameLocks noGrp="1"/>
          </p:cNvGraphicFramePr>
          <p:nvPr/>
        </p:nvGraphicFramePr>
        <p:xfrm>
          <a:off x="229214" y="1019179"/>
          <a:ext cx="8644270" cy="5618824"/>
        </p:xfrm>
        <a:graphic>
          <a:graphicData uri="http://schemas.openxmlformats.org/drawingml/2006/table">
            <a:tbl>
              <a:tblPr firstRow="1" firstCol="1" bandRow="1">
                <a:tableStyleId>{5C22544A-7EE6-4342-B048-85BDC9FD1C3A}</a:tableStyleId>
              </a:tblPr>
              <a:tblGrid>
                <a:gridCol w="995728">
                  <a:extLst>
                    <a:ext uri="{9D8B030D-6E8A-4147-A177-3AD203B41FA5}">
                      <a16:colId xmlns:a16="http://schemas.microsoft.com/office/drawing/2014/main" val="2863215087"/>
                    </a:ext>
                  </a:extLst>
                </a:gridCol>
                <a:gridCol w="2549034">
                  <a:extLst>
                    <a:ext uri="{9D8B030D-6E8A-4147-A177-3AD203B41FA5}">
                      <a16:colId xmlns:a16="http://schemas.microsoft.com/office/drawing/2014/main" val="122677382"/>
                    </a:ext>
                  </a:extLst>
                </a:gridCol>
                <a:gridCol w="2549754">
                  <a:extLst>
                    <a:ext uri="{9D8B030D-6E8A-4147-A177-3AD203B41FA5}">
                      <a16:colId xmlns:a16="http://schemas.microsoft.com/office/drawing/2014/main" val="375876866"/>
                    </a:ext>
                  </a:extLst>
                </a:gridCol>
                <a:gridCol w="2549754">
                  <a:extLst>
                    <a:ext uri="{9D8B030D-6E8A-4147-A177-3AD203B41FA5}">
                      <a16:colId xmlns:a16="http://schemas.microsoft.com/office/drawing/2014/main" val="3073927167"/>
                    </a:ext>
                  </a:extLst>
                </a:gridCol>
              </a:tblGrid>
              <a:tr h="355189">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3</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4/5</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5/6</a:t>
                      </a:r>
                    </a:p>
                  </a:txBody>
                  <a:tcPr marL="23581" marR="23581" marT="0" marB="0" anchor="ctr"/>
                </a:tc>
                <a:extLst>
                  <a:ext uri="{0D108BD9-81ED-4DB2-BD59-A6C34878D82A}">
                    <a16:rowId xmlns:a16="http://schemas.microsoft.com/office/drawing/2014/main" val="265378462"/>
                  </a:ext>
                </a:extLst>
              </a:tr>
              <a:tr h="2237223">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Location</a:t>
                      </a:r>
                    </a:p>
                  </a:txBody>
                  <a:tcPr marL="23581" marR="23581" marT="0" marB="0" anchor="ctr"/>
                </a:tc>
                <a:tc>
                  <a:txBody>
                    <a:bodyPr/>
                    <a:lstStyle/>
                    <a:p>
                      <a:pPr algn="ctr"/>
                      <a:endParaRPr lang="en-GB" sz="8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p>
                      <a:pPr algn="ctr"/>
                      <a:endParaRPr lang="en-GB" sz="8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p>
                      <a:pPr algn="ctr"/>
                      <a:endParaRPr lang="en-GB" sz="8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p>
                      <a:pPr algn="ctr"/>
                      <a:endParaRPr lang="en-GB" sz="80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p>
                      <a:pPr algn="ctr"/>
                      <a:r>
                        <a:rPr lang="en-GB" sz="800">
                          <a:solidFill>
                            <a:srgbClr val="000000"/>
                          </a:solidFill>
                          <a:effectLst/>
                          <a:latin typeface="Tahoma" panose="020B0604030504040204" pitchFamily="34" charset="0"/>
                          <a:ea typeface="Tahoma" panose="020B0604030504040204" pitchFamily="34" charset="0"/>
                          <a:cs typeface="Tahoma" panose="020B0604030504040204" pitchFamily="34" charset="0"/>
                        </a:rPr>
                        <a:t>Name and locate the counties and cities of the United Kingdom.</a:t>
                      </a:r>
                    </a:p>
                    <a:p>
                      <a:pPr algn="ctr"/>
                      <a:r>
                        <a:rPr lang="en-GB" sz="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p>
                    <a:p>
                      <a:pPr algn="ctr">
                        <a:lnSpc>
                          <a:spcPct val="107000"/>
                        </a:lnSpc>
                        <a:spcAft>
                          <a:spcPts val="800"/>
                        </a:spcAft>
                      </a:pPr>
                      <a:r>
                        <a:rPr lang="en-GB" sz="800">
                          <a:effectLst/>
                          <a:latin typeface="Tahoma" panose="020B0604030504040204" pitchFamily="34" charset="0"/>
                          <a:ea typeface="Tahoma" panose="020B0604030504040204" pitchFamily="34" charset="0"/>
                          <a:cs typeface="Tahoma" panose="020B0604030504040204" pitchFamily="34" charset="0"/>
                        </a:rPr>
                        <a:t>Use maps to locate the countries and major cities of Europe and Russia.</a:t>
                      </a:r>
                    </a:p>
                    <a:p>
                      <a:pPr algn="ctr"/>
                      <a:r>
                        <a:rPr lang="en-GB" sz="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p>
                    <a:p>
                      <a:pPr algn="ctr">
                        <a:lnSpc>
                          <a:spcPct val="107000"/>
                        </a:lnSpc>
                        <a:spcAft>
                          <a:spcPts val="800"/>
                        </a:spcAft>
                      </a:pPr>
                      <a:r>
                        <a:rPr lang="en-GB" sz="800">
                          <a:effectLst/>
                          <a:latin typeface="Tahoma" panose="020B0604030504040204" pitchFamily="34" charset="0"/>
                          <a:ea typeface="Tahoma" panose="020B0604030504040204" pitchFamily="34" charset="0"/>
                          <a:cs typeface="Tahoma" panose="020B0604030504040204" pitchFamily="34" charset="0"/>
                        </a:rPr>
                        <a:t>Identify European environmental regions.</a:t>
                      </a:r>
                      <a:br>
                        <a:rPr lang="en-GB" sz="800">
                          <a:effectLst/>
                          <a:latin typeface="Tahoma" panose="020B0604030504040204" pitchFamily="34" charset="0"/>
                          <a:ea typeface="Tahoma" panose="020B0604030504040204" pitchFamily="34" charset="0"/>
                          <a:cs typeface="Tahoma" panose="020B0604030504040204" pitchFamily="34" charset="0"/>
                        </a:rPr>
                      </a:br>
                      <a:br>
                        <a:rPr lang="en-GB" sz="800">
                          <a:effectLst/>
                          <a:latin typeface="Tahoma" panose="020B0604030504040204" pitchFamily="34" charset="0"/>
                          <a:ea typeface="Tahoma" panose="020B0604030504040204" pitchFamily="34" charset="0"/>
                          <a:cs typeface="Tahoma" panose="020B0604030504040204" pitchFamily="34" charset="0"/>
                        </a:rPr>
                      </a:br>
                      <a:r>
                        <a:rPr lang="en-GB" sz="800">
                          <a:effectLst/>
                          <a:latin typeface="Tahoma" panose="020B0604030504040204" pitchFamily="34" charset="0"/>
                          <a:ea typeface="Tahoma" panose="020B0604030504040204" pitchFamily="34" charset="0"/>
                          <a:cs typeface="Tahoma" panose="020B0604030504040204" pitchFamily="34" charset="0"/>
                        </a:rPr>
                        <a:t>Identify key physical and human characteristics of Europe.</a:t>
                      </a:r>
                    </a:p>
                    <a:p>
                      <a:pPr algn="ctr"/>
                      <a:r>
                        <a:rPr lang="en-GB" sz="800">
                          <a:solidFill>
                            <a:srgbClr val="000000"/>
                          </a:solidFill>
                          <a:effectLst/>
                          <a:latin typeface="Tahoma" panose="020B0604030504040204" pitchFamily="34" charset="0"/>
                          <a:ea typeface="Tahoma" panose="020B0604030504040204" pitchFamily="34" charset="0"/>
                          <a:cs typeface="Tahoma" panose="020B0604030504040204" pitchFamily="34" charset="0"/>
                        </a:rPr>
                        <a:t> </a:t>
                      </a:r>
                    </a:p>
                    <a:p>
                      <a:pPr algn="ctr">
                        <a:lnSpc>
                          <a:spcPct val="107000"/>
                        </a:lnSpc>
                        <a:spcAft>
                          <a:spcPts val="80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68580" marR="68580" marT="0" marB="0"/>
                </a:tc>
                <a:tc>
                  <a:txBody>
                    <a:bodyPr/>
                    <a:lstStyle/>
                    <a:p>
                      <a:pPr algn="ctr"/>
                      <a:r>
                        <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Use maps to locate North and South America.</a:t>
                      </a:r>
                    </a:p>
                    <a:p>
                      <a:pPr algn="ctr"/>
                      <a:r>
                        <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 </a:t>
                      </a:r>
                    </a:p>
                    <a:p>
                      <a:pPr algn="ctr"/>
                      <a:r>
                        <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Use maps to locate the countries and major cities of </a:t>
                      </a:r>
                      <a:r>
                        <a:rPr lang="en-GB" sz="800" b="1" u="sng" kern="1200">
                          <a:solidFill>
                            <a:schemeClr val="dk1"/>
                          </a:solidFill>
                          <a:effectLst/>
                          <a:latin typeface="Tahoma" panose="020B0604030504040204" pitchFamily="34" charset="0"/>
                          <a:ea typeface="Tahoma" panose="020B0604030504040204" pitchFamily="34" charset="0"/>
                          <a:cs typeface="Tahoma" panose="020B0604030504040204" pitchFamily="34" charset="0"/>
                        </a:rPr>
                        <a:t>North America</a:t>
                      </a:r>
                      <a:r>
                        <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a:t>
                      </a:r>
                    </a:p>
                    <a:p>
                      <a:pPr algn="ctr"/>
                      <a:r>
                        <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 </a:t>
                      </a:r>
                    </a:p>
                    <a:p>
                      <a:pPr algn="ctr"/>
                      <a:r>
                        <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Identify </a:t>
                      </a:r>
                      <a:r>
                        <a:rPr lang="en-GB" sz="800" b="1" u="sng" kern="1200">
                          <a:solidFill>
                            <a:schemeClr val="dk1"/>
                          </a:solidFill>
                          <a:effectLst/>
                          <a:latin typeface="Tahoma" panose="020B0604030504040204" pitchFamily="34" charset="0"/>
                          <a:ea typeface="Tahoma" panose="020B0604030504040204" pitchFamily="34" charset="0"/>
                          <a:cs typeface="Tahoma" panose="020B0604030504040204" pitchFamily="34" charset="0"/>
                        </a:rPr>
                        <a:t>North American</a:t>
                      </a:r>
                      <a:r>
                        <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 environmental regions.</a:t>
                      </a:r>
                      <a:br>
                        <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rPr>
                      </a:br>
                      <a:br>
                        <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rPr>
                      </a:br>
                      <a:r>
                        <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Identify key physical and human characteristics of </a:t>
                      </a:r>
                      <a:r>
                        <a:rPr lang="en-GB" sz="800" b="1" u="sng" kern="1200">
                          <a:solidFill>
                            <a:schemeClr val="dk1"/>
                          </a:solidFill>
                          <a:effectLst/>
                          <a:latin typeface="Tahoma" panose="020B0604030504040204" pitchFamily="34" charset="0"/>
                          <a:ea typeface="Tahoma" panose="020B0604030504040204" pitchFamily="34" charset="0"/>
                          <a:cs typeface="Tahoma" panose="020B0604030504040204" pitchFamily="34" charset="0"/>
                        </a:rPr>
                        <a:t>North America</a:t>
                      </a:r>
                      <a:r>
                        <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a:t>
                      </a:r>
                      <a:endParaRPr lang="en-GB" sz="800" b="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b="0">
                          <a:effectLst/>
                          <a:latin typeface="Tahoma" panose="020B0604030504040204" pitchFamily="34" charset="0"/>
                          <a:ea typeface="Tahoma" panose="020B0604030504040204" pitchFamily="34" charset="0"/>
                          <a:cs typeface="Tahoma" panose="020B0604030504040204" pitchFamily="34" charset="0"/>
                        </a:rPr>
                        <a:t>Identify the position and significance of:</a:t>
                      </a:r>
                    </a:p>
                    <a:p>
                      <a:pPr algn="ctr">
                        <a:lnSpc>
                          <a:spcPct val="115000"/>
                        </a:lnSpc>
                        <a:spcAft>
                          <a:spcPts val="0"/>
                        </a:spcAft>
                      </a:pPr>
                      <a:r>
                        <a:rPr lang="en-GB" sz="800" b="0">
                          <a:effectLst/>
                          <a:latin typeface="Tahoma" panose="020B0604030504040204" pitchFamily="34" charset="0"/>
                          <a:ea typeface="Tahoma" panose="020B0604030504040204" pitchFamily="34" charset="0"/>
                          <a:cs typeface="Tahoma" panose="020B0604030504040204" pitchFamily="34" charset="0"/>
                        </a:rPr>
                        <a:t>- latitude and longitude</a:t>
                      </a:r>
                    </a:p>
                    <a:p>
                      <a:pPr algn="ctr">
                        <a:lnSpc>
                          <a:spcPct val="115000"/>
                        </a:lnSpc>
                        <a:spcAft>
                          <a:spcPts val="0"/>
                        </a:spcAft>
                      </a:pPr>
                      <a:r>
                        <a:rPr lang="en-GB" sz="800" b="0">
                          <a:effectLst/>
                          <a:latin typeface="Tahoma" panose="020B0604030504040204" pitchFamily="34" charset="0"/>
                          <a:ea typeface="Tahoma" panose="020B0604030504040204" pitchFamily="34" charset="0"/>
                          <a:cs typeface="Tahoma" panose="020B0604030504040204" pitchFamily="34" charset="0"/>
                        </a:rPr>
                        <a:t>- the Equator</a:t>
                      </a:r>
                    </a:p>
                    <a:p>
                      <a:pPr algn="ctr">
                        <a:lnSpc>
                          <a:spcPct val="115000"/>
                        </a:lnSpc>
                        <a:spcAft>
                          <a:spcPts val="0"/>
                        </a:spcAft>
                      </a:pPr>
                      <a:r>
                        <a:rPr lang="en-GB" sz="800" b="0">
                          <a:effectLst/>
                          <a:latin typeface="Tahoma" panose="020B0604030504040204" pitchFamily="34" charset="0"/>
                          <a:ea typeface="Tahoma" panose="020B0604030504040204" pitchFamily="34" charset="0"/>
                          <a:cs typeface="Tahoma" panose="020B0604030504040204" pitchFamily="34" charset="0"/>
                        </a:rPr>
                        <a:t>- the Northern and Southern Hemispheres</a:t>
                      </a:r>
                    </a:p>
                    <a:p>
                      <a:pPr algn="ctr">
                        <a:lnSpc>
                          <a:spcPct val="115000"/>
                        </a:lnSpc>
                        <a:spcAft>
                          <a:spcPts val="0"/>
                        </a:spcAft>
                      </a:pPr>
                      <a:r>
                        <a:rPr lang="en-GB" sz="800" b="0">
                          <a:effectLst/>
                          <a:latin typeface="Tahoma" panose="020B0604030504040204" pitchFamily="34" charset="0"/>
                          <a:ea typeface="Tahoma" panose="020B0604030504040204" pitchFamily="34" charset="0"/>
                          <a:cs typeface="Tahoma" panose="020B0604030504040204" pitchFamily="34" charset="0"/>
                        </a:rPr>
                        <a:t>-the Tropics of Cancer and Capricorn</a:t>
                      </a:r>
                    </a:p>
                    <a:p>
                      <a:pPr algn="ctr">
                        <a:lnSpc>
                          <a:spcPct val="115000"/>
                        </a:lnSpc>
                        <a:spcAft>
                          <a:spcPts val="0"/>
                        </a:spcAft>
                      </a:pPr>
                      <a:r>
                        <a:rPr lang="en-GB" sz="800" b="0">
                          <a:effectLst/>
                          <a:latin typeface="Tahoma" panose="020B0604030504040204" pitchFamily="34" charset="0"/>
                          <a:ea typeface="Tahoma" panose="020B0604030504040204" pitchFamily="34" charset="0"/>
                          <a:cs typeface="Tahoma" panose="020B0604030504040204" pitchFamily="34" charset="0"/>
                        </a:rPr>
                        <a:t>- the Arctic and Antarctic Circles </a:t>
                      </a:r>
                    </a:p>
                    <a:p>
                      <a:pPr algn="ctr">
                        <a:lnSpc>
                          <a:spcPct val="115000"/>
                        </a:lnSpc>
                        <a:spcAft>
                          <a:spcPts val="0"/>
                        </a:spcAft>
                      </a:pPr>
                      <a:r>
                        <a:rPr lang="en-GB" sz="800" b="0">
                          <a:effectLst/>
                          <a:latin typeface="Tahoma" panose="020B0604030504040204" pitchFamily="34" charset="0"/>
                          <a:ea typeface="Tahoma" panose="020B0604030504040204" pitchFamily="34" charset="0"/>
                          <a:cs typeface="Tahoma" panose="020B0604030504040204" pitchFamily="34" charset="0"/>
                        </a:rPr>
                        <a:t>- the Prime / Greenwich Meridian and time zones (including day and night).</a:t>
                      </a:r>
                    </a:p>
                    <a:p>
                      <a:pPr algn="ctr">
                        <a:lnSpc>
                          <a:spcPct val="115000"/>
                        </a:lnSpc>
                        <a:spcAft>
                          <a:spcPts val="0"/>
                        </a:spcAft>
                      </a:pPr>
                      <a:endParaRPr lang="en-GB" sz="800" b="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1576507716"/>
                  </a:ext>
                </a:extLst>
              </a:tr>
              <a:tr h="1960845">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Places</a:t>
                      </a:r>
                    </a:p>
                  </a:txBody>
                  <a:tcPr marL="23581" marR="23581" marT="0" marB="0" anchor="ctr"/>
                </a:tc>
                <a:tc>
                  <a:txBody>
                    <a:bodyPr/>
                    <a:lstStyle/>
                    <a:p>
                      <a:pPr algn="ctr"/>
                      <a:r>
                        <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Understand human geographical similarities and differences through the study of a region within Europe </a:t>
                      </a:r>
                      <a:r>
                        <a:rPr lang="en-GB" sz="800" b="1" kern="1200">
                          <a:solidFill>
                            <a:schemeClr val="dk1"/>
                          </a:solidFill>
                          <a:effectLst/>
                          <a:latin typeface="Tahoma" panose="020B0604030504040204" pitchFamily="34" charset="0"/>
                          <a:ea typeface="Tahoma" panose="020B0604030504040204" pitchFamily="34" charset="0"/>
                          <a:cs typeface="Tahoma" panose="020B0604030504040204" pitchFamily="34" charset="0"/>
                        </a:rPr>
                        <a:t>(Greece).</a:t>
                      </a:r>
                      <a:endPar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endParaRPr>
                    </a:p>
                    <a:p>
                      <a:pPr algn="ctr"/>
                      <a:r>
                        <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 </a:t>
                      </a:r>
                    </a:p>
                    <a:p>
                      <a:pPr algn="ctr"/>
                      <a:r>
                        <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Understand physical geographical similarities and differences through the study of a region within Europe (</a:t>
                      </a:r>
                      <a:r>
                        <a:rPr lang="en-GB" sz="800" b="1" kern="1200">
                          <a:solidFill>
                            <a:schemeClr val="dk1"/>
                          </a:solidFill>
                          <a:effectLst/>
                          <a:latin typeface="Tahoma" panose="020B0604030504040204" pitchFamily="34" charset="0"/>
                          <a:ea typeface="Tahoma" panose="020B0604030504040204" pitchFamily="34" charset="0"/>
                          <a:cs typeface="Tahoma" panose="020B0604030504040204" pitchFamily="34" charset="0"/>
                        </a:rPr>
                        <a:t>Greece).</a:t>
                      </a:r>
                      <a:endParaRPr lang="en-GB" sz="800" b="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r>
                        <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Understand human geographical similarities and differences through the study of a region within North </a:t>
                      </a:r>
                      <a:r>
                        <a:rPr lang="en-GB" sz="800" b="1" kern="1200">
                          <a:solidFill>
                            <a:schemeClr val="dk1"/>
                          </a:solidFill>
                          <a:effectLst/>
                          <a:latin typeface="Tahoma" panose="020B0604030504040204" pitchFamily="34" charset="0"/>
                          <a:ea typeface="Tahoma" panose="020B0604030504040204" pitchFamily="34" charset="0"/>
                          <a:cs typeface="Tahoma" panose="020B0604030504040204" pitchFamily="34" charset="0"/>
                        </a:rPr>
                        <a:t>(Mexico).</a:t>
                      </a:r>
                      <a:endPar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endParaRPr>
                    </a:p>
                    <a:p>
                      <a:pPr algn="ctr"/>
                      <a:r>
                        <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 </a:t>
                      </a:r>
                    </a:p>
                    <a:p>
                      <a:pPr algn="ctr"/>
                      <a:r>
                        <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Understand physical geographical similarities and differences through the study of a region within North America </a:t>
                      </a:r>
                      <a:r>
                        <a:rPr lang="en-GB" sz="800" b="1" kern="1200">
                          <a:solidFill>
                            <a:schemeClr val="dk1"/>
                          </a:solidFill>
                          <a:effectLst/>
                          <a:latin typeface="Tahoma" panose="020B0604030504040204" pitchFamily="34" charset="0"/>
                          <a:ea typeface="Tahoma" panose="020B0604030504040204" pitchFamily="34" charset="0"/>
                          <a:cs typeface="Tahoma" panose="020B0604030504040204" pitchFamily="34" charset="0"/>
                        </a:rPr>
                        <a:t>(Mexico).</a:t>
                      </a:r>
                      <a:endParaRPr lang="en-GB" sz="800" b="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r>
                        <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Understand geographical similarities and differences in the UK and around the world, through the study of a geographical issue (Climate change and deforestation). </a:t>
                      </a:r>
                    </a:p>
                    <a:p>
                      <a:pPr algn="ctr">
                        <a:lnSpc>
                          <a:spcPct val="115000"/>
                        </a:lnSpc>
                        <a:spcAft>
                          <a:spcPts val="0"/>
                        </a:spcAft>
                      </a:pPr>
                      <a:endParaRPr lang="en-GB" sz="800" b="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en-GB" sz="800" b="0">
                          <a:effectLst/>
                          <a:latin typeface="Tahoma" panose="020B0604030504040204" pitchFamily="34" charset="0"/>
                          <a:ea typeface="Tahoma" panose="020B0604030504040204" pitchFamily="34" charset="0"/>
                          <a:cs typeface="Tahoma" panose="020B0604030504040204" pitchFamily="34" charset="0"/>
                        </a:rPr>
                        <a:t>-</a:t>
                      </a:r>
                    </a:p>
                  </a:txBody>
                  <a:tcPr marL="23581" marR="23581" marT="0" marB="0" anchor="ctr"/>
                </a:tc>
                <a:extLst>
                  <a:ext uri="{0D108BD9-81ED-4DB2-BD59-A6C34878D82A}">
                    <a16:rowId xmlns:a16="http://schemas.microsoft.com/office/drawing/2014/main" val="91534222"/>
                  </a:ext>
                </a:extLst>
              </a:tr>
              <a:tr h="1065567">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algn="ctr">
                        <a:lnSpc>
                          <a:spcPct val="115000"/>
                        </a:lnSpc>
                        <a:spcAft>
                          <a:spcPts val="0"/>
                        </a:spcAft>
                      </a:pPr>
                      <a:r>
                        <a:rPr lang="en-GB" sz="800" b="0" kern="1200">
                          <a:solidFill>
                            <a:schemeClr val="dk1"/>
                          </a:solidFill>
                          <a:effectLst/>
                          <a:latin typeface="Tahoma" panose="020B0604030504040204" pitchFamily="34" charset="0"/>
                          <a:ea typeface="Tahoma" panose="020B0604030504040204" pitchFamily="34" charset="0"/>
                          <a:cs typeface="Tahoma" panose="020B0604030504040204" pitchFamily="34" charset="0"/>
                        </a:rPr>
                        <a:t>Europe, Russia, Greece, Athens and environmental regions. </a:t>
                      </a:r>
                      <a:endParaRPr lang="en-GB" sz="800" b="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b="0" kern="1200">
                          <a:solidFill>
                            <a:schemeClr val="dk1"/>
                          </a:solidFill>
                          <a:effectLst/>
                          <a:latin typeface="Tahoma" panose="020B0604030504040204" pitchFamily="34" charset="0"/>
                          <a:ea typeface="Tahoma" panose="020B0604030504040204" pitchFamily="34" charset="0"/>
                          <a:cs typeface="Tahoma" panose="020B0604030504040204" pitchFamily="34" charset="0"/>
                        </a:rPr>
                        <a:t>North America, South America, Washington D.C and Mexico. </a:t>
                      </a:r>
                      <a:endParaRPr lang="en-GB" sz="800" b="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b="0" kern="1200">
                          <a:solidFill>
                            <a:schemeClr val="dk1"/>
                          </a:solidFill>
                          <a:effectLst/>
                          <a:latin typeface="Tahoma" panose="020B0604030504040204" pitchFamily="34" charset="0"/>
                          <a:ea typeface="Tahoma" panose="020B0604030504040204" pitchFamily="34" charset="0"/>
                          <a:cs typeface="Tahoma" panose="020B0604030504040204" pitchFamily="34" charset="0"/>
                        </a:rPr>
                        <a:t>Latitude, longitude, the equator, Northern Hemisphere, Southern Hemisphere, Tropics of Cancer and Capricorn, Arctic and Atlantic Circles, Prime/Greenwich Meridian and time zones.</a:t>
                      </a:r>
                      <a:endParaRPr lang="en-GB" sz="800" b="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2792791123"/>
                  </a:ext>
                </a:extLst>
              </a:tr>
            </a:tbl>
          </a:graphicData>
        </a:graphic>
      </p:graphicFrame>
      <p:sp>
        <p:nvSpPr>
          <p:cNvPr id="8" name="TextBox 7">
            <a:extLst>
              <a:ext uri="{FF2B5EF4-FFF2-40B4-BE49-F238E27FC236}">
                <a16:creationId xmlns:a16="http://schemas.microsoft.com/office/drawing/2014/main" id="{89FDF2FE-4CDB-4702-BE23-56E859C9D34F}"/>
              </a:ext>
            </a:extLst>
          </p:cNvPr>
          <p:cNvSpPr txBox="1"/>
          <p:nvPr/>
        </p:nvSpPr>
        <p:spPr>
          <a:xfrm>
            <a:off x="7061200" y="620688"/>
            <a:ext cx="1975295" cy="338554"/>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a:ln>
                  <a:noFill/>
                </a:ln>
                <a:solidFill>
                  <a:srgbClr val="1F497D"/>
                </a:solidFill>
                <a:effectLst/>
                <a:uLnTx/>
                <a:uFillTx/>
                <a:latin typeface="Tahoma"/>
                <a:ea typeface="Tahoma"/>
                <a:cs typeface="Tahoma"/>
                <a:hlinkClick r:id="rId4" action="ppaction://hlinksldjump">
                  <a:extLst>
                    <a:ext uri="{A12FA001-AC4F-418D-AE19-62706E023703}">
                      <ahyp:hlinkClr xmlns:ahyp="http://schemas.microsoft.com/office/drawing/2018/hyperlinkcolor" val="tx"/>
                    </a:ext>
                  </a:extLst>
                </a:hlinkClick>
              </a:rPr>
              <a:t>Geography Home</a:t>
            </a:r>
            <a:endParaRPr kumimoji="0" lang="en-GB" sz="1600" b="1" i="0" u="none" strike="noStrike" kern="1200" cap="none" spc="0" normalizeH="0" baseline="0" noProof="0">
              <a:ln>
                <a:noFill/>
              </a:ln>
              <a:solidFill>
                <a:srgbClr val="1F497D"/>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790098325"/>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6096664" cy="646331"/>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a:ln>
                  <a:noFill/>
                </a:ln>
                <a:solidFill>
                  <a:srgbClr val="002060"/>
                </a:solidFill>
                <a:effectLst/>
                <a:uLnTx/>
                <a:uFillTx/>
                <a:latin typeface="Tahoma"/>
                <a:ea typeface="Tahoma"/>
                <a:cs typeface="Tahoma"/>
              </a:rPr>
              <a:t>Geography EYFS – Year 2</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1F497D"/>
                </a:solidFill>
                <a:effectLst/>
                <a:uLnTx/>
                <a:uFillTx/>
                <a:latin typeface="Tahoma" panose="020B0604030504040204" pitchFamily="34" charset="0"/>
                <a:ea typeface="Tahoma" panose="020B0604030504040204" pitchFamily="34" charset="0"/>
                <a:cs typeface="Tahoma" panose="020B0604030504040204" pitchFamily="34" charset="0"/>
                <a:hlinkClick r:id="rId3" action="ppaction://hlinksldjump"/>
              </a:rPr>
              <a:t>Contents</a:t>
            </a:r>
            <a:endParaRPr kumimoji="0" lang="en-GB" sz="1800" b="1" i="0" u="none" strike="noStrike" kern="1200" cap="none" spc="0" normalizeH="0" baseline="0" noProof="0">
              <a:ln>
                <a:noFill/>
              </a:ln>
              <a:solidFill>
                <a:srgbClr val="1F497D"/>
              </a:solidFill>
              <a:effectLst/>
              <a:uLnTx/>
              <a:uFillTx/>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nvGraphicFramePr>
        <p:xfrm>
          <a:off x="248210" y="959242"/>
          <a:ext cx="6675166" cy="5272188"/>
        </p:xfrm>
        <a:graphic>
          <a:graphicData uri="http://schemas.openxmlformats.org/drawingml/2006/table">
            <a:tbl>
              <a:tblPr firstRow="1" firstCol="1" bandRow="1">
                <a:tableStyleId>{5C22544A-7EE6-4342-B048-85BDC9FD1C3A}</a:tableStyleId>
              </a:tblPr>
              <a:tblGrid>
                <a:gridCol w="768972">
                  <a:extLst>
                    <a:ext uri="{9D8B030D-6E8A-4147-A177-3AD203B41FA5}">
                      <a16:colId xmlns:a16="http://schemas.microsoft.com/office/drawing/2014/main" val="20000"/>
                    </a:ext>
                  </a:extLst>
                </a:gridCol>
                <a:gridCol w="1968546">
                  <a:extLst>
                    <a:ext uri="{9D8B030D-6E8A-4147-A177-3AD203B41FA5}">
                      <a16:colId xmlns:a16="http://schemas.microsoft.com/office/drawing/2014/main" val="3763565945"/>
                    </a:ext>
                  </a:extLst>
                </a:gridCol>
                <a:gridCol w="1968546">
                  <a:extLst>
                    <a:ext uri="{9D8B030D-6E8A-4147-A177-3AD203B41FA5}">
                      <a16:colId xmlns:a16="http://schemas.microsoft.com/office/drawing/2014/main" val="20001"/>
                    </a:ext>
                  </a:extLst>
                </a:gridCol>
                <a:gridCol w="1969102">
                  <a:extLst>
                    <a:ext uri="{9D8B030D-6E8A-4147-A177-3AD203B41FA5}">
                      <a16:colId xmlns:a16="http://schemas.microsoft.com/office/drawing/2014/main" val="20002"/>
                    </a:ext>
                  </a:extLst>
                </a:gridCol>
              </a:tblGrid>
              <a:tr h="355189">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EYFS</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1</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2</a:t>
                      </a:r>
                    </a:p>
                  </a:txBody>
                  <a:tcPr marL="23581" marR="23581" marT="0" marB="0" anchor="ctr"/>
                </a:tc>
                <a:extLst>
                  <a:ext uri="{0D108BD9-81ED-4DB2-BD59-A6C34878D82A}">
                    <a16:rowId xmlns:a16="http://schemas.microsoft.com/office/drawing/2014/main" val="10000"/>
                  </a:ext>
                </a:extLst>
              </a:tr>
              <a:tr h="1890587">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Human Geography</a:t>
                      </a:r>
                    </a:p>
                  </a:txBody>
                  <a:tcPr marL="23581" marR="23581" marT="0" marB="0" anchor="ctr"/>
                </a:tc>
                <a:tc>
                  <a:txBody>
                    <a:bodyPr/>
                    <a:lstStyle/>
                    <a:p>
                      <a:pPr algn="ctr">
                        <a:lnSpc>
                          <a:spcPct val="115000"/>
                        </a:lnSpc>
                        <a:spcAft>
                          <a:spcPts val="0"/>
                        </a:spcAft>
                      </a:pPr>
                      <a:r>
                        <a:rPr lang="en-GB" sz="800" b="0">
                          <a:effectLst/>
                          <a:latin typeface="Tahoma" panose="020B0604030504040204" pitchFamily="34" charset="0"/>
                          <a:ea typeface="Tahoma" panose="020B0604030504040204" pitchFamily="34" charset="0"/>
                          <a:cs typeface="Tahoma" panose="020B0604030504040204" pitchFamily="34" charset="0"/>
                        </a:rPr>
                        <a:t>Explore human features in school and on a walk in the village.</a:t>
                      </a:r>
                    </a:p>
                  </a:txBody>
                  <a:tcPr marL="23581" marR="23581" marT="0" marB="0" anchor="ctr"/>
                </a:tc>
                <a:tc>
                  <a:txBody>
                    <a:bodyPr/>
                    <a:lstStyle/>
                    <a:p>
                      <a:pPr algn="ctr">
                        <a:lnSpc>
                          <a:spcPct val="115000"/>
                        </a:lnSpc>
                        <a:spcAft>
                          <a:spcPts val="0"/>
                        </a:spcAft>
                      </a:pPr>
                      <a:r>
                        <a:rPr lang="en-GB" sz="800" b="0" baseline="0">
                          <a:effectLst/>
                          <a:latin typeface="Tahoma" panose="020B0604030504040204" pitchFamily="34" charset="0"/>
                          <a:ea typeface="Tahoma" panose="020B0604030504040204" pitchFamily="34" charset="0"/>
                          <a:cs typeface="Tahoma" panose="020B0604030504040204" pitchFamily="34" charset="0"/>
                        </a:rPr>
                        <a:t> Identify human features of the local environment.</a:t>
                      </a:r>
                    </a:p>
                    <a:p>
                      <a:pPr algn="ctr">
                        <a:lnSpc>
                          <a:spcPct val="115000"/>
                        </a:lnSpc>
                        <a:spcAft>
                          <a:spcPts val="0"/>
                        </a:spcAft>
                      </a:pPr>
                      <a:r>
                        <a:rPr lang="en-GB" sz="800" b="0" baseline="0">
                          <a:effectLst/>
                          <a:latin typeface="Tahoma" panose="020B0604030504040204" pitchFamily="34" charset="0"/>
                          <a:ea typeface="Tahoma" panose="020B0604030504040204" pitchFamily="34" charset="0"/>
                          <a:cs typeface="Tahoma" panose="020B0604030504040204" pitchFamily="34" charset="0"/>
                        </a:rPr>
                        <a:t> </a:t>
                      </a:r>
                    </a:p>
                    <a:p>
                      <a:pPr algn="ctr">
                        <a:lnSpc>
                          <a:spcPct val="115000"/>
                        </a:lnSpc>
                        <a:spcAft>
                          <a:spcPts val="0"/>
                        </a:spcAft>
                      </a:pPr>
                      <a:r>
                        <a:rPr lang="en-GB" sz="800" b="0" baseline="0">
                          <a:effectLst/>
                          <a:latin typeface="Tahoma" panose="020B0604030504040204" pitchFamily="34" charset="0"/>
                          <a:ea typeface="Tahoma" panose="020B0604030504040204" pitchFamily="34" charset="0"/>
                          <a:cs typeface="Tahoma" panose="020B0604030504040204" pitchFamily="34" charset="0"/>
                        </a:rPr>
                        <a:t>Identify human features of other UK locations.</a:t>
                      </a:r>
                    </a:p>
                    <a:p>
                      <a:pPr algn="ctr">
                        <a:lnSpc>
                          <a:spcPct val="115000"/>
                        </a:lnSpc>
                        <a:spcAft>
                          <a:spcPts val="0"/>
                        </a:spcAft>
                      </a:pPr>
                      <a:r>
                        <a:rPr lang="en-GB" sz="800" b="0" baseline="0">
                          <a:effectLst/>
                          <a:latin typeface="Tahoma" panose="020B0604030504040204" pitchFamily="34" charset="0"/>
                          <a:ea typeface="Tahoma" panose="020B0604030504040204" pitchFamily="34" charset="0"/>
                          <a:cs typeface="Tahoma" panose="020B0604030504040204" pitchFamily="34" charset="0"/>
                        </a:rPr>
                        <a:t> </a:t>
                      </a:r>
                      <a:endParaRPr lang="en-GB" sz="800" b="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b="0">
                          <a:effectLst/>
                          <a:latin typeface="Tahoma" panose="020B0604030504040204" pitchFamily="34" charset="0"/>
                          <a:ea typeface="Tahoma" panose="020B0604030504040204" pitchFamily="34" charset="0"/>
                          <a:cs typeface="Tahoma" panose="020B0604030504040204" pitchFamily="34" charset="0"/>
                        </a:rPr>
                        <a:t>Identify human features of the local environment.</a:t>
                      </a:r>
                    </a:p>
                    <a:p>
                      <a:pPr algn="ctr">
                        <a:lnSpc>
                          <a:spcPct val="115000"/>
                        </a:lnSpc>
                        <a:spcAft>
                          <a:spcPts val="0"/>
                        </a:spcAft>
                      </a:pPr>
                      <a:r>
                        <a:rPr lang="en-GB" sz="800" b="0">
                          <a:effectLst/>
                          <a:latin typeface="Tahoma" panose="020B0604030504040204" pitchFamily="34" charset="0"/>
                          <a:ea typeface="Tahoma" panose="020B0604030504040204" pitchFamily="34" charset="0"/>
                          <a:cs typeface="Tahoma" panose="020B0604030504040204" pitchFamily="34" charset="0"/>
                        </a:rPr>
                        <a:t> </a:t>
                      </a:r>
                    </a:p>
                    <a:p>
                      <a:pPr algn="ctr">
                        <a:lnSpc>
                          <a:spcPct val="115000"/>
                        </a:lnSpc>
                        <a:spcAft>
                          <a:spcPts val="0"/>
                        </a:spcAft>
                      </a:pPr>
                      <a:r>
                        <a:rPr lang="en-GB" sz="800" b="0">
                          <a:effectLst/>
                          <a:latin typeface="Tahoma" panose="020B0604030504040204" pitchFamily="34" charset="0"/>
                          <a:ea typeface="Tahoma" panose="020B0604030504040204" pitchFamily="34" charset="0"/>
                          <a:cs typeface="Tahoma" panose="020B0604030504040204" pitchFamily="34" charset="0"/>
                        </a:rPr>
                        <a:t>Identify human features of other non-European locations.</a:t>
                      </a:r>
                    </a:p>
                    <a:p>
                      <a:pPr algn="ctr">
                        <a:lnSpc>
                          <a:spcPct val="115000"/>
                        </a:lnSpc>
                        <a:spcAft>
                          <a:spcPts val="0"/>
                        </a:spcAft>
                      </a:pPr>
                      <a:endParaRPr lang="en-GB" sz="800" b="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10001"/>
                  </a:ext>
                </a:extLst>
              </a:tr>
              <a:tr h="1960845">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Physical Geography</a:t>
                      </a:r>
                    </a:p>
                  </a:txBody>
                  <a:tcPr marL="23581" marR="23581" marT="0" marB="0" anchor="ctr"/>
                </a:tc>
                <a:tc>
                  <a:txBody>
                    <a:bodyPr/>
                    <a:lstStyle/>
                    <a:p>
                      <a:pPr algn="ctr">
                        <a:lnSpc>
                          <a:spcPct val="115000"/>
                        </a:lnSpc>
                        <a:spcAft>
                          <a:spcPts val="0"/>
                        </a:spcAft>
                      </a:pPr>
                      <a:r>
                        <a:rPr lang="en-GB" sz="800" b="0">
                          <a:effectLst/>
                          <a:latin typeface="Tahoma" panose="020B0604030504040204" pitchFamily="34" charset="0"/>
                          <a:ea typeface="Tahoma" panose="020B0604030504040204" pitchFamily="34" charset="0"/>
                          <a:cs typeface="Tahoma" panose="020B0604030504040204" pitchFamily="34" charset="0"/>
                        </a:rPr>
                        <a:t>Explore the natural world around them and the changes in the natural world- Explore physical features on walk in the village, observe seasonal changes and  changes in plants.</a:t>
                      </a:r>
                    </a:p>
                  </a:txBody>
                  <a:tcPr marL="23581" marR="23581" marT="0" marB="0" anchor="ctr"/>
                </a:tc>
                <a:tc>
                  <a:txBody>
                    <a:bodyPr/>
                    <a:lstStyle/>
                    <a:p>
                      <a:pPr algn="ctr">
                        <a:lnSpc>
                          <a:spcPct val="115000"/>
                        </a:lnSpc>
                        <a:spcAft>
                          <a:spcPts val="0"/>
                        </a:spcAft>
                      </a:pPr>
                      <a:r>
                        <a:rPr lang="en-GB" sz="800" b="0">
                          <a:effectLst/>
                          <a:latin typeface="Tahoma" panose="020B0604030504040204" pitchFamily="34" charset="0"/>
                          <a:ea typeface="Tahoma" panose="020B0604030504040204" pitchFamily="34" charset="0"/>
                          <a:cs typeface="Tahoma" panose="020B0604030504040204" pitchFamily="34" charset="0"/>
                        </a:rPr>
                        <a:t>Identify physical features of the local environment.</a:t>
                      </a:r>
                    </a:p>
                    <a:p>
                      <a:pPr algn="ctr">
                        <a:lnSpc>
                          <a:spcPct val="115000"/>
                        </a:lnSpc>
                        <a:spcAft>
                          <a:spcPts val="0"/>
                        </a:spcAft>
                      </a:pPr>
                      <a:r>
                        <a:rPr lang="en-GB" sz="800" b="0">
                          <a:effectLst/>
                          <a:latin typeface="Tahoma" panose="020B0604030504040204" pitchFamily="34" charset="0"/>
                          <a:ea typeface="Tahoma" panose="020B0604030504040204" pitchFamily="34" charset="0"/>
                          <a:cs typeface="Tahoma" panose="020B0604030504040204" pitchFamily="34" charset="0"/>
                        </a:rPr>
                        <a:t> </a:t>
                      </a:r>
                    </a:p>
                    <a:p>
                      <a:pPr algn="ctr">
                        <a:lnSpc>
                          <a:spcPct val="115000"/>
                        </a:lnSpc>
                        <a:spcAft>
                          <a:spcPts val="0"/>
                        </a:spcAft>
                      </a:pPr>
                      <a:r>
                        <a:rPr lang="en-GB" sz="800" b="0">
                          <a:effectLst/>
                          <a:latin typeface="Tahoma" panose="020B0604030504040204" pitchFamily="34" charset="0"/>
                          <a:ea typeface="Tahoma" panose="020B0604030504040204" pitchFamily="34" charset="0"/>
                          <a:cs typeface="Tahoma" panose="020B0604030504040204" pitchFamily="34" charset="0"/>
                        </a:rPr>
                        <a:t>Identify physical features of other UK locations.</a:t>
                      </a:r>
                    </a:p>
                    <a:p>
                      <a:pPr algn="ctr">
                        <a:lnSpc>
                          <a:spcPct val="115000"/>
                        </a:lnSpc>
                        <a:spcAft>
                          <a:spcPts val="0"/>
                        </a:spcAft>
                      </a:pPr>
                      <a:r>
                        <a:rPr lang="en-GB" sz="800" b="0">
                          <a:effectLst/>
                          <a:latin typeface="Tahoma" panose="020B0604030504040204" pitchFamily="34" charset="0"/>
                          <a:ea typeface="Tahoma" panose="020B0604030504040204" pitchFamily="34" charset="0"/>
                          <a:cs typeface="Tahoma" panose="020B0604030504040204" pitchFamily="34" charset="0"/>
                        </a:rPr>
                        <a:t> </a:t>
                      </a:r>
                    </a:p>
                    <a:p>
                      <a:pPr algn="ctr">
                        <a:lnSpc>
                          <a:spcPct val="115000"/>
                        </a:lnSpc>
                        <a:spcAft>
                          <a:spcPts val="0"/>
                        </a:spcAft>
                      </a:pPr>
                      <a:r>
                        <a:rPr lang="en-GB" sz="800" b="0">
                          <a:effectLst/>
                          <a:latin typeface="Tahoma" panose="020B0604030504040204" pitchFamily="34" charset="0"/>
                          <a:ea typeface="Tahoma" panose="020B0604030504040204" pitchFamily="34" charset="0"/>
                          <a:cs typeface="Tahoma" panose="020B0604030504040204" pitchFamily="34" charset="0"/>
                        </a:rPr>
                        <a:t>Identify seasonal and daily weather patterns in the United Kingdom.</a:t>
                      </a:r>
                    </a:p>
                    <a:p>
                      <a:pPr algn="ctr">
                        <a:lnSpc>
                          <a:spcPct val="115000"/>
                        </a:lnSpc>
                        <a:spcAft>
                          <a:spcPts val="0"/>
                        </a:spcAft>
                      </a:pPr>
                      <a:endParaRPr lang="en-GB" sz="800" b="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endParaRPr lang="en-GB" sz="800" b="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b="0">
                          <a:effectLst/>
                          <a:latin typeface="Tahoma" panose="020B0604030504040204" pitchFamily="34" charset="0"/>
                          <a:ea typeface="Tahoma" panose="020B0604030504040204" pitchFamily="34" charset="0"/>
                          <a:cs typeface="Tahoma" panose="020B0604030504040204" pitchFamily="34" charset="0"/>
                        </a:rPr>
                        <a:t>Identify physical features of the local environment.</a:t>
                      </a:r>
                    </a:p>
                    <a:p>
                      <a:pPr algn="ctr">
                        <a:lnSpc>
                          <a:spcPct val="115000"/>
                        </a:lnSpc>
                        <a:spcAft>
                          <a:spcPts val="0"/>
                        </a:spcAft>
                      </a:pPr>
                      <a:r>
                        <a:rPr lang="en-GB" sz="800" b="0">
                          <a:effectLst/>
                          <a:latin typeface="Tahoma" panose="020B0604030504040204" pitchFamily="34" charset="0"/>
                          <a:ea typeface="Tahoma" panose="020B0604030504040204" pitchFamily="34" charset="0"/>
                          <a:cs typeface="Tahoma" panose="020B0604030504040204" pitchFamily="34" charset="0"/>
                        </a:rPr>
                        <a:t> </a:t>
                      </a:r>
                    </a:p>
                    <a:p>
                      <a:pPr algn="ctr">
                        <a:lnSpc>
                          <a:spcPct val="115000"/>
                        </a:lnSpc>
                        <a:spcAft>
                          <a:spcPts val="0"/>
                        </a:spcAft>
                      </a:pPr>
                      <a:r>
                        <a:rPr lang="en-GB" sz="800" b="0">
                          <a:effectLst/>
                          <a:latin typeface="Tahoma" panose="020B0604030504040204" pitchFamily="34" charset="0"/>
                          <a:ea typeface="Tahoma" panose="020B0604030504040204" pitchFamily="34" charset="0"/>
                          <a:cs typeface="Tahoma" panose="020B0604030504040204" pitchFamily="34" charset="0"/>
                        </a:rPr>
                        <a:t>Identify physical features of other non-European locations.</a:t>
                      </a:r>
                    </a:p>
                    <a:p>
                      <a:pPr algn="ctr">
                        <a:lnSpc>
                          <a:spcPct val="115000"/>
                        </a:lnSpc>
                        <a:spcAft>
                          <a:spcPts val="0"/>
                        </a:spcAft>
                      </a:pPr>
                      <a:r>
                        <a:rPr lang="en-GB" sz="800" b="0">
                          <a:effectLst/>
                          <a:latin typeface="Tahoma" panose="020B0604030504040204" pitchFamily="34" charset="0"/>
                          <a:ea typeface="Tahoma" panose="020B0604030504040204" pitchFamily="34" charset="0"/>
                          <a:cs typeface="Tahoma" panose="020B0604030504040204" pitchFamily="34" charset="0"/>
                        </a:rPr>
                        <a:t> </a:t>
                      </a:r>
                    </a:p>
                    <a:p>
                      <a:pPr algn="ctr">
                        <a:lnSpc>
                          <a:spcPct val="115000"/>
                        </a:lnSpc>
                        <a:spcAft>
                          <a:spcPts val="0"/>
                        </a:spcAft>
                      </a:pPr>
                      <a:r>
                        <a:rPr lang="en-GB" sz="800" b="0">
                          <a:effectLst/>
                          <a:latin typeface="Tahoma" panose="020B0604030504040204" pitchFamily="34" charset="0"/>
                          <a:ea typeface="Tahoma" panose="020B0604030504040204" pitchFamily="34" charset="0"/>
                          <a:cs typeface="Tahoma" panose="020B0604030504040204" pitchFamily="34" charset="0"/>
                        </a:rPr>
                        <a:t>Identify seasonal and daily weather patterns in the hot and cold areas of the world in relation to the Equator and the North and South Poles.</a:t>
                      </a:r>
                    </a:p>
                    <a:p>
                      <a:pPr algn="ctr">
                        <a:lnSpc>
                          <a:spcPct val="115000"/>
                        </a:lnSpc>
                        <a:spcAft>
                          <a:spcPts val="0"/>
                        </a:spcAft>
                      </a:pPr>
                      <a:endParaRPr lang="en-GB" sz="800" b="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10002"/>
                  </a:ext>
                </a:extLst>
              </a:tr>
              <a:tr h="1065567">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algn="ctr">
                        <a:lnSpc>
                          <a:spcPct val="115000"/>
                        </a:lnSpc>
                        <a:spcAft>
                          <a:spcPts val="0"/>
                        </a:spcAft>
                      </a:pPr>
                      <a:endParaRPr lang="en-GB" sz="800" b="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b="0">
                          <a:effectLst/>
                          <a:latin typeface="Tahoma" panose="020B0604030504040204" pitchFamily="34" charset="0"/>
                          <a:ea typeface="Tahoma" panose="020B0604030504040204" pitchFamily="34" charset="0"/>
                          <a:cs typeface="Tahoma" panose="020B0604030504040204" pitchFamily="34" charset="0"/>
                        </a:rPr>
                        <a:t>Built, natural, human feature,</a:t>
                      </a:r>
                    </a:p>
                    <a:p>
                      <a:pPr algn="ctr">
                        <a:lnSpc>
                          <a:spcPct val="115000"/>
                        </a:lnSpc>
                        <a:spcAft>
                          <a:spcPts val="0"/>
                        </a:spcAft>
                      </a:pPr>
                      <a:r>
                        <a:rPr lang="en-GB" sz="800" b="0">
                          <a:effectLst/>
                          <a:latin typeface="Tahoma" panose="020B0604030504040204" pitchFamily="34" charset="0"/>
                          <a:ea typeface="Tahoma" panose="020B0604030504040204" pitchFamily="34" charset="0"/>
                          <a:cs typeface="Tahoma" panose="020B0604030504040204" pitchFamily="34" charset="0"/>
                        </a:rPr>
                        <a:t>city, town, village, factory, farm, house, office, port, harbour, shop, physical feature, beach, cliff, coast, forest, hill, mountain, sea, ocean, river, soil, valley, season and weather.</a:t>
                      </a:r>
                    </a:p>
                    <a:p>
                      <a:pPr algn="ctr">
                        <a:lnSpc>
                          <a:spcPct val="115000"/>
                        </a:lnSpc>
                        <a:spcAft>
                          <a:spcPts val="0"/>
                        </a:spcAft>
                      </a:pPr>
                      <a:endParaRPr lang="en-GB" sz="800" b="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b="0" kern="1200">
                          <a:solidFill>
                            <a:schemeClr val="dk1"/>
                          </a:solidFill>
                          <a:effectLst/>
                          <a:latin typeface="Tahoma" panose="020B0604030504040204" pitchFamily="34" charset="0"/>
                          <a:ea typeface="Tahoma" panose="020B0604030504040204" pitchFamily="34" charset="0"/>
                          <a:cs typeface="Tahoma" panose="020B0604030504040204" pitchFamily="34" charset="0"/>
                        </a:rPr>
                        <a:t>Equator, North Pole, South Pole and desert. </a:t>
                      </a:r>
                      <a:endParaRPr lang="en-GB" sz="800" b="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10003"/>
                  </a:ext>
                </a:extLst>
              </a:tr>
            </a:tbl>
          </a:graphicData>
        </a:graphic>
      </p:graphicFrame>
      <p:sp>
        <p:nvSpPr>
          <p:cNvPr id="8" name="TextBox 7">
            <a:extLst>
              <a:ext uri="{FF2B5EF4-FFF2-40B4-BE49-F238E27FC236}">
                <a16:creationId xmlns:a16="http://schemas.microsoft.com/office/drawing/2014/main" id="{26820490-D13F-4901-8C24-FC2714045F75}"/>
              </a:ext>
            </a:extLst>
          </p:cNvPr>
          <p:cNvSpPr txBox="1"/>
          <p:nvPr/>
        </p:nvSpPr>
        <p:spPr>
          <a:xfrm>
            <a:off x="7061200" y="620688"/>
            <a:ext cx="1975295" cy="338554"/>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a:ln>
                  <a:noFill/>
                </a:ln>
                <a:solidFill>
                  <a:srgbClr val="1F497D"/>
                </a:solidFill>
                <a:effectLst/>
                <a:uLnTx/>
                <a:uFillTx/>
                <a:latin typeface="Tahoma"/>
                <a:ea typeface="Tahoma"/>
                <a:cs typeface="Tahoma"/>
                <a:hlinkClick r:id="rId4" action="ppaction://hlinksldjump">
                  <a:extLst>
                    <a:ext uri="{A12FA001-AC4F-418D-AE19-62706E023703}">
                      <ahyp:hlinkClr xmlns:ahyp="http://schemas.microsoft.com/office/drawing/2018/hyperlinkcolor" val="tx"/>
                    </a:ext>
                  </a:extLst>
                </a:hlinkClick>
              </a:rPr>
              <a:t>Geography Home</a:t>
            </a:r>
            <a:endParaRPr kumimoji="0" lang="en-GB" sz="1600" b="1" i="0" u="none" strike="noStrike" kern="1200" cap="none" spc="0" normalizeH="0" baseline="0" noProof="0">
              <a:ln>
                <a:noFill/>
              </a:ln>
              <a:solidFill>
                <a:srgbClr val="1F497D"/>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498619355"/>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5904656" cy="646331"/>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a:ln>
                  <a:noFill/>
                </a:ln>
                <a:solidFill>
                  <a:srgbClr val="002060"/>
                </a:solidFill>
                <a:effectLst/>
                <a:uLnTx/>
                <a:uFillTx/>
                <a:latin typeface="Tahoma"/>
                <a:ea typeface="Tahoma"/>
                <a:cs typeface="Tahoma"/>
              </a:rPr>
              <a:t>Geography Years 4 to 6</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1F497D"/>
                </a:solidFill>
                <a:effectLst/>
                <a:uLnTx/>
                <a:uFillTx/>
                <a:latin typeface="Tahoma" panose="020B0604030504040204" pitchFamily="34" charset="0"/>
                <a:ea typeface="Tahoma" panose="020B0604030504040204" pitchFamily="34" charset="0"/>
                <a:cs typeface="Tahoma" panose="020B0604030504040204" pitchFamily="34" charset="0"/>
                <a:hlinkClick r:id="rId3" action="ppaction://hlinksldjump"/>
              </a:rPr>
              <a:t>Contents</a:t>
            </a:r>
            <a:endParaRPr kumimoji="0" lang="en-GB" sz="1800" b="1" i="0" u="none" strike="noStrike" kern="1200" cap="none" spc="0" normalizeH="0" baseline="0" noProof="0">
              <a:ln>
                <a:noFill/>
              </a:ln>
              <a:solidFill>
                <a:srgbClr val="1F497D"/>
              </a:solidFill>
              <a:effectLst/>
              <a:uLnTx/>
              <a:uFillTx/>
              <a:latin typeface="Tahoma" panose="020B0604030504040204" pitchFamily="34" charset="0"/>
              <a:ea typeface="Tahoma" panose="020B0604030504040204" pitchFamily="34" charset="0"/>
              <a:cs typeface="Tahoma" panose="020B0604030504040204" pitchFamily="34" charset="0"/>
            </a:endParaRPr>
          </a:p>
        </p:txBody>
      </p:sp>
      <p:graphicFrame>
        <p:nvGraphicFramePr>
          <p:cNvPr id="7" name="Table 6">
            <a:extLst>
              <a:ext uri="{FF2B5EF4-FFF2-40B4-BE49-F238E27FC236}">
                <a16:creationId xmlns:a16="http://schemas.microsoft.com/office/drawing/2014/main" id="{8064ACAE-4A41-44F7-ABD6-4F21AF4A769E}"/>
              </a:ext>
            </a:extLst>
          </p:cNvPr>
          <p:cNvGraphicFramePr>
            <a:graphicFrameLocks noGrp="1"/>
          </p:cNvGraphicFramePr>
          <p:nvPr/>
        </p:nvGraphicFramePr>
        <p:xfrm>
          <a:off x="229214" y="1019179"/>
          <a:ext cx="8644270" cy="5618824"/>
        </p:xfrm>
        <a:graphic>
          <a:graphicData uri="http://schemas.openxmlformats.org/drawingml/2006/table">
            <a:tbl>
              <a:tblPr firstRow="1" firstCol="1" bandRow="1">
                <a:tableStyleId>{5C22544A-7EE6-4342-B048-85BDC9FD1C3A}</a:tableStyleId>
              </a:tblPr>
              <a:tblGrid>
                <a:gridCol w="995728">
                  <a:extLst>
                    <a:ext uri="{9D8B030D-6E8A-4147-A177-3AD203B41FA5}">
                      <a16:colId xmlns:a16="http://schemas.microsoft.com/office/drawing/2014/main" val="2863215087"/>
                    </a:ext>
                  </a:extLst>
                </a:gridCol>
                <a:gridCol w="2549034">
                  <a:extLst>
                    <a:ext uri="{9D8B030D-6E8A-4147-A177-3AD203B41FA5}">
                      <a16:colId xmlns:a16="http://schemas.microsoft.com/office/drawing/2014/main" val="122677382"/>
                    </a:ext>
                  </a:extLst>
                </a:gridCol>
                <a:gridCol w="2549754">
                  <a:extLst>
                    <a:ext uri="{9D8B030D-6E8A-4147-A177-3AD203B41FA5}">
                      <a16:colId xmlns:a16="http://schemas.microsoft.com/office/drawing/2014/main" val="375876866"/>
                    </a:ext>
                  </a:extLst>
                </a:gridCol>
                <a:gridCol w="2549754">
                  <a:extLst>
                    <a:ext uri="{9D8B030D-6E8A-4147-A177-3AD203B41FA5}">
                      <a16:colId xmlns:a16="http://schemas.microsoft.com/office/drawing/2014/main" val="3073927167"/>
                    </a:ext>
                  </a:extLst>
                </a:gridCol>
              </a:tblGrid>
              <a:tr h="355189">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3</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4/5</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5/6</a:t>
                      </a:r>
                    </a:p>
                  </a:txBody>
                  <a:tcPr marL="23581" marR="23581" marT="0" marB="0" anchor="ctr"/>
                </a:tc>
                <a:extLst>
                  <a:ext uri="{0D108BD9-81ED-4DB2-BD59-A6C34878D82A}">
                    <a16:rowId xmlns:a16="http://schemas.microsoft.com/office/drawing/2014/main" val="265378462"/>
                  </a:ext>
                </a:extLst>
              </a:tr>
              <a:tr h="2237223">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Human Geography</a:t>
                      </a:r>
                    </a:p>
                  </a:txBody>
                  <a:tcPr marL="23581" marR="23581" marT="0" marB="0" anchor="ctr"/>
                </a:tc>
                <a:tc>
                  <a:txBody>
                    <a:bodyPr/>
                    <a:lstStyle/>
                    <a:p>
                      <a:pPr algn="ctr">
                        <a:lnSpc>
                          <a:spcPct val="115000"/>
                        </a:lnSpc>
                        <a:spcAft>
                          <a:spcPts val="0"/>
                        </a:spcAft>
                      </a:pPr>
                      <a:r>
                        <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Describe and understand types of settlement and land use.</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r>
                        <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Describe and understand economic activity, including trade links.</a:t>
                      </a:r>
                    </a:p>
                    <a:p>
                      <a:pPr algn="ctr"/>
                      <a:r>
                        <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 </a:t>
                      </a:r>
                    </a:p>
                    <a:p>
                      <a:pPr algn="ctr"/>
                      <a:r>
                        <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Describe and understand the distribution of natural resources, including energy, food, minerals and water.</a:t>
                      </a:r>
                    </a:p>
                  </a:txBody>
                  <a:tcPr marL="23581" marR="23581" marT="0" marB="0" anchor="ctr"/>
                </a:tc>
                <a:tc>
                  <a:txBody>
                    <a:bodyPr/>
                    <a:lstStyle/>
                    <a:p>
                      <a:pPr algn="ctr"/>
                      <a:r>
                        <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Understand how deforestation and climate change interlinks with:</a:t>
                      </a:r>
                    </a:p>
                    <a:p>
                      <a:pPr algn="ctr"/>
                      <a:r>
                        <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 types of settlement and land use</a:t>
                      </a:r>
                      <a:br>
                        <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rPr>
                      </a:br>
                      <a:r>
                        <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-economic activity including trade links</a:t>
                      </a:r>
                      <a:br>
                        <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rPr>
                      </a:br>
                      <a:r>
                        <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 the distribution of natural resources including energy, food, minerals and water.</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1576507716"/>
                  </a:ext>
                </a:extLst>
              </a:tr>
              <a:tr h="1960845">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Physical Geography</a:t>
                      </a:r>
                    </a:p>
                  </a:txBody>
                  <a:tcPr marL="23581" marR="23581" marT="0" marB="0" anchor="ctr"/>
                </a:tc>
                <a:tc>
                  <a:txBody>
                    <a:bodyPr/>
                    <a:lstStyle/>
                    <a:p>
                      <a:pPr algn="ctr">
                        <a:lnSpc>
                          <a:spcPct val="115000"/>
                        </a:lnSpc>
                        <a:spcAft>
                          <a:spcPts val="0"/>
                        </a:spcAft>
                      </a:pPr>
                      <a:r>
                        <a:rPr lang="en-GB" sz="800" b="0">
                          <a:effectLst/>
                          <a:latin typeface="Tahoma" panose="020B0604030504040204" pitchFamily="34" charset="0"/>
                          <a:ea typeface="Tahoma" panose="020B0604030504040204" pitchFamily="34" charset="0"/>
                          <a:cs typeface="Tahoma" panose="020B0604030504040204" pitchFamily="34" charset="0"/>
                        </a:rPr>
                        <a:t>Describe and understand climate zones, biomes and vegetation belts.</a:t>
                      </a:r>
                    </a:p>
                    <a:p>
                      <a:pPr algn="ctr">
                        <a:lnSpc>
                          <a:spcPct val="115000"/>
                        </a:lnSpc>
                        <a:spcAft>
                          <a:spcPts val="0"/>
                        </a:spcAft>
                      </a:pPr>
                      <a:endParaRPr lang="en-GB" sz="800" b="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endParaRPr lang="en-GB" sz="800" b="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Describe and understand volcanoes and earthquakes.</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Through a study of deforestation and climate change, describe and understand: </a:t>
                      </a:r>
                    </a:p>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climate zones</a:t>
                      </a:r>
                    </a:p>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-biomes </a:t>
                      </a:r>
                    </a:p>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rivers.</a:t>
                      </a: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91534222"/>
                  </a:ext>
                </a:extLst>
              </a:tr>
              <a:tr h="1065567">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algn="ctr"/>
                      <a:r>
                        <a:rPr lang="en-GB" sz="800" b="0" kern="1200">
                          <a:solidFill>
                            <a:schemeClr val="dk1"/>
                          </a:solidFill>
                          <a:effectLst/>
                          <a:latin typeface="Tahoma" panose="020B0604030504040204" pitchFamily="34" charset="0"/>
                          <a:ea typeface="Tahoma" panose="020B0604030504040204" pitchFamily="34" charset="0"/>
                          <a:cs typeface="Tahoma" panose="020B0604030504040204" pitchFamily="34" charset="0"/>
                        </a:rPr>
                        <a:t>Settlements, hamlet, town, village, city, housing, farming, recreational, transport, forestry, industrial,  climate zones, biomes, vegetation belts. </a:t>
                      </a:r>
                      <a:endParaRPr lang="en-GB" sz="800" b="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b="0" kern="1200">
                          <a:solidFill>
                            <a:schemeClr val="dk1"/>
                          </a:solidFill>
                          <a:effectLst/>
                          <a:latin typeface="Tahoma" panose="020B0604030504040204" pitchFamily="34" charset="0"/>
                          <a:ea typeface="Tahoma" panose="020B0604030504040204" pitchFamily="34" charset="0"/>
                          <a:cs typeface="Tahoma" panose="020B0604030504040204" pitchFamily="34" charset="0"/>
                        </a:rPr>
                        <a:t>Trade, economic activity, natural resources, minerals, energy, volcanoes and earthquakes.</a:t>
                      </a:r>
                      <a:endParaRPr lang="en-GB" sz="800" b="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b="0" kern="1200">
                          <a:solidFill>
                            <a:schemeClr val="dk1"/>
                          </a:solidFill>
                          <a:effectLst/>
                          <a:latin typeface="Tahoma" panose="020B0604030504040204" pitchFamily="34" charset="0"/>
                          <a:ea typeface="Tahoma" panose="020B0604030504040204" pitchFamily="34" charset="0"/>
                          <a:cs typeface="Tahoma" panose="020B0604030504040204" pitchFamily="34" charset="0"/>
                        </a:rPr>
                        <a:t>Deforestation, global warming and climate change.</a:t>
                      </a:r>
                      <a:endParaRPr lang="en-GB" sz="800" b="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2792791123"/>
                  </a:ext>
                </a:extLst>
              </a:tr>
            </a:tbl>
          </a:graphicData>
        </a:graphic>
      </p:graphicFrame>
      <p:sp>
        <p:nvSpPr>
          <p:cNvPr id="8" name="TextBox 7">
            <a:extLst>
              <a:ext uri="{FF2B5EF4-FFF2-40B4-BE49-F238E27FC236}">
                <a16:creationId xmlns:a16="http://schemas.microsoft.com/office/drawing/2014/main" id="{3950514E-BD2B-41E1-AA3B-33844CE41FC8}"/>
              </a:ext>
            </a:extLst>
          </p:cNvPr>
          <p:cNvSpPr txBox="1"/>
          <p:nvPr/>
        </p:nvSpPr>
        <p:spPr>
          <a:xfrm>
            <a:off x="7061200" y="620688"/>
            <a:ext cx="1975295" cy="338554"/>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a:ln>
                  <a:noFill/>
                </a:ln>
                <a:solidFill>
                  <a:srgbClr val="1F497D"/>
                </a:solidFill>
                <a:effectLst/>
                <a:uLnTx/>
                <a:uFillTx/>
                <a:latin typeface="Tahoma"/>
                <a:ea typeface="Tahoma"/>
                <a:cs typeface="Tahoma"/>
                <a:hlinkClick r:id="rId4" action="ppaction://hlinksldjump">
                  <a:extLst>
                    <a:ext uri="{A12FA001-AC4F-418D-AE19-62706E023703}">
                      <ahyp:hlinkClr xmlns:ahyp="http://schemas.microsoft.com/office/drawing/2018/hyperlinkcolor" val="tx"/>
                    </a:ext>
                  </a:extLst>
                </a:hlinkClick>
              </a:rPr>
              <a:t>Geography Home</a:t>
            </a:r>
            <a:endParaRPr kumimoji="0" lang="en-GB" sz="1600" b="1" i="0" u="none" strike="noStrike" kern="1200" cap="none" spc="0" normalizeH="0" baseline="0" noProof="0">
              <a:ln>
                <a:noFill/>
              </a:ln>
              <a:solidFill>
                <a:srgbClr val="1F497D"/>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394664033"/>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908435" y="189800"/>
            <a:ext cx="6303398" cy="646331"/>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a:ln>
                  <a:noFill/>
                </a:ln>
                <a:solidFill>
                  <a:srgbClr val="002060"/>
                </a:solidFill>
                <a:effectLst/>
                <a:uLnTx/>
                <a:uFillTx/>
                <a:latin typeface="Tahoma"/>
                <a:ea typeface="Tahoma"/>
                <a:cs typeface="Tahoma"/>
              </a:rPr>
              <a:t>Geography EYFS to Year 3</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1F497D"/>
                </a:solidFill>
                <a:effectLst/>
                <a:uLnTx/>
                <a:uFillTx/>
                <a:latin typeface="Tahoma" panose="020B0604030504040204" pitchFamily="34" charset="0"/>
                <a:ea typeface="Tahoma" panose="020B0604030504040204" pitchFamily="34" charset="0"/>
                <a:cs typeface="Tahoma" panose="020B0604030504040204" pitchFamily="34" charset="0"/>
                <a:hlinkClick r:id="rId3" action="ppaction://hlinksldjump"/>
              </a:rPr>
              <a:t>Contents</a:t>
            </a:r>
            <a:endParaRPr kumimoji="0" lang="en-GB" sz="1800" b="1" i="0" u="none" strike="noStrike" kern="1200" cap="none" spc="0" normalizeH="0" baseline="0" noProof="0">
              <a:ln>
                <a:noFill/>
              </a:ln>
              <a:solidFill>
                <a:srgbClr val="1F497D"/>
              </a:solidFill>
              <a:effectLst/>
              <a:uLnTx/>
              <a:uFillTx/>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nvGraphicFramePr>
        <p:xfrm>
          <a:off x="248209" y="959243"/>
          <a:ext cx="8788285" cy="5980609"/>
        </p:xfrm>
        <a:graphic>
          <a:graphicData uri="http://schemas.openxmlformats.org/drawingml/2006/table">
            <a:tbl>
              <a:tblPr firstRow="1" firstCol="1" bandRow="1">
                <a:tableStyleId>{5C22544A-7EE6-4342-B048-85BDC9FD1C3A}</a:tableStyleId>
              </a:tblPr>
              <a:tblGrid>
                <a:gridCol w="781783">
                  <a:extLst>
                    <a:ext uri="{9D8B030D-6E8A-4147-A177-3AD203B41FA5}">
                      <a16:colId xmlns:a16="http://schemas.microsoft.com/office/drawing/2014/main" val="20000"/>
                    </a:ext>
                  </a:extLst>
                </a:gridCol>
                <a:gridCol w="1884649">
                  <a:extLst>
                    <a:ext uri="{9D8B030D-6E8A-4147-A177-3AD203B41FA5}">
                      <a16:colId xmlns:a16="http://schemas.microsoft.com/office/drawing/2014/main" val="4079832322"/>
                    </a:ext>
                  </a:extLst>
                </a:gridCol>
                <a:gridCol w="2699506">
                  <a:extLst>
                    <a:ext uri="{9D8B030D-6E8A-4147-A177-3AD203B41FA5}">
                      <a16:colId xmlns:a16="http://schemas.microsoft.com/office/drawing/2014/main" val="20001"/>
                    </a:ext>
                  </a:extLst>
                </a:gridCol>
                <a:gridCol w="3422347">
                  <a:extLst>
                    <a:ext uri="{9D8B030D-6E8A-4147-A177-3AD203B41FA5}">
                      <a16:colId xmlns:a16="http://schemas.microsoft.com/office/drawing/2014/main" val="20002"/>
                    </a:ext>
                  </a:extLst>
                </a:gridCol>
              </a:tblGrid>
              <a:tr h="322972">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EYFS</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1</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2</a:t>
                      </a:r>
                    </a:p>
                  </a:txBody>
                  <a:tcPr marL="23581" marR="23581" marT="0" marB="0" anchor="ctr"/>
                </a:tc>
                <a:extLst>
                  <a:ext uri="{0D108BD9-81ED-4DB2-BD59-A6C34878D82A}">
                    <a16:rowId xmlns:a16="http://schemas.microsoft.com/office/drawing/2014/main" val="10000"/>
                  </a:ext>
                </a:extLst>
              </a:tr>
              <a:tr h="4559350">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Disciplinary Knowledge </a:t>
                      </a:r>
                    </a:p>
                  </a:txBody>
                  <a:tcPr marL="23581" marR="23581" marT="0" marB="0" anchor="ctr"/>
                </a:tc>
                <a:tc>
                  <a:txBody>
                    <a:bodyPr/>
                    <a:lstStyle/>
                    <a:p>
                      <a:pPr>
                        <a:lnSpc>
                          <a:spcPct val="107000"/>
                        </a:lnSpc>
                        <a:spcAft>
                          <a:spcPts val="0"/>
                        </a:spcAft>
                      </a:pPr>
                      <a:r>
                        <a:rPr lang="en-GB" sz="800">
                          <a:effectLst/>
                          <a:latin typeface="+mn-lt"/>
                          <a:ea typeface="Calibri" panose="020F0502020204030204" pitchFamily="34" charset="0"/>
                          <a:cs typeface="Calibri" panose="020F0502020204030204" pitchFamily="34" charset="0"/>
                        </a:rPr>
                        <a:t>Ask questions about the world around them.</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 </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Comment on the features they see in their school and school grounds. </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 </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Answer simple questions, guided by the teacher. </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 </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Draw some of the features they notice in their school and school grounds.</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 </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Express their likes and dislikes about a specific place and its features, beginning to explain their reasoning.</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 </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Begin to look at and talk about maps (real or imaginary) in stories, nonfiction books, atlases and on globes. </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 </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Begin to use modelled directional vocabulary when describing features in the surrounding environment. </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 </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Recognise features on maps (real or imaginary). </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 </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Draw real or imaginary maps even if features are indistinguishable.</a:t>
                      </a:r>
                      <a:endParaRPr lang="en-GB" sz="1100">
                        <a:effectLst/>
                        <a:latin typeface="+mn-lt"/>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800">
                          <a:effectLst/>
                          <a:latin typeface="+mn-lt"/>
                          <a:ea typeface="Calibri" panose="020F0502020204030204" pitchFamily="34" charset="0"/>
                          <a:cs typeface="Calibri" panose="020F0502020204030204" pitchFamily="34" charset="0"/>
                        </a:rPr>
                        <a:t>Use an atlas and globe to locate the UK. </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 </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Use a globe and map of the UK to locate the four countries. </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 </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Use an atlas to locate the four capital cities of the UK. </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 </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Use directional language to describe the location of objects in the classroom and playground. </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 </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Use directional language to describe features on a map in relation to other features (real or imaginary).</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 </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Respond to instructions using directional language to follow routes.</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 </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Draw freehand maps (of real or imaginary places) using simple pictures or symbols. </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 </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Draw a simple sketch map of the classroom and playground using simple pictures, colours or symbols to represent features. </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 </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Add labels to sketch maps. </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 </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Use simple picture maps and plans to move around the school. </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 </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Recognise local landmarks on aerial photographs.</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 </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Recognise basic human features on aerial photographs.</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 </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Recognise basic physical features on aerial photographs. </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 </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Use simple fieldwork and observational skills to study the geography of their school and its grounds.</a:t>
                      </a:r>
                    </a:p>
                    <a:p>
                      <a:pPr>
                        <a:lnSpc>
                          <a:spcPct val="107000"/>
                        </a:lnSpc>
                        <a:spcAft>
                          <a:spcPts val="0"/>
                        </a:spcAft>
                      </a:pPr>
                      <a:endParaRPr lang="en-GB" sz="800">
                        <a:effectLst/>
                        <a:latin typeface="+mn-lt"/>
                        <a:ea typeface="Calibri" panose="020F0502020204030204" pitchFamily="34" charset="0"/>
                        <a:cs typeface="Calibri" panose="020F0502020204030204" pitchFamily="34" charset="0"/>
                      </a:endParaRPr>
                    </a:p>
                    <a:p>
                      <a:pPr>
                        <a:lnSpc>
                          <a:spcPct val="107000"/>
                        </a:lnSpc>
                        <a:spcAft>
                          <a:spcPts val="0"/>
                        </a:spcAft>
                      </a:pPr>
                      <a:r>
                        <a:rPr lang="en-GB" sz="800" kern="1200">
                          <a:solidFill>
                            <a:schemeClr val="dk1"/>
                          </a:solidFill>
                          <a:effectLst/>
                          <a:latin typeface="+mn-lt"/>
                          <a:ea typeface="+mn-ea"/>
                          <a:cs typeface="+mn-cs"/>
                        </a:rPr>
                        <a:t>* Refer to the map symbols progression page.</a:t>
                      </a:r>
                      <a:endParaRPr lang="en-GB" sz="400">
                        <a:effectLst/>
                        <a:latin typeface="+mn-lt"/>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800">
                          <a:effectLst/>
                          <a:latin typeface="+mn-lt"/>
                          <a:ea typeface="Calibri" panose="020F0502020204030204" pitchFamily="34" charset="0"/>
                          <a:cs typeface="Calibri" panose="020F0502020204030204" pitchFamily="34" charset="0"/>
                        </a:rPr>
                        <a:t>Recognise why maps need a title. </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 </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Use a world map, globe and atlas to locate all the world’s seven continents.</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 </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Use a world map, globe and atlas to locate the world’s five oceans. </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 </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Use locational language and the compass points (N, S, E, W) to describe the location of features on a map. </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 </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Use locational language and the compass points (N, S, E, W) to describe the route on a map.</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 </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Use locational language and the compass points (N, S, E, W) to plan a route in the playground or school grounds. </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 </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Use a map to follow a prepared route. </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 </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Draw a map and use class-agreed symbols to make a simple key. </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 </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Draw a simple sketch map of North Muskham using symbols to represent human and physical features. </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 </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Begin to draw objects to scale (e.g. show the school playground is smaller than the school or school field). </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 </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Use an aerial photograph to draw a simple sketch map using basic symbols for a key.</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 </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Recognise landmarks of a location studied on aerial photographs and plan perspectives. </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 </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Recognise human features and physical features on aerial photographs and plan perspectives.</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Calibri" panose="020F0502020204030204" pitchFamily="34" charset="0"/>
                        </a:rPr>
                        <a:t>  </a:t>
                      </a:r>
                      <a:endParaRPr lang="en-GB" sz="110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mn-lt"/>
                          <a:ea typeface="Calibri" panose="020F0502020204030204" pitchFamily="34" charset="0"/>
                          <a:cs typeface="Times New Roman" panose="02020603050405020304" pitchFamily="18" charset="0"/>
                        </a:rPr>
                        <a:t>Use simple fieldwork and observational skills to study the geography of the key human and physical features of the school's surrounding environment.</a:t>
                      </a:r>
                    </a:p>
                    <a:p>
                      <a:pPr>
                        <a:lnSpc>
                          <a:spcPct val="107000"/>
                        </a:lnSpc>
                        <a:spcAft>
                          <a:spcPts val="0"/>
                        </a:spcAft>
                      </a:pPr>
                      <a:endParaRPr lang="en-GB" sz="800">
                        <a:effectLst/>
                        <a:latin typeface="+mn-lt"/>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GB" sz="800" kern="1200">
                          <a:solidFill>
                            <a:schemeClr val="dk1"/>
                          </a:solidFill>
                          <a:effectLst/>
                          <a:latin typeface="+mn-lt"/>
                          <a:ea typeface="+mn-ea"/>
                          <a:cs typeface="+mn-cs"/>
                        </a:rPr>
                        <a:t>* Refer to the map symbols progression page.</a:t>
                      </a:r>
                      <a:endParaRPr lang="en-GB" sz="400">
                        <a:effectLst/>
                        <a:latin typeface="+mn-lt"/>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1"/>
                  </a:ext>
                </a:extLst>
              </a:tr>
              <a:tr h="707050">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r>
                        <a:rPr lang="en-GB" sz="800" b="0">
                          <a:effectLst/>
                          <a:latin typeface="+mn-lt"/>
                          <a:ea typeface="Tahoma" panose="020B0604030504040204" pitchFamily="34" charset="0"/>
                          <a:cs typeface="Tahoma" panose="020B0604030504040204" pitchFamily="34" charset="0"/>
                        </a:rPr>
                        <a:t>School, maps, globe, atlas </a:t>
                      </a:r>
                    </a:p>
                  </a:txBody>
                  <a:tcPr marL="23581" marR="23581" marT="0" marB="0" anchor="ctr"/>
                </a:tc>
                <a:tc>
                  <a:txBody>
                    <a:bodyPr/>
                    <a:lstStyle/>
                    <a:p>
                      <a:r>
                        <a:rPr lang="en-GB" sz="800" b="0" kern="1200">
                          <a:solidFill>
                            <a:schemeClr val="dk1"/>
                          </a:solidFill>
                          <a:effectLst/>
                          <a:latin typeface="+mn-lt"/>
                          <a:ea typeface="Tahoma" panose="020B0604030504040204" pitchFamily="34" charset="0"/>
                          <a:cs typeface="Tahoma" panose="020B0604030504040204" pitchFamily="34" charset="0"/>
                        </a:rPr>
                        <a:t>Map atlas,</a:t>
                      </a:r>
                      <a:r>
                        <a:rPr lang="en-GB" sz="800" kern="1200">
                          <a:solidFill>
                            <a:schemeClr val="dk1"/>
                          </a:solidFill>
                          <a:effectLst/>
                          <a:latin typeface="+mn-lt"/>
                          <a:ea typeface="+mn-ea"/>
                          <a:cs typeface="+mn-cs"/>
                        </a:rPr>
                        <a:t> near, far, </a:t>
                      </a:r>
                      <a:r>
                        <a:rPr lang="en-GB" sz="800" b="0" kern="1200">
                          <a:solidFill>
                            <a:schemeClr val="dk1"/>
                          </a:solidFill>
                          <a:effectLst/>
                          <a:latin typeface="+mn-lt"/>
                          <a:ea typeface="Tahoma" panose="020B0604030504040204" pitchFamily="34" charset="0"/>
                          <a:cs typeface="Tahoma" panose="020B0604030504040204" pitchFamily="34" charset="0"/>
                        </a:rPr>
                        <a:t>left, right, forwards, backwards, straight ahead, route, symbol, aerial photographs, features, symbol and key.</a:t>
                      </a:r>
                      <a:endParaRPr lang="en-GB" sz="800" b="0">
                        <a:effectLst/>
                        <a:latin typeface="+mn-lt"/>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b="0" kern="1200">
                          <a:solidFill>
                            <a:schemeClr val="dk1"/>
                          </a:solidFill>
                          <a:effectLst/>
                          <a:latin typeface="+mn-lt"/>
                          <a:ea typeface="Tahoma" panose="020B0604030504040204" pitchFamily="34" charset="0"/>
                          <a:cs typeface="Tahoma" panose="020B0604030504040204" pitchFamily="34" charset="0"/>
                        </a:rPr>
                        <a:t>Aerial view, key, direction, compass, near, far, left, right, compass, North, South, West and East, sketch map and plan perspectives.</a:t>
                      </a:r>
                      <a:endParaRPr lang="en-GB" sz="800" b="0">
                        <a:effectLst/>
                        <a:latin typeface="+mn-lt"/>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476958427"/>
                  </a:ext>
                </a:extLst>
              </a:tr>
            </a:tbl>
          </a:graphicData>
        </a:graphic>
      </p:graphicFrame>
      <p:sp>
        <p:nvSpPr>
          <p:cNvPr id="8" name="TextBox 7">
            <a:extLst>
              <a:ext uri="{FF2B5EF4-FFF2-40B4-BE49-F238E27FC236}">
                <a16:creationId xmlns:a16="http://schemas.microsoft.com/office/drawing/2014/main" id="{13CE30ED-D335-4828-B58B-C9411B28985C}"/>
              </a:ext>
            </a:extLst>
          </p:cNvPr>
          <p:cNvSpPr txBox="1"/>
          <p:nvPr/>
        </p:nvSpPr>
        <p:spPr>
          <a:xfrm>
            <a:off x="7061200" y="620688"/>
            <a:ext cx="1975295" cy="338554"/>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a:ln>
                  <a:noFill/>
                </a:ln>
                <a:solidFill>
                  <a:srgbClr val="1F497D"/>
                </a:solidFill>
                <a:effectLst/>
                <a:uLnTx/>
                <a:uFillTx/>
                <a:latin typeface="Tahoma"/>
                <a:ea typeface="Tahoma"/>
                <a:cs typeface="Tahoma"/>
                <a:hlinkClick r:id="rId4" action="ppaction://hlinksldjump">
                  <a:extLst>
                    <a:ext uri="{A12FA001-AC4F-418D-AE19-62706E023703}">
                      <ahyp:hlinkClr xmlns:ahyp="http://schemas.microsoft.com/office/drawing/2018/hyperlinkcolor" val="tx"/>
                    </a:ext>
                  </a:extLst>
                </a:hlinkClick>
              </a:rPr>
              <a:t>Geography Home</a:t>
            </a:r>
            <a:endParaRPr kumimoji="0" lang="en-GB" sz="1600" b="1" i="0" u="none" strike="noStrike" kern="1200" cap="none" spc="0" normalizeH="0" baseline="0" noProof="0">
              <a:ln>
                <a:noFill/>
              </a:ln>
              <a:solidFill>
                <a:srgbClr val="1F497D"/>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952692578"/>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5904656" cy="646331"/>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a:ln>
                  <a:noFill/>
                </a:ln>
                <a:solidFill>
                  <a:srgbClr val="002060"/>
                </a:solidFill>
                <a:effectLst/>
                <a:uLnTx/>
                <a:uFillTx/>
                <a:latin typeface="Tahoma"/>
                <a:ea typeface="Tahoma"/>
                <a:cs typeface="Tahoma"/>
              </a:rPr>
              <a:t>Geography Years 4 to 6</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1F497D"/>
                </a:solidFill>
                <a:effectLst/>
                <a:uLnTx/>
                <a:uFillTx/>
                <a:latin typeface="Tahoma" panose="020B0604030504040204" pitchFamily="34" charset="0"/>
                <a:ea typeface="Tahoma" panose="020B0604030504040204" pitchFamily="34" charset="0"/>
                <a:cs typeface="Tahoma" panose="020B0604030504040204" pitchFamily="34" charset="0"/>
                <a:hlinkClick r:id="rId3" action="ppaction://hlinksldjump"/>
              </a:rPr>
              <a:t>Contents</a:t>
            </a:r>
            <a:endParaRPr kumimoji="0" lang="en-GB" sz="1800" b="1" i="0" u="none" strike="noStrike" kern="1200" cap="none" spc="0" normalizeH="0" baseline="0" noProof="0">
              <a:ln>
                <a:noFill/>
              </a:ln>
              <a:solidFill>
                <a:srgbClr val="1F497D"/>
              </a:solidFill>
              <a:effectLst/>
              <a:uLnTx/>
              <a:uFillTx/>
              <a:latin typeface="Tahoma" panose="020B0604030504040204" pitchFamily="34" charset="0"/>
              <a:ea typeface="Tahoma" panose="020B0604030504040204" pitchFamily="34" charset="0"/>
              <a:cs typeface="Tahoma" panose="020B0604030504040204" pitchFamily="34" charset="0"/>
            </a:endParaRPr>
          </a:p>
        </p:txBody>
      </p:sp>
      <p:graphicFrame>
        <p:nvGraphicFramePr>
          <p:cNvPr id="7" name="Table 6">
            <a:extLst>
              <a:ext uri="{FF2B5EF4-FFF2-40B4-BE49-F238E27FC236}">
                <a16:creationId xmlns:a16="http://schemas.microsoft.com/office/drawing/2014/main" id="{8064ACAE-4A41-44F7-ABD6-4F21AF4A769E}"/>
              </a:ext>
            </a:extLst>
          </p:cNvPr>
          <p:cNvGraphicFramePr>
            <a:graphicFrameLocks noGrp="1"/>
          </p:cNvGraphicFramePr>
          <p:nvPr/>
        </p:nvGraphicFramePr>
        <p:xfrm>
          <a:off x="229214" y="1019179"/>
          <a:ext cx="8644268" cy="4695181"/>
        </p:xfrm>
        <a:graphic>
          <a:graphicData uri="http://schemas.openxmlformats.org/drawingml/2006/table">
            <a:tbl>
              <a:tblPr firstRow="1" firstCol="1" bandRow="1">
                <a:tableStyleId>{5C22544A-7EE6-4342-B048-85BDC9FD1C3A}</a:tableStyleId>
              </a:tblPr>
              <a:tblGrid>
                <a:gridCol w="768972">
                  <a:extLst>
                    <a:ext uri="{9D8B030D-6E8A-4147-A177-3AD203B41FA5}">
                      <a16:colId xmlns:a16="http://schemas.microsoft.com/office/drawing/2014/main" val="2863215087"/>
                    </a:ext>
                  </a:extLst>
                </a:gridCol>
                <a:gridCol w="1968546">
                  <a:extLst>
                    <a:ext uri="{9D8B030D-6E8A-4147-A177-3AD203B41FA5}">
                      <a16:colId xmlns:a16="http://schemas.microsoft.com/office/drawing/2014/main" val="2619657469"/>
                    </a:ext>
                  </a:extLst>
                </a:gridCol>
                <a:gridCol w="1968546">
                  <a:extLst>
                    <a:ext uri="{9D8B030D-6E8A-4147-A177-3AD203B41FA5}">
                      <a16:colId xmlns:a16="http://schemas.microsoft.com/office/drawing/2014/main" val="122677382"/>
                    </a:ext>
                  </a:extLst>
                </a:gridCol>
                <a:gridCol w="1969102">
                  <a:extLst>
                    <a:ext uri="{9D8B030D-6E8A-4147-A177-3AD203B41FA5}">
                      <a16:colId xmlns:a16="http://schemas.microsoft.com/office/drawing/2014/main" val="375876866"/>
                    </a:ext>
                  </a:extLst>
                </a:gridCol>
                <a:gridCol w="1969102">
                  <a:extLst>
                    <a:ext uri="{9D8B030D-6E8A-4147-A177-3AD203B41FA5}">
                      <a16:colId xmlns:a16="http://schemas.microsoft.com/office/drawing/2014/main" val="3073927167"/>
                    </a:ext>
                  </a:extLst>
                </a:gridCol>
              </a:tblGrid>
              <a:tr h="355189">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3</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4</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5</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6</a:t>
                      </a:r>
                    </a:p>
                  </a:txBody>
                  <a:tcPr marL="23581" marR="23581" marT="0" marB="0" anchor="ctr"/>
                </a:tc>
                <a:extLst>
                  <a:ext uri="{0D108BD9-81ED-4DB2-BD59-A6C34878D82A}">
                    <a16:rowId xmlns:a16="http://schemas.microsoft.com/office/drawing/2014/main" val="265378462"/>
                  </a:ext>
                </a:extLst>
              </a:tr>
              <a:tr h="1608679">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Disciplinary Knowledge </a:t>
                      </a:r>
                    </a:p>
                  </a:txBody>
                  <a:tcPr marL="23581" marR="23581" marT="0" marB="0" anchor="ctr"/>
                </a:tc>
                <a:tc>
                  <a:txBody>
                    <a:bodyPr/>
                    <a:lstStyle/>
                    <a:p>
                      <a:pPr>
                        <a:spcAft>
                          <a:spcPts val="0"/>
                        </a:spcAft>
                      </a:pPr>
                      <a:r>
                        <a:rPr lang="en-GB" sz="800">
                          <a:solidFill>
                            <a:srgbClr val="000000"/>
                          </a:solidFill>
                          <a:effectLst/>
                          <a:latin typeface="Calibri" panose="020F0502020204030204" pitchFamily="34" charset="0"/>
                          <a:ea typeface="Calibri" panose="020F0502020204030204" pitchFamily="34" charset="0"/>
                          <a:cs typeface="Calibri" panose="020F0502020204030204" pitchFamily="34" charset="0"/>
                        </a:rPr>
                        <a:t>Begin to use maps at more than one scale.</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80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800">
                          <a:solidFill>
                            <a:srgbClr val="000000"/>
                          </a:solidFill>
                          <a:effectLst/>
                          <a:latin typeface="Calibri" panose="020F0502020204030204" pitchFamily="34" charset="0"/>
                          <a:ea typeface="Calibri" panose="020F0502020204030204" pitchFamily="34" charset="0"/>
                          <a:cs typeface="Calibri" panose="020F0502020204030204" pitchFamily="34" charset="0"/>
                        </a:rPr>
                        <a:t>Use atlases, maps, globes, satellite images and begin to use digital mapping to locate countries studied.</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80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800">
                          <a:solidFill>
                            <a:srgbClr val="000000"/>
                          </a:solidFill>
                          <a:effectLst/>
                          <a:latin typeface="Calibri" panose="020F0502020204030204" pitchFamily="34" charset="0"/>
                          <a:ea typeface="Calibri" panose="020F0502020204030204" pitchFamily="34" charset="0"/>
                          <a:cs typeface="Calibri" panose="020F0502020204030204" pitchFamily="34" charset="0"/>
                        </a:rPr>
                        <a:t>Zoom in and out of a digital map.</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80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800">
                          <a:solidFill>
                            <a:srgbClr val="000000"/>
                          </a:solidFill>
                          <a:effectLst/>
                          <a:latin typeface="Calibri" panose="020F0502020204030204" pitchFamily="34" charset="0"/>
                          <a:ea typeface="Calibri" panose="020F0502020204030204" pitchFamily="34" charset="0"/>
                          <a:cs typeface="Calibri" panose="020F0502020204030204" pitchFamily="34" charset="0"/>
                        </a:rPr>
                        <a:t>Say which directions are N, S, E and W on an OS map.</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80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800">
                          <a:solidFill>
                            <a:srgbClr val="000000"/>
                          </a:solidFill>
                          <a:effectLst/>
                          <a:latin typeface="Calibri" panose="020F0502020204030204" pitchFamily="34" charset="0"/>
                          <a:ea typeface="Calibri" panose="020F0502020204030204" pitchFamily="34" charset="0"/>
                          <a:cs typeface="Calibri" panose="020F0502020204030204" pitchFamily="34" charset="0"/>
                        </a:rPr>
                        <a:t>Accurately use 4-figure grid references to locate features on a map in regions studied.</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80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800">
                          <a:solidFill>
                            <a:srgbClr val="000000"/>
                          </a:solidFill>
                          <a:effectLst/>
                          <a:latin typeface="Calibri" panose="020F0502020204030204" pitchFamily="34" charset="0"/>
                          <a:ea typeface="Calibri" panose="020F0502020204030204" pitchFamily="34" charset="0"/>
                          <a:cs typeface="Calibri" panose="020F0502020204030204" pitchFamily="34" charset="0"/>
                        </a:rPr>
                        <a:t>Follow a route on a map with some accuracy.</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80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Calibri" panose="020F0502020204030204" pitchFamily="34" charset="0"/>
                          <a:ea typeface="Calibri" panose="020F0502020204030204" pitchFamily="34" charset="0"/>
                          <a:cs typeface="Calibri" panose="020F0502020204030204" pitchFamily="34" charset="0"/>
                        </a:rPr>
                        <a:t>* Refer to the map symbols progression page.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pPr>
                      <a:r>
                        <a:rPr lang="en-GB" sz="800">
                          <a:solidFill>
                            <a:srgbClr val="000000"/>
                          </a:solidFill>
                          <a:effectLst/>
                          <a:latin typeface="Calibri" panose="020F0502020204030204" pitchFamily="34" charset="0"/>
                          <a:ea typeface="Calibri" panose="020F0502020204030204" pitchFamily="34" charset="0"/>
                          <a:cs typeface="Calibri" panose="020F0502020204030204" pitchFamily="34" charset="0"/>
                        </a:rPr>
                        <a:t>Use the scale bar on a map to estimate distances.</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80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800">
                          <a:solidFill>
                            <a:srgbClr val="000000"/>
                          </a:solidFill>
                          <a:effectLst/>
                          <a:latin typeface="Calibri" panose="020F0502020204030204" pitchFamily="34" charset="0"/>
                          <a:ea typeface="Calibri" panose="020F0502020204030204" pitchFamily="34" charset="0"/>
                          <a:cs typeface="Calibri" panose="020F0502020204030204" pitchFamily="34" charset="0"/>
                        </a:rPr>
                        <a:t>Use atlases, maps, globes and begin to use digital mapping to recognise and describe physical features and human features in countries studied.</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80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Calibri" panose="020F0502020204030204" pitchFamily="34" charset="0"/>
                          <a:ea typeface="Calibri" panose="020F0502020204030204" pitchFamily="34" charset="0"/>
                          <a:cs typeface="Calibri" panose="020F0502020204030204" pitchFamily="34" charset="0"/>
                        </a:rPr>
                        <a:t>Find countries and features of countries in an atlas using contents and index.</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Calibri" panose="020F0502020204030204" pitchFamily="34" charset="0"/>
                          <a:ea typeface="Calibri" panose="020F0502020204030204" pitchFamily="34" charset="0"/>
                          <a:cs typeface="Calibri" panose="020F050202020403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800">
                          <a:solidFill>
                            <a:srgbClr val="000000"/>
                          </a:solidFill>
                          <a:effectLst/>
                          <a:latin typeface="Calibri" panose="020F0502020204030204" pitchFamily="34" charset="0"/>
                          <a:ea typeface="Calibri" panose="020F0502020204030204" pitchFamily="34" charset="0"/>
                          <a:cs typeface="Calibri" panose="020F0502020204030204" pitchFamily="34" charset="0"/>
                        </a:rPr>
                        <a:t>Begin to locate features using the 8 points of a compass.</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80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800">
                          <a:solidFill>
                            <a:srgbClr val="000000"/>
                          </a:solidFill>
                          <a:effectLst/>
                          <a:latin typeface="Calibri" panose="020F0502020204030204" pitchFamily="34" charset="0"/>
                          <a:ea typeface="Calibri" panose="020F0502020204030204" pitchFamily="34" charset="0"/>
                          <a:cs typeface="Calibri" panose="020F0502020204030204" pitchFamily="34" charset="0"/>
                        </a:rPr>
                        <a:t>Make and use a simple route on a map.</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80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Calibri" panose="020F0502020204030204" pitchFamily="34" charset="0"/>
                          <a:ea typeface="Calibri" panose="020F0502020204030204" pitchFamily="34" charset="0"/>
                          <a:cs typeface="Calibri" panose="020F0502020204030204" pitchFamily="34" charset="0"/>
                        </a:rPr>
                        <a:t>Label some features on an aerial photograph and then locate these on an OS map of the same locality and scale in regions studied.</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Calibri" panose="020F0502020204030204" pitchFamily="34" charset="0"/>
                          <a:ea typeface="Calibri" panose="020F0502020204030204" pitchFamily="34" charset="0"/>
                          <a:cs typeface="Calibri" panose="020F050202020403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Calibri" panose="020F0502020204030204" pitchFamily="34" charset="0"/>
                          <a:ea typeface="Calibri" panose="020F0502020204030204" pitchFamily="34" charset="0"/>
                          <a:cs typeface="Calibri" panose="020F0502020204030204" pitchFamily="34" charset="0"/>
                        </a:rPr>
                        <a:t>* Refer to the map symbols progression page.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pPr>
                      <a:r>
                        <a:rPr lang="en-GB" sz="800">
                          <a:solidFill>
                            <a:srgbClr val="000000"/>
                          </a:solidFill>
                          <a:effectLst/>
                          <a:latin typeface="Calibri" panose="020F0502020204030204" pitchFamily="34" charset="0"/>
                          <a:ea typeface="Calibri" panose="020F0502020204030204" pitchFamily="34" charset="0"/>
                          <a:cs typeface="Calibri" panose="020F0502020204030204" pitchFamily="34" charset="0"/>
                        </a:rPr>
                        <a:t>Confidently use and understand maps at more than one scale.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80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800">
                          <a:solidFill>
                            <a:srgbClr val="000000"/>
                          </a:solidFill>
                          <a:effectLst/>
                          <a:latin typeface="Calibri" panose="020F0502020204030204" pitchFamily="34" charset="0"/>
                          <a:ea typeface="Calibri" panose="020F0502020204030204" pitchFamily="34" charset="0"/>
                          <a:cs typeface="Calibri" panose="020F0502020204030204" pitchFamily="34" charset="0"/>
                        </a:rPr>
                        <a:t>Use atlases, maps, globes and digital mapping to locate countries studied.</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80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800">
                          <a:solidFill>
                            <a:srgbClr val="000000"/>
                          </a:solidFill>
                          <a:effectLst/>
                          <a:latin typeface="Calibri" panose="020F0502020204030204" pitchFamily="34" charset="0"/>
                          <a:ea typeface="Calibri" panose="020F0502020204030204" pitchFamily="34" charset="0"/>
                          <a:cs typeface="Calibri" panose="020F0502020204030204" pitchFamily="34" charset="0"/>
                        </a:rPr>
                        <a:t>Use atlases, maps, globes and digital mapping to describe and explain physical and human features in countries studied.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80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800">
                          <a:solidFill>
                            <a:srgbClr val="000000"/>
                          </a:solidFill>
                          <a:effectLst/>
                          <a:latin typeface="Calibri" panose="020F0502020204030204" pitchFamily="34" charset="0"/>
                          <a:ea typeface="Calibri" panose="020F0502020204030204" pitchFamily="34" charset="0"/>
                          <a:cs typeface="Calibri" panose="020F0502020204030204" pitchFamily="34" charset="0"/>
                        </a:rPr>
                        <a:t>Locate Ordnance Survey features using six-figure grid references.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80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800">
                          <a:solidFill>
                            <a:srgbClr val="000000"/>
                          </a:solidFill>
                          <a:effectLst/>
                          <a:latin typeface="Calibri" panose="020F0502020204030204" pitchFamily="34" charset="0"/>
                          <a:ea typeface="Calibri" panose="020F0502020204030204" pitchFamily="34" charset="0"/>
                          <a:cs typeface="Calibri" panose="020F0502020204030204" pitchFamily="34" charset="0"/>
                        </a:rPr>
                        <a:t>Accurately use 4 and 6-figure Grid References to locate features on a map in regions studied.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80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800">
                          <a:solidFill>
                            <a:srgbClr val="000000"/>
                          </a:solidFill>
                          <a:effectLst/>
                          <a:latin typeface="Calibri" panose="020F0502020204030204" pitchFamily="34" charset="0"/>
                          <a:ea typeface="Calibri" panose="020F0502020204030204" pitchFamily="34" charset="0"/>
                          <a:cs typeface="Calibri" panose="020F0502020204030204" pitchFamily="34" charset="0"/>
                        </a:rPr>
                        <a:t>Identify the 8 compass points on an OS map.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80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Calibri" panose="020F0502020204030204" pitchFamily="34" charset="0"/>
                          <a:ea typeface="Calibri" panose="020F0502020204030204" pitchFamily="34" charset="0"/>
                          <a:cs typeface="Calibri" panose="020F0502020204030204" pitchFamily="34" charset="0"/>
                        </a:rPr>
                        <a:t>Follow a short pre-prepared route on an OS map.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Calibri" panose="020F0502020204030204" pitchFamily="34" charset="0"/>
                          <a:ea typeface="Calibri" panose="020F0502020204030204" pitchFamily="34" charset="0"/>
                          <a:cs typeface="Calibri" panose="020F050202020403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Calibri" panose="020F0502020204030204" pitchFamily="34" charset="0"/>
                          <a:ea typeface="Calibri" panose="020F0502020204030204" pitchFamily="34" charset="0"/>
                          <a:cs typeface="Calibri" panose="020F0502020204030204" pitchFamily="34" charset="0"/>
                        </a:rPr>
                        <a:t>* Refer to the map symbols progression page.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Calibri" panose="020F0502020204030204" pitchFamily="34" charset="0"/>
                        </a:rPr>
                        <a:t>Use the scale bar on a map to calculate distances.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Calibri" panose="020F0502020204030204" pitchFamily="34" charset="0"/>
                          <a:ea typeface="Calibri" panose="020F0502020204030204" pitchFamily="34" charset="0"/>
                          <a:cs typeface="Calibri" panose="020F050202020403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800">
                          <a:solidFill>
                            <a:srgbClr val="000000"/>
                          </a:solidFill>
                          <a:effectLst/>
                          <a:latin typeface="Calibri" panose="020F0502020204030204" pitchFamily="34" charset="0"/>
                          <a:ea typeface="Calibri" panose="020F0502020204030204" pitchFamily="34" charset="0"/>
                          <a:cs typeface="Calibri" panose="020F0502020204030204" pitchFamily="34" charset="0"/>
                        </a:rPr>
                        <a:t>Identify, analyse and ask questions about distributions and relationships between features using maps (</a:t>
                      </a:r>
                      <a:r>
                        <a:rPr lang="en-GB" sz="800" err="1">
                          <a:solidFill>
                            <a:srgbClr val="000000"/>
                          </a:solidFill>
                          <a:effectLst/>
                          <a:latin typeface="Calibri" panose="020F0502020204030204" pitchFamily="34" charset="0"/>
                          <a:ea typeface="Calibri" panose="020F0502020204030204" pitchFamily="34" charset="0"/>
                          <a:cs typeface="Calibri" panose="020F0502020204030204" pitchFamily="34" charset="0"/>
                        </a:rPr>
                        <a:t>e.g</a:t>
                      </a:r>
                      <a:r>
                        <a:rPr lang="en-GB" sz="800">
                          <a:solidFill>
                            <a:srgbClr val="000000"/>
                          </a:solidFill>
                          <a:effectLst/>
                          <a:latin typeface="Calibri" panose="020F0502020204030204" pitchFamily="34" charset="0"/>
                          <a:ea typeface="Calibri" panose="020F0502020204030204" pitchFamily="34" charset="0"/>
                          <a:cs typeface="Calibri" panose="020F0502020204030204" pitchFamily="34" charset="0"/>
                        </a:rPr>
                        <a:t> settlement distribution).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Calibri" panose="020F0502020204030204" pitchFamily="34" charset="0"/>
                          <a:ea typeface="Calibri" panose="020F0502020204030204" pitchFamily="34" charset="0"/>
                          <a:cs typeface="Calibri" panose="020F050202020403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800">
                          <a:solidFill>
                            <a:srgbClr val="000000"/>
                          </a:solidFill>
                          <a:effectLst/>
                          <a:latin typeface="Calibri" panose="020F0502020204030204" pitchFamily="34" charset="0"/>
                          <a:ea typeface="Calibri" panose="020F0502020204030204" pitchFamily="34" charset="0"/>
                          <a:cs typeface="Calibri" panose="020F0502020204030204" pitchFamily="34" charset="0"/>
                        </a:rPr>
                        <a:t>Recognise the difference between Ordnance Survey and other maps and when it is most appropriate to use each.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80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800">
                          <a:solidFill>
                            <a:srgbClr val="000000"/>
                          </a:solidFill>
                          <a:effectLst/>
                          <a:latin typeface="Calibri" panose="020F0502020204030204" pitchFamily="34" charset="0"/>
                          <a:ea typeface="Calibri" panose="020F0502020204030204" pitchFamily="34" charset="0"/>
                          <a:cs typeface="Calibri" panose="020F0502020204030204" pitchFamily="34" charset="0"/>
                        </a:rPr>
                        <a:t>Begin to use thematic maps to recognise and describe human and physical features studied.</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80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800">
                          <a:solidFill>
                            <a:srgbClr val="000000"/>
                          </a:solidFill>
                          <a:effectLst/>
                          <a:latin typeface="Calibri" panose="020F0502020204030204" pitchFamily="34" charset="0"/>
                          <a:ea typeface="Calibri" panose="020F0502020204030204" pitchFamily="34" charset="0"/>
                          <a:cs typeface="Calibri" panose="020F0502020204030204" pitchFamily="34" charset="0"/>
                        </a:rPr>
                        <a:t>Use models and maps to talk about contours and slopes.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80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800">
                          <a:solidFill>
                            <a:srgbClr val="000000"/>
                          </a:solidFill>
                          <a:effectLst/>
                          <a:latin typeface="Calibri" panose="020F0502020204030204" pitchFamily="34" charset="0"/>
                          <a:ea typeface="Calibri" panose="020F0502020204030204" pitchFamily="34" charset="0"/>
                          <a:cs typeface="Calibri" panose="020F0502020204030204" pitchFamily="34" charset="0"/>
                        </a:rPr>
                        <a:t>Plan a journey to another part of the world using six figure grid references and the eight points of a compass.</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80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800">
                          <a:solidFill>
                            <a:srgbClr val="000000"/>
                          </a:solidFill>
                          <a:effectLst/>
                          <a:latin typeface="Calibri" panose="020F0502020204030204" pitchFamily="34" charset="0"/>
                          <a:ea typeface="Calibri" panose="020F0502020204030204" pitchFamily="34" charset="0"/>
                          <a:cs typeface="Calibri" panose="020F0502020204030204" pitchFamily="34" charset="0"/>
                        </a:rPr>
                        <a:t>Select a map for a specific purpose.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80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800">
                          <a:solidFill>
                            <a:srgbClr val="000000"/>
                          </a:solidFill>
                          <a:effectLst/>
                          <a:latin typeface="Calibri" panose="020F0502020204030204" pitchFamily="34" charset="0"/>
                          <a:ea typeface="Calibri" panose="020F0502020204030204" pitchFamily="34" charset="0"/>
                          <a:cs typeface="Calibri" panose="020F0502020204030204" pitchFamily="34" charset="0"/>
                        </a:rPr>
                        <a:t>Confidently locate features using the 8 points of a compass.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Calibri" panose="020F0502020204030204" pitchFamily="34" charset="0"/>
                          <a:ea typeface="Calibri" panose="020F0502020204030204" pitchFamily="34" charset="0"/>
                          <a:cs typeface="Calibri" panose="020F050202020403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800">
                          <a:effectLst/>
                          <a:latin typeface="Calibri" panose="020F0502020204030204" pitchFamily="34" charset="0"/>
                          <a:ea typeface="Calibri" panose="020F0502020204030204" pitchFamily="34" charset="0"/>
                          <a:cs typeface="Calibri" panose="020F0502020204030204" pitchFamily="34" charset="0"/>
                        </a:rPr>
                        <a:t>* Refer to the map symbols progression page.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576507716"/>
                  </a:ext>
                </a:extLst>
              </a:tr>
              <a:tr h="628544">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b="0">
                          <a:effectLst/>
                          <a:latin typeface="Tahoma" panose="020B0604030504040204" pitchFamily="34" charset="0"/>
                          <a:ea typeface="Tahoma" panose="020B0604030504040204" pitchFamily="34" charset="0"/>
                          <a:cs typeface="Tahoma" panose="020B0604030504040204" pitchFamily="34" charset="0"/>
                        </a:rPr>
                        <a:t>Zoom in, zoom out, scale, digital technology, ordinance survey maps and 4 figure grid references.</a:t>
                      </a:r>
                    </a:p>
                    <a:p>
                      <a:pPr algn="ctr">
                        <a:lnSpc>
                          <a:spcPct val="115000"/>
                        </a:lnSpc>
                        <a:spcAft>
                          <a:spcPts val="0"/>
                        </a:spcAft>
                      </a:pPr>
                      <a:endParaRPr lang="en-GB" sz="800" b="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b="0" kern="1200">
                          <a:solidFill>
                            <a:schemeClr val="dk1"/>
                          </a:solidFill>
                          <a:effectLst/>
                          <a:latin typeface="Tahoma" panose="020B0604030504040204" pitchFamily="34" charset="0"/>
                          <a:ea typeface="Tahoma" panose="020B0604030504040204" pitchFamily="34" charset="0"/>
                          <a:cs typeface="Tahoma" panose="020B0604030504040204" pitchFamily="34" charset="0"/>
                        </a:rPr>
                        <a:t>Contents, index, North East, South East, South West and North West.</a:t>
                      </a:r>
                      <a:endParaRPr lang="en-GB" sz="800" b="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6- figure grid reference. </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Thematic maps, contours and slopes</a:t>
                      </a:r>
                    </a:p>
                  </a:txBody>
                  <a:tcPr marL="23581" marR="23581" marT="0" marB="0" anchor="ctr"/>
                </a:tc>
                <a:extLst>
                  <a:ext uri="{0D108BD9-81ED-4DB2-BD59-A6C34878D82A}">
                    <a16:rowId xmlns:a16="http://schemas.microsoft.com/office/drawing/2014/main" val="3823981714"/>
                  </a:ext>
                </a:extLst>
              </a:tr>
            </a:tbl>
          </a:graphicData>
        </a:graphic>
      </p:graphicFrame>
      <p:sp>
        <p:nvSpPr>
          <p:cNvPr id="8" name="TextBox 7">
            <a:extLst>
              <a:ext uri="{FF2B5EF4-FFF2-40B4-BE49-F238E27FC236}">
                <a16:creationId xmlns:a16="http://schemas.microsoft.com/office/drawing/2014/main" id="{1015F074-C76A-4DA5-A2A1-792B77199EBF}"/>
              </a:ext>
            </a:extLst>
          </p:cNvPr>
          <p:cNvSpPr txBox="1"/>
          <p:nvPr/>
        </p:nvSpPr>
        <p:spPr>
          <a:xfrm>
            <a:off x="7061200" y="620688"/>
            <a:ext cx="1975295" cy="338554"/>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a:ln>
                  <a:noFill/>
                </a:ln>
                <a:solidFill>
                  <a:srgbClr val="1F497D"/>
                </a:solidFill>
                <a:effectLst/>
                <a:uLnTx/>
                <a:uFillTx/>
                <a:latin typeface="Tahoma"/>
                <a:ea typeface="Tahoma"/>
                <a:cs typeface="Tahoma"/>
                <a:hlinkClick r:id="rId4" action="ppaction://hlinksldjump">
                  <a:extLst>
                    <a:ext uri="{A12FA001-AC4F-418D-AE19-62706E023703}">
                      <ahyp:hlinkClr xmlns:ahyp="http://schemas.microsoft.com/office/drawing/2018/hyperlinkcolor" val="tx"/>
                    </a:ext>
                  </a:extLst>
                </a:hlinkClick>
              </a:rPr>
              <a:t>Geography Home</a:t>
            </a:r>
            <a:endParaRPr kumimoji="0" lang="en-GB" sz="1600" b="1" i="0" u="none" strike="noStrike" kern="1200" cap="none" spc="0" normalizeH="0" baseline="0" noProof="0">
              <a:ln>
                <a:noFill/>
              </a:ln>
              <a:solidFill>
                <a:srgbClr val="1F497D"/>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753650295"/>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590465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a:ln>
                  <a:noFill/>
                </a:ln>
                <a:solidFill>
                  <a:srgbClr val="002060"/>
                </a:solidFill>
                <a:effectLst/>
                <a:uLnTx/>
                <a:uFillTx/>
                <a:latin typeface="Tahoma" panose="020B0604030504040204" pitchFamily="34" charset="0"/>
                <a:ea typeface="Tahoma" panose="020B0604030504040204" pitchFamily="34" charset="0"/>
                <a:cs typeface="Tahoma" panose="020B0604030504040204" pitchFamily="34" charset="0"/>
              </a:rPr>
              <a:t>Map Symbols Progression Page</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1F497D"/>
                </a:solidFill>
                <a:effectLst/>
                <a:uLnTx/>
                <a:uFillTx/>
                <a:latin typeface="Tahoma" panose="020B0604030504040204" pitchFamily="34" charset="0"/>
                <a:ea typeface="Tahoma" panose="020B0604030504040204" pitchFamily="34" charset="0"/>
                <a:cs typeface="Tahoma" panose="020B0604030504040204" pitchFamily="34" charset="0"/>
                <a:hlinkClick r:id="rId3" action="ppaction://hlinksldjump"/>
              </a:rPr>
              <a:t>Contents</a:t>
            </a:r>
            <a:endParaRPr kumimoji="0" lang="en-GB" sz="1800" b="1" i="0" u="none" strike="noStrike" kern="1200" cap="none" spc="0" normalizeH="0" baseline="0" noProof="0">
              <a:ln>
                <a:noFill/>
              </a:ln>
              <a:solidFill>
                <a:srgbClr val="1F497D"/>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6948262" y="620688"/>
            <a:ext cx="2088233"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a:ln>
                  <a:noFill/>
                </a:ln>
                <a:solidFill>
                  <a:srgbClr val="1F497D"/>
                </a:solidFill>
                <a:effectLst/>
                <a:uLnTx/>
                <a:uFillTx/>
                <a:latin typeface="Tahoma" panose="020B0604030504040204" pitchFamily="34" charset="0"/>
                <a:ea typeface="Tahoma" panose="020B0604030504040204" pitchFamily="34" charset="0"/>
                <a:cs typeface="Tahoma" panose="020B0604030504040204" pitchFamily="34" charset="0"/>
                <a:hlinkClick r:id="rId4" action="ppaction://hlinksldjump"/>
              </a:rPr>
              <a:t>Geography Home</a:t>
            </a:r>
            <a:endParaRPr kumimoji="0" lang="en-GB" sz="1600" b="1" i="0" u="none" strike="noStrike" kern="1200" cap="none" spc="0" normalizeH="0" baseline="0" noProof="0">
              <a:ln>
                <a:noFill/>
              </a:ln>
              <a:solidFill>
                <a:srgbClr val="1F497D"/>
              </a:solidFill>
              <a:effectLst/>
              <a:uLnTx/>
              <a:uFillTx/>
              <a:latin typeface="Tahoma" panose="020B0604030504040204" pitchFamily="34" charset="0"/>
              <a:ea typeface="Tahoma" panose="020B0604030504040204" pitchFamily="34" charset="0"/>
              <a:cs typeface="Tahoma" panose="020B0604030504040204" pitchFamily="34" charset="0"/>
            </a:endParaRPr>
          </a:p>
        </p:txBody>
      </p:sp>
      <p:graphicFrame>
        <p:nvGraphicFramePr>
          <p:cNvPr id="2" name="Table 1"/>
          <p:cNvGraphicFramePr>
            <a:graphicFrameLocks noGrp="1"/>
          </p:cNvGraphicFramePr>
          <p:nvPr/>
        </p:nvGraphicFramePr>
        <p:xfrm>
          <a:off x="130627" y="1251604"/>
          <a:ext cx="8897259" cy="5031252"/>
        </p:xfrm>
        <a:graphic>
          <a:graphicData uri="http://schemas.openxmlformats.org/drawingml/2006/table">
            <a:tbl>
              <a:tblPr firstRow="1" bandRow="1">
                <a:tableStyleId>{5C22544A-7EE6-4342-B048-85BDC9FD1C3A}</a:tableStyleId>
              </a:tblPr>
              <a:tblGrid>
                <a:gridCol w="994239">
                  <a:extLst>
                    <a:ext uri="{9D8B030D-6E8A-4147-A177-3AD203B41FA5}">
                      <a16:colId xmlns:a16="http://schemas.microsoft.com/office/drawing/2014/main" val="2887289802"/>
                    </a:ext>
                  </a:extLst>
                </a:gridCol>
                <a:gridCol w="7903020">
                  <a:extLst>
                    <a:ext uri="{9D8B030D-6E8A-4147-A177-3AD203B41FA5}">
                      <a16:colId xmlns:a16="http://schemas.microsoft.com/office/drawing/2014/main" val="558335894"/>
                    </a:ext>
                  </a:extLst>
                </a:gridCol>
              </a:tblGrid>
              <a:tr h="367812">
                <a:tc>
                  <a:txBody>
                    <a:bodyPr/>
                    <a:lstStyle/>
                    <a:p>
                      <a:r>
                        <a:rPr lang="en-GB" sz="1200">
                          <a:latin typeface="Tahoma" panose="020B0604030504040204" pitchFamily="34" charset="0"/>
                          <a:ea typeface="Tahoma" panose="020B0604030504040204" pitchFamily="34" charset="0"/>
                          <a:cs typeface="Tahoma" panose="020B0604030504040204" pitchFamily="34" charset="0"/>
                        </a:rPr>
                        <a:t>Year</a:t>
                      </a:r>
                    </a:p>
                  </a:txBody>
                  <a:tcPr/>
                </a:tc>
                <a:tc>
                  <a:txBody>
                    <a:bodyPr/>
                    <a:lstStyle/>
                    <a:p>
                      <a:r>
                        <a:rPr lang="en-GB" sz="1200">
                          <a:latin typeface="Tahoma" panose="020B0604030504040204" pitchFamily="34" charset="0"/>
                          <a:ea typeface="Tahoma" panose="020B0604030504040204" pitchFamily="34" charset="0"/>
                          <a:cs typeface="Tahoma" panose="020B0604030504040204" pitchFamily="34" charset="0"/>
                        </a:rPr>
                        <a:t>Symbols</a:t>
                      </a:r>
                      <a:r>
                        <a:rPr lang="en-GB" sz="1200" baseline="0">
                          <a:latin typeface="Tahoma" panose="020B0604030504040204" pitchFamily="34" charset="0"/>
                          <a:ea typeface="Tahoma" panose="020B0604030504040204" pitchFamily="34" charset="0"/>
                          <a:cs typeface="Tahoma" panose="020B0604030504040204" pitchFamily="34" charset="0"/>
                        </a:rPr>
                        <a:t> to be taught </a:t>
                      </a:r>
                      <a:endParaRPr lang="en-GB" sz="1200">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a16="http://schemas.microsoft.com/office/drawing/2014/main" val="4031781139"/>
                  </a:ext>
                </a:extLst>
              </a:tr>
              <a:tr h="188064">
                <a:tc>
                  <a:txBody>
                    <a:bodyPr/>
                    <a:lstStyle/>
                    <a:p>
                      <a:r>
                        <a:rPr lang="en-GB" sz="1000">
                          <a:latin typeface="Tahoma" panose="020B0604030504040204" pitchFamily="34" charset="0"/>
                          <a:ea typeface="Tahoma" panose="020B0604030504040204" pitchFamily="34" charset="0"/>
                          <a:cs typeface="Tahoma" panose="020B0604030504040204" pitchFamily="34" charset="0"/>
                        </a:rPr>
                        <a:t>Year 1</a:t>
                      </a:r>
                    </a:p>
                  </a:txBody>
                  <a:tcPr/>
                </a:tc>
                <a:tc>
                  <a:txBody>
                    <a:bodyPr/>
                    <a:lstStyle/>
                    <a:p>
                      <a:r>
                        <a:rPr lang="en-GB" sz="1000">
                          <a:latin typeface="Tahoma" panose="020B0604030504040204" pitchFamily="34" charset="0"/>
                          <a:ea typeface="Tahoma" panose="020B0604030504040204" pitchFamily="34" charset="0"/>
                          <a:cs typeface="Tahoma" panose="020B0604030504040204" pitchFamily="34" charset="0"/>
                        </a:rPr>
                        <a:t>Add own symbols onto a map of the school.</a:t>
                      </a:r>
                    </a:p>
                  </a:txBody>
                  <a:tcPr/>
                </a:tc>
                <a:extLst>
                  <a:ext uri="{0D108BD9-81ED-4DB2-BD59-A6C34878D82A}">
                    <a16:rowId xmlns:a16="http://schemas.microsoft.com/office/drawing/2014/main" val="3634081076"/>
                  </a:ext>
                </a:extLst>
              </a:tr>
              <a:tr h="402994">
                <a:tc>
                  <a:txBody>
                    <a:bodyPr/>
                    <a:lstStyle/>
                    <a:p>
                      <a:r>
                        <a:rPr lang="en-GB" sz="1000">
                          <a:latin typeface="Tahoma" panose="020B0604030504040204" pitchFamily="34" charset="0"/>
                          <a:ea typeface="Tahoma" panose="020B0604030504040204" pitchFamily="34" charset="0"/>
                          <a:cs typeface="Tahoma" panose="020B0604030504040204" pitchFamily="34" charset="0"/>
                        </a:rPr>
                        <a:t>Year 2</a:t>
                      </a:r>
                    </a:p>
                  </a:txBody>
                  <a:tcPr/>
                </a:tc>
                <a:tc>
                  <a:txBody>
                    <a:bodyPr/>
                    <a:lstStyle/>
                    <a:p>
                      <a:r>
                        <a:rPr lang="en-GB" sz="1000">
                          <a:latin typeface="Tahoma" panose="020B0604030504040204" pitchFamily="34" charset="0"/>
                          <a:ea typeface="Tahoma" panose="020B0604030504040204" pitchFamily="34" charset="0"/>
                          <a:cs typeface="Tahoma" panose="020B0604030504040204" pitchFamily="34" charset="0"/>
                        </a:rPr>
                        <a:t>Devise a simple map and key of North Muskham using class agreed symbols.</a:t>
                      </a:r>
                    </a:p>
                    <a:p>
                      <a:r>
                        <a:rPr lang="en-GB" sz="1000">
                          <a:latin typeface="Tahoma" panose="020B0604030504040204" pitchFamily="34" charset="0"/>
                          <a:ea typeface="Tahoma" panose="020B0604030504040204" pitchFamily="34" charset="0"/>
                          <a:cs typeface="Tahoma" panose="020B0604030504040204" pitchFamily="34" charset="0"/>
                        </a:rPr>
                        <a:t>Symbols to include:</a:t>
                      </a:r>
                      <a:r>
                        <a:rPr lang="en-GB" sz="1000" baseline="0">
                          <a:latin typeface="Tahoma" panose="020B0604030504040204" pitchFamily="34" charset="0"/>
                          <a:ea typeface="Tahoma" panose="020B0604030504040204" pitchFamily="34" charset="0"/>
                          <a:cs typeface="Tahoma" panose="020B0604030504040204" pitchFamily="34" charset="0"/>
                        </a:rPr>
                        <a:t> R</a:t>
                      </a:r>
                      <a:r>
                        <a:rPr lang="en-GB" sz="1000">
                          <a:latin typeface="Tahoma" panose="020B0604030504040204" pitchFamily="34" charset="0"/>
                          <a:ea typeface="Tahoma" panose="020B0604030504040204" pitchFamily="34" charset="0"/>
                          <a:cs typeface="Tahoma" panose="020B0604030504040204" pitchFamily="34" charset="0"/>
                        </a:rPr>
                        <a:t>iver, School, Parking, Place of worship with a tower, Coniferous and Non- coniferous trees, Secondary road, Dual carriageway and Single track railway.</a:t>
                      </a:r>
                    </a:p>
                  </a:txBody>
                  <a:tcPr/>
                </a:tc>
                <a:extLst>
                  <a:ext uri="{0D108BD9-81ED-4DB2-BD59-A6C34878D82A}">
                    <a16:rowId xmlns:a16="http://schemas.microsoft.com/office/drawing/2014/main" val="2267242735"/>
                  </a:ext>
                </a:extLst>
              </a:tr>
              <a:tr h="1262715">
                <a:tc>
                  <a:txBody>
                    <a:bodyPr/>
                    <a:lstStyle/>
                    <a:p>
                      <a:r>
                        <a:rPr lang="en-GB" sz="1000">
                          <a:latin typeface="Tahoma" panose="020B0604030504040204" pitchFamily="34" charset="0"/>
                          <a:ea typeface="Tahoma" panose="020B0604030504040204" pitchFamily="34" charset="0"/>
                          <a:cs typeface="Tahoma" panose="020B0604030504040204" pitchFamily="34" charset="0"/>
                        </a:rPr>
                        <a:t>Year 3</a:t>
                      </a:r>
                    </a:p>
                  </a:txBody>
                  <a:tcPr/>
                </a:tc>
                <a:tc>
                  <a:txBody>
                    <a:bodyPr/>
                    <a:lstStyle/>
                    <a:p>
                      <a:r>
                        <a:rPr lang="en-GB" sz="1000">
                          <a:latin typeface="Tahoma" panose="020B0604030504040204" pitchFamily="34" charset="0"/>
                          <a:ea typeface="Tahoma" panose="020B0604030504040204" pitchFamily="34" charset="0"/>
                          <a:cs typeface="Tahoma" panose="020B0604030504040204" pitchFamily="34" charset="0"/>
                        </a:rPr>
                        <a:t>Use field work to observe, measure, record and represent the human and physical features in the local area using a range of methods, including sketch maps, plans and graphs and digital technology. </a:t>
                      </a:r>
                    </a:p>
                    <a:p>
                      <a:endParaRPr lang="en-GB" sz="1000">
                        <a:latin typeface="Tahoma" panose="020B0604030504040204" pitchFamily="34" charset="0"/>
                        <a:ea typeface="Tahoma" panose="020B0604030504040204" pitchFamily="34" charset="0"/>
                        <a:cs typeface="Tahoma" panose="020B0604030504040204" pitchFamily="34" charset="0"/>
                      </a:endParaRPr>
                    </a:p>
                    <a:p>
                      <a:r>
                        <a:rPr lang="en-GB" sz="1000">
                          <a:latin typeface="Tahoma" panose="020B0604030504040204" pitchFamily="34" charset="0"/>
                          <a:ea typeface="Tahoma" panose="020B0604030504040204" pitchFamily="34" charset="0"/>
                          <a:cs typeface="Tahoma" panose="020B0604030504040204" pitchFamily="34" charset="0"/>
                        </a:rPr>
                        <a:t>Use OS symbols and keys to build knowledge of Muskham, including:</a:t>
                      </a:r>
                    </a:p>
                    <a:p>
                      <a:r>
                        <a:rPr lang="en-GB" sz="1000" b="1" u="sng">
                          <a:latin typeface="Tahoma" panose="020B0604030504040204" pitchFamily="34" charset="0"/>
                          <a:ea typeface="Tahoma" panose="020B0604030504040204" pitchFamily="34" charset="0"/>
                          <a:cs typeface="Tahoma" panose="020B0604030504040204" pitchFamily="34" charset="0"/>
                        </a:rPr>
                        <a:t>Review previously taught features using the OS symbols:</a:t>
                      </a:r>
                    </a:p>
                    <a:p>
                      <a:r>
                        <a:rPr lang="en-GB" sz="1000">
                          <a:latin typeface="Tahoma" panose="020B0604030504040204" pitchFamily="34" charset="0"/>
                          <a:ea typeface="Tahoma" panose="020B0604030504040204" pitchFamily="34" charset="0"/>
                          <a:cs typeface="Tahoma" panose="020B0604030504040204" pitchFamily="34" charset="0"/>
                        </a:rPr>
                        <a:t>River </a:t>
                      </a:r>
                      <a:r>
                        <a:rPr lang="en-GB" sz="1000" baseline="0">
                          <a:latin typeface="Tahoma" panose="020B0604030504040204" pitchFamily="34" charset="0"/>
                          <a:ea typeface="Tahoma" panose="020B0604030504040204" pitchFamily="34" charset="0"/>
                          <a:cs typeface="Tahoma" panose="020B0604030504040204" pitchFamily="34" charset="0"/>
                        </a:rPr>
                        <a:t>            </a:t>
                      </a:r>
                      <a:r>
                        <a:rPr lang="en-GB" sz="1000">
                          <a:latin typeface="Tahoma" panose="020B0604030504040204" pitchFamily="34" charset="0"/>
                          <a:ea typeface="Tahoma" panose="020B0604030504040204" pitchFamily="34" charset="0"/>
                          <a:cs typeface="Tahoma" panose="020B0604030504040204" pitchFamily="34" charset="0"/>
                        </a:rPr>
                        <a:t>School </a:t>
                      </a:r>
                      <a:r>
                        <a:rPr lang="en-GB" sz="1000" baseline="0">
                          <a:latin typeface="Tahoma" panose="020B0604030504040204" pitchFamily="34" charset="0"/>
                          <a:ea typeface="Tahoma" panose="020B0604030504040204" pitchFamily="34" charset="0"/>
                          <a:cs typeface="Tahoma" panose="020B0604030504040204" pitchFamily="34" charset="0"/>
                        </a:rPr>
                        <a:t>        </a:t>
                      </a:r>
                      <a:r>
                        <a:rPr lang="en-GB" sz="1000">
                          <a:latin typeface="Tahoma" panose="020B0604030504040204" pitchFamily="34" charset="0"/>
                          <a:ea typeface="Tahoma" panose="020B0604030504040204" pitchFamily="34" charset="0"/>
                          <a:cs typeface="Tahoma" panose="020B0604030504040204" pitchFamily="34" charset="0"/>
                        </a:rPr>
                        <a:t>Parking </a:t>
                      </a:r>
                      <a:r>
                        <a:rPr lang="en-GB" sz="1000" baseline="0">
                          <a:latin typeface="Tahoma" panose="020B0604030504040204" pitchFamily="34" charset="0"/>
                          <a:ea typeface="Tahoma" panose="020B0604030504040204" pitchFamily="34" charset="0"/>
                          <a:cs typeface="Tahoma" panose="020B0604030504040204" pitchFamily="34" charset="0"/>
                        </a:rPr>
                        <a:t>     </a:t>
                      </a:r>
                      <a:r>
                        <a:rPr lang="en-GB" sz="1000">
                          <a:latin typeface="Tahoma" panose="020B0604030504040204" pitchFamily="34" charset="0"/>
                          <a:ea typeface="Tahoma" panose="020B0604030504040204" pitchFamily="34" charset="0"/>
                          <a:cs typeface="Tahoma" panose="020B0604030504040204" pitchFamily="34" charset="0"/>
                        </a:rPr>
                        <a:t>Worship with tower</a:t>
                      </a:r>
                      <a:r>
                        <a:rPr lang="en-GB" sz="1000" baseline="0">
                          <a:latin typeface="Tahoma" panose="020B0604030504040204" pitchFamily="34" charset="0"/>
                          <a:ea typeface="Tahoma" panose="020B0604030504040204" pitchFamily="34" charset="0"/>
                          <a:cs typeface="Tahoma" panose="020B0604030504040204" pitchFamily="34" charset="0"/>
                        </a:rPr>
                        <a:t>       C</a:t>
                      </a:r>
                      <a:r>
                        <a:rPr lang="en-GB" sz="1000">
                          <a:latin typeface="Tahoma" panose="020B0604030504040204" pitchFamily="34" charset="0"/>
                          <a:ea typeface="Tahoma" panose="020B0604030504040204" pitchFamily="34" charset="0"/>
                          <a:cs typeface="Tahoma" panose="020B0604030504040204" pitchFamily="34" charset="0"/>
                        </a:rPr>
                        <a:t>oniferous</a:t>
                      </a:r>
                      <a:r>
                        <a:rPr lang="en-GB" sz="1000" baseline="0">
                          <a:latin typeface="Tahoma" panose="020B0604030504040204" pitchFamily="34" charset="0"/>
                          <a:ea typeface="Tahoma" panose="020B0604030504040204" pitchFamily="34" charset="0"/>
                          <a:cs typeface="Tahoma" panose="020B0604030504040204" pitchFamily="34" charset="0"/>
                        </a:rPr>
                        <a:t>          N</a:t>
                      </a:r>
                      <a:r>
                        <a:rPr lang="en-GB" sz="1000">
                          <a:latin typeface="Tahoma" panose="020B0604030504040204" pitchFamily="34" charset="0"/>
                          <a:ea typeface="Tahoma" panose="020B0604030504040204" pitchFamily="34" charset="0"/>
                          <a:cs typeface="Tahoma" panose="020B0604030504040204" pitchFamily="34" charset="0"/>
                        </a:rPr>
                        <a:t>on- coniferous </a:t>
                      </a:r>
                      <a:r>
                        <a:rPr lang="en-GB" sz="1000" baseline="0">
                          <a:latin typeface="Tahoma" panose="020B0604030504040204" pitchFamily="34" charset="0"/>
                          <a:ea typeface="Tahoma" panose="020B0604030504040204" pitchFamily="34" charset="0"/>
                          <a:cs typeface="Tahoma" panose="020B0604030504040204" pitchFamily="34" charset="0"/>
                        </a:rPr>
                        <a:t>         S</a:t>
                      </a:r>
                      <a:r>
                        <a:rPr lang="en-GB" sz="1000">
                          <a:latin typeface="Tahoma" panose="020B0604030504040204" pitchFamily="34" charset="0"/>
                          <a:ea typeface="Tahoma" panose="020B0604030504040204" pitchFamily="34" charset="0"/>
                          <a:cs typeface="Tahoma" panose="020B0604030504040204" pitchFamily="34" charset="0"/>
                        </a:rPr>
                        <a:t>econdary road	 </a:t>
                      </a:r>
                    </a:p>
                    <a:p>
                      <a:r>
                        <a:rPr lang="en-GB" sz="1000">
                          <a:latin typeface="Tahoma" panose="020B0604030504040204" pitchFamily="34" charset="0"/>
                          <a:ea typeface="Tahoma" panose="020B0604030504040204" pitchFamily="34" charset="0"/>
                          <a:cs typeface="Tahoma" panose="020B0604030504040204" pitchFamily="34" charset="0"/>
                        </a:rPr>
                        <a:t>Dual carriageway	    Single track railway </a:t>
                      </a:r>
                    </a:p>
                    <a:p>
                      <a:endParaRPr lang="en-GB" sz="1000">
                        <a:latin typeface="Tahoma" panose="020B0604030504040204" pitchFamily="34" charset="0"/>
                        <a:ea typeface="Tahoma" panose="020B0604030504040204" pitchFamily="34" charset="0"/>
                        <a:cs typeface="Tahoma" panose="020B0604030504040204" pitchFamily="34" charset="0"/>
                      </a:endParaRPr>
                    </a:p>
                    <a:p>
                      <a:r>
                        <a:rPr lang="en-GB" sz="1000" b="1" u="sng">
                          <a:latin typeface="Tahoma" panose="020B0604030504040204" pitchFamily="34" charset="0"/>
                          <a:ea typeface="Tahoma" panose="020B0604030504040204" pitchFamily="34" charset="0"/>
                          <a:cs typeface="Tahoma" panose="020B0604030504040204" pitchFamily="34" charset="0"/>
                        </a:rPr>
                        <a:t>New symbols to be taught:</a:t>
                      </a:r>
                    </a:p>
                    <a:p>
                      <a:r>
                        <a:rPr lang="en-GB" sz="1000">
                          <a:latin typeface="Tahoma" panose="020B0604030504040204" pitchFamily="34" charset="0"/>
                          <a:ea typeface="Tahoma" panose="020B0604030504040204" pitchFamily="34" charset="0"/>
                          <a:cs typeface="Tahoma" panose="020B0604030504040204" pitchFamily="34" charset="0"/>
                        </a:rPr>
                        <a:t>Multiple track railways 	 </a:t>
                      </a:r>
                      <a:r>
                        <a:rPr lang="en-GB" sz="1000" baseline="0">
                          <a:latin typeface="Tahoma" panose="020B0604030504040204" pitchFamily="34" charset="0"/>
                          <a:ea typeface="Tahoma" panose="020B0604030504040204" pitchFamily="34" charset="0"/>
                          <a:cs typeface="Tahoma" panose="020B0604030504040204" pitchFamily="34" charset="0"/>
                        </a:rPr>
                        <a:t>     R</a:t>
                      </a:r>
                      <a:r>
                        <a:rPr lang="en-GB" sz="1000">
                          <a:latin typeface="Tahoma" panose="020B0604030504040204" pitchFamily="34" charset="0"/>
                          <a:ea typeface="Tahoma" panose="020B0604030504040204" pitchFamily="34" charset="0"/>
                          <a:cs typeface="Tahoma" panose="020B0604030504040204" pitchFamily="34" charset="0"/>
                        </a:rPr>
                        <a:t>ailway station	 </a:t>
                      </a:r>
                      <a:r>
                        <a:rPr lang="en-GB" sz="1000" baseline="0">
                          <a:latin typeface="Tahoma" panose="020B0604030504040204" pitchFamily="34" charset="0"/>
                          <a:ea typeface="Tahoma" panose="020B0604030504040204" pitchFamily="34" charset="0"/>
                          <a:cs typeface="Tahoma" panose="020B0604030504040204" pitchFamily="34" charset="0"/>
                        </a:rPr>
                        <a:t>   B</a:t>
                      </a:r>
                      <a:r>
                        <a:rPr lang="en-GB" sz="1000">
                          <a:latin typeface="Tahoma" panose="020B0604030504040204" pitchFamily="34" charset="0"/>
                          <a:ea typeface="Tahoma" panose="020B0604030504040204" pitchFamily="34" charset="0"/>
                          <a:cs typeface="Tahoma" panose="020B0604030504040204" pitchFamily="34" charset="0"/>
                        </a:rPr>
                        <a:t>us or coach station</a:t>
                      </a:r>
                      <a:r>
                        <a:rPr lang="en-GB" sz="1000" baseline="0">
                          <a:latin typeface="Tahoma" panose="020B0604030504040204" pitchFamily="34" charset="0"/>
                          <a:ea typeface="Tahoma" panose="020B0604030504040204" pitchFamily="34" charset="0"/>
                          <a:cs typeface="Tahoma" panose="020B0604030504040204" pitchFamily="34" charset="0"/>
                        </a:rPr>
                        <a:t>        </a:t>
                      </a:r>
                      <a:r>
                        <a:rPr lang="en-GB" sz="1000">
                          <a:latin typeface="Tahoma" panose="020B0604030504040204" pitchFamily="34" charset="0"/>
                          <a:ea typeface="Tahoma" panose="020B0604030504040204" pitchFamily="34" charset="0"/>
                          <a:cs typeface="Tahoma" panose="020B0604030504040204" pitchFamily="34" charset="0"/>
                        </a:rPr>
                        <a:t>Footbridge</a:t>
                      </a:r>
                      <a:r>
                        <a:rPr lang="en-GB" sz="1000" baseline="0">
                          <a:latin typeface="Tahoma" panose="020B0604030504040204" pitchFamily="34" charset="0"/>
                          <a:ea typeface="Tahoma" panose="020B0604030504040204" pitchFamily="34" charset="0"/>
                          <a:cs typeface="Tahoma" panose="020B0604030504040204" pitchFamily="34" charset="0"/>
                        </a:rPr>
                        <a:t>       </a:t>
                      </a:r>
                      <a:r>
                        <a:rPr lang="en-GB" sz="1000">
                          <a:latin typeface="Tahoma" panose="020B0604030504040204" pitchFamily="34" charset="0"/>
                          <a:ea typeface="Tahoma" panose="020B0604030504040204" pitchFamily="34" charset="0"/>
                          <a:cs typeface="Tahoma" panose="020B0604030504040204" pitchFamily="34" charset="0"/>
                        </a:rPr>
                        <a:t>Post office </a:t>
                      </a:r>
                      <a:r>
                        <a:rPr lang="en-GB" sz="1000" baseline="0">
                          <a:latin typeface="Tahoma" panose="020B0604030504040204" pitchFamily="34" charset="0"/>
                          <a:ea typeface="Tahoma" panose="020B0604030504040204" pitchFamily="34" charset="0"/>
                          <a:cs typeface="Tahoma" panose="020B0604030504040204" pitchFamily="34" charset="0"/>
                        </a:rPr>
                        <a:t>       </a:t>
                      </a:r>
                    </a:p>
                    <a:p>
                      <a:r>
                        <a:rPr lang="en-GB" sz="1000" baseline="0">
                          <a:latin typeface="Tahoma" panose="020B0604030504040204" pitchFamily="34" charset="0"/>
                          <a:ea typeface="Tahoma" panose="020B0604030504040204" pitchFamily="34" charset="0"/>
                          <a:cs typeface="Tahoma" panose="020B0604030504040204" pitchFamily="34" charset="0"/>
                        </a:rPr>
                        <a:t>P</a:t>
                      </a:r>
                      <a:r>
                        <a:rPr lang="en-GB" sz="1000">
                          <a:latin typeface="Tahoma" panose="020B0604030504040204" pitchFamily="34" charset="0"/>
                          <a:ea typeface="Tahoma" panose="020B0604030504040204" pitchFamily="34" charset="0"/>
                          <a:cs typeface="Tahoma" panose="020B0604030504040204" pitchFamily="34" charset="0"/>
                        </a:rPr>
                        <a:t>olice station</a:t>
                      </a:r>
                      <a:r>
                        <a:rPr lang="en-GB" sz="1000" baseline="0">
                          <a:latin typeface="Tahoma" panose="020B0604030504040204" pitchFamily="34" charset="0"/>
                          <a:ea typeface="Tahoma" panose="020B0604030504040204" pitchFamily="34" charset="0"/>
                          <a:cs typeface="Tahoma" panose="020B0604030504040204" pitchFamily="34" charset="0"/>
                        </a:rPr>
                        <a:t> </a:t>
                      </a:r>
                      <a:endParaRPr lang="en-GB" sz="1000">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a16="http://schemas.microsoft.com/office/drawing/2014/main" val="3948181620"/>
                  </a:ext>
                </a:extLst>
              </a:tr>
              <a:tr h="388644">
                <a:tc>
                  <a:txBody>
                    <a:bodyPr/>
                    <a:lstStyle/>
                    <a:p>
                      <a:r>
                        <a:rPr lang="en-GB" sz="1000">
                          <a:latin typeface="Tahoma" panose="020B0604030504040204" pitchFamily="34" charset="0"/>
                          <a:ea typeface="Tahoma" panose="020B0604030504040204" pitchFamily="34" charset="0"/>
                          <a:cs typeface="Tahoma" panose="020B0604030504040204" pitchFamily="34" charset="0"/>
                        </a:rPr>
                        <a:t>Year 4</a:t>
                      </a:r>
                    </a:p>
                  </a:txBody>
                  <a:tcPr/>
                </a:tc>
                <a:tc>
                  <a:txBody>
                    <a:bodyPr/>
                    <a:lstStyle/>
                    <a:p>
                      <a:r>
                        <a:rPr lang="en-GB" sz="10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Use OS symbols and keys to build knowledge of Newark, including:</a:t>
                      </a:r>
                    </a:p>
                    <a:p>
                      <a:r>
                        <a:rPr lang="en-GB" sz="1000" b="1" u="sng" kern="1200">
                          <a:solidFill>
                            <a:schemeClr val="dk1"/>
                          </a:solidFill>
                          <a:effectLst/>
                          <a:latin typeface="Tahoma" panose="020B0604030504040204" pitchFamily="34" charset="0"/>
                          <a:ea typeface="Tahoma" panose="020B0604030504040204" pitchFamily="34" charset="0"/>
                          <a:cs typeface="Tahoma" panose="020B0604030504040204" pitchFamily="34" charset="0"/>
                        </a:rPr>
                        <a:t>Review previously taught features (See</a:t>
                      </a:r>
                      <a:r>
                        <a:rPr lang="en-GB" sz="1000" b="1" u="sng" kern="1200" baseline="0">
                          <a:solidFill>
                            <a:schemeClr val="dk1"/>
                          </a:solidFill>
                          <a:effectLst/>
                          <a:latin typeface="Tahoma" panose="020B0604030504040204" pitchFamily="34" charset="0"/>
                          <a:ea typeface="Tahoma" panose="020B0604030504040204" pitchFamily="34" charset="0"/>
                          <a:cs typeface="Tahoma" panose="020B0604030504040204" pitchFamily="34" charset="0"/>
                        </a:rPr>
                        <a:t> Year 3)</a:t>
                      </a:r>
                      <a:endParaRPr lang="en-GB" sz="1000" b="1" u="sng" kern="1200">
                        <a:solidFill>
                          <a:schemeClr val="dk1"/>
                        </a:solidFill>
                        <a:effectLst/>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b="1" u="sng" kern="1200">
                          <a:solidFill>
                            <a:schemeClr val="dk1"/>
                          </a:solidFill>
                          <a:effectLst/>
                          <a:latin typeface="Tahoma" panose="020B0604030504040204" pitchFamily="34" charset="0"/>
                          <a:ea typeface="Tahoma" panose="020B0604030504040204" pitchFamily="34" charset="0"/>
                          <a:cs typeface="Tahoma" panose="020B0604030504040204" pitchFamily="34" charset="0"/>
                        </a:rPr>
                        <a:t>New symbols to be taught: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b="0" u="none" kern="1200">
                          <a:solidFill>
                            <a:schemeClr val="dk1"/>
                          </a:solidFill>
                          <a:effectLst/>
                          <a:latin typeface="Tahoma" panose="020B0604030504040204" pitchFamily="34" charset="0"/>
                          <a:ea typeface="Tahoma" panose="020B0604030504040204" pitchFamily="34" charset="0"/>
                          <a:cs typeface="Tahoma" panose="020B0604030504040204" pitchFamily="34" charset="0"/>
                        </a:rPr>
                        <a:t>Road</a:t>
                      </a:r>
                      <a:r>
                        <a:rPr lang="en-GB" sz="1000" b="0" u="none" kern="1200" baseline="0">
                          <a:solidFill>
                            <a:schemeClr val="dk1"/>
                          </a:solidFill>
                          <a:effectLst/>
                          <a:latin typeface="Tahoma" panose="020B0604030504040204" pitchFamily="34" charset="0"/>
                          <a:ea typeface="Tahoma" panose="020B0604030504040204" pitchFamily="34" charset="0"/>
                          <a:cs typeface="Tahoma" panose="020B0604030504040204" pitchFamily="34" charset="0"/>
                        </a:rPr>
                        <a:t> over train line                    Important building       County boundary                         National park boundary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b="0" u="none" kern="1200">
                          <a:solidFill>
                            <a:schemeClr val="dk1"/>
                          </a:solidFill>
                          <a:effectLst/>
                          <a:latin typeface="Tahoma" panose="020B0604030504040204" pitchFamily="34" charset="0"/>
                          <a:ea typeface="Tahoma" panose="020B0604030504040204" pitchFamily="34" charset="0"/>
                          <a:cs typeface="Tahoma" panose="020B0604030504040204" pitchFamily="34" charset="0"/>
                        </a:rPr>
                        <a:t>Place of worship with spire, minaret or dome</a:t>
                      </a:r>
                      <a:r>
                        <a:rPr lang="en-GB" sz="1000" b="0" u="none" kern="1200" baseline="0">
                          <a:solidFill>
                            <a:schemeClr val="dk1"/>
                          </a:solidFill>
                          <a:effectLst/>
                          <a:latin typeface="Tahoma" panose="020B0604030504040204" pitchFamily="34" charset="0"/>
                          <a:ea typeface="Tahoma" panose="020B0604030504040204" pitchFamily="34" charset="0"/>
                          <a:cs typeface="Tahoma" panose="020B0604030504040204" pitchFamily="34" charset="0"/>
                        </a:rPr>
                        <a:t>        Visitor centre       Nature reserve </a:t>
                      </a:r>
                      <a:endParaRPr lang="en-GB" sz="1000" b="0" u="none" kern="1200">
                        <a:solidFill>
                          <a:schemeClr val="dk1"/>
                        </a:solidFill>
                        <a:effectLst/>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a16="http://schemas.microsoft.com/office/drawing/2014/main" val="3705697718"/>
                  </a:ext>
                </a:extLst>
              </a:tr>
              <a:tr h="657962">
                <a:tc>
                  <a:txBody>
                    <a:bodyPr/>
                    <a:lstStyle/>
                    <a:p>
                      <a:r>
                        <a:rPr lang="en-GB" sz="1000">
                          <a:latin typeface="Tahoma" panose="020B0604030504040204" pitchFamily="34" charset="0"/>
                          <a:ea typeface="Tahoma" panose="020B0604030504040204" pitchFamily="34" charset="0"/>
                          <a:cs typeface="Tahoma" panose="020B0604030504040204" pitchFamily="34" charset="0"/>
                        </a:rPr>
                        <a:t>Year 5</a:t>
                      </a:r>
                    </a:p>
                  </a:txBody>
                  <a:tcPr/>
                </a:tc>
                <a:tc>
                  <a:txBody>
                    <a:bodyPr/>
                    <a:lstStyle/>
                    <a:p>
                      <a:pPr algn="l"/>
                      <a:r>
                        <a:rPr lang="en-GB" sz="1000">
                          <a:latin typeface="Tahoma" panose="020B0604030504040204" pitchFamily="34" charset="0"/>
                          <a:ea typeface="Tahoma" panose="020B0604030504040204" pitchFamily="34" charset="0"/>
                          <a:cs typeface="Tahoma" panose="020B0604030504040204" pitchFamily="34" charset="0"/>
                        </a:rPr>
                        <a:t>Use OS symbols and keys to build knowledge of London), including:</a:t>
                      </a:r>
                    </a:p>
                    <a:p>
                      <a:pPr algn="l"/>
                      <a:r>
                        <a:rPr lang="en-GB" sz="1000" b="1" u="sng">
                          <a:latin typeface="Tahoma" panose="020B0604030504040204" pitchFamily="34" charset="0"/>
                          <a:ea typeface="Tahoma" panose="020B0604030504040204" pitchFamily="34" charset="0"/>
                          <a:cs typeface="Tahoma" panose="020B0604030504040204" pitchFamily="34" charset="0"/>
                        </a:rPr>
                        <a:t>Review previously taught features (See Year 4)</a:t>
                      </a:r>
                    </a:p>
                    <a:p>
                      <a:pPr algn="l"/>
                      <a:endParaRPr lang="en-GB" sz="1000">
                        <a:latin typeface="Tahoma" panose="020B0604030504040204" pitchFamily="34" charset="0"/>
                        <a:ea typeface="Tahoma" panose="020B0604030504040204" pitchFamily="34" charset="0"/>
                        <a:cs typeface="Tahoma" panose="020B0604030504040204" pitchFamily="34" charset="0"/>
                      </a:endParaRPr>
                    </a:p>
                    <a:p>
                      <a:pPr algn="l"/>
                      <a:r>
                        <a:rPr lang="en-GB" sz="1000" b="1" u="sng">
                          <a:latin typeface="Tahoma" panose="020B0604030504040204" pitchFamily="34" charset="0"/>
                          <a:ea typeface="Tahoma" panose="020B0604030504040204" pitchFamily="34" charset="0"/>
                          <a:cs typeface="Tahoma" panose="020B0604030504040204" pitchFamily="34" charset="0"/>
                        </a:rPr>
                        <a:t>New symbols to be taught:</a:t>
                      </a:r>
                    </a:p>
                    <a:p>
                      <a:pPr algn="l"/>
                      <a:r>
                        <a:rPr lang="en-GB" sz="1000">
                          <a:latin typeface="Tahoma" panose="020B0604030504040204" pitchFamily="34" charset="0"/>
                          <a:ea typeface="Tahoma" panose="020B0604030504040204" pitchFamily="34" charset="0"/>
                          <a:cs typeface="Tahoma" panose="020B0604030504040204" pitchFamily="34" charset="0"/>
                        </a:rPr>
                        <a:t>Level crossing</a:t>
                      </a:r>
                      <a:r>
                        <a:rPr lang="en-GB" sz="1000" baseline="0">
                          <a:latin typeface="Tahoma" panose="020B0604030504040204" pitchFamily="34" charset="0"/>
                          <a:ea typeface="Tahoma" panose="020B0604030504040204" pitchFamily="34" charset="0"/>
                          <a:cs typeface="Tahoma" panose="020B0604030504040204" pitchFamily="34" charset="0"/>
                        </a:rPr>
                        <a:t>                 W</a:t>
                      </a:r>
                      <a:r>
                        <a:rPr lang="en-GB" sz="1000">
                          <a:latin typeface="Tahoma" panose="020B0604030504040204" pitchFamily="34" charset="0"/>
                          <a:ea typeface="Tahoma" panose="020B0604030504040204" pitchFamily="34" charset="0"/>
                          <a:cs typeface="Tahoma" panose="020B0604030504040204" pitchFamily="34" charset="0"/>
                        </a:rPr>
                        <a:t>indmil</a:t>
                      </a:r>
                      <a:r>
                        <a:rPr lang="en-GB" sz="1000" baseline="0">
                          <a:latin typeface="Tahoma" panose="020B0604030504040204" pitchFamily="34" charset="0"/>
                          <a:ea typeface="Tahoma" panose="020B0604030504040204" pitchFamily="34" charset="0"/>
                          <a:cs typeface="Tahoma" panose="020B0604030504040204" pitchFamily="34" charset="0"/>
                        </a:rPr>
                        <a:t>l      C</a:t>
                      </a:r>
                      <a:r>
                        <a:rPr lang="en-GB" sz="1000">
                          <a:latin typeface="Tahoma" panose="020B0604030504040204" pitchFamily="34" charset="0"/>
                          <a:ea typeface="Tahoma" panose="020B0604030504040204" pitchFamily="34" charset="0"/>
                          <a:cs typeface="Tahoma" panose="020B0604030504040204" pitchFamily="34" charset="0"/>
                        </a:rPr>
                        <a:t>ampsite 	      Motorways </a:t>
                      </a:r>
                      <a:r>
                        <a:rPr lang="en-GB" sz="1000" baseline="0">
                          <a:latin typeface="Tahoma" panose="020B0604030504040204" pitchFamily="34" charset="0"/>
                          <a:ea typeface="Tahoma" panose="020B0604030504040204" pitchFamily="34" charset="0"/>
                          <a:cs typeface="Tahoma" panose="020B0604030504040204" pitchFamily="34" charset="0"/>
                        </a:rPr>
                        <a:t>                            M</a:t>
                      </a:r>
                      <a:r>
                        <a:rPr lang="en-GB" sz="1000">
                          <a:latin typeface="Tahoma" panose="020B0604030504040204" pitchFamily="34" charset="0"/>
                          <a:ea typeface="Tahoma" panose="020B0604030504040204" pitchFamily="34" charset="0"/>
                          <a:cs typeface="Tahoma" panose="020B0604030504040204" pitchFamily="34" charset="0"/>
                        </a:rPr>
                        <a:t>onument	       Lighthouse	       Youth hostel</a:t>
                      </a:r>
                    </a:p>
                  </a:txBody>
                  <a:tcPr/>
                </a:tc>
                <a:extLst>
                  <a:ext uri="{0D108BD9-81ED-4DB2-BD59-A6C34878D82A}">
                    <a16:rowId xmlns:a16="http://schemas.microsoft.com/office/drawing/2014/main" val="527148484"/>
                  </a:ext>
                </a:extLst>
              </a:tr>
              <a:tr h="205454">
                <a:tc>
                  <a:txBody>
                    <a:bodyPr/>
                    <a:lstStyle/>
                    <a:p>
                      <a:r>
                        <a:rPr lang="en-GB" sz="1000">
                          <a:latin typeface="Tahoma" panose="020B0604030504040204" pitchFamily="34" charset="0"/>
                          <a:ea typeface="Tahoma" panose="020B0604030504040204" pitchFamily="34" charset="0"/>
                          <a:cs typeface="Tahoma" panose="020B0604030504040204" pitchFamily="34" charset="0"/>
                        </a:rPr>
                        <a:t>Year 6</a:t>
                      </a:r>
                    </a:p>
                  </a:txBody>
                  <a:tcPr/>
                </a:tc>
                <a:tc>
                  <a:txBody>
                    <a:bodyPr/>
                    <a:lstStyle/>
                    <a:p>
                      <a:r>
                        <a:rPr lang="en-GB" sz="10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Use OS symbols and keys to develop knowledge of geographical issues (deforestation and climate change), including all previously taught symbols.</a:t>
                      </a:r>
                      <a:endParaRPr lang="en-GB" sz="1000">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a16="http://schemas.microsoft.com/office/drawing/2014/main" val="941094115"/>
                  </a:ext>
                </a:extLst>
              </a:tr>
            </a:tbl>
          </a:graphicData>
        </a:graphic>
      </p:graphicFrame>
      <p:pic>
        <p:nvPicPr>
          <p:cNvPr id="14" name="Picture 13"/>
          <p:cNvPicPr/>
          <p:nvPr/>
        </p:nvPicPr>
        <p:blipFill rotWithShape="1">
          <a:blip r:embed="rId5" cstate="print">
            <a:extLst>
              <a:ext uri="{28A0092B-C50C-407E-A947-70E740481C1C}">
                <a14:useLocalDpi xmlns:a14="http://schemas.microsoft.com/office/drawing/2010/main" val="0"/>
              </a:ext>
            </a:extLst>
          </a:blip>
          <a:srcRect t="21981" r="38185"/>
          <a:stretch/>
        </p:blipFill>
        <p:spPr bwMode="auto">
          <a:xfrm>
            <a:off x="1535430" y="3255726"/>
            <a:ext cx="393065" cy="120015"/>
          </a:xfrm>
          <a:prstGeom prst="rect">
            <a:avLst/>
          </a:prstGeom>
          <a:ln>
            <a:noFill/>
          </a:ln>
          <a:extLst>
            <a:ext uri="{53640926-AAD7-44D8-BBD7-CCE9431645EC}">
              <a14:shadowObscured xmlns:a14="http://schemas.microsoft.com/office/drawing/2010/main"/>
            </a:ext>
          </a:extLst>
        </p:spPr>
      </p:pic>
      <p:pic>
        <p:nvPicPr>
          <p:cNvPr id="15" name="Picture 14"/>
          <p:cNvPicPr/>
          <p:nvPr/>
        </p:nvPicPr>
        <p:blipFill rotWithShape="1">
          <a:blip r:embed="rId6" cstate="print">
            <a:extLst>
              <a:ext uri="{28A0092B-C50C-407E-A947-70E740481C1C}">
                <a14:useLocalDpi xmlns:a14="http://schemas.microsoft.com/office/drawing/2010/main" val="0"/>
              </a:ext>
            </a:extLst>
          </a:blip>
          <a:srcRect t="13725" r="74414" b="14487"/>
          <a:stretch/>
        </p:blipFill>
        <p:spPr bwMode="auto">
          <a:xfrm>
            <a:off x="2432487" y="3237666"/>
            <a:ext cx="253365" cy="140335"/>
          </a:xfrm>
          <a:prstGeom prst="rect">
            <a:avLst/>
          </a:prstGeom>
          <a:ln>
            <a:noFill/>
          </a:ln>
          <a:extLst>
            <a:ext uri="{53640926-AAD7-44D8-BBD7-CCE9431645EC}">
              <a14:shadowObscured xmlns:a14="http://schemas.microsoft.com/office/drawing/2010/main"/>
            </a:ext>
          </a:extLst>
        </p:spPr>
      </p:pic>
      <p:pic>
        <p:nvPicPr>
          <p:cNvPr id="16" name="Picture 15"/>
          <p:cNvPicPr/>
          <p:nvPr/>
        </p:nvPicPr>
        <p:blipFill>
          <a:blip r:embed="rId7" cstate="print">
            <a:extLst>
              <a:ext uri="{28A0092B-C50C-407E-A947-70E740481C1C}">
                <a14:useLocalDpi xmlns:a14="http://schemas.microsoft.com/office/drawing/2010/main" val="0"/>
              </a:ext>
            </a:extLst>
          </a:blip>
          <a:stretch>
            <a:fillRect/>
          </a:stretch>
        </p:blipFill>
        <p:spPr>
          <a:xfrm>
            <a:off x="3174456" y="3237666"/>
            <a:ext cx="161620" cy="130175"/>
          </a:xfrm>
          <a:prstGeom prst="rect">
            <a:avLst/>
          </a:prstGeom>
        </p:spPr>
      </p:pic>
      <p:pic>
        <p:nvPicPr>
          <p:cNvPr id="17" name="Picture 16"/>
          <p:cNvPicPr/>
          <p:nvPr/>
        </p:nvPicPr>
        <p:blipFill>
          <a:blip r:embed="rId8" cstate="print">
            <a:extLst>
              <a:ext uri="{28A0092B-C50C-407E-A947-70E740481C1C}">
                <a14:useLocalDpi xmlns:a14="http://schemas.microsoft.com/office/drawing/2010/main" val="0"/>
              </a:ext>
            </a:extLst>
          </a:blip>
          <a:stretch>
            <a:fillRect/>
          </a:stretch>
        </p:blipFill>
        <p:spPr>
          <a:xfrm>
            <a:off x="4507186" y="3237666"/>
            <a:ext cx="212011" cy="192311"/>
          </a:xfrm>
          <a:prstGeom prst="rect">
            <a:avLst/>
          </a:prstGeom>
        </p:spPr>
      </p:pic>
      <p:pic>
        <p:nvPicPr>
          <p:cNvPr id="18" name="Picture 17"/>
          <p:cNvPicPr/>
          <p:nvPr/>
        </p:nvPicPr>
        <p:blipFill>
          <a:blip r:embed="rId9" cstate="print">
            <a:extLst>
              <a:ext uri="{28A0092B-C50C-407E-A947-70E740481C1C}">
                <a14:useLocalDpi xmlns:a14="http://schemas.microsoft.com/office/drawing/2010/main" val="0"/>
              </a:ext>
            </a:extLst>
          </a:blip>
          <a:stretch>
            <a:fillRect/>
          </a:stretch>
        </p:blipFill>
        <p:spPr>
          <a:xfrm rot="10800000">
            <a:off x="5396550" y="3149401"/>
            <a:ext cx="311150" cy="218440"/>
          </a:xfrm>
          <a:prstGeom prst="rect">
            <a:avLst/>
          </a:prstGeom>
        </p:spPr>
      </p:pic>
      <p:pic>
        <p:nvPicPr>
          <p:cNvPr id="19" name="Picture 18"/>
          <p:cNvPicPr/>
          <p:nvPr/>
        </p:nvPicPr>
        <p:blipFill>
          <a:blip r:embed="rId10" cstate="print">
            <a:extLst>
              <a:ext uri="{28A0092B-C50C-407E-A947-70E740481C1C}">
                <a14:useLocalDpi xmlns:a14="http://schemas.microsoft.com/office/drawing/2010/main" val="0"/>
              </a:ext>
            </a:extLst>
          </a:blip>
          <a:stretch>
            <a:fillRect/>
          </a:stretch>
        </p:blipFill>
        <p:spPr>
          <a:xfrm>
            <a:off x="6657458" y="3141728"/>
            <a:ext cx="361950" cy="250190"/>
          </a:xfrm>
          <a:prstGeom prst="rect">
            <a:avLst/>
          </a:prstGeom>
        </p:spPr>
      </p:pic>
      <p:pic>
        <p:nvPicPr>
          <p:cNvPr id="20" name="Picture 19"/>
          <p:cNvPicPr/>
          <p:nvPr/>
        </p:nvPicPr>
        <p:blipFill>
          <a:blip r:embed="rId11"/>
          <a:stretch>
            <a:fillRect/>
          </a:stretch>
        </p:blipFill>
        <p:spPr>
          <a:xfrm>
            <a:off x="7969166" y="3221590"/>
            <a:ext cx="915154" cy="154151"/>
          </a:xfrm>
          <a:prstGeom prst="rect">
            <a:avLst/>
          </a:prstGeom>
        </p:spPr>
      </p:pic>
      <p:pic>
        <p:nvPicPr>
          <p:cNvPr id="22" name="Picture 21"/>
          <p:cNvPicPr/>
          <p:nvPr/>
        </p:nvPicPr>
        <p:blipFill>
          <a:blip r:embed="rId12"/>
          <a:stretch>
            <a:fillRect/>
          </a:stretch>
        </p:blipFill>
        <p:spPr>
          <a:xfrm>
            <a:off x="2216117" y="3400351"/>
            <a:ext cx="939469" cy="134938"/>
          </a:xfrm>
          <a:prstGeom prst="rect">
            <a:avLst/>
          </a:prstGeom>
        </p:spPr>
      </p:pic>
      <p:pic>
        <p:nvPicPr>
          <p:cNvPr id="23" name="Picture 22"/>
          <p:cNvPicPr/>
          <p:nvPr/>
        </p:nvPicPr>
        <p:blipFill>
          <a:blip r:embed="rId13"/>
          <a:stretch>
            <a:fillRect/>
          </a:stretch>
        </p:blipFill>
        <p:spPr>
          <a:xfrm>
            <a:off x="4312661" y="3408822"/>
            <a:ext cx="1149050" cy="134938"/>
          </a:xfrm>
          <a:prstGeom prst="rect">
            <a:avLst/>
          </a:prstGeom>
        </p:spPr>
      </p:pic>
      <p:pic>
        <p:nvPicPr>
          <p:cNvPr id="24" name="Picture 23"/>
          <p:cNvPicPr/>
          <p:nvPr/>
        </p:nvPicPr>
        <p:blipFill>
          <a:blip r:embed="rId14"/>
          <a:stretch>
            <a:fillRect/>
          </a:stretch>
        </p:blipFill>
        <p:spPr>
          <a:xfrm>
            <a:off x="2508426" y="3871316"/>
            <a:ext cx="767511" cy="94619"/>
          </a:xfrm>
          <a:prstGeom prst="rect">
            <a:avLst/>
          </a:prstGeom>
        </p:spPr>
      </p:pic>
      <p:pic>
        <p:nvPicPr>
          <p:cNvPr id="25" name="Picture 24"/>
          <p:cNvPicPr/>
          <p:nvPr/>
        </p:nvPicPr>
        <p:blipFill>
          <a:blip r:embed="rId15"/>
          <a:stretch>
            <a:fillRect/>
          </a:stretch>
        </p:blipFill>
        <p:spPr>
          <a:xfrm>
            <a:off x="4156237" y="3855458"/>
            <a:ext cx="846038" cy="126333"/>
          </a:xfrm>
          <a:prstGeom prst="rect">
            <a:avLst/>
          </a:prstGeom>
        </p:spPr>
      </p:pic>
      <p:pic>
        <p:nvPicPr>
          <p:cNvPr id="26" name="Picture 25"/>
          <p:cNvPicPr/>
          <p:nvPr/>
        </p:nvPicPr>
        <p:blipFill>
          <a:blip r:embed="rId16"/>
          <a:stretch>
            <a:fillRect/>
          </a:stretch>
        </p:blipFill>
        <p:spPr>
          <a:xfrm>
            <a:off x="6220044" y="3794952"/>
            <a:ext cx="258718" cy="172748"/>
          </a:xfrm>
          <a:prstGeom prst="rect">
            <a:avLst/>
          </a:prstGeom>
        </p:spPr>
      </p:pic>
      <p:pic>
        <p:nvPicPr>
          <p:cNvPr id="27" name="Picture 26"/>
          <p:cNvPicPr/>
          <p:nvPr/>
        </p:nvPicPr>
        <p:blipFill>
          <a:blip r:embed="rId17">
            <a:extLst>
              <a:ext uri="{28A0092B-C50C-407E-A947-70E740481C1C}">
                <a14:useLocalDpi xmlns:a14="http://schemas.microsoft.com/office/drawing/2010/main" val="0"/>
              </a:ext>
            </a:extLst>
          </a:blip>
          <a:stretch>
            <a:fillRect/>
          </a:stretch>
        </p:blipFill>
        <p:spPr>
          <a:xfrm>
            <a:off x="7106781" y="3825447"/>
            <a:ext cx="209688" cy="145415"/>
          </a:xfrm>
          <a:prstGeom prst="rect">
            <a:avLst/>
          </a:prstGeom>
        </p:spPr>
      </p:pic>
      <p:pic>
        <p:nvPicPr>
          <p:cNvPr id="28" name="Picture 27"/>
          <p:cNvPicPr/>
          <p:nvPr/>
        </p:nvPicPr>
        <p:blipFill>
          <a:blip r:embed="rId18">
            <a:extLst>
              <a:ext uri="{28A0092B-C50C-407E-A947-70E740481C1C}">
                <a14:useLocalDpi xmlns:a14="http://schemas.microsoft.com/office/drawing/2010/main" val="0"/>
              </a:ext>
            </a:extLst>
          </a:blip>
          <a:stretch>
            <a:fillRect/>
          </a:stretch>
        </p:blipFill>
        <p:spPr>
          <a:xfrm>
            <a:off x="7969166" y="3835944"/>
            <a:ext cx="229650" cy="140488"/>
          </a:xfrm>
          <a:prstGeom prst="rect">
            <a:avLst/>
          </a:prstGeom>
        </p:spPr>
      </p:pic>
      <p:pic>
        <p:nvPicPr>
          <p:cNvPr id="29" name="Picture 28"/>
          <p:cNvPicPr/>
          <p:nvPr/>
        </p:nvPicPr>
        <p:blipFill>
          <a:blip r:embed="rId19">
            <a:extLst>
              <a:ext uri="{28A0092B-C50C-407E-A947-70E740481C1C}">
                <a14:useLocalDpi xmlns:a14="http://schemas.microsoft.com/office/drawing/2010/main" val="0"/>
              </a:ext>
            </a:extLst>
          </a:blip>
          <a:stretch>
            <a:fillRect/>
          </a:stretch>
        </p:blipFill>
        <p:spPr>
          <a:xfrm>
            <a:off x="2017153" y="3981791"/>
            <a:ext cx="397927" cy="156690"/>
          </a:xfrm>
          <a:prstGeom prst="rect">
            <a:avLst/>
          </a:prstGeom>
        </p:spPr>
      </p:pic>
      <p:pic>
        <p:nvPicPr>
          <p:cNvPr id="30" name="Picture 29"/>
          <p:cNvPicPr/>
          <p:nvPr/>
        </p:nvPicPr>
        <p:blipFill>
          <a:blip r:embed="rId20" cstate="print">
            <a:extLst>
              <a:ext uri="{28A0092B-C50C-407E-A947-70E740481C1C}">
                <a14:useLocalDpi xmlns:a14="http://schemas.microsoft.com/office/drawing/2010/main" val="0"/>
              </a:ext>
            </a:extLst>
          </a:blip>
          <a:stretch>
            <a:fillRect/>
          </a:stretch>
        </p:blipFill>
        <p:spPr>
          <a:xfrm>
            <a:off x="2342266" y="4721450"/>
            <a:ext cx="721618" cy="124674"/>
          </a:xfrm>
          <a:prstGeom prst="rect">
            <a:avLst/>
          </a:prstGeom>
        </p:spPr>
      </p:pic>
      <p:pic>
        <p:nvPicPr>
          <p:cNvPr id="31" name="Picture 30"/>
          <p:cNvPicPr/>
          <p:nvPr/>
        </p:nvPicPr>
        <p:blipFill>
          <a:blip r:embed="rId21" cstate="print">
            <a:extLst>
              <a:ext uri="{28A0092B-C50C-407E-A947-70E740481C1C}">
                <a14:useLocalDpi xmlns:a14="http://schemas.microsoft.com/office/drawing/2010/main" val="0"/>
              </a:ext>
            </a:extLst>
          </a:blip>
          <a:stretch>
            <a:fillRect/>
          </a:stretch>
        </p:blipFill>
        <p:spPr>
          <a:xfrm>
            <a:off x="4157942" y="4721450"/>
            <a:ext cx="214866" cy="140112"/>
          </a:xfrm>
          <a:prstGeom prst="rect">
            <a:avLst/>
          </a:prstGeom>
        </p:spPr>
      </p:pic>
      <p:pic>
        <p:nvPicPr>
          <p:cNvPr id="32" name="Picture 31"/>
          <p:cNvPicPr/>
          <p:nvPr/>
        </p:nvPicPr>
        <p:blipFill>
          <a:blip r:embed="rId22" cstate="print">
            <a:extLst>
              <a:ext uri="{28A0092B-C50C-407E-A947-70E740481C1C}">
                <a14:useLocalDpi xmlns:a14="http://schemas.microsoft.com/office/drawing/2010/main" val="0"/>
              </a:ext>
            </a:extLst>
          </a:blip>
          <a:stretch>
            <a:fillRect/>
          </a:stretch>
        </p:blipFill>
        <p:spPr>
          <a:xfrm>
            <a:off x="5396550" y="4699466"/>
            <a:ext cx="916423" cy="145283"/>
          </a:xfrm>
          <a:prstGeom prst="rect">
            <a:avLst/>
          </a:prstGeom>
        </p:spPr>
      </p:pic>
      <p:pic>
        <p:nvPicPr>
          <p:cNvPr id="33" name="Picture 32"/>
          <p:cNvPicPr/>
          <p:nvPr/>
        </p:nvPicPr>
        <p:blipFill>
          <a:blip r:embed="rId23" cstate="print">
            <a:extLst>
              <a:ext uri="{28A0092B-C50C-407E-A947-70E740481C1C}">
                <a14:useLocalDpi xmlns:a14="http://schemas.microsoft.com/office/drawing/2010/main" val="0"/>
              </a:ext>
            </a:extLst>
          </a:blip>
          <a:stretch>
            <a:fillRect/>
          </a:stretch>
        </p:blipFill>
        <p:spPr>
          <a:xfrm>
            <a:off x="7729863" y="4721881"/>
            <a:ext cx="1206596" cy="114280"/>
          </a:xfrm>
          <a:prstGeom prst="rect">
            <a:avLst/>
          </a:prstGeom>
        </p:spPr>
      </p:pic>
      <p:pic>
        <p:nvPicPr>
          <p:cNvPr id="34" name="Picture 33"/>
          <p:cNvPicPr/>
          <p:nvPr/>
        </p:nvPicPr>
        <p:blipFill>
          <a:blip r:embed="rId24" cstate="print">
            <a:extLst>
              <a:ext uri="{28A0092B-C50C-407E-A947-70E740481C1C}">
                <a14:useLocalDpi xmlns:a14="http://schemas.microsoft.com/office/drawing/2010/main" val="0"/>
              </a:ext>
            </a:extLst>
          </a:blip>
          <a:stretch>
            <a:fillRect/>
          </a:stretch>
        </p:blipFill>
        <p:spPr>
          <a:xfrm>
            <a:off x="3771527" y="4859947"/>
            <a:ext cx="224408" cy="172788"/>
          </a:xfrm>
          <a:prstGeom prst="rect">
            <a:avLst/>
          </a:prstGeom>
        </p:spPr>
      </p:pic>
      <p:pic>
        <p:nvPicPr>
          <p:cNvPr id="35" name="Picture 34"/>
          <p:cNvPicPr/>
          <p:nvPr/>
        </p:nvPicPr>
        <p:blipFill>
          <a:blip r:embed="rId25" cstate="print">
            <a:extLst>
              <a:ext uri="{28A0092B-C50C-407E-A947-70E740481C1C}">
                <a14:useLocalDpi xmlns:a14="http://schemas.microsoft.com/office/drawing/2010/main" val="0"/>
              </a:ext>
            </a:extLst>
          </a:blip>
          <a:stretch>
            <a:fillRect/>
          </a:stretch>
        </p:blipFill>
        <p:spPr>
          <a:xfrm>
            <a:off x="4829940" y="4859947"/>
            <a:ext cx="172335" cy="172787"/>
          </a:xfrm>
          <a:prstGeom prst="rect">
            <a:avLst/>
          </a:prstGeom>
        </p:spPr>
      </p:pic>
      <p:pic>
        <p:nvPicPr>
          <p:cNvPr id="36" name="Picture 35"/>
          <p:cNvPicPr/>
          <p:nvPr/>
        </p:nvPicPr>
        <p:blipFill>
          <a:blip r:embed="rId26" cstate="print">
            <a:extLst>
              <a:ext uri="{28A0092B-C50C-407E-A947-70E740481C1C}">
                <a14:useLocalDpi xmlns:a14="http://schemas.microsoft.com/office/drawing/2010/main" val="0"/>
              </a:ext>
            </a:extLst>
          </a:blip>
          <a:stretch>
            <a:fillRect/>
          </a:stretch>
        </p:blipFill>
        <p:spPr>
          <a:xfrm>
            <a:off x="5932530" y="4860178"/>
            <a:ext cx="186974" cy="160711"/>
          </a:xfrm>
          <a:prstGeom prst="rect">
            <a:avLst/>
          </a:prstGeom>
        </p:spPr>
      </p:pic>
      <p:pic>
        <p:nvPicPr>
          <p:cNvPr id="7" name="Picture 6"/>
          <p:cNvPicPr>
            <a:picLocks noChangeAspect="1"/>
          </p:cNvPicPr>
          <p:nvPr/>
        </p:nvPicPr>
        <p:blipFill>
          <a:blip r:embed="rId27"/>
          <a:stretch>
            <a:fillRect/>
          </a:stretch>
        </p:blipFill>
        <p:spPr>
          <a:xfrm>
            <a:off x="2059191" y="5711199"/>
            <a:ext cx="546762" cy="143326"/>
          </a:xfrm>
          <a:prstGeom prst="rect">
            <a:avLst/>
          </a:prstGeom>
        </p:spPr>
      </p:pic>
      <p:pic>
        <p:nvPicPr>
          <p:cNvPr id="8" name="Picture 7"/>
          <p:cNvPicPr>
            <a:picLocks noChangeAspect="1"/>
          </p:cNvPicPr>
          <p:nvPr/>
        </p:nvPicPr>
        <p:blipFill>
          <a:blip r:embed="rId28"/>
          <a:stretch>
            <a:fillRect/>
          </a:stretch>
        </p:blipFill>
        <p:spPr>
          <a:xfrm>
            <a:off x="3192243" y="5584565"/>
            <a:ext cx="167388" cy="251082"/>
          </a:xfrm>
          <a:prstGeom prst="rect">
            <a:avLst/>
          </a:prstGeom>
        </p:spPr>
      </p:pic>
      <p:pic>
        <p:nvPicPr>
          <p:cNvPr id="10" name="Picture 9"/>
          <p:cNvPicPr>
            <a:picLocks noChangeAspect="1"/>
          </p:cNvPicPr>
          <p:nvPr/>
        </p:nvPicPr>
        <p:blipFill rotWithShape="1">
          <a:blip r:embed="rId29"/>
          <a:srcRect l="8463" t="5394" r="7364" b="8532"/>
          <a:stretch/>
        </p:blipFill>
        <p:spPr>
          <a:xfrm>
            <a:off x="3924731" y="5640479"/>
            <a:ext cx="204770" cy="208301"/>
          </a:xfrm>
          <a:prstGeom prst="rect">
            <a:avLst/>
          </a:prstGeom>
        </p:spPr>
      </p:pic>
      <p:pic>
        <p:nvPicPr>
          <p:cNvPr id="11" name="Picture 10"/>
          <p:cNvPicPr>
            <a:picLocks noChangeAspect="1"/>
          </p:cNvPicPr>
          <p:nvPr/>
        </p:nvPicPr>
        <p:blipFill>
          <a:blip r:embed="rId30"/>
          <a:stretch>
            <a:fillRect/>
          </a:stretch>
        </p:blipFill>
        <p:spPr>
          <a:xfrm>
            <a:off x="4827544" y="5686979"/>
            <a:ext cx="1089412" cy="159953"/>
          </a:xfrm>
          <a:prstGeom prst="rect">
            <a:avLst/>
          </a:prstGeom>
        </p:spPr>
      </p:pic>
      <p:pic>
        <p:nvPicPr>
          <p:cNvPr id="12" name="Picture 11"/>
          <p:cNvPicPr>
            <a:picLocks noChangeAspect="1"/>
          </p:cNvPicPr>
          <p:nvPr/>
        </p:nvPicPr>
        <p:blipFill>
          <a:blip r:embed="rId31"/>
          <a:stretch>
            <a:fillRect/>
          </a:stretch>
        </p:blipFill>
        <p:spPr>
          <a:xfrm>
            <a:off x="6590025" y="5686979"/>
            <a:ext cx="333263" cy="160885"/>
          </a:xfrm>
          <a:prstGeom prst="rect">
            <a:avLst/>
          </a:prstGeom>
        </p:spPr>
      </p:pic>
      <p:pic>
        <p:nvPicPr>
          <p:cNvPr id="13" name="Picture 12"/>
          <p:cNvPicPr>
            <a:picLocks noChangeAspect="1"/>
          </p:cNvPicPr>
          <p:nvPr/>
        </p:nvPicPr>
        <p:blipFill>
          <a:blip r:embed="rId32"/>
          <a:stretch>
            <a:fillRect/>
          </a:stretch>
        </p:blipFill>
        <p:spPr>
          <a:xfrm>
            <a:off x="7610969" y="5602284"/>
            <a:ext cx="257175" cy="233363"/>
          </a:xfrm>
          <a:prstGeom prst="rect">
            <a:avLst/>
          </a:prstGeom>
        </p:spPr>
      </p:pic>
      <p:pic>
        <p:nvPicPr>
          <p:cNvPr id="2048" name="Picture 2047"/>
          <p:cNvPicPr>
            <a:picLocks noChangeAspect="1"/>
          </p:cNvPicPr>
          <p:nvPr/>
        </p:nvPicPr>
        <p:blipFill>
          <a:blip r:embed="rId33"/>
          <a:stretch>
            <a:fillRect/>
          </a:stretch>
        </p:blipFill>
        <p:spPr>
          <a:xfrm>
            <a:off x="8624555" y="5610026"/>
            <a:ext cx="267925" cy="225621"/>
          </a:xfrm>
          <a:prstGeom prst="rect">
            <a:avLst/>
          </a:prstGeom>
        </p:spPr>
      </p:pic>
    </p:spTree>
    <p:extLst>
      <p:ext uri="{BB962C8B-B14F-4D97-AF65-F5344CB8AC3E}">
        <p14:creationId xmlns:p14="http://schemas.microsoft.com/office/powerpoint/2010/main" val="1746735200"/>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66873" y="404663"/>
            <a:ext cx="950912" cy="943335"/>
          </a:xfrm>
          <a:prstGeom prst="rect">
            <a:avLst/>
          </a:prstGeom>
        </p:spPr>
      </p:pic>
      <p:sp>
        <p:nvSpPr>
          <p:cNvPr id="6" name="TextBox 5"/>
          <p:cNvSpPr txBox="1"/>
          <p:nvPr/>
        </p:nvSpPr>
        <p:spPr>
          <a:xfrm>
            <a:off x="1317785" y="476672"/>
            <a:ext cx="5904656"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History</a:t>
            </a:r>
          </a:p>
        </p:txBody>
      </p:sp>
      <p:sp>
        <p:nvSpPr>
          <p:cNvPr id="7" name="TextBox 6"/>
          <p:cNvSpPr txBox="1"/>
          <p:nvPr/>
        </p:nvSpPr>
        <p:spPr>
          <a:xfrm>
            <a:off x="236711" y="1744731"/>
            <a:ext cx="3336047" cy="3139321"/>
          </a:xfrm>
          <a:prstGeom prst="rect">
            <a:avLst/>
          </a:prstGeom>
          <a:noFill/>
        </p:spPr>
        <p:txBody>
          <a:bodyPr wrap="square" rtlCol="0">
            <a:spAutoFit/>
          </a:bodyPr>
          <a:lstStyle/>
          <a:p>
            <a:pPr>
              <a:lnSpc>
                <a:spcPct val="150000"/>
              </a:lnSpc>
            </a:pPr>
            <a:r>
              <a:rPr lang="en-GB" sz="2200">
                <a:solidFill>
                  <a:srgbClr val="002060"/>
                </a:solidFill>
                <a:latin typeface="Tahoma" panose="020B0604030504040204" pitchFamily="34" charset="0"/>
                <a:ea typeface="Tahoma" panose="020B0604030504040204" pitchFamily="34" charset="0"/>
                <a:cs typeface="Tahoma" panose="020B0604030504040204" pitchFamily="34" charset="0"/>
                <a:hlinkClick r:id="rId4" action="ppaction://hlinksldjump"/>
              </a:rPr>
              <a:t>Local history</a:t>
            </a:r>
          </a:p>
          <a:p>
            <a:pPr>
              <a:lnSpc>
                <a:spcPct val="150000"/>
              </a:lnSpc>
            </a:pPr>
            <a:r>
              <a:rPr lang="en-GB" sz="2200">
                <a:solidFill>
                  <a:srgbClr val="002060"/>
                </a:solidFill>
                <a:latin typeface="Tahoma" panose="020B0604030504040204" pitchFamily="34" charset="0"/>
                <a:ea typeface="Tahoma" panose="020B0604030504040204" pitchFamily="34" charset="0"/>
                <a:cs typeface="Tahoma" panose="020B0604030504040204" pitchFamily="34" charset="0"/>
                <a:hlinkClick r:id="rId4" action="ppaction://hlinksldjump"/>
              </a:rPr>
              <a:t>British history</a:t>
            </a:r>
            <a:endParaRPr lang="en-GB" sz="22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2200">
                <a:solidFill>
                  <a:srgbClr val="002060"/>
                </a:solidFill>
                <a:latin typeface="Tahoma" panose="020B0604030504040204" pitchFamily="34" charset="0"/>
                <a:ea typeface="Tahoma" panose="020B0604030504040204" pitchFamily="34" charset="0"/>
                <a:cs typeface="Tahoma" panose="020B0604030504040204" pitchFamily="34" charset="0"/>
                <a:hlinkClick r:id="rId5" action="ppaction://hlinksldjump"/>
              </a:rPr>
              <a:t>World history</a:t>
            </a:r>
          </a:p>
          <a:p>
            <a:pPr>
              <a:lnSpc>
                <a:spcPct val="150000"/>
              </a:lnSpc>
            </a:pPr>
            <a:r>
              <a:rPr lang="en-GB" sz="2200">
                <a:solidFill>
                  <a:srgbClr val="002060"/>
                </a:solidFill>
                <a:latin typeface="Tahoma" panose="020B0604030504040204" pitchFamily="34" charset="0"/>
                <a:ea typeface="Tahoma" panose="020B0604030504040204" pitchFamily="34" charset="0"/>
                <a:cs typeface="Tahoma" panose="020B0604030504040204" pitchFamily="34" charset="0"/>
                <a:hlinkClick r:id="rId5" action="ppaction://hlinksldjump"/>
              </a:rPr>
              <a:t>Disciplinary Knowledge </a:t>
            </a:r>
            <a:endParaRPr lang="en-GB" sz="22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endParaRPr lang="en-GB" sz="22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endParaRPr lang="en-GB" sz="2200">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10" name="TextBox 9"/>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6"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pic>
        <p:nvPicPr>
          <p:cNvPr id="8" name="Picture 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594043" y="1966646"/>
            <a:ext cx="5313246" cy="3542164"/>
          </a:xfrm>
          <a:prstGeom prst="rect">
            <a:avLst/>
          </a:prstGeom>
        </p:spPr>
      </p:pic>
    </p:spTree>
    <p:extLst>
      <p:ext uri="{BB962C8B-B14F-4D97-AF65-F5344CB8AC3E}">
        <p14:creationId xmlns:p14="http://schemas.microsoft.com/office/powerpoint/2010/main" val="2071306590"/>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5904656" cy="646331"/>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a:ln>
                  <a:noFill/>
                </a:ln>
                <a:solidFill>
                  <a:srgbClr val="002060"/>
                </a:solidFill>
                <a:effectLst/>
                <a:uLnTx/>
                <a:uFillTx/>
                <a:latin typeface="Tahoma"/>
                <a:ea typeface="Tahoma"/>
                <a:cs typeface="Tahoma"/>
              </a:rPr>
              <a:t>History  EYFS</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1F497D"/>
                </a:solidFill>
                <a:effectLst/>
                <a:uLnTx/>
                <a:uFillTx/>
                <a:latin typeface="Tahoma" panose="020B0604030504040204" pitchFamily="34" charset="0"/>
                <a:ea typeface="Tahoma" panose="020B0604030504040204" pitchFamily="34" charset="0"/>
                <a:cs typeface="Tahoma" panose="020B0604030504040204" pitchFamily="34" charset="0"/>
                <a:hlinkClick r:id="" action="ppaction://noaction"/>
              </a:rPr>
              <a:t>Contents</a:t>
            </a:r>
            <a:endParaRPr kumimoji="0" lang="en-GB" sz="1800" b="1" i="0" u="none" strike="noStrike" kern="1200" cap="none" spc="0" normalizeH="0" baseline="0" noProof="0">
              <a:ln>
                <a:noFill/>
              </a:ln>
              <a:solidFill>
                <a:srgbClr val="1F497D"/>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7380312" y="620688"/>
            <a:ext cx="1656183" cy="338554"/>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a:ln>
                  <a:noFill/>
                </a:ln>
                <a:solidFill>
                  <a:srgbClr val="1F497D"/>
                </a:solidFill>
                <a:effectLst/>
                <a:uLnTx/>
                <a:uFillTx/>
                <a:latin typeface="Tahoma"/>
                <a:ea typeface="Tahoma"/>
                <a:cs typeface="Tahoma"/>
                <a:hlinkClick r:id="" action="ppaction://noaction">
                  <a:extLst>
                    <a:ext uri="{A12FA001-AC4F-418D-AE19-62706E023703}">
                      <ahyp:hlinkClr xmlns:ahyp="http://schemas.microsoft.com/office/drawing/2018/hyperlinkcolor" val="tx"/>
                    </a:ext>
                  </a:extLst>
                </a:hlinkClick>
              </a:rPr>
              <a:t>History Home</a:t>
            </a:r>
            <a:endParaRPr kumimoji="0" lang="en-GB" sz="1600" b="1" i="0" u="none" strike="noStrike" kern="1200" cap="none" spc="0" normalizeH="0" baseline="0" noProof="0">
              <a:ln>
                <a:noFill/>
              </a:ln>
              <a:solidFill>
                <a:srgbClr val="1F497D"/>
              </a:solidFill>
              <a:effectLst/>
              <a:uLnTx/>
              <a:uFillTx/>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nvGraphicFramePr>
        <p:xfrm>
          <a:off x="248210" y="959242"/>
          <a:ext cx="8644270" cy="2661782"/>
        </p:xfrm>
        <a:graphic>
          <a:graphicData uri="http://schemas.openxmlformats.org/drawingml/2006/table">
            <a:tbl>
              <a:tblPr firstRow="1" firstCol="1" bandRow="1">
                <a:tableStyleId>{5C22544A-7EE6-4342-B048-85BDC9FD1C3A}</a:tableStyleId>
              </a:tblPr>
              <a:tblGrid>
                <a:gridCol w="995728">
                  <a:extLst>
                    <a:ext uri="{9D8B030D-6E8A-4147-A177-3AD203B41FA5}">
                      <a16:colId xmlns:a16="http://schemas.microsoft.com/office/drawing/2014/main" val="20000"/>
                    </a:ext>
                  </a:extLst>
                </a:gridCol>
                <a:gridCol w="7648542">
                  <a:extLst>
                    <a:ext uri="{9D8B030D-6E8A-4147-A177-3AD203B41FA5}">
                      <a16:colId xmlns:a16="http://schemas.microsoft.com/office/drawing/2014/main" val="20001"/>
                    </a:ext>
                  </a:extLst>
                </a:gridCol>
              </a:tblGrid>
              <a:tr h="481415">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10000"/>
                  </a:ext>
                </a:extLst>
              </a:tr>
              <a:tr h="2180367">
                <a:tc>
                  <a:txBody>
                    <a:bodyPr/>
                    <a:lstStyle/>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Talk about members of their immediate family and community. </a:t>
                      </a:r>
                    </a:p>
                    <a:p>
                      <a:pPr marL="171450" indent="-171450" algn="l">
                        <a:lnSpc>
                          <a:spcPct val="115000"/>
                        </a:lnSpc>
                        <a:spcAft>
                          <a:spcPts val="0"/>
                        </a:spcAft>
                        <a:buFont typeface="Arial" panose="020B0604020202020204" pitchFamily="34" charset="0"/>
                        <a:buChar char="•"/>
                      </a:pPr>
                      <a:r>
                        <a:rPr lang="en-GB" sz="800">
                          <a:latin typeface="Tahoma" panose="020B0604030504040204" pitchFamily="34" charset="0"/>
                          <a:ea typeface="Tahoma" panose="020B0604030504040204" pitchFamily="34" charset="0"/>
                          <a:cs typeface="Tahoma" panose="020B0604030504040204" pitchFamily="34" charset="0"/>
                        </a:rPr>
                        <a:t>Talk about who lives with them in their homes.</a:t>
                      </a:r>
                    </a:p>
                    <a:p>
                      <a:pPr marL="171450" indent="-171450" algn="l">
                        <a:lnSpc>
                          <a:spcPct val="115000"/>
                        </a:lnSpc>
                        <a:spcAft>
                          <a:spcPts val="0"/>
                        </a:spcAft>
                        <a:buFont typeface="Arial" panose="020B0604020202020204" pitchFamily="34" charset="0"/>
                        <a:buChar char="•"/>
                      </a:pPr>
                      <a:r>
                        <a:rPr lang="en-GB" sz="8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Comment on images of familiar situations in the past</a:t>
                      </a:r>
                    </a:p>
                    <a:p>
                      <a:pPr marL="171450" indent="-171450" algn="l">
                        <a:lnSpc>
                          <a:spcPct val="115000"/>
                        </a:lnSpc>
                        <a:spcAft>
                          <a:spcPts val="0"/>
                        </a:spcAft>
                        <a:buFont typeface="Arial" panose="020B0604020202020204" pitchFamily="34" charset="0"/>
                        <a:buChar char="•"/>
                      </a:pPr>
                      <a:r>
                        <a:rPr lang="en-GB" sz="8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Compare and contrast characters from stories, including figures from the past</a:t>
                      </a:r>
                    </a:p>
                    <a:p>
                      <a:pPr marL="171450" indent="-171450" algn="l">
                        <a:lnSpc>
                          <a:spcPct val="115000"/>
                        </a:lnSpc>
                        <a:spcAft>
                          <a:spcPts val="0"/>
                        </a:spcAft>
                        <a:buFont typeface="Arial" panose="020B0604020202020204" pitchFamily="34" charset="0"/>
                        <a:buChar char="•"/>
                      </a:pPr>
                      <a:r>
                        <a:rPr lang="en-GB" sz="8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Talk about the lives of the people around them and their roles in society</a:t>
                      </a:r>
                    </a:p>
                    <a:p>
                      <a:pPr marL="171450" indent="-171450" algn="l">
                        <a:lnSpc>
                          <a:spcPct val="115000"/>
                        </a:lnSpc>
                        <a:spcAft>
                          <a:spcPts val="0"/>
                        </a:spcAft>
                        <a:buFont typeface="Arial" panose="020B0604020202020204" pitchFamily="34" charset="0"/>
                        <a:buChar char="•"/>
                      </a:pPr>
                      <a:r>
                        <a:rPr lang="en-GB" sz="8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Create a timeline of special events at school</a:t>
                      </a:r>
                    </a:p>
                    <a:p>
                      <a:pPr marL="171450" indent="-171450" algn="l">
                        <a:lnSpc>
                          <a:spcPct val="115000"/>
                        </a:lnSpc>
                        <a:spcAft>
                          <a:spcPts val="0"/>
                        </a:spcAft>
                        <a:buFont typeface="Arial" panose="020B0604020202020204" pitchFamily="34" charset="0"/>
                        <a:buChar char="•"/>
                      </a:pPr>
                      <a:r>
                        <a:rPr lang="en-GB" sz="8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Know some similarities and differences between things in the past and now, drawing on their experiences and what has been read in class</a:t>
                      </a:r>
                    </a:p>
                    <a:p>
                      <a:pPr marL="171450" indent="-171450" algn="l">
                        <a:lnSpc>
                          <a:spcPct val="115000"/>
                        </a:lnSpc>
                        <a:spcAft>
                          <a:spcPts val="0"/>
                        </a:spcAft>
                        <a:buFont typeface="Arial" panose="020B0604020202020204" pitchFamily="34" charset="0"/>
                        <a:buChar char="•"/>
                      </a:pPr>
                      <a:r>
                        <a:rPr lang="en-GB" sz="8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Understand the past through settings, characters and events encountered in books read in class and storytelling</a:t>
                      </a:r>
                    </a:p>
                    <a:p>
                      <a:pPr marL="171450" indent="-171450" algn="l">
                        <a:lnSpc>
                          <a:spcPct val="115000"/>
                        </a:lnSpc>
                        <a:spcAft>
                          <a:spcPts val="0"/>
                        </a:spcAft>
                        <a:buFont typeface="Arial" panose="020B0604020202020204" pitchFamily="34" charset="0"/>
                        <a:buChar char="•"/>
                      </a:pPr>
                      <a:endParaRPr lang="en-GB" sz="8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endParaRPr lang="en-GB" sz="8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endParaRPr>
                    </a:p>
                    <a:p>
                      <a:pPr marL="0" indent="0" algn="l">
                        <a:lnSpc>
                          <a:spcPct val="115000"/>
                        </a:lnSpc>
                        <a:spcAft>
                          <a:spcPts val="0"/>
                        </a:spcAft>
                        <a:buFont typeface="Arial" panose="020B0604020202020204" pitchFamily="34" charset="0"/>
                        <a:buNone/>
                      </a:pPr>
                      <a:r>
                        <a:rPr lang="en-GB" sz="8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History Topics : It’s Good to be Me, Dinosaurs, Growing, Celebrations(Diwali, Christmas), </a:t>
                      </a:r>
                      <a:r>
                        <a:rPr lang="en-GB" sz="800" b="0" i="0" u="none" strike="noStrike" kern="1200" baseline="0" err="1">
                          <a:solidFill>
                            <a:schemeClr val="dk1"/>
                          </a:solidFill>
                          <a:latin typeface="Tahoma" panose="020B0604030504040204" pitchFamily="34" charset="0"/>
                          <a:ea typeface="Tahoma" panose="020B0604030504040204" pitchFamily="34" charset="0"/>
                          <a:cs typeface="Tahoma" panose="020B0604030504040204" pitchFamily="34" charset="0"/>
                        </a:rPr>
                        <a:t>Seasides</a:t>
                      </a:r>
                      <a:r>
                        <a:rPr lang="en-GB" sz="8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 Now and Then)</a:t>
                      </a:r>
                    </a:p>
                    <a:p>
                      <a:r>
                        <a:rPr lang="en-GB" sz="8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	</a:t>
                      </a:r>
                    </a:p>
                    <a:p>
                      <a:pPr marL="171450" indent="-171450" algn="l">
                        <a:lnSpc>
                          <a:spcPct val="115000"/>
                        </a:lnSpc>
                        <a:spcAft>
                          <a:spcPts val="0"/>
                        </a:spcAft>
                        <a:buFont typeface="Arial" panose="020B0604020202020204" pitchFamily="34" charset="0"/>
                        <a:buChar char="•"/>
                      </a:pPr>
                      <a:endParaRPr lang="en-GB" sz="8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endParaRPr>
                    </a:p>
                    <a:p>
                      <a:r>
                        <a:rPr lang="en-GB" sz="800" b="0" i="0" u="none" strike="noStrike" kern="1200" baseline="0">
                          <a:solidFill>
                            <a:schemeClr val="dk1"/>
                          </a:solidFill>
                          <a:latin typeface="+mn-lt"/>
                          <a:ea typeface="+mn-ea"/>
                          <a:cs typeface="+mn-cs"/>
                        </a:rPr>
                        <a:t>	</a:t>
                      </a:r>
                    </a:p>
                    <a:p>
                      <a:pPr marL="171450" indent="-171450" algn="l">
                        <a:lnSpc>
                          <a:spcPct val="115000"/>
                        </a:lnSpc>
                        <a:spcAft>
                          <a:spcPts val="0"/>
                        </a:spcAft>
                        <a:buFont typeface="Arial" panose="020B0604020202020204" pitchFamily="34" charset="0"/>
                        <a:buChar char="•"/>
                      </a:pPr>
                      <a:endParaRPr lang="en-GB" sz="800" b="1">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415211586"/>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5904656" cy="646331"/>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a:ln>
                  <a:noFill/>
                </a:ln>
                <a:solidFill>
                  <a:srgbClr val="002060"/>
                </a:solidFill>
                <a:effectLst/>
                <a:uLnTx/>
                <a:uFillTx/>
                <a:latin typeface="Tahoma"/>
                <a:ea typeface="Tahoma"/>
                <a:cs typeface="Tahoma"/>
              </a:rPr>
              <a:t>History Years 1-2</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1F497D"/>
                </a:solidFill>
                <a:effectLst/>
                <a:uLnTx/>
                <a:uFillTx/>
                <a:latin typeface="Tahoma" panose="020B0604030504040204" pitchFamily="34" charset="0"/>
                <a:ea typeface="Tahoma" panose="020B0604030504040204" pitchFamily="34" charset="0"/>
                <a:cs typeface="Tahoma" panose="020B0604030504040204" pitchFamily="34" charset="0"/>
                <a:hlinkClick r:id="" action="ppaction://noaction"/>
              </a:rPr>
              <a:t>Contents</a:t>
            </a:r>
            <a:endParaRPr kumimoji="0" lang="en-GB" sz="1800" b="1" i="0" u="none" strike="noStrike" kern="1200" cap="none" spc="0" normalizeH="0" baseline="0" noProof="0">
              <a:ln>
                <a:noFill/>
              </a:ln>
              <a:solidFill>
                <a:srgbClr val="1F497D"/>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7380312" y="620688"/>
            <a:ext cx="1656183" cy="338554"/>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a:ln>
                  <a:noFill/>
                </a:ln>
                <a:solidFill>
                  <a:srgbClr val="1F497D"/>
                </a:solidFill>
                <a:effectLst/>
                <a:uLnTx/>
                <a:uFillTx/>
                <a:latin typeface="Tahoma"/>
                <a:ea typeface="Tahoma"/>
                <a:cs typeface="Tahoma"/>
                <a:hlinkClick r:id="" action="ppaction://noaction">
                  <a:extLst>
                    <a:ext uri="{A12FA001-AC4F-418D-AE19-62706E023703}">
                      <ahyp:hlinkClr xmlns:ahyp="http://schemas.microsoft.com/office/drawing/2018/hyperlinkcolor" val="tx"/>
                    </a:ext>
                  </a:extLst>
                </a:hlinkClick>
              </a:rPr>
              <a:t>History Home</a:t>
            </a:r>
            <a:endParaRPr kumimoji="0" lang="en-GB" sz="1600" b="1" i="0" u="none" strike="noStrike" kern="1200" cap="none" spc="0" normalizeH="0" baseline="0" noProof="0">
              <a:ln>
                <a:noFill/>
              </a:ln>
              <a:solidFill>
                <a:srgbClr val="1F497D"/>
              </a:solidFill>
              <a:effectLst/>
              <a:uLnTx/>
              <a:uFillTx/>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nvGraphicFramePr>
        <p:xfrm>
          <a:off x="248210" y="959242"/>
          <a:ext cx="6094516" cy="5677096"/>
        </p:xfrm>
        <a:graphic>
          <a:graphicData uri="http://schemas.openxmlformats.org/drawingml/2006/table">
            <a:tbl>
              <a:tblPr firstRow="1" firstCol="1" bandRow="1">
                <a:tableStyleId>{5C22544A-7EE6-4342-B048-85BDC9FD1C3A}</a:tableStyleId>
              </a:tblPr>
              <a:tblGrid>
                <a:gridCol w="995728">
                  <a:extLst>
                    <a:ext uri="{9D8B030D-6E8A-4147-A177-3AD203B41FA5}">
                      <a16:colId xmlns:a16="http://schemas.microsoft.com/office/drawing/2014/main" val="20000"/>
                    </a:ext>
                  </a:extLst>
                </a:gridCol>
                <a:gridCol w="2549034">
                  <a:extLst>
                    <a:ext uri="{9D8B030D-6E8A-4147-A177-3AD203B41FA5}">
                      <a16:colId xmlns:a16="http://schemas.microsoft.com/office/drawing/2014/main" val="20001"/>
                    </a:ext>
                  </a:extLst>
                </a:gridCol>
                <a:gridCol w="2549754">
                  <a:extLst>
                    <a:ext uri="{9D8B030D-6E8A-4147-A177-3AD203B41FA5}">
                      <a16:colId xmlns:a16="http://schemas.microsoft.com/office/drawing/2014/main" val="20002"/>
                    </a:ext>
                  </a:extLst>
                </a:gridCol>
              </a:tblGrid>
              <a:tr h="355189">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1</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2</a:t>
                      </a:r>
                    </a:p>
                  </a:txBody>
                  <a:tcPr marL="23581" marR="23581" marT="0" marB="0" anchor="ctr"/>
                </a:tc>
                <a:extLst>
                  <a:ext uri="{0D108BD9-81ED-4DB2-BD59-A6C34878D82A}">
                    <a16:rowId xmlns:a16="http://schemas.microsoft.com/office/drawing/2014/main" val="10000"/>
                  </a:ext>
                </a:extLst>
              </a:tr>
              <a:tr h="1608679">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Local History</a:t>
                      </a:r>
                    </a:p>
                  </a:txBody>
                  <a:tcPr marL="23581" marR="23581" marT="0" marB="0" anchor="ctr"/>
                </a:tc>
                <a:tc>
                  <a:txBody>
                    <a:bodyPr/>
                    <a:lstStyle/>
                    <a:p>
                      <a:pPr algn="ctr">
                        <a:lnSpc>
                          <a:spcPct val="115000"/>
                        </a:lnSpc>
                        <a:spcAft>
                          <a:spcPts val="0"/>
                        </a:spcAft>
                      </a:pPr>
                      <a:r>
                        <a:rPr lang="en-GB" sz="800" baseline="0">
                          <a:effectLst/>
                          <a:latin typeface="Tahoma" panose="020B0604030504040204" pitchFamily="34" charset="0"/>
                          <a:ea typeface="Tahoma" panose="020B0604030504040204" pitchFamily="34" charset="0"/>
                          <a:cs typeface="Tahoma" panose="020B0604030504040204" pitchFamily="34" charset="0"/>
                        </a:rPr>
                        <a:t>Gain an understanding of Victorian childhood linked to the Museum of Lincolnshire Life.</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Gain an understanding of the role of Castles in the local area </a:t>
                      </a:r>
                    </a:p>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(Newark, Lincoln, Nottingham).</a:t>
                      </a: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10001"/>
                  </a:ext>
                </a:extLst>
              </a:tr>
              <a:tr h="628544">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Queen Victoria, Florence Nightingale, hospitals, schools, toys, holiday, different, compare, transport, trains, past time, chimney sweep, abacus, blackboard, cane, slate, chalk, butler, servants, steam engine and factories. </a:t>
                      </a:r>
                    </a:p>
                  </a:txBody>
                  <a:tcPr marL="23581" marR="23581" marT="0" marB="0" anchor="ct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Castles, jester, knight, Lord, nobleman, Motte and Bailey, moat, Portcullis, battlements, defend, attack, </a:t>
                      </a:r>
                      <a:r>
                        <a:rPr lang="en-GB" sz="800" kern="1200" err="1">
                          <a:solidFill>
                            <a:schemeClr val="dk1"/>
                          </a:solidFill>
                          <a:effectLst/>
                          <a:latin typeface="Tahoma" panose="020B0604030504040204" pitchFamily="34" charset="0"/>
                          <a:ea typeface="Tahoma" panose="020B0604030504040204" pitchFamily="34" charset="0"/>
                          <a:cs typeface="Tahoma" panose="020B0604030504040204" pitchFamily="34" charset="0"/>
                        </a:rPr>
                        <a:t>arrowslits</a:t>
                      </a:r>
                      <a:r>
                        <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 drawbridge, catapult, Bishop Alexander of Lincoln, King John and ruins.</a:t>
                      </a: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476958427"/>
                  </a:ext>
                </a:extLst>
              </a:tr>
              <a:tr h="1960845">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British History</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Understand a change or historical event within living memory.</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Understand a significant </a:t>
                      </a:r>
                    </a:p>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event in British History:</a:t>
                      </a:r>
                    </a:p>
                    <a:p>
                      <a:pPr marL="171450" indent="-171450" algn="ctr">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Great Fire of London</a:t>
                      </a:r>
                    </a:p>
                    <a:p>
                      <a:pPr marL="171450" indent="-171450" algn="ctr">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The Titanic</a:t>
                      </a:r>
                    </a:p>
                    <a:p>
                      <a:pPr marL="171450" indent="-171450" algn="ctr">
                        <a:lnSpc>
                          <a:spcPct val="115000"/>
                        </a:lnSpc>
                        <a:spcAft>
                          <a:spcPts val="0"/>
                        </a:spcAft>
                        <a:buFont typeface="Arial" panose="020B0604020202020204" pitchFamily="34" charset="0"/>
                        <a:buChar char="•"/>
                      </a:pPr>
                      <a:r>
                        <a:rPr lang="en-GB" sz="800">
                          <a:effectLst/>
                          <a:latin typeface="Tahoma" panose="020B0604030504040204" pitchFamily="34" charset="0"/>
                          <a:ea typeface="Tahoma" panose="020B0604030504040204" pitchFamily="34" charset="0"/>
                          <a:cs typeface="Tahoma" panose="020B0604030504040204" pitchFamily="34" charset="0"/>
                        </a:rPr>
                        <a:t>The first railway.</a:t>
                      </a:r>
                    </a:p>
                  </a:txBody>
                  <a:tcPr marL="23581" marR="23581" marT="0" marB="0" anchor="ctr"/>
                </a:tc>
                <a:extLst>
                  <a:ext uri="{0D108BD9-81ED-4DB2-BD59-A6C34878D82A}">
                    <a16:rowId xmlns:a16="http://schemas.microsoft.com/office/drawing/2014/main" val="10002"/>
                  </a:ext>
                </a:extLst>
              </a:tr>
              <a:tr h="1065567">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Compare, change, transport, develop, progress, future, televisions, computers, technology, and telephones.</a:t>
                      </a:r>
                    </a:p>
                  </a:txBody>
                  <a:tcPr marL="23581" marR="23581" marT="0" marB="0" anchor="ct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Tudor houses, water squirts, narrow, Samuel Pepys, diary, bakery, Pudding Lane, 1666, River Thames, Mayor, St Pauls Cathedral, Belfast, lifeboats, passengers, survivors and disaster.</a:t>
                      </a: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562241514"/>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5904656" cy="646331"/>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a:ln>
                  <a:noFill/>
                </a:ln>
                <a:solidFill>
                  <a:srgbClr val="002060"/>
                </a:solidFill>
                <a:effectLst/>
                <a:uLnTx/>
                <a:uFillTx/>
                <a:latin typeface="Tahoma"/>
                <a:ea typeface="Tahoma"/>
                <a:cs typeface="Tahoma"/>
              </a:rPr>
              <a:t>History Years 3 to 6</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1F497D"/>
                </a:solidFill>
                <a:effectLst/>
                <a:uLnTx/>
                <a:uFillTx/>
                <a:latin typeface="Tahoma" panose="020B0604030504040204" pitchFamily="34" charset="0"/>
                <a:ea typeface="Tahoma" panose="020B0604030504040204" pitchFamily="34" charset="0"/>
                <a:cs typeface="Tahoma" panose="020B0604030504040204" pitchFamily="34" charset="0"/>
                <a:hlinkClick r:id="" action="ppaction://noaction"/>
              </a:rPr>
              <a:t>Contents</a:t>
            </a:r>
            <a:endParaRPr kumimoji="0" lang="en-GB" sz="1800" b="1" i="0" u="none" strike="noStrike" kern="1200" cap="none" spc="0" normalizeH="0" baseline="0" noProof="0">
              <a:ln>
                <a:noFill/>
              </a:ln>
              <a:solidFill>
                <a:srgbClr val="1F497D"/>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6992124" y="563179"/>
            <a:ext cx="2044371" cy="338554"/>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a:ln>
                  <a:noFill/>
                </a:ln>
                <a:solidFill>
                  <a:srgbClr val="1F497D"/>
                </a:solidFill>
                <a:effectLst/>
                <a:uLnTx/>
                <a:uFillTx/>
                <a:latin typeface="Tahoma"/>
                <a:ea typeface="Tahoma"/>
                <a:cs typeface="Tahoma"/>
                <a:hlinkClick r:id="" action="ppaction://noaction">
                  <a:extLst>
                    <a:ext uri="{A12FA001-AC4F-418D-AE19-62706E023703}">
                      <ahyp:hlinkClr xmlns:ahyp="http://schemas.microsoft.com/office/drawing/2018/hyperlinkcolor" val="tx"/>
                    </a:ext>
                  </a:extLst>
                </a:hlinkClick>
              </a:rPr>
              <a:t>History Home</a:t>
            </a:r>
            <a:endParaRPr kumimoji="0" lang="en-GB" sz="1600" b="1" i="0" u="none" strike="noStrike" kern="1200" cap="none" spc="0" normalizeH="0" baseline="0" noProof="0">
              <a:ln>
                <a:noFill/>
              </a:ln>
              <a:solidFill>
                <a:srgbClr val="1F497D"/>
              </a:solidFill>
              <a:effectLst/>
              <a:uLnTx/>
              <a:uFillTx/>
              <a:latin typeface="Tahoma"/>
              <a:ea typeface="Tahoma"/>
              <a:cs typeface="Tahoma"/>
            </a:endParaRPr>
          </a:p>
        </p:txBody>
      </p:sp>
      <p:graphicFrame>
        <p:nvGraphicFramePr>
          <p:cNvPr id="7" name="Table 6">
            <a:extLst>
              <a:ext uri="{FF2B5EF4-FFF2-40B4-BE49-F238E27FC236}">
                <a16:creationId xmlns:a16="http://schemas.microsoft.com/office/drawing/2014/main" id="{8064ACAE-4A41-44F7-ABD6-4F21AF4A769E}"/>
              </a:ext>
            </a:extLst>
          </p:cNvPr>
          <p:cNvGraphicFramePr>
            <a:graphicFrameLocks noGrp="1"/>
          </p:cNvGraphicFramePr>
          <p:nvPr/>
        </p:nvGraphicFramePr>
        <p:xfrm>
          <a:off x="229214" y="1019179"/>
          <a:ext cx="8644270" cy="5696581"/>
        </p:xfrm>
        <a:graphic>
          <a:graphicData uri="http://schemas.openxmlformats.org/drawingml/2006/table">
            <a:tbl>
              <a:tblPr firstRow="1" firstCol="1" bandRow="1">
                <a:tableStyleId>{5C22544A-7EE6-4342-B048-85BDC9FD1C3A}</a:tableStyleId>
              </a:tblPr>
              <a:tblGrid>
                <a:gridCol w="995728">
                  <a:extLst>
                    <a:ext uri="{9D8B030D-6E8A-4147-A177-3AD203B41FA5}">
                      <a16:colId xmlns:a16="http://schemas.microsoft.com/office/drawing/2014/main" val="2863215087"/>
                    </a:ext>
                  </a:extLst>
                </a:gridCol>
                <a:gridCol w="2549034">
                  <a:extLst>
                    <a:ext uri="{9D8B030D-6E8A-4147-A177-3AD203B41FA5}">
                      <a16:colId xmlns:a16="http://schemas.microsoft.com/office/drawing/2014/main" val="122677382"/>
                    </a:ext>
                  </a:extLst>
                </a:gridCol>
                <a:gridCol w="2549754">
                  <a:extLst>
                    <a:ext uri="{9D8B030D-6E8A-4147-A177-3AD203B41FA5}">
                      <a16:colId xmlns:a16="http://schemas.microsoft.com/office/drawing/2014/main" val="375876866"/>
                    </a:ext>
                  </a:extLst>
                </a:gridCol>
                <a:gridCol w="2549754">
                  <a:extLst>
                    <a:ext uri="{9D8B030D-6E8A-4147-A177-3AD203B41FA5}">
                      <a16:colId xmlns:a16="http://schemas.microsoft.com/office/drawing/2014/main" val="3073927167"/>
                    </a:ext>
                  </a:extLst>
                </a:gridCol>
              </a:tblGrid>
              <a:tr h="348444">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3</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4/5</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5/ 6</a:t>
                      </a:r>
                    </a:p>
                  </a:txBody>
                  <a:tcPr marL="23581" marR="23581" marT="0" marB="0" anchor="ctr"/>
                </a:tc>
                <a:extLst>
                  <a:ext uri="{0D108BD9-81ED-4DB2-BD59-A6C34878D82A}">
                    <a16:rowId xmlns:a16="http://schemas.microsoft.com/office/drawing/2014/main" val="265378462"/>
                  </a:ext>
                </a:extLst>
              </a:tr>
              <a:tr h="1578128">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Local History</a:t>
                      </a:r>
                    </a:p>
                  </a:txBody>
                  <a:tcPr marL="23581" marR="23581" marT="0" marB="0" anchor="ctr"/>
                </a:tc>
                <a:tc>
                  <a:txBody>
                    <a:bodyPr/>
                    <a:lstStyle/>
                    <a:p>
                      <a:pPr algn="ctr">
                        <a:lnSpc>
                          <a:spcPct val="115000"/>
                        </a:lnSpc>
                        <a:spcAft>
                          <a:spcPts val="0"/>
                        </a:spcAft>
                      </a:pPr>
                      <a:r>
                        <a:rPr lang="en-GB" sz="800" baseline="0">
                          <a:effectLst/>
                          <a:latin typeface="Tahoma" panose="020B0604030504040204" pitchFamily="34" charset="0"/>
                          <a:ea typeface="Tahoma" panose="020B0604030504040204" pitchFamily="34" charset="0"/>
                          <a:cs typeface="Tahoma" panose="020B0604030504040204" pitchFamily="34" charset="0"/>
                        </a:rPr>
                        <a:t>Studies relating to Robin Hood.</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1576507716"/>
                  </a:ext>
                </a:extLst>
              </a:tr>
              <a:tr h="616607">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Robin Hood, Sherwood Forest, Merry Men, Legend, archer, rich, poor, King John, Outlaw, Arrow, Archery. The Great Oak, Sheriff and Maid Marian.</a:t>
                      </a:r>
                    </a:p>
                  </a:txBody>
                  <a:tcPr marL="23581" marR="23581" marT="0" marB="0" anchor="ctr"/>
                </a:tc>
                <a:tc>
                  <a:txBody>
                    <a:bodyPr/>
                    <a:lstStyle/>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3823981714"/>
                  </a:ext>
                </a:extLst>
              </a:tr>
              <a:tr h="2250311">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British History</a:t>
                      </a:r>
                    </a:p>
                  </a:txBody>
                  <a:tcPr marL="23581" marR="23581" marT="0" marB="0" anchor="ctr"/>
                </a:tc>
                <a:tc>
                  <a:txBody>
                    <a:bodyPr/>
                    <a:lstStyle/>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endParaRPr lang="en-GB" sz="1800" b="0" i="0" u="none" strike="noStrike" kern="1200" baseline="0">
                        <a:solidFill>
                          <a:schemeClr val="dk1"/>
                        </a:solidFill>
                        <a:latin typeface="+mn-lt"/>
                        <a:ea typeface="+mn-ea"/>
                        <a:cs typeface="+mn-cs"/>
                      </a:endParaRPr>
                    </a:p>
                    <a:p>
                      <a:pPr algn="ctr"/>
                      <a:r>
                        <a:rPr lang="en-GB" sz="8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Studies relating to Britain’s settlement by Anglo-Saxons and Scots.</a:t>
                      </a:r>
                      <a:r>
                        <a:rPr lang="en-GB" sz="18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 </a:t>
                      </a:r>
                    </a:p>
                    <a:p>
                      <a:r>
                        <a:rPr lang="en-GB" sz="18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	</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Study crime &amp; punishment from 1066 to the present day.</a:t>
                      </a:r>
                    </a:p>
                  </a:txBody>
                  <a:tcPr marL="23581" marR="23581" marT="0" marB="0" anchor="ctr"/>
                </a:tc>
                <a:extLst>
                  <a:ext uri="{0D108BD9-81ED-4DB2-BD59-A6C34878D82A}">
                    <a16:rowId xmlns:a16="http://schemas.microsoft.com/office/drawing/2014/main" val="91534222"/>
                  </a:ext>
                </a:extLst>
              </a:tr>
              <a:tr h="903091">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Jute / Angles / Saxons, Norsemen, raid/pillage, emperor, rebellion, monk, kingdoms, Jorvik, Viking, runes, longship, Danegeld, pagan, raid, saga, Valhalla and monastery.  </a:t>
                      </a: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Punishment, crime, law, judge, jury trial, confess, defendant, sentence, trial, verdict, victim, civil law, criminal law and witness. </a:t>
                      </a:r>
                    </a:p>
                  </a:txBody>
                  <a:tcPr marL="23581" marR="23581" marT="0" marB="0" anchor="ctr"/>
                </a:tc>
                <a:extLst>
                  <a:ext uri="{0D108BD9-81ED-4DB2-BD59-A6C34878D82A}">
                    <a16:rowId xmlns:a16="http://schemas.microsoft.com/office/drawing/2014/main" val="2792791123"/>
                  </a:ext>
                </a:extLst>
              </a:tr>
            </a:tbl>
          </a:graphicData>
        </a:graphic>
      </p:graphicFrame>
    </p:spTree>
    <p:extLst>
      <p:ext uri="{BB962C8B-B14F-4D97-AF65-F5344CB8AC3E}">
        <p14:creationId xmlns:p14="http://schemas.microsoft.com/office/powerpoint/2010/main" val="3576745963"/>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5904656" cy="646331"/>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a:ln>
                  <a:noFill/>
                </a:ln>
                <a:solidFill>
                  <a:srgbClr val="002060"/>
                </a:solidFill>
                <a:effectLst/>
                <a:uLnTx/>
                <a:uFillTx/>
                <a:latin typeface="Tahoma"/>
                <a:ea typeface="Tahoma"/>
                <a:cs typeface="Tahoma"/>
              </a:rPr>
              <a:t>History Years 1-2</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1F497D"/>
                </a:solidFill>
                <a:effectLst/>
                <a:uLnTx/>
                <a:uFillTx/>
                <a:latin typeface="Tahoma" panose="020B0604030504040204" pitchFamily="34" charset="0"/>
                <a:ea typeface="Tahoma" panose="020B0604030504040204" pitchFamily="34" charset="0"/>
                <a:cs typeface="Tahoma" panose="020B0604030504040204" pitchFamily="34" charset="0"/>
                <a:hlinkClick r:id="" action="ppaction://noaction"/>
              </a:rPr>
              <a:t>Contents</a:t>
            </a:r>
            <a:endParaRPr kumimoji="0" lang="en-GB" sz="1800" b="1" i="0" u="none" strike="noStrike" kern="1200" cap="none" spc="0" normalizeH="0" baseline="0" noProof="0">
              <a:ln>
                <a:noFill/>
              </a:ln>
              <a:solidFill>
                <a:srgbClr val="1F497D"/>
              </a:solidFill>
              <a:effectLst/>
              <a:uLnTx/>
              <a:uFillTx/>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nvGraphicFramePr>
        <p:xfrm>
          <a:off x="248210" y="959242"/>
          <a:ext cx="6094516" cy="2592412"/>
        </p:xfrm>
        <a:graphic>
          <a:graphicData uri="http://schemas.openxmlformats.org/drawingml/2006/table">
            <a:tbl>
              <a:tblPr firstRow="1" firstCol="1" bandRow="1">
                <a:tableStyleId>{5C22544A-7EE6-4342-B048-85BDC9FD1C3A}</a:tableStyleId>
              </a:tblPr>
              <a:tblGrid>
                <a:gridCol w="995728">
                  <a:extLst>
                    <a:ext uri="{9D8B030D-6E8A-4147-A177-3AD203B41FA5}">
                      <a16:colId xmlns:a16="http://schemas.microsoft.com/office/drawing/2014/main" val="20000"/>
                    </a:ext>
                  </a:extLst>
                </a:gridCol>
                <a:gridCol w="2549034">
                  <a:extLst>
                    <a:ext uri="{9D8B030D-6E8A-4147-A177-3AD203B41FA5}">
                      <a16:colId xmlns:a16="http://schemas.microsoft.com/office/drawing/2014/main" val="20001"/>
                    </a:ext>
                  </a:extLst>
                </a:gridCol>
                <a:gridCol w="2549754">
                  <a:extLst>
                    <a:ext uri="{9D8B030D-6E8A-4147-A177-3AD203B41FA5}">
                      <a16:colId xmlns:a16="http://schemas.microsoft.com/office/drawing/2014/main" val="20002"/>
                    </a:ext>
                  </a:extLst>
                </a:gridCol>
              </a:tblGrid>
              <a:tr h="355189">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1</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2</a:t>
                      </a:r>
                    </a:p>
                  </a:txBody>
                  <a:tcPr marL="23581" marR="23581" marT="0" marB="0" anchor="ctr"/>
                </a:tc>
                <a:extLst>
                  <a:ext uri="{0D108BD9-81ED-4DB2-BD59-A6C34878D82A}">
                    <a16:rowId xmlns:a16="http://schemas.microsoft.com/office/drawing/2014/main" val="10000"/>
                  </a:ext>
                </a:extLst>
              </a:tr>
              <a:tr h="1608679">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World History</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Know about the life of a British historical figure who contributed to life at home and abroad:</a:t>
                      </a:r>
                    </a:p>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Elizabeth I</a:t>
                      </a:r>
                    </a:p>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Florence Nightingale</a:t>
                      </a:r>
                    </a:p>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Mary Seacole.</a:t>
                      </a: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b="0">
                          <a:effectLst/>
                          <a:latin typeface="Tahoma" panose="020B0604030504040204" pitchFamily="34" charset="0"/>
                          <a:ea typeface="Tahoma" panose="020B0604030504040204" pitchFamily="34" charset="0"/>
                          <a:cs typeface="Tahoma" panose="020B0604030504040204" pitchFamily="34" charset="0"/>
                        </a:rPr>
                        <a:t>Understand significant event in World history:</a:t>
                      </a:r>
                    </a:p>
                    <a:p>
                      <a:pPr algn="ctr">
                        <a:lnSpc>
                          <a:spcPct val="115000"/>
                        </a:lnSpc>
                        <a:spcAft>
                          <a:spcPts val="0"/>
                        </a:spcAft>
                      </a:pPr>
                      <a:r>
                        <a:rPr lang="en-GB" sz="800" b="0">
                          <a:effectLst/>
                          <a:latin typeface="Tahoma" panose="020B0604030504040204" pitchFamily="34" charset="0"/>
                          <a:ea typeface="Tahoma" panose="020B0604030504040204" pitchFamily="34" charset="0"/>
                          <a:cs typeface="Tahoma" panose="020B0604030504040204" pitchFamily="34" charset="0"/>
                        </a:rPr>
                        <a:t>• Henry Ford &amp; motoring</a:t>
                      </a:r>
                    </a:p>
                    <a:p>
                      <a:pPr algn="ctr">
                        <a:lnSpc>
                          <a:spcPct val="115000"/>
                        </a:lnSpc>
                        <a:spcAft>
                          <a:spcPts val="0"/>
                        </a:spcAft>
                      </a:pPr>
                      <a:r>
                        <a:rPr lang="en-GB" sz="800" b="0">
                          <a:effectLst/>
                          <a:latin typeface="Tahoma" panose="020B0604030504040204" pitchFamily="34" charset="0"/>
                          <a:ea typeface="Tahoma" panose="020B0604030504040204" pitchFamily="34" charset="0"/>
                          <a:cs typeface="Tahoma" panose="020B0604030504040204" pitchFamily="34" charset="0"/>
                        </a:rPr>
                        <a:t>• Wright Brothers &amp; flight</a:t>
                      </a:r>
                    </a:p>
                    <a:p>
                      <a:pPr algn="ctr">
                        <a:lnSpc>
                          <a:spcPct val="115000"/>
                        </a:lnSpc>
                        <a:spcAft>
                          <a:spcPts val="0"/>
                        </a:spcAft>
                      </a:pPr>
                      <a:r>
                        <a:rPr lang="en-GB" sz="800" b="0">
                          <a:effectLst/>
                          <a:latin typeface="Tahoma" panose="020B0604030504040204" pitchFamily="34" charset="0"/>
                          <a:ea typeface="Tahoma" panose="020B0604030504040204" pitchFamily="34" charset="0"/>
                          <a:cs typeface="Tahoma" panose="020B0604030504040204" pitchFamily="34" charset="0"/>
                        </a:rPr>
                        <a:t>• Bell &amp; the telephone.</a:t>
                      </a:r>
                    </a:p>
                    <a:p>
                      <a:pPr algn="ctr">
                        <a:lnSpc>
                          <a:spcPct val="115000"/>
                        </a:lnSpc>
                        <a:spcAft>
                          <a:spcPts val="0"/>
                        </a:spcAft>
                      </a:pPr>
                      <a:endParaRPr lang="en-GB" sz="800" b="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10001"/>
                  </a:ext>
                </a:extLst>
              </a:tr>
              <a:tr h="628544">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Queen Elizabeth, Guy Fawkes, gunpowder plot, LS Lowry, Mary Seacole, Tim Berners Lee, Internet and WWW.</a:t>
                      </a:r>
                    </a:p>
                  </a:txBody>
                  <a:tcPr marL="23581" marR="23581" marT="0" marB="0" anchor="ctr"/>
                </a:tc>
                <a:tc>
                  <a:txBody>
                    <a:bodyPr/>
                    <a:lstStyle/>
                    <a:p>
                      <a:pPr algn="ctr"/>
                      <a:endPar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endParaRPr>
                    </a:p>
                    <a:p>
                      <a:pPr algn="ctr"/>
                      <a:r>
                        <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The Wright Brothers, invention, Flight, Wright flyers, myth, Icarus, Henry Ford, Model T, Automotive, factory, motor, motoring electric and steam.</a:t>
                      </a:r>
                    </a:p>
                    <a:p>
                      <a:pPr algn="ctr">
                        <a:lnSpc>
                          <a:spcPct val="115000"/>
                        </a:lnSpc>
                        <a:spcAft>
                          <a:spcPts val="0"/>
                        </a:spcAft>
                      </a:pPr>
                      <a:endParaRPr lang="en-GB" sz="800" b="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476958427"/>
                  </a:ext>
                </a:extLst>
              </a:tr>
            </a:tbl>
          </a:graphicData>
        </a:graphic>
      </p:graphicFrame>
      <p:sp>
        <p:nvSpPr>
          <p:cNvPr id="10" name="TextBox 9">
            <a:extLst>
              <a:ext uri="{FF2B5EF4-FFF2-40B4-BE49-F238E27FC236}">
                <a16:creationId xmlns:a16="http://schemas.microsoft.com/office/drawing/2014/main" id="{5B5CFA0C-A33D-4F35-99FE-CB996E06D141}"/>
              </a:ext>
            </a:extLst>
          </p:cNvPr>
          <p:cNvSpPr txBox="1"/>
          <p:nvPr/>
        </p:nvSpPr>
        <p:spPr>
          <a:xfrm>
            <a:off x="7380312" y="620688"/>
            <a:ext cx="1656183" cy="338554"/>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a:ln>
                  <a:noFill/>
                </a:ln>
                <a:solidFill>
                  <a:srgbClr val="1F497D"/>
                </a:solidFill>
                <a:effectLst/>
                <a:uLnTx/>
                <a:uFillTx/>
                <a:latin typeface="Tahoma"/>
                <a:ea typeface="Tahoma"/>
                <a:cs typeface="Tahoma"/>
                <a:hlinkClick r:id="" action="ppaction://noaction">
                  <a:extLst>
                    <a:ext uri="{A12FA001-AC4F-418D-AE19-62706E023703}">
                      <ahyp:hlinkClr xmlns:ahyp="http://schemas.microsoft.com/office/drawing/2018/hyperlinkcolor" val="tx"/>
                    </a:ext>
                  </a:extLst>
                </a:hlinkClick>
              </a:rPr>
              <a:t>History Home</a:t>
            </a:r>
            <a:endParaRPr kumimoji="0" lang="en-GB" sz="1600" b="1" i="0" u="none" strike="noStrike" kern="1200" cap="none" spc="0" normalizeH="0" baseline="0" noProof="0">
              <a:ln>
                <a:noFill/>
              </a:ln>
              <a:solidFill>
                <a:srgbClr val="1F497D"/>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5841460"/>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5904656" cy="646331"/>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a:ln>
                  <a:noFill/>
                </a:ln>
                <a:solidFill>
                  <a:srgbClr val="002060"/>
                </a:solidFill>
                <a:effectLst/>
                <a:uLnTx/>
                <a:uFillTx/>
                <a:latin typeface="Tahoma"/>
                <a:ea typeface="Tahoma"/>
                <a:cs typeface="Tahoma"/>
              </a:rPr>
              <a:t>History Years 3 to 6</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1F497D"/>
                </a:solidFill>
                <a:effectLst/>
                <a:uLnTx/>
                <a:uFillTx/>
                <a:latin typeface="Tahoma" panose="020B0604030504040204" pitchFamily="34" charset="0"/>
                <a:ea typeface="Tahoma" panose="020B0604030504040204" pitchFamily="34" charset="0"/>
                <a:cs typeface="Tahoma" panose="020B0604030504040204" pitchFamily="34" charset="0"/>
                <a:hlinkClick r:id="" action="ppaction://noaction"/>
              </a:rPr>
              <a:t>Contents</a:t>
            </a:r>
            <a:endParaRPr kumimoji="0" lang="en-GB" sz="1800" b="1" i="0" u="none" strike="noStrike" kern="1200" cap="none" spc="0" normalizeH="0" baseline="0" noProof="0">
              <a:ln>
                <a:noFill/>
              </a:ln>
              <a:solidFill>
                <a:srgbClr val="1F497D"/>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6992124" y="563179"/>
            <a:ext cx="2044371" cy="338554"/>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a:ln>
                  <a:noFill/>
                </a:ln>
                <a:solidFill>
                  <a:srgbClr val="1F497D"/>
                </a:solidFill>
                <a:effectLst/>
                <a:uLnTx/>
                <a:uFillTx/>
                <a:latin typeface="Tahoma"/>
                <a:ea typeface="Tahoma"/>
                <a:cs typeface="Tahoma"/>
                <a:hlinkClick r:id="" action="ppaction://noaction">
                  <a:extLst>
                    <a:ext uri="{A12FA001-AC4F-418D-AE19-62706E023703}">
                      <ahyp:hlinkClr xmlns:ahyp="http://schemas.microsoft.com/office/drawing/2018/hyperlinkcolor" val="tx"/>
                    </a:ext>
                  </a:extLst>
                </a:hlinkClick>
              </a:rPr>
              <a:t>History Home</a:t>
            </a:r>
            <a:endParaRPr kumimoji="0" lang="en-GB" sz="1600" b="1" i="0" u="none" strike="noStrike" kern="1200" cap="none" spc="0" normalizeH="0" baseline="0" noProof="0">
              <a:ln>
                <a:noFill/>
              </a:ln>
              <a:solidFill>
                <a:srgbClr val="1F497D"/>
              </a:solidFill>
              <a:effectLst/>
              <a:uLnTx/>
              <a:uFillTx/>
              <a:latin typeface="Tahoma"/>
              <a:ea typeface="Tahoma"/>
              <a:cs typeface="Tahoma"/>
            </a:endParaRPr>
          </a:p>
        </p:txBody>
      </p:sp>
      <p:graphicFrame>
        <p:nvGraphicFramePr>
          <p:cNvPr id="7" name="Table 6">
            <a:extLst>
              <a:ext uri="{FF2B5EF4-FFF2-40B4-BE49-F238E27FC236}">
                <a16:creationId xmlns:a16="http://schemas.microsoft.com/office/drawing/2014/main" id="{8064ACAE-4A41-44F7-ABD6-4F21AF4A769E}"/>
              </a:ext>
            </a:extLst>
          </p:cNvPr>
          <p:cNvGraphicFramePr>
            <a:graphicFrameLocks noGrp="1"/>
          </p:cNvGraphicFramePr>
          <p:nvPr/>
        </p:nvGraphicFramePr>
        <p:xfrm>
          <a:off x="229214" y="1019179"/>
          <a:ext cx="8644270" cy="2592412"/>
        </p:xfrm>
        <a:graphic>
          <a:graphicData uri="http://schemas.openxmlformats.org/drawingml/2006/table">
            <a:tbl>
              <a:tblPr firstRow="1" firstCol="1" bandRow="1">
                <a:tableStyleId>{5C22544A-7EE6-4342-B048-85BDC9FD1C3A}</a:tableStyleId>
              </a:tblPr>
              <a:tblGrid>
                <a:gridCol w="995728">
                  <a:extLst>
                    <a:ext uri="{9D8B030D-6E8A-4147-A177-3AD203B41FA5}">
                      <a16:colId xmlns:a16="http://schemas.microsoft.com/office/drawing/2014/main" val="2863215087"/>
                    </a:ext>
                  </a:extLst>
                </a:gridCol>
                <a:gridCol w="2549034">
                  <a:extLst>
                    <a:ext uri="{9D8B030D-6E8A-4147-A177-3AD203B41FA5}">
                      <a16:colId xmlns:a16="http://schemas.microsoft.com/office/drawing/2014/main" val="122677382"/>
                    </a:ext>
                  </a:extLst>
                </a:gridCol>
                <a:gridCol w="2549754">
                  <a:extLst>
                    <a:ext uri="{9D8B030D-6E8A-4147-A177-3AD203B41FA5}">
                      <a16:colId xmlns:a16="http://schemas.microsoft.com/office/drawing/2014/main" val="375876866"/>
                    </a:ext>
                  </a:extLst>
                </a:gridCol>
                <a:gridCol w="2549754">
                  <a:extLst>
                    <a:ext uri="{9D8B030D-6E8A-4147-A177-3AD203B41FA5}">
                      <a16:colId xmlns:a16="http://schemas.microsoft.com/office/drawing/2014/main" val="3073927167"/>
                    </a:ext>
                  </a:extLst>
                </a:gridCol>
              </a:tblGrid>
              <a:tr h="355189">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3</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4/5</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5/ 6</a:t>
                      </a:r>
                    </a:p>
                  </a:txBody>
                  <a:tcPr marL="23581" marR="23581" marT="0" marB="0" anchor="ctr"/>
                </a:tc>
                <a:extLst>
                  <a:ext uri="{0D108BD9-81ED-4DB2-BD59-A6C34878D82A}">
                    <a16:rowId xmlns:a16="http://schemas.microsoft.com/office/drawing/2014/main" val="265378462"/>
                  </a:ext>
                </a:extLst>
              </a:tr>
              <a:tr h="1608679">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World History</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Know about Ancient Greek life,</a:t>
                      </a:r>
                    </a:p>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achievements and influence.</a:t>
                      </a: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Study a non-European society that differs to British History through a study of Mayan civilisation AD 900.</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Studies related to World War One. </a:t>
                      </a:r>
                    </a:p>
                  </a:txBody>
                  <a:tcPr marL="23581" marR="23581" marT="0" marB="0" anchor="ctr"/>
                </a:tc>
                <a:extLst>
                  <a:ext uri="{0D108BD9-81ED-4DB2-BD59-A6C34878D82A}">
                    <a16:rowId xmlns:a16="http://schemas.microsoft.com/office/drawing/2014/main" val="1576507716"/>
                  </a:ext>
                </a:extLst>
              </a:tr>
              <a:tr h="628544">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Civilisation, Alexander the Great, enslave, pottery, Athens, democracy, Olympics and the Trojan War.</a:t>
                      </a:r>
                    </a:p>
                  </a:txBody>
                  <a:tcPr marL="23581" marR="23581" marT="0" marB="0" anchor="ctr"/>
                </a:tc>
                <a:tc>
                  <a:txBody>
                    <a:bodyPr/>
                    <a:lstStyle/>
                    <a:p>
                      <a:pPr algn="ctr"/>
                      <a:r>
                        <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Limestone, ravine, trade, invade, kingdom, settlement, hostile, crops, abandoned, region, port, Obsidian, irrigate, jadeite, drought, annex, artefacts,  Archaeologist and </a:t>
                      </a:r>
                      <a:r>
                        <a:rPr lang="en-GB" sz="800" kern="1200" err="1">
                          <a:solidFill>
                            <a:schemeClr val="dk1"/>
                          </a:solidFill>
                          <a:effectLst/>
                          <a:latin typeface="Tahoma" panose="020B0604030504040204" pitchFamily="34" charset="0"/>
                          <a:ea typeface="Tahoma" panose="020B0604030504040204" pitchFamily="34" charset="0"/>
                          <a:cs typeface="Tahoma" panose="020B0604030504040204" pitchFamily="34" charset="0"/>
                        </a:rPr>
                        <a:t>ajaw</a:t>
                      </a:r>
                      <a:r>
                        <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a:t>
                      </a: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Allies, allied powers, civilian, conflict, Flanders’ field, </a:t>
                      </a:r>
                      <a:r>
                        <a:rPr lang="en-GB" sz="800">
                          <a:latin typeface="Tahoma" panose="020B0604030504040204" pitchFamily="34" charset="0"/>
                          <a:ea typeface="Tahoma" panose="020B0604030504040204" pitchFamily="34" charset="0"/>
                          <a:cs typeface="Tahoma" panose="020B0604030504040204" pitchFamily="34" charset="0"/>
                        </a:rPr>
                        <a:t>infantry, battlefield, No Man’s Land, Poppy, Troops, armistice and Western Front. </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3823981714"/>
                  </a:ext>
                </a:extLst>
              </a:tr>
            </a:tbl>
          </a:graphicData>
        </a:graphic>
      </p:graphicFrame>
    </p:spTree>
    <p:extLst>
      <p:ext uri="{BB962C8B-B14F-4D97-AF65-F5344CB8AC3E}">
        <p14:creationId xmlns:p14="http://schemas.microsoft.com/office/powerpoint/2010/main" val="2468124013"/>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5904656" cy="461665"/>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srgbClr val="002060"/>
                </a:solidFill>
                <a:effectLst/>
                <a:uLnTx/>
                <a:uFillTx/>
                <a:latin typeface="Tahoma"/>
                <a:ea typeface="Tahoma"/>
                <a:cs typeface="Tahoma"/>
              </a:rPr>
              <a:t>History Disciplinary Knowledge KS1</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1F497D"/>
                </a:solidFill>
                <a:effectLst/>
                <a:uLnTx/>
                <a:uFillTx/>
                <a:latin typeface="Tahoma" panose="020B0604030504040204" pitchFamily="34" charset="0"/>
                <a:ea typeface="Tahoma" panose="020B0604030504040204" pitchFamily="34" charset="0"/>
                <a:cs typeface="Tahoma" panose="020B0604030504040204" pitchFamily="34" charset="0"/>
                <a:hlinkClick r:id="" action="ppaction://noaction"/>
              </a:rPr>
              <a:t>Contents</a:t>
            </a:r>
            <a:endParaRPr kumimoji="0" lang="en-GB" sz="1800" b="1" i="0" u="none" strike="noStrike" kern="1200" cap="none" spc="0" normalizeH="0" baseline="0" noProof="0">
              <a:ln>
                <a:noFill/>
              </a:ln>
              <a:solidFill>
                <a:srgbClr val="1F497D"/>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6992124" y="563179"/>
            <a:ext cx="2044371" cy="338554"/>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a:ln>
                  <a:noFill/>
                </a:ln>
                <a:solidFill>
                  <a:srgbClr val="1F497D"/>
                </a:solidFill>
                <a:effectLst/>
                <a:uLnTx/>
                <a:uFillTx/>
                <a:latin typeface="Tahoma"/>
                <a:ea typeface="Tahoma"/>
                <a:cs typeface="Tahoma"/>
                <a:hlinkClick r:id="" action="ppaction://noaction">
                  <a:extLst>
                    <a:ext uri="{A12FA001-AC4F-418D-AE19-62706E023703}">
                      <ahyp:hlinkClr xmlns:ahyp="http://schemas.microsoft.com/office/drawing/2018/hyperlinkcolor" val="tx"/>
                    </a:ext>
                  </a:extLst>
                </a:hlinkClick>
              </a:rPr>
              <a:t>History Home</a:t>
            </a:r>
            <a:endParaRPr kumimoji="0" lang="en-GB" sz="1600" b="1" i="0" u="none" strike="noStrike" kern="1200" cap="none" spc="0" normalizeH="0" baseline="0" noProof="0">
              <a:ln>
                <a:noFill/>
              </a:ln>
              <a:solidFill>
                <a:srgbClr val="1F497D"/>
              </a:solidFill>
              <a:effectLst/>
              <a:uLnTx/>
              <a:uFillTx/>
              <a:latin typeface="Tahoma"/>
              <a:ea typeface="Tahoma"/>
              <a:cs typeface="Tahoma"/>
            </a:endParaRPr>
          </a:p>
        </p:txBody>
      </p:sp>
      <p:graphicFrame>
        <p:nvGraphicFramePr>
          <p:cNvPr id="7" name="Table 6">
            <a:extLst>
              <a:ext uri="{FF2B5EF4-FFF2-40B4-BE49-F238E27FC236}">
                <a16:creationId xmlns:a16="http://schemas.microsoft.com/office/drawing/2014/main" id="{8064ACAE-4A41-44F7-ABD6-4F21AF4A769E}"/>
              </a:ext>
            </a:extLst>
          </p:cNvPr>
          <p:cNvGraphicFramePr>
            <a:graphicFrameLocks noGrp="1"/>
          </p:cNvGraphicFramePr>
          <p:nvPr/>
        </p:nvGraphicFramePr>
        <p:xfrm>
          <a:off x="229214" y="1019179"/>
          <a:ext cx="8644270" cy="5796291"/>
        </p:xfrm>
        <a:graphic>
          <a:graphicData uri="http://schemas.openxmlformats.org/drawingml/2006/table">
            <a:tbl>
              <a:tblPr firstRow="1" firstCol="1" bandRow="1">
                <a:tableStyleId>{5C22544A-7EE6-4342-B048-85BDC9FD1C3A}</a:tableStyleId>
              </a:tblPr>
              <a:tblGrid>
                <a:gridCol w="995728">
                  <a:extLst>
                    <a:ext uri="{9D8B030D-6E8A-4147-A177-3AD203B41FA5}">
                      <a16:colId xmlns:a16="http://schemas.microsoft.com/office/drawing/2014/main" val="2863215087"/>
                    </a:ext>
                  </a:extLst>
                </a:gridCol>
                <a:gridCol w="2127858">
                  <a:extLst>
                    <a:ext uri="{9D8B030D-6E8A-4147-A177-3AD203B41FA5}">
                      <a16:colId xmlns:a16="http://schemas.microsoft.com/office/drawing/2014/main" val="122677382"/>
                    </a:ext>
                  </a:extLst>
                </a:gridCol>
                <a:gridCol w="2743200">
                  <a:extLst>
                    <a:ext uri="{9D8B030D-6E8A-4147-A177-3AD203B41FA5}">
                      <a16:colId xmlns:a16="http://schemas.microsoft.com/office/drawing/2014/main" val="1029389291"/>
                    </a:ext>
                  </a:extLst>
                </a:gridCol>
                <a:gridCol w="2777484">
                  <a:extLst>
                    <a:ext uri="{9D8B030D-6E8A-4147-A177-3AD203B41FA5}">
                      <a16:colId xmlns:a16="http://schemas.microsoft.com/office/drawing/2014/main" val="75132343"/>
                    </a:ext>
                  </a:extLst>
                </a:gridCol>
              </a:tblGrid>
              <a:tr h="276209">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Foundation</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1</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2</a:t>
                      </a:r>
                    </a:p>
                  </a:txBody>
                  <a:tcPr marL="23581" marR="23581" marT="0" marB="0" anchor="ctr"/>
                </a:tc>
                <a:extLst>
                  <a:ext uri="{0D108BD9-81ED-4DB2-BD59-A6C34878D82A}">
                    <a16:rowId xmlns:a16="http://schemas.microsoft.com/office/drawing/2014/main" val="265378462"/>
                  </a:ext>
                </a:extLst>
              </a:tr>
              <a:tr h="602625">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Common Themes</a:t>
                      </a:r>
                    </a:p>
                  </a:txBody>
                  <a:tcPr marL="23581" marR="23581" marT="0" marB="0" anchor="ctr"/>
                </a:tc>
                <a:tc>
                  <a:txBody>
                    <a:bodyPr/>
                    <a:lstStyle/>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gridSpan="2">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History topics should contain the common thread of: </a:t>
                      </a:r>
                    </a:p>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Hierarchy of Society </a:t>
                      </a:r>
                    </a:p>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Childhood</a:t>
                      </a:r>
                    </a:p>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Invasion and War</a:t>
                      </a:r>
                    </a:p>
                  </a:txBody>
                  <a:tcPr marL="23581" marR="23581" marT="0" marB="0" anchor="ctr"/>
                </a:tc>
                <a:tc hMerge="1">
                  <a:txBody>
                    <a:bodyPr/>
                    <a:lstStyle/>
                    <a:p>
                      <a:endParaRPr lang="en-GB"/>
                    </a:p>
                  </a:txBody>
                  <a:tcPr/>
                </a:tc>
                <a:extLst>
                  <a:ext uri="{0D108BD9-81ED-4DB2-BD59-A6C34878D82A}">
                    <a16:rowId xmlns:a16="http://schemas.microsoft.com/office/drawing/2014/main" val="1576507716"/>
                  </a:ext>
                </a:extLst>
              </a:tr>
              <a:tr h="2257821">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a:effectLst/>
                          <a:latin typeface="Tahoma" panose="020B0604030504040204" pitchFamily="34" charset="0"/>
                          <a:ea typeface="Tahoma" panose="020B0604030504040204" pitchFamily="34" charset="0"/>
                          <a:cs typeface="Tahoma" panose="020B0604030504040204" pitchFamily="34" charset="0"/>
                        </a:rPr>
                        <a:t>Chronology</a:t>
                      </a:r>
                    </a:p>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nchor="ctr"/>
                </a:tc>
                <a:tc>
                  <a:txBody>
                    <a:bodyPr/>
                    <a:lstStyle/>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Introduce the idea of timelines.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Know that familiar events occur in a particular order.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Name the members of their family.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Recall some key events in their own families’ history.</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Understand that things happened before they were born.</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Begin to sequence events when describing them (e.g. daily routines, events in a story.</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Recognise significant dates for them (birthday).</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Use a simple timeline to show the order events happened and when people were alive.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Know that we start by looking at ‘now’ on a timeline then look back.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Understand that ‘the past’ is events that have already happened.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Understand that ‘the present’ is time happening now.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Know that within living memory is 100 years.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Sequence three or four artefacts/photographs from different periods of time.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Know a decade is ten years.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Know that beyond living memory is more than 100 years ago.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Appreciate that events in history may last different amounts of time.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Place events they have learnt about on a timeline.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Understand that Historians use dates to describe events.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900">
                          <a:effectLst/>
                          <a:latin typeface="Calibri" panose="020F0502020204030204" pitchFamily="34" charset="0"/>
                          <a:ea typeface="Calibri" panose="020F0502020204030204" pitchFamily="34" charset="0"/>
                          <a:cs typeface="Calibri" panose="020F050202020403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900">
                          <a:effectLst/>
                          <a:latin typeface="Calibri" panose="020F0502020204030204" pitchFamily="34" charset="0"/>
                          <a:ea typeface="Calibri" panose="020F0502020204030204" pitchFamily="34" charset="0"/>
                          <a:cs typeface="Calibri" panose="020F050202020403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23981714"/>
                  </a:ext>
                </a:extLst>
              </a:tr>
              <a:tr h="1458869">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Evidence</a:t>
                      </a:r>
                    </a:p>
                  </a:txBody>
                  <a:tcPr marL="23581" marR="23581" marT="0" marB="0" anchor="ctr"/>
                </a:tc>
                <a:tc>
                  <a:txBody>
                    <a:bodyPr/>
                    <a:lstStyle/>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Understand that stories and books can tell us about the past.</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Use photographs and stories to compare the past with the present day.</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Know that photographs and artefacts can tell us about the past.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Find out about the past by asking people who were there.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Appreciate that we remember some (but not all) of the events that we have lived through.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Use artefacts, photographs and visits to museums to answer simple questions about the past.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Find answers to simple questions about the past using sources (e.g. artefacts) by sorting artefacts from then and now.</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Find out about how places have changed by looking at maps.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Understand that historians use evidence from sources to find out more about the past.</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Make simple observations about a source or artefact.</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900">
                          <a:effectLst/>
                          <a:latin typeface="Calibri" panose="020F0502020204030204" pitchFamily="34" charset="0"/>
                          <a:ea typeface="Calibri" panose="020F0502020204030204" pitchFamily="34" charset="0"/>
                          <a:cs typeface="Calibri" panose="020F050202020403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91534222"/>
                  </a:ext>
                </a:extLst>
              </a:tr>
              <a:tr h="905131">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a:effectLst/>
                          <a:latin typeface="Tahoma" panose="020B0604030504040204" pitchFamily="34" charset="0"/>
                          <a:ea typeface="Tahoma" panose="020B0604030504040204" pitchFamily="34" charset="0"/>
                          <a:cs typeface="Tahoma" panose="020B0604030504040204" pitchFamily="34" charset="0"/>
                        </a:rPr>
                        <a:t>Significance </a:t>
                      </a: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Recall the names of people that are significant to their own lives.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Appreciate that some people and events are considered ‘special’ or significant.</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Recall ‘special’ events in their own lives.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spcAft>
                          <a:spcPts val="0"/>
                        </a:spcAft>
                        <a:buFont typeface="Symbol" panose="05050102010706020507" pitchFamily="18" charset="2"/>
                        <a:buChar char=""/>
                      </a:pPr>
                      <a:r>
                        <a:rPr lang="en-GB" sz="900">
                          <a:solidFill>
                            <a:srgbClr val="000000"/>
                          </a:solidFill>
                          <a:effectLst/>
                          <a:latin typeface="Calibri" panose="020F0502020204030204" pitchFamily="34" charset="0"/>
                          <a:ea typeface="Calibri" panose="020F0502020204030204" pitchFamily="34" charset="0"/>
                          <a:cs typeface="Calibri" panose="020F0502020204030204" pitchFamily="34" charset="0"/>
                        </a:rPr>
                        <a:t>Recall that some events are more significant than others.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Symbol" panose="05050102010706020507" pitchFamily="18" charset="2"/>
                        <a:buChar char=""/>
                      </a:pPr>
                      <a:r>
                        <a:rPr lang="en-GB" sz="900">
                          <a:solidFill>
                            <a:srgbClr val="000000"/>
                          </a:solidFill>
                          <a:effectLst/>
                          <a:latin typeface="Calibri" panose="020F0502020204030204" pitchFamily="34" charset="0"/>
                          <a:ea typeface="Calibri" panose="020F0502020204030204" pitchFamily="34" charset="0"/>
                          <a:cs typeface="Calibri" panose="020F0502020204030204" pitchFamily="34" charset="0"/>
                        </a:rPr>
                        <a:t>Know the impact of a historical event on society.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Appreciate that ‘historically significant’ people are those who changed many people’s lives.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Discuss who was important to a historical event.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792791123"/>
                  </a:ext>
                </a:extLst>
              </a:tr>
            </a:tbl>
          </a:graphicData>
        </a:graphic>
      </p:graphicFrame>
    </p:spTree>
    <p:extLst>
      <p:ext uri="{BB962C8B-B14F-4D97-AF65-F5344CB8AC3E}">
        <p14:creationId xmlns:p14="http://schemas.microsoft.com/office/powerpoint/2010/main" val="2371913643"/>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5904656" cy="461665"/>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srgbClr val="002060"/>
                </a:solidFill>
                <a:effectLst/>
                <a:uLnTx/>
                <a:uFillTx/>
                <a:latin typeface="Tahoma"/>
                <a:ea typeface="Tahoma"/>
                <a:cs typeface="Tahoma"/>
              </a:rPr>
              <a:t>History Disciplinary Knowledge KS1</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1F497D"/>
                </a:solidFill>
                <a:effectLst/>
                <a:uLnTx/>
                <a:uFillTx/>
                <a:latin typeface="Tahoma" panose="020B0604030504040204" pitchFamily="34" charset="0"/>
                <a:ea typeface="Tahoma" panose="020B0604030504040204" pitchFamily="34" charset="0"/>
                <a:cs typeface="Tahoma" panose="020B0604030504040204" pitchFamily="34" charset="0"/>
                <a:hlinkClick r:id="" action="ppaction://noaction"/>
              </a:rPr>
              <a:t>Contents</a:t>
            </a:r>
            <a:endParaRPr kumimoji="0" lang="en-GB" sz="1800" b="1" i="0" u="none" strike="noStrike" kern="1200" cap="none" spc="0" normalizeH="0" baseline="0" noProof="0">
              <a:ln>
                <a:noFill/>
              </a:ln>
              <a:solidFill>
                <a:srgbClr val="1F497D"/>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6992124" y="563179"/>
            <a:ext cx="2044371" cy="338554"/>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a:ln>
                  <a:noFill/>
                </a:ln>
                <a:solidFill>
                  <a:srgbClr val="1F497D"/>
                </a:solidFill>
                <a:effectLst/>
                <a:uLnTx/>
                <a:uFillTx/>
                <a:latin typeface="Tahoma"/>
                <a:ea typeface="Tahoma"/>
                <a:cs typeface="Tahoma"/>
                <a:hlinkClick r:id="" action="ppaction://noaction">
                  <a:extLst>
                    <a:ext uri="{A12FA001-AC4F-418D-AE19-62706E023703}">
                      <ahyp:hlinkClr xmlns:ahyp="http://schemas.microsoft.com/office/drawing/2018/hyperlinkcolor" val="tx"/>
                    </a:ext>
                  </a:extLst>
                </a:hlinkClick>
              </a:rPr>
              <a:t>History Home</a:t>
            </a:r>
            <a:endParaRPr kumimoji="0" lang="en-GB" sz="1600" b="1" i="0" u="none" strike="noStrike" kern="1200" cap="none" spc="0" normalizeH="0" baseline="0" noProof="0">
              <a:ln>
                <a:noFill/>
              </a:ln>
              <a:solidFill>
                <a:srgbClr val="1F497D"/>
              </a:solidFill>
              <a:effectLst/>
              <a:uLnTx/>
              <a:uFillTx/>
              <a:latin typeface="Tahoma"/>
              <a:ea typeface="Tahoma"/>
              <a:cs typeface="Tahoma"/>
            </a:endParaRPr>
          </a:p>
        </p:txBody>
      </p:sp>
      <p:graphicFrame>
        <p:nvGraphicFramePr>
          <p:cNvPr id="7" name="Table 6">
            <a:extLst>
              <a:ext uri="{FF2B5EF4-FFF2-40B4-BE49-F238E27FC236}">
                <a16:creationId xmlns:a16="http://schemas.microsoft.com/office/drawing/2014/main" id="{8064ACAE-4A41-44F7-ABD6-4F21AF4A769E}"/>
              </a:ext>
            </a:extLst>
          </p:cNvPr>
          <p:cNvGraphicFramePr>
            <a:graphicFrameLocks noGrp="1"/>
          </p:cNvGraphicFramePr>
          <p:nvPr/>
        </p:nvGraphicFramePr>
        <p:xfrm>
          <a:off x="229214" y="1019179"/>
          <a:ext cx="8644270" cy="5777668"/>
        </p:xfrm>
        <a:graphic>
          <a:graphicData uri="http://schemas.openxmlformats.org/drawingml/2006/table">
            <a:tbl>
              <a:tblPr firstRow="1" firstCol="1" bandRow="1">
                <a:tableStyleId>{5C22544A-7EE6-4342-B048-85BDC9FD1C3A}</a:tableStyleId>
              </a:tblPr>
              <a:tblGrid>
                <a:gridCol w="995728">
                  <a:extLst>
                    <a:ext uri="{9D8B030D-6E8A-4147-A177-3AD203B41FA5}">
                      <a16:colId xmlns:a16="http://schemas.microsoft.com/office/drawing/2014/main" val="2863215087"/>
                    </a:ext>
                  </a:extLst>
                </a:gridCol>
                <a:gridCol w="2549034">
                  <a:extLst>
                    <a:ext uri="{9D8B030D-6E8A-4147-A177-3AD203B41FA5}">
                      <a16:colId xmlns:a16="http://schemas.microsoft.com/office/drawing/2014/main" val="122677382"/>
                    </a:ext>
                  </a:extLst>
                </a:gridCol>
                <a:gridCol w="2549754">
                  <a:extLst>
                    <a:ext uri="{9D8B030D-6E8A-4147-A177-3AD203B41FA5}">
                      <a16:colId xmlns:a16="http://schemas.microsoft.com/office/drawing/2014/main" val="375876866"/>
                    </a:ext>
                  </a:extLst>
                </a:gridCol>
                <a:gridCol w="2549754">
                  <a:extLst>
                    <a:ext uri="{9D8B030D-6E8A-4147-A177-3AD203B41FA5}">
                      <a16:colId xmlns:a16="http://schemas.microsoft.com/office/drawing/2014/main" val="3073927167"/>
                    </a:ext>
                  </a:extLst>
                </a:gridCol>
              </a:tblGrid>
              <a:tr h="355189">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Foundation</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1</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2</a:t>
                      </a:r>
                    </a:p>
                  </a:txBody>
                  <a:tcPr marL="23581" marR="23581" marT="0" marB="0" anchor="ctr"/>
                </a:tc>
                <a:extLst>
                  <a:ext uri="{0D108BD9-81ED-4DB2-BD59-A6C34878D82A}">
                    <a16:rowId xmlns:a16="http://schemas.microsoft.com/office/drawing/2014/main" val="265378462"/>
                  </a:ext>
                </a:extLst>
              </a:tr>
              <a:tr h="848132">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a:effectLst/>
                          <a:latin typeface="Tahoma" panose="020B0604030504040204" pitchFamily="34" charset="0"/>
                          <a:ea typeface="Tahoma" panose="020B0604030504040204" pitchFamily="34" charset="0"/>
                          <a:cs typeface="Tahoma" panose="020B0604030504040204" pitchFamily="34" charset="0"/>
                        </a:rPr>
                        <a:t>Similarity and difference  </a:t>
                      </a: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marL="342900" lvl="0" indent="-342900">
                        <a:spcAft>
                          <a:spcPts val="0"/>
                        </a:spcAft>
                        <a:buFont typeface="Symbol" panose="05050102010706020507" pitchFamily="18" charset="2"/>
                        <a:buChar char=""/>
                      </a:pPr>
                      <a:r>
                        <a:rPr lang="en-GB" sz="900">
                          <a:solidFill>
                            <a:srgbClr val="000000"/>
                          </a:solidFill>
                          <a:effectLst/>
                          <a:latin typeface="Calibri" panose="020F0502020204030204" pitchFamily="34" charset="0"/>
                          <a:ea typeface="Calibri" panose="020F0502020204030204" pitchFamily="34" charset="0"/>
                          <a:cs typeface="Calibri" panose="020F0502020204030204" pitchFamily="34" charset="0"/>
                        </a:rPr>
                        <a:t>Use photographs and stories to compare similarities and differences between the past and today.</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900">
                          <a:effectLst/>
                          <a:latin typeface="Calibri" panose="020F0502020204030204" pitchFamily="34" charset="0"/>
                          <a:ea typeface="Calibri" panose="020F0502020204030204" pitchFamily="34" charset="0"/>
                          <a:cs typeface="Calibri" panose="020F050202020403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spcAft>
                          <a:spcPts val="0"/>
                        </a:spcAft>
                        <a:buFont typeface="Symbol" panose="05050102010706020507" pitchFamily="18" charset="2"/>
                        <a:buChar char=""/>
                      </a:pPr>
                      <a:r>
                        <a:rPr lang="en-GB" sz="900">
                          <a:solidFill>
                            <a:srgbClr val="000000"/>
                          </a:solidFill>
                          <a:effectLst/>
                          <a:latin typeface="Calibri" panose="020F0502020204030204" pitchFamily="34" charset="0"/>
                          <a:ea typeface="Calibri" panose="020F0502020204030204" pitchFamily="34" charset="0"/>
                          <a:cs typeface="Calibri" panose="020F0502020204030204" pitchFamily="34" charset="0"/>
                        </a:rPr>
                        <a:t>Be aware that some things have changed and some have stayed the same in their own lives.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Symbol" panose="05050102010706020507" pitchFamily="18" charset="2"/>
                        <a:buChar char=""/>
                      </a:pPr>
                      <a:r>
                        <a:rPr lang="en-GB" sz="900">
                          <a:solidFill>
                            <a:srgbClr val="000000"/>
                          </a:solidFill>
                          <a:effectLst/>
                          <a:latin typeface="Calibri" panose="020F0502020204030204" pitchFamily="34" charset="0"/>
                          <a:ea typeface="Calibri" panose="020F0502020204030204" pitchFamily="34" charset="0"/>
                          <a:cs typeface="Calibri" panose="020F0502020204030204" pitchFamily="34" charset="0"/>
                        </a:rPr>
                        <a:t>Know that everyday objects have similarities and differences with those used for the same purpose in the past.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spcAft>
                          <a:spcPts val="0"/>
                        </a:spcAft>
                        <a:buFont typeface="Symbol" panose="05050102010706020507" pitchFamily="18" charset="2"/>
                        <a:buChar char=""/>
                      </a:pPr>
                      <a:r>
                        <a:rPr lang="en-GB" sz="900">
                          <a:solidFill>
                            <a:srgbClr val="000000"/>
                          </a:solidFill>
                          <a:effectLst/>
                          <a:latin typeface="Calibri" panose="020F0502020204030204" pitchFamily="34" charset="0"/>
                          <a:ea typeface="Calibri" panose="020F0502020204030204" pitchFamily="34" charset="0"/>
                          <a:cs typeface="Calibri" panose="020F0502020204030204" pitchFamily="34" charset="0"/>
                        </a:rPr>
                        <a:t>Know some things which have changed/stayed the same as the past.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900">
                          <a:effectLst/>
                          <a:latin typeface="Calibri" panose="020F0502020204030204" pitchFamily="34" charset="0"/>
                          <a:ea typeface="Calibri" panose="020F0502020204030204" pitchFamily="34" charset="0"/>
                          <a:cs typeface="Calibri" panose="020F050202020403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576507716"/>
                  </a:ext>
                </a:extLst>
              </a:tr>
              <a:tr h="1315909">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a:effectLst/>
                          <a:latin typeface="Tahoma" panose="020B0604030504040204" pitchFamily="34" charset="0"/>
                          <a:ea typeface="Tahoma" panose="020B0604030504040204" pitchFamily="34" charset="0"/>
                          <a:cs typeface="Tahoma" panose="020B0604030504040204" pitchFamily="34" charset="0"/>
                        </a:rPr>
                        <a:t>Continuity and Change </a:t>
                      </a: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Understand that the environment around us changes as time passes.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Symbol" panose="05050102010706020507" pitchFamily="18" charset="2"/>
                        <a:buChar char=""/>
                      </a:pPr>
                      <a:r>
                        <a:rPr lang="en-GB" sz="900">
                          <a:solidFill>
                            <a:srgbClr val="000000"/>
                          </a:solidFill>
                          <a:effectLst/>
                          <a:latin typeface="Calibri" panose="020F0502020204030204" pitchFamily="34" charset="0"/>
                          <a:ea typeface="Calibri" panose="020F0502020204030204" pitchFamily="34" charset="0"/>
                          <a:cs typeface="Calibri" panose="020F0502020204030204" pitchFamily="34" charset="0"/>
                        </a:rPr>
                        <a:t>Be aware of changes that happen </a:t>
                      </a:r>
                      <a:r>
                        <a:rPr lang="en-GB" sz="900">
                          <a:effectLst/>
                          <a:latin typeface="Calibri" panose="020F0502020204030204" pitchFamily="34" charset="0"/>
                          <a:ea typeface="Calibri" panose="020F0502020204030204" pitchFamily="34" charset="0"/>
                          <a:cs typeface="Calibri" panose="020F0502020204030204" pitchFamily="34" charset="0"/>
                        </a:rPr>
                        <a:t>throughout the year (e.g. seasons, human growth).</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spcAft>
                          <a:spcPts val="0"/>
                        </a:spcAft>
                        <a:buFont typeface="Symbol" panose="05050102010706020507" pitchFamily="18" charset="2"/>
                        <a:buChar char=""/>
                      </a:pPr>
                      <a:r>
                        <a:rPr lang="en-GB" sz="900">
                          <a:solidFill>
                            <a:srgbClr val="000000"/>
                          </a:solidFill>
                          <a:effectLst/>
                          <a:latin typeface="Calibri" panose="020F0502020204030204" pitchFamily="34" charset="0"/>
                          <a:ea typeface="Calibri" panose="020F0502020204030204" pitchFamily="34" charset="0"/>
                          <a:cs typeface="Calibri" panose="020F0502020204030204" pitchFamily="34" charset="0"/>
                        </a:rPr>
                        <a:t>Understand that people change as they grow older.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Symbol" panose="05050102010706020507" pitchFamily="18" charset="2"/>
                        <a:buChar char=""/>
                      </a:pPr>
                      <a:r>
                        <a:rPr lang="en-GB" sz="900">
                          <a:solidFill>
                            <a:srgbClr val="000000"/>
                          </a:solidFill>
                          <a:effectLst/>
                          <a:latin typeface="Calibri" panose="020F0502020204030204" pitchFamily="34" charset="0"/>
                          <a:ea typeface="Calibri" panose="020F0502020204030204" pitchFamily="34" charset="0"/>
                          <a:cs typeface="Calibri" panose="020F0502020204030204" pitchFamily="34" charset="0"/>
                        </a:rPr>
                        <a:t>Know that throughout someone’s lifetime, some things will change and some things will stay the same.</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Symbol" panose="05050102010706020507" pitchFamily="18" charset="2"/>
                        <a:buChar char=""/>
                      </a:pPr>
                      <a:r>
                        <a:rPr lang="en-GB" sz="900">
                          <a:solidFill>
                            <a:srgbClr val="000000"/>
                          </a:solidFill>
                          <a:effectLst/>
                          <a:latin typeface="Calibri" panose="020F0502020204030204" pitchFamily="34" charset="0"/>
                          <a:ea typeface="Calibri" panose="020F0502020204030204" pitchFamily="34" charset="0"/>
                          <a:cs typeface="Calibri" panose="020F0502020204030204" pitchFamily="34" charset="0"/>
                        </a:rPr>
                        <a:t>Understand that everyday objects have changed over time.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Symbol" panose="05050102010706020507" pitchFamily="18" charset="2"/>
                        <a:buChar char=""/>
                      </a:pPr>
                      <a:r>
                        <a:rPr lang="en-GB" sz="900">
                          <a:solidFill>
                            <a:srgbClr val="000000"/>
                          </a:solidFill>
                          <a:effectLst/>
                          <a:latin typeface="Calibri" panose="020F0502020204030204" pitchFamily="34" charset="0"/>
                          <a:ea typeface="Calibri" panose="020F0502020204030204" pitchFamily="34" charset="0"/>
                          <a:cs typeface="Calibri" panose="020F0502020204030204" pitchFamily="34" charset="0"/>
                        </a:rPr>
                        <a:t>Begin to look for similarities and differences over time in their own lives.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Symbol" panose="05050102010706020507" pitchFamily="18" charset="2"/>
                        <a:buChar char=""/>
                      </a:pPr>
                      <a:r>
                        <a:rPr lang="en-GB" sz="900">
                          <a:solidFill>
                            <a:srgbClr val="000000"/>
                          </a:solidFill>
                          <a:effectLst/>
                          <a:latin typeface="Calibri" panose="020F0502020204030204" pitchFamily="34" charset="0"/>
                          <a:ea typeface="Calibri" panose="020F0502020204030204" pitchFamily="34" charset="0"/>
                          <a:cs typeface="Calibri" panose="020F0502020204030204" pitchFamily="34" charset="0"/>
                        </a:rPr>
                        <a:t>Describe simple changes and ideas/objects that remain the same.</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Understand that some things change while other items remain the same and some are new.</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spcAft>
                          <a:spcPts val="0"/>
                        </a:spcAft>
                        <a:buFont typeface="Symbol" panose="05050102010706020507" pitchFamily="18" charset="2"/>
                        <a:buChar char=""/>
                      </a:pPr>
                      <a:r>
                        <a:rPr lang="en-GB" sz="900">
                          <a:solidFill>
                            <a:srgbClr val="000000"/>
                          </a:solidFill>
                          <a:effectLst/>
                          <a:latin typeface="Calibri" panose="020F0502020204030204" pitchFamily="34" charset="0"/>
                          <a:ea typeface="Calibri" panose="020F0502020204030204" pitchFamily="34" charset="0"/>
                          <a:cs typeface="Calibri" panose="020F0502020204030204" pitchFamily="34" charset="0"/>
                        </a:rPr>
                        <a:t>Appreciate that daily life has changed over time but that there are some similarities to life today.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Symbol" panose="05050102010706020507" pitchFamily="18" charset="2"/>
                        <a:buChar char=""/>
                      </a:pPr>
                      <a:r>
                        <a:rPr lang="en-GB" sz="900">
                          <a:solidFill>
                            <a:srgbClr val="000000"/>
                          </a:solidFill>
                          <a:effectLst/>
                          <a:latin typeface="Calibri" panose="020F0502020204030204" pitchFamily="34" charset="0"/>
                          <a:ea typeface="Calibri" panose="020F0502020204030204" pitchFamily="34" charset="0"/>
                          <a:cs typeface="Calibri" panose="020F0502020204030204" pitchFamily="34" charset="0"/>
                        </a:rPr>
                        <a:t>Identify similarities and differences between ways of life at different times.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Identify simple reasons for changes.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23981714"/>
                  </a:ext>
                </a:extLst>
              </a:tr>
              <a:tr h="1315909">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a:effectLst/>
                          <a:latin typeface="Tahoma" panose="020B0604030504040204" pitchFamily="34" charset="0"/>
                          <a:ea typeface="Tahoma" panose="020B0604030504040204" pitchFamily="34" charset="0"/>
                          <a:cs typeface="Tahoma" panose="020B0604030504040204" pitchFamily="34" charset="0"/>
                        </a:rPr>
                        <a:t>Cause and Consequence </a:t>
                      </a:r>
                    </a:p>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nchor="ctr"/>
                </a:tc>
                <a:tc>
                  <a:txBody>
                    <a:bodyPr/>
                    <a:lstStyle/>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Experience cause and effect in play.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900">
                          <a:effectLst/>
                          <a:latin typeface="Calibri" panose="020F0502020204030204" pitchFamily="34" charset="0"/>
                          <a:ea typeface="Calibri" panose="020F0502020204030204" pitchFamily="34" charset="0"/>
                          <a:cs typeface="Calibri" panose="020F050202020403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Know that everyday objects have changed as new materials have been invented.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Ask why things happen and begin to explain why with support.</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spcAft>
                          <a:spcPts val="0"/>
                        </a:spcAft>
                        <a:buFont typeface="Symbol" panose="05050102010706020507" pitchFamily="18" charset="2"/>
                        <a:buChar char=""/>
                      </a:pPr>
                      <a:r>
                        <a:rPr lang="en-GB" sz="900">
                          <a:solidFill>
                            <a:srgbClr val="000000"/>
                          </a:solidFill>
                          <a:effectLst/>
                          <a:latin typeface="Calibri" panose="020F0502020204030204" pitchFamily="34" charset="0"/>
                          <a:ea typeface="Calibri" panose="020F0502020204030204" pitchFamily="34" charset="0"/>
                          <a:cs typeface="Calibri" panose="020F0502020204030204" pitchFamily="34" charset="0"/>
                        </a:rPr>
                        <a:t>Know that changes may come about because of improvements in technology.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Symbol" panose="05050102010706020507" pitchFamily="18" charset="2"/>
                        <a:buChar char=""/>
                      </a:pPr>
                      <a:r>
                        <a:rPr lang="en-GB" sz="900">
                          <a:solidFill>
                            <a:srgbClr val="000000"/>
                          </a:solidFill>
                          <a:effectLst/>
                          <a:latin typeface="Calibri" panose="020F0502020204030204" pitchFamily="34" charset="0"/>
                          <a:ea typeface="Calibri" panose="020F0502020204030204" pitchFamily="34" charset="0"/>
                          <a:cs typeface="Calibri" panose="020F0502020204030204" pitchFamily="34" charset="0"/>
                        </a:rPr>
                        <a:t>Ask questions about and recognise why people did things, why events happened and what happened as a result.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91534222"/>
                  </a:ext>
                </a:extLst>
              </a:tr>
              <a:tr h="1315909">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Interpretation</a:t>
                      </a:r>
                    </a:p>
                  </a:txBody>
                  <a:tcPr marL="23581" marR="23581" marT="0" marB="0" anchor="ctr"/>
                </a:tc>
                <a:tc>
                  <a:txBody>
                    <a:bodyPr/>
                    <a:lstStyle/>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Recognise that different members of the class may notice different things in photographs from the past.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Begin to understand that the past can be represented in photographs and drawings.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spcAft>
                          <a:spcPts val="0"/>
                        </a:spcAft>
                        <a:buFont typeface="Symbol" panose="05050102010706020507" pitchFamily="18" charset="2"/>
                        <a:buChar char=""/>
                      </a:pPr>
                      <a:r>
                        <a:rPr lang="en-GB" sz="900">
                          <a:solidFill>
                            <a:srgbClr val="000000"/>
                          </a:solidFill>
                          <a:effectLst/>
                          <a:latin typeface="Calibri" panose="020F0502020204030204" pitchFamily="34" charset="0"/>
                          <a:ea typeface="Calibri" panose="020F0502020204030204" pitchFamily="34" charset="0"/>
                          <a:cs typeface="Calibri" panose="020F0502020204030204" pitchFamily="34" charset="0"/>
                        </a:rPr>
                        <a:t>Begin to identify different ways to represent the past (e.g. photos, stories).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Develop their own interpretations of historical artefacts.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spcAft>
                          <a:spcPts val="0"/>
                        </a:spcAft>
                        <a:buFont typeface="Symbol" panose="05050102010706020507" pitchFamily="18" charset="2"/>
                        <a:buChar char=""/>
                      </a:pPr>
                      <a:r>
                        <a:rPr lang="en-GB" sz="900">
                          <a:solidFill>
                            <a:srgbClr val="000000"/>
                          </a:solidFill>
                          <a:effectLst/>
                          <a:latin typeface="Calibri" panose="020F0502020204030204" pitchFamily="34" charset="0"/>
                          <a:ea typeface="Calibri" panose="020F0502020204030204" pitchFamily="34" charset="0"/>
                          <a:cs typeface="Calibri" panose="020F0502020204030204" pitchFamily="34" charset="0"/>
                        </a:rPr>
                        <a:t>Recognise different ways in which the past is represented.</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Compare pictures or photographs of people or events in the past.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Develop their own interpretations from photographs and written sources.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792791123"/>
                  </a:ext>
                </a:extLst>
              </a:tr>
            </a:tbl>
          </a:graphicData>
        </a:graphic>
      </p:graphicFrame>
    </p:spTree>
    <p:extLst>
      <p:ext uri="{BB962C8B-B14F-4D97-AF65-F5344CB8AC3E}">
        <p14:creationId xmlns:p14="http://schemas.microsoft.com/office/powerpoint/2010/main" val="3631732772"/>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5904656" cy="461665"/>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srgbClr val="002060"/>
                </a:solidFill>
                <a:effectLst/>
                <a:uLnTx/>
                <a:uFillTx/>
                <a:latin typeface="Tahoma"/>
                <a:ea typeface="Tahoma"/>
                <a:cs typeface="Tahoma"/>
              </a:rPr>
              <a:t>History Disciplinary Knowledge KS2</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1F497D"/>
                </a:solidFill>
                <a:effectLst/>
                <a:uLnTx/>
                <a:uFillTx/>
                <a:latin typeface="Tahoma" panose="020B0604030504040204" pitchFamily="34" charset="0"/>
                <a:ea typeface="Tahoma" panose="020B0604030504040204" pitchFamily="34" charset="0"/>
                <a:cs typeface="Tahoma" panose="020B0604030504040204" pitchFamily="34" charset="0"/>
                <a:hlinkClick r:id="" action="ppaction://noaction"/>
              </a:rPr>
              <a:t>Contents</a:t>
            </a:r>
            <a:endParaRPr kumimoji="0" lang="en-GB" sz="1800" b="1" i="0" u="none" strike="noStrike" kern="1200" cap="none" spc="0" normalizeH="0" baseline="0" noProof="0">
              <a:ln>
                <a:noFill/>
              </a:ln>
              <a:solidFill>
                <a:srgbClr val="1F497D"/>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6992124" y="563179"/>
            <a:ext cx="2044371" cy="338554"/>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a:ln>
                  <a:noFill/>
                </a:ln>
                <a:solidFill>
                  <a:srgbClr val="1F497D"/>
                </a:solidFill>
                <a:effectLst/>
                <a:uLnTx/>
                <a:uFillTx/>
                <a:latin typeface="Tahoma"/>
                <a:ea typeface="Tahoma"/>
                <a:cs typeface="Tahoma"/>
                <a:hlinkClick r:id="" action="ppaction://noaction">
                  <a:extLst>
                    <a:ext uri="{A12FA001-AC4F-418D-AE19-62706E023703}">
                      <ahyp:hlinkClr xmlns:ahyp="http://schemas.microsoft.com/office/drawing/2018/hyperlinkcolor" val="tx"/>
                    </a:ext>
                  </a:extLst>
                </a:hlinkClick>
              </a:rPr>
              <a:t>History Home</a:t>
            </a:r>
            <a:endParaRPr kumimoji="0" lang="en-GB" sz="1600" b="1" i="0" u="none" strike="noStrike" kern="1200" cap="none" spc="0" normalizeH="0" baseline="0" noProof="0">
              <a:ln>
                <a:noFill/>
              </a:ln>
              <a:solidFill>
                <a:srgbClr val="1F497D"/>
              </a:solidFill>
              <a:effectLst/>
              <a:uLnTx/>
              <a:uFillTx/>
              <a:latin typeface="Tahoma"/>
              <a:ea typeface="Tahoma"/>
              <a:cs typeface="Tahoma"/>
            </a:endParaRPr>
          </a:p>
        </p:txBody>
      </p:sp>
      <p:graphicFrame>
        <p:nvGraphicFramePr>
          <p:cNvPr id="7" name="Table 6">
            <a:extLst>
              <a:ext uri="{FF2B5EF4-FFF2-40B4-BE49-F238E27FC236}">
                <a16:creationId xmlns:a16="http://schemas.microsoft.com/office/drawing/2014/main" id="{8064ACAE-4A41-44F7-ABD6-4F21AF4A769E}"/>
              </a:ext>
            </a:extLst>
          </p:cNvPr>
          <p:cNvGraphicFramePr>
            <a:graphicFrameLocks noGrp="1"/>
          </p:cNvGraphicFramePr>
          <p:nvPr/>
        </p:nvGraphicFramePr>
        <p:xfrm>
          <a:off x="229214" y="1019179"/>
          <a:ext cx="8721108" cy="5708581"/>
        </p:xfrm>
        <a:graphic>
          <a:graphicData uri="http://schemas.openxmlformats.org/drawingml/2006/table">
            <a:tbl>
              <a:tblPr firstRow="1" firstCol="1" bandRow="1">
                <a:tableStyleId>{5C22544A-7EE6-4342-B048-85BDC9FD1C3A}</a:tableStyleId>
              </a:tblPr>
              <a:tblGrid>
                <a:gridCol w="995728">
                  <a:extLst>
                    <a:ext uri="{9D8B030D-6E8A-4147-A177-3AD203B41FA5}">
                      <a16:colId xmlns:a16="http://schemas.microsoft.com/office/drawing/2014/main" val="2863215087"/>
                    </a:ext>
                  </a:extLst>
                </a:gridCol>
                <a:gridCol w="1931345">
                  <a:extLst>
                    <a:ext uri="{9D8B030D-6E8A-4147-A177-3AD203B41FA5}">
                      <a16:colId xmlns:a16="http://schemas.microsoft.com/office/drawing/2014/main" val="122677382"/>
                    </a:ext>
                  </a:extLst>
                </a:gridCol>
                <a:gridCol w="1931345">
                  <a:extLst>
                    <a:ext uri="{9D8B030D-6E8A-4147-A177-3AD203B41FA5}">
                      <a16:colId xmlns:a16="http://schemas.microsoft.com/office/drawing/2014/main" val="1029389291"/>
                    </a:ext>
                  </a:extLst>
                </a:gridCol>
                <a:gridCol w="1931345">
                  <a:extLst>
                    <a:ext uri="{9D8B030D-6E8A-4147-A177-3AD203B41FA5}">
                      <a16:colId xmlns:a16="http://schemas.microsoft.com/office/drawing/2014/main" val="75132343"/>
                    </a:ext>
                  </a:extLst>
                </a:gridCol>
                <a:gridCol w="1931345">
                  <a:extLst>
                    <a:ext uri="{9D8B030D-6E8A-4147-A177-3AD203B41FA5}">
                      <a16:colId xmlns:a16="http://schemas.microsoft.com/office/drawing/2014/main" val="4140757226"/>
                    </a:ext>
                  </a:extLst>
                </a:gridCol>
              </a:tblGrid>
              <a:tr h="276209">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3</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4</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5</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6</a:t>
                      </a:r>
                    </a:p>
                  </a:txBody>
                  <a:tcPr marL="23581" marR="23581" marT="0" marB="0" anchor="ctr"/>
                </a:tc>
                <a:extLst>
                  <a:ext uri="{0D108BD9-81ED-4DB2-BD59-A6C34878D82A}">
                    <a16:rowId xmlns:a16="http://schemas.microsoft.com/office/drawing/2014/main" val="265378462"/>
                  </a:ext>
                </a:extLst>
              </a:tr>
              <a:tr h="602625">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Common Themes</a:t>
                      </a:r>
                    </a:p>
                  </a:txBody>
                  <a:tcPr marL="23581" marR="23581" marT="0" marB="0" anchor="ctr"/>
                </a:tc>
                <a:tc gridSpan="4">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History topics should contain the common thread of: </a:t>
                      </a:r>
                    </a:p>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Hierarchy of Society </a:t>
                      </a:r>
                    </a:p>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Childhood</a:t>
                      </a:r>
                    </a:p>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Invasion and War</a:t>
                      </a:r>
                    </a:p>
                  </a:txBody>
                  <a:tcPr marL="23581" marR="23581" marT="0" marB="0" anchor="ctr"/>
                </a:tc>
                <a:tc hMerge="1">
                  <a:txBody>
                    <a:bodyPr/>
                    <a:lstStyle/>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hMerge="1">
                  <a:txBody>
                    <a:bodyPr/>
                    <a:lstStyle/>
                    <a:p>
                      <a:endParaRPr lang="en-GB"/>
                    </a:p>
                  </a:txBody>
                  <a:tcPr marL="23581" marR="23581" marT="0" marB="0" anchor="ctr"/>
                </a:tc>
                <a:tc hMerge="1">
                  <a:txBody>
                    <a:bodyPr/>
                    <a:lstStyle/>
                    <a:p>
                      <a:endParaRPr lang="en-GB"/>
                    </a:p>
                  </a:txBody>
                  <a:tcPr marL="23581" marR="23581" marT="0" marB="0" anchor="ctr"/>
                </a:tc>
                <a:extLst>
                  <a:ext uri="{0D108BD9-81ED-4DB2-BD59-A6C34878D82A}">
                    <a16:rowId xmlns:a16="http://schemas.microsoft.com/office/drawing/2014/main" val="1576507716"/>
                  </a:ext>
                </a:extLst>
              </a:tr>
              <a:tr h="1587345">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a:effectLst/>
                          <a:latin typeface="Tahoma" panose="020B0604030504040204" pitchFamily="34" charset="0"/>
                          <a:ea typeface="Tahoma" panose="020B0604030504040204" pitchFamily="34" charset="0"/>
                          <a:cs typeface="Tahoma" panose="020B0604030504040204" pitchFamily="34" charset="0"/>
                        </a:rPr>
                        <a:t>Chronology</a:t>
                      </a:r>
                    </a:p>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nchor="ctr"/>
                </a:tc>
                <a:tc>
                  <a:txBody>
                    <a:bodyPr/>
                    <a:lstStyle/>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Understand that BC means Before Christ and is used to show years before the year 1BC.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Understand that AD means Anno Domini and can be used to show years from the year 1AD.</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Know that prehistory is the period of time before written methods and stretches until the Roman invasion in AD43.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Recall that prehistory is divided into the Palaeolithic, Mesolithic, Neolithic, Bronze Age and Iron Age.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Know that history is divided into periods of history e.g. ancient times, middle ages and modern.</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Use dates to work out the interval between periods of time and the duration of historical events or periods.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Understand that periods in History overlap each other.</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Make a simple individual timeline.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Understand the term “century” and how dating by centuries works. (e.g. the 1500s are known as the 16th century).</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Notice connections between periods of time that overlap.</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Make a timeline that acknowledges periods of time that overlap.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900">
                          <a:effectLst/>
                          <a:latin typeface="Calibri" panose="020F0502020204030204" pitchFamily="34" charset="0"/>
                          <a:ea typeface="Calibri" panose="020F0502020204030204" pitchFamily="34" charset="0"/>
                          <a:cs typeface="Calibri" panose="020F050202020403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Order a greater number of significant events, movements and dates on a timeline.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Describe the main changes in a period in history and place them in the correct order.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23981714"/>
                  </a:ext>
                </a:extLst>
              </a:tr>
              <a:tr h="1540607">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Evidence</a:t>
                      </a:r>
                    </a:p>
                  </a:txBody>
                  <a:tcPr marL="23581" marR="23581" marT="0" marB="0" anchor="ctr"/>
                </a:tc>
                <a:tc>
                  <a:txBody>
                    <a:bodyPr/>
                    <a:lstStyle/>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Use artefacts and photos to help find answers to questions about the individuals or events that happened in the past.</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Know what an eyewitness account is.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Use evidence to build up a picture of a past event.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Observe the small details when using artefacts and pictures.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Know that archaeological evidence can be used to find out about the past.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Make inferences and deductions using images from the past.</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Look at different accounts of history and know what is fact and or opinion.</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Know the difference between primary and secondary sources.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Use a range of sources to find out about a period.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Identify sources which are influenced by the personal beliefs.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Know which sources are generally considered most reliable for gaining an accurate understanding of historical events or periods in time.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Appreciate why the amount of written primary sources varies depending on individual time periods.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Know that some evidence is misinformation or opinion and know the reasons why.</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Make inferences based on knowledge of different societies.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Understand that a source may be biased or inaccurate.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Choose appropriate sources to analyse and justify their ideas about the past.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Understand why interpretations can change in light of new evidence.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Use a range of sources to find out about a particular aspect of the past.</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Describe how secondary sources are influenced by the beliefs, cultures and time of the author.</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91534222"/>
                  </a:ext>
                </a:extLst>
              </a:tr>
            </a:tbl>
          </a:graphicData>
        </a:graphic>
      </p:graphicFrame>
    </p:spTree>
    <p:extLst>
      <p:ext uri="{BB962C8B-B14F-4D97-AF65-F5344CB8AC3E}">
        <p14:creationId xmlns:p14="http://schemas.microsoft.com/office/powerpoint/2010/main" val="744595766"/>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5904656" cy="461665"/>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srgbClr val="002060"/>
                </a:solidFill>
                <a:effectLst/>
                <a:uLnTx/>
                <a:uFillTx/>
                <a:latin typeface="Tahoma"/>
                <a:ea typeface="Tahoma"/>
                <a:cs typeface="Tahoma"/>
              </a:rPr>
              <a:t>History Disciplinary Knowledge KS2</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1F497D"/>
                </a:solidFill>
                <a:effectLst/>
                <a:uLnTx/>
                <a:uFillTx/>
                <a:latin typeface="Tahoma" panose="020B0604030504040204" pitchFamily="34" charset="0"/>
                <a:ea typeface="Tahoma" panose="020B0604030504040204" pitchFamily="34" charset="0"/>
                <a:cs typeface="Tahoma" panose="020B0604030504040204" pitchFamily="34" charset="0"/>
                <a:hlinkClick r:id="" action="ppaction://noaction"/>
              </a:rPr>
              <a:t>Contents</a:t>
            </a:r>
            <a:endParaRPr kumimoji="0" lang="en-GB" sz="1800" b="1" i="0" u="none" strike="noStrike" kern="1200" cap="none" spc="0" normalizeH="0" baseline="0" noProof="0">
              <a:ln>
                <a:noFill/>
              </a:ln>
              <a:solidFill>
                <a:srgbClr val="1F497D"/>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6992124" y="563179"/>
            <a:ext cx="2044371" cy="338554"/>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a:ln>
                  <a:noFill/>
                </a:ln>
                <a:solidFill>
                  <a:srgbClr val="1F497D"/>
                </a:solidFill>
                <a:effectLst/>
                <a:uLnTx/>
                <a:uFillTx/>
                <a:latin typeface="Tahoma"/>
                <a:ea typeface="Tahoma"/>
                <a:cs typeface="Tahoma"/>
                <a:hlinkClick r:id="" action="ppaction://noaction">
                  <a:extLst>
                    <a:ext uri="{A12FA001-AC4F-418D-AE19-62706E023703}">
                      <ahyp:hlinkClr xmlns:ahyp="http://schemas.microsoft.com/office/drawing/2018/hyperlinkcolor" val="tx"/>
                    </a:ext>
                  </a:extLst>
                </a:hlinkClick>
              </a:rPr>
              <a:t>History Home</a:t>
            </a:r>
            <a:endParaRPr kumimoji="0" lang="en-GB" sz="1600" b="1" i="0" u="none" strike="noStrike" kern="1200" cap="none" spc="0" normalizeH="0" baseline="0" noProof="0">
              <a:ln>
                <a:noFill/>
              </a:ln>
              <a:solidFill>
                <a:srgbClr val="1F497D"/>
              </a:solidFill>
              <a:effectLst/>
              <a:uLnTx/>
              <a:uFillTx/>
              <a:latin typeface="Tahoma"/>
              <a:ea typeface="Tahoma"/>
              <a:cs typeface="Tahoma"/>
            </a:endParaRPr>
          </a:p>
        </p:txBody>
      </p:sp>
      <p:graphicFrame>
        <p:nvGraphicFramePr>
          <p:cNvPr id="7" name="Table 6">
            <a:extLst>
              <a:ext uri="{FF2B5EF4-FFF2-40B4-BE49-F238E27FC236}">
                <a16:creationId xmlns:a16="http://schemas.microsoft.com/office/drawing/2014/main" id="{8064ACAE-4A41-44F7-ABD6-4F21AF4A769E}"/>
              </a:ext>
            </a:extLst>
          </p:cNvPr>
          <p:cNvGraphicFramePr>
            <a:graphicFrameLocks noGrp="1"/>
          </p:cNvGraphicFramePr>
          <p:nvPr/>
        </p:nvGraphicFramePr>
        <p:xfrm>
          <a:off x="229214" y="1019178"/>
          <a:ext cx="8644272" cy="4358109"/>
        </p:xfrm>
        <a:graphic>
          <a:graphicData uri="http://schemas.openxmlformats.org/drawingml/2006/table">
            <a:tbl>
              <a:tblPr firstRow="1" firstCol="1" bandRow="1">
                <a:tableStyleId>{5C22544A-7EE6-4342-B048-85BDC9FD1C3A}</a:tableStyleId>
              </a:tblPr>
              <a:tblGrid>
                <a:gridCol w="995728">
                  <a:extLst>
                    <a:ext uri="{9D8B030D-6E8A-4147-A177-3AD203B41FA5}">
                      <a16:colId xmlns:a16="http://schemas.microsoft.com/office/drawing/2014/main" val="2863215087"/>
                    </a:ext>
                  </a:extLst>
                </a:gridCol>
                <a:gridCol w="1912136">
                  <a:extLst>
                    <a:ext uri="{9D8B030D-6E8A-4147-A177-3AD203B41FA5}">
                      <a16:colId xmlns:a16="http://schemas.microsoft.com/office/drawing/2014/main" val="122677382"/>
                    </a:ext>
                  </a:extLst>
                </a:gridCol>
                <a:gridCol w="1912136">
                  <a:extLst>
                    <a:ext uri="{9D8B030D-6E8A-4147-A177-3AD203B41FA5}">
                      <a16:colId xmlns:a16="http://schemas.microsoft.com/office/drawing/2014/main" val="375876866"/>
                    </a:ext>
                  </a:extLst>
                </a:gridCol>
                <a:gridCol w="1912136">
                  <a:extLst>
                    <a:ext uri="{9D8B030D-6E8A-4147-A177-3AD203B41FA5}">
                      <a16:colId xmlns:a16="http://schemas.microsoft.com/office/drawing/2014/main" val="3073927167"/>
                    </a:ext>
                  </a:extLst>
                </a:gridCol>
                <a:gridCol w="1912136">
                  <a:extLst>
                    <a:ext uri="{9D8B030D-6E8A-4147-A177-3AD203B41FA5}">
                      <a16:colId xmlns:a16="http://schemas.microsoft.com/office/drawing/2014/main" val="3544645945"/>
                    </a:ext>
                  </a:extLst>
                </a:gridCol>
              </a:tblGrid>
              <a:tr h="373687">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3</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4</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5</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6</a:t>
                      </a:r>
                    </a:p>
                  </a:txBody>
                  <a:tcPr marL="23581" marR="23581" marT="0" marB="0" anchor="ctr"/>
                </a:tc>
                <a:extLst>
                  <a:ext uri="{0D108BD9-81ED-4DB2-BD59-A6C34878D82A}">
                    <a16:rowId xmlns:a16="http://schemas.microsoft.com/office/drawing/2014/main" val="265378462"/>
                  </a:ext>
                </a:extLst>
              </a:tr>
              <a:tr h="748739">
                <a:tc>
                  <a:txBody>
                    <a:bodyPr/>
                    <a:lstStyle/>
                    <a:p>
                      <a:pPr algn="ctr"/>
                      <a:r>
                        <a:rPr kumimoji="0" lang="en-GB" sz="800" b="1" i="0" u="none" strike="noStrike" kern="1200" cap="none" spc="0" normalizeH="0" baseline="0" noProof="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rPr>
                        <a:t>Significance</a:t>
                      </a:r>
                      <a:endParaRPr lang="en-GB"/>
                    </a:p>
                  </a:txBody>
                  <a:tcPr marL="23581" marR="23581" marT="0" marB="0" anchor="ctr"/>
                </a:tc>
                <a:tc>
                  <a:txBody>
                    <a:bodyPr/>
                    <a:lstStyle/>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Understand that ‘historically significant’ events are those which changed many people’s lives and had an impact for many years to come.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spcAft>
                          <a:spcPts val="0"/>
                        </a:spcAft>
                        <a:buFont typeface="Symbol" panose="05050102010706020507" pitchFamily="18" charset="2"/>
                        <a:buChar char=""/>
                      </a:pPr>
                      <a:r>
                        <a:rPr lang="en-GB" sz="900">
                          <a:solidFill>
                            <a:srgbClr val="000000"/>
                          </a:solidFill>
                          <a:effectLst/>
                          <a:latin typeface="Calibri" panose="020F0502020204030204" pitchFamily="34" charset="0"/>
                          <a:ea typeface="Calibri" panose="020F0502020204030204" pitchFamily="34" charset="0"/>
                          <a:cs typeface="Calibri" panose="020F0502020204030204" pitchFamily="34" charset="0"/>
                        </a:rPr>
                        <a:t>Understand that significant archaeological findings are those which change how we see the past.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Identify and compare significant people and events across different time periods.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Begin to understand how historians select criteria for significance and that it changes.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Identify who is important in historical sources and accounts.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Explain the significance of events, people and developments.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576507716"/>
                  </a:ext>
                </a:extLst>
              </a:tr>
              <a:tr h="1305039">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a:effectLst/>
                          <a:latin typeface="Tahoma" panose="020B0604030504040204" pitchFamily="34" charset="0"/>
                          <a:ea typeface="Tahoma" panose="020B0604030504040204" pitchFamily="34" charset="0"/>
                          <a:cs typeface="Tahoma" panose="020B0604030504040204" pitchFamily="34" charset="0"/>
                        </a:rPr>
                        <a:t>Similarity and difference  </a:t>
                      </a:r>
                    </a:p>
                  </a:txBody>
                  <a:tcPr marL="23581" marR="23581" marT="0" marB="0" anchor="ctr"/>
                </a:tc>
                <a:tc>
                  <a:txBody>
                    <a:bodyPr/>
                    <a:lstStyle/>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Explain similarities and differences between daily lives of people in the past and today.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spcAft>
                          <a:spcPts val="0"/>
                        </a:spcAft>
                        <a:buFont typeface="Symbol" panose="05050102010706020507" pitchFamily="18" charset="2"/>
                        <a:buChar char=""/>
                      </a:pPr>
                      <a:r>
                        <a:rPr lang="en-GB" sz="900">
                          <a:solidFill>
                            <a:srgbClr val="000000"/>
                          </a:solidFill>
                          <a:effectLst/>
                          <a:latin typeface="Calibri" panose="020F0502020204030204" pitchFamily="34" charset="0"/>
                          <a:ea typeface="Calibri" panose="020F0502020204030204" pitchFamily="34" charset="0"/>
                          <a:cs typeface="Calibri" panose="020F0502020204030204" pitchFamily="34" charset="0"/>
                        </a:rPr>
                        <a:t>Identify similarities and differences between periods of history.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228600">
                        <a:lnSpc>
                          <a:spcPct val="107000"/>
                        </a:lnSpc>
                        <a:spcAft>
                          <a:spcPts val="0"/>
                        </a:spcAft>
                      </a:pPr>
                      <a:r>
                        <a:rPr lang="en-GB" sz="900">
                          <a:effectLst/>
                          <a:latin typeface="Calibri" panose="020F0502020204030204" pitchFamily="34" charset="0"/>
                          <a:ea typeface="Calibri" panose="020F0502020204030204" pitchFamily="34" charset="0"/>
                          <a:cs typeface="Calibri" panose="020F050202020403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spcAft>
                          <a:spcPts val="0"/>
                        </a:spcAft>
                        <a:buFont typeface="Symbol" panose="05050102010706020507" pitchFamily="18" charset="2"/>
                        <a:buChar char=""/>
                      </a:pPr>
                      <a:r>
                        <a:rPr lang="en-GB" sz="900">
                          <a:solidFill>
                            <a:srgbClr val="000000"/>
                          </a:solidFill>
                          <a:effectLst/>
                          <a:latin typeface="Calibri" panose="020F0502020204030204" pitchFamily="34" charset="0"/>
                          <a:ea typeface="Calibri" panose="020F0502020204030204" pitchFamily="34" charset="0"/>
                          <a:cs typeface="Calibri" panose="020F0502020204030204" pitchFamily="34" charset="0"/>
                        </a:rPr>
                        <a:t>Describe similarities and differences between social, cultural, religious and ethnic diversity in Britain and the wider world.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spcAft>
                          <a:spcPts val="0"/>
                        </a:spcAft>
                        <a:buFont typeface="Symbol" panose="05050102010706020507" pitchFamily="18" charset="2"/>
                        <a:buChar char=""/>
                      </a:pPr>
                      <a:r>
                        <a:rPr lang="en-GB" sz="900">
                          <a:solidFill>
                            <a:srgbClr val="000000"/>
                          </a:solidFill>
                          <a:effectLst/>
                          <a:latin typeface="Calibri" panose="020F0502020204030204" pitchFamily="34" charset="0"/>
                          <a:ea typeface="Calibri" panose="020F0502020204030204" pitchFamily="34" charset="0"/>
                          <a:cs typeface="Calibri" panose="020F0502020204030204" pitchFamily="34" charset="0"/>
                        </a:rPr>
                        <a:t>Make links with different time periods studied.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Describe a change throughout time.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23981714"/>
                  </a:ext>
                </a:extLst>
              </a:tr>
              <a:tr h="1305039">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a:effectLst/>
                          <a:latin typeface="Tahoma" panose="020B0604030504040204" pitchFamily="34" charset="0"/>
                          <a:ea typeface="Tahoma" panose="020B0604030504040204" pitchFamily="34" charset="0"/>
                          <a:cs typeface="Tahoma" panose="020B0604030504040204" pitchFamily="34" charset="0"/>
                        </a:rPr>
                        <a:t>Continuity and Change </a:t>
                      </a:r>
                    </a:p>
                  </a:txBody>
                  <a:tcPr marL="23581" marR="23581" marT="0" marB="0" anchor="ctr"/>
                </a:tc>
                <a:tc>
                  <a:txBody>
                    <a:bodyPr/>
                    <a:lstStyle/>
                    <a:p>
                      <a:pPr marL="342900" lvl="0" indent="-342900">
                        <a:spcAft>
                          <a:spcPts val="0"/>
                        </a:spcAft>
                        <a:buFont typeface="Symbol" panose="05050102010706020507" pitchFamily="18" charset="2"/>
                        <a:buChar char=""/>
                      </a:pPr>
                      <a:r>
                        <a:rPr lang="en-GB" sz="900">
                          <a:solidFill>
                            <a:srgbClr val="000000"/>
                          </a:solidFill>
                          <a:effectLst/>
                          <a:latin typeface="Calibri" panose="020F0502020204030204" pitchFamily="34" charset="0"/>
                          <a:ea typeface="Calibri" panose="020F0502020204030204" pitchFamily="34" charset="0"/>
                          <a:cs typeface="Calibri" panose="020F0502020204030204" pitchFamily="34" charset="0"/>
                        </a:rPr>
                        <a:t>Know that change can be brought about by advancements in transport and travel.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Symbol" panose="05050102010706020507" pitchFamily="18" charset="2"/>
                        <a:buChar char=""/>
                      </a:pPr>
                      <a:r>
                        <a:rPr lang="en-GB" sz="900">
                          <a:solidFill>
                            <a:srgbClr val="000000"/>
                          </a:solidFill>
                          <a:effectLst/>
                          <a:latin typeface="Calibri" panose="020F0502020204030204" pitchFamily="34" charset="0"/>
                          <a:ea typeface="Calibri" panose="020F0502020204030204" pitchFamily="34" charset="0"/>
                          <a:cs typeface="Calibri" panose="020F0502020204030204" pitchFamily="34" charset="0"/>
                        </a:rPr>
                        <a:t>Identify reasons for change and reasons for continuities.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Symbol" panose="05050102010706020507" pitchFamily="18" charset="2"/>
                        <a:buChar char=""/>
                      </a:pPr>
                      <a:r>
                        <a:rPr lang="en-GB" sz="900">
                          <a:solidFill>
                            <a:srgbClr val="000000"/>
                          </a:solidFill>
                          <a:effectLst/>
                          <a:latin typeface="Calibri" panose="020F0502020204030204" pitchFamily="34" charset="0"/>
                          <a:ea typeface="Calibri" panose="020F0502020204030204" pitchFamily="34" charset="0"/>
                          <a:cs typeface="Calibri" panose="020F0502020204030204" pitchFamily="34" charset="0"/>
                        </a:rPr>
                        <a:t>Identify what the situation was like before the change occurred.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900">
                          <a:effectLst/>
                          <a:latin typeface="Calibri" panose="020F0502020204030204" pitchFamily="34" charset="0"/>
                          <a:ea typeface="Calibri" panose="020F0502020204030204" pitchFamily="34" charset="0"/>
                          <a:cs typeface="Calibri" panose="020F050202020403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spcAft>
                          <a:spcPts val="0"/>
                        </a:spcAft>
                        <a:buFont typeface="Symbol" panose="05050102010706020507" pitchFamily="18" charset="2"/>
                        <a:buChar char=""/>
                      </a:pPr>
                      <a:r>
                        <a:rPr lang="en-GB" sz="900">
                          <a:solidFill>
                            <a:srgbClr val="000000"/>
                          </a:solidFill>
                          <a:effectLst/>
                          <a:latin typeface="Calibri" panose="020F0502020204030204" pitchFamily="34" charset="0"/>
                          <a:ea typeface="Calibri" panose="020F0502020204030204" pitchFamily="34" charset="0"/>
                          <a:cs typeface="Calibri" panose="020F0502020204030204" pitchFamily="34" charset="0"/>
                        </a:rPr>
                        <a:t>Know that change can be brought about by advancements in materials.</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Symbol" panose="05050102010706020507" pitchFamily="18" charset="2"/>
                        <a:buChar char=""/>
                      </a:pPr>
                      <a:r>
                        <a:rPr lang="en-GB" sz="900">
                          <a:solidFill>
                            <a:srgbClr val="000000"/>
                          </a:solidFill>
                          <a:effectLst/>
                          <a:latin typeface="Calibri" panose="020F0502020204030204" pitchFamily="34" charset="0"/>
                          <a:ea typeface="Calibri" panose="020F0502020204030204" pitchFamily="34" charset="0"/>
                          <a:cs typeface="Calibri" panose="020F0502020204030204" pitchFamily="34" charset="0"/>
                        </a:rPr>
                        <a:t>Compare different periods of history and identifying changes and continuity.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Symbol" panose="05050102010706020507" pitchFamily="18" charset="2"/>
                        <a:buChar char=""/>
                      </a:pPr>
                      <a:r>
                        <a:rPr lang="en-GB" sz="900">
                          <a:solidFill>
                            <a:srgbClr val="000000"/>
                          </a:solidFill>
                          <a:effectLst/>
                          <a:latin typeface="Calibri" panose="020F0502020204030204" pitchFamily="34" charset="0"/>
                          <a:ea typeface="Calibri" panose="020F0502020204030204" pitchFamily="34" charset="0"/>
                          <a:cs typeface="Calibri" panose="020F0502020204030204" pitchFamily="34" charset="0"/>
                        </a:rPr>
                        <a:t>Describe the changes and continuity between different periods of history.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Identify links between different societies.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spcAft>
                          <a:spcPts val="0"/>
                        </a:spcAft>
                        <a:buFont typeface="Symbol" panose="05050102010706020507" pitchFamily="18" charset="2"/>
                        <a:buChar char=""/>
                      </a:pPr>
                      <a:r>
                        <a:rPr lang="en-GB" sz="900">
                          <a:solidFill>
                            <a:srgbClr val="000000"/>
                          </a:solidFill>
                          <a:effectLst/>
                          <a:latin typeface="Calibri" panose="020F0502020204030204" pitchFamily="34" charset="0"/>
                          <a:ea typeface="Calibri" panose="020F0502020204030204" pitchFamily="34" charset="0"/>
                          <a:cs typeface="Calibri" panose="020F0502020204030204" pitchFamily="34" charset="0"/>
                        </a:rPr>
                        <a:t>Know that change can be brought about by advancements in trade.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Symbol" panose="05050102010706020507" pitchFamily="18" charset="2"/>
                        <a:buChar char=""/>
                      </a:pPr>
                      <a:r>
                        <a:rPr lang="en-GB" sz="900">
                          <a:solidFill>
                            <a:srgbClr val="000000"/>
                          </a:solidFill>
                          <a:effectLst/>
                          <a:latin typeface="Calibri" panose="020F0502020204030204" pitchFamily="34" charset="0"/>
                          <a:ea typeface="Calibri" panose="020F0502020204030204" pitchFamily="34" charset="0"/>
                          <a:cs typeface="Calibri" panose="020F0502020204030204" pitchFamily="34" charset="0"/>
                        </a:rPr>
                        <a:t>Describe links between events and changes within and across different time periods / societies.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Symbol" panose="05050102010706020507" pitchFamily="18" charset="2"/>
                        <a:buChar char=""/>
                      </a:pPr>
                      <a:r>
                        <a:rPr lang="en-GB" sz="900">
                          <a:solidFill>
                            <a:srgbClr val="000000"/>
                          </a:solidFill>
                          <a:effectLst/>
                          <a:latin typeface="Calibri" panose="020F0502020204030204" pitchFamily="34" charset="0"/>
                          <a:ea typeface="Calibri" panose="020F0502020204030204" pitchFamily="34" charset="0"/>
                          <a:cs typeface="Calibri" panose="020F0502020204030204" pitchFamily="34" charset="0"/>
                        </a:rPr>
                        <a:t>Identify the reasons for changes and continuity.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Symbol" panose="05050102010706020507" pitchFamily="18" charset="2"/>
                        <a:buChar char=""/>
                      </a:pPr>
                      <a:r>
                        <a:rPr lang="en-GB" sz="900">
                          <a:solidFill>
                            <a:srgbClr val="000000"/>
                          </a:solidFill>
                          <a:effectLst/>
                          <a:latin typeface="Calibri" panose="020F0502020204030204" pitchFamily="34" charset="0"/>
                          <a:ea typeface="Calibri" panose="020F0502020204030204" pitchFamily="34" charset="0"/>
                          <a:cs typeface="Calibri" panose="020F0502020204030204" pitchFamily="34" charset="0"/>
                        </a:rPr>
                        <a:t>Understand that changes do not impact everyone in the same way and the same time.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spcAft>
                          <a:spcPts val="0"/>
                        </a:spcAft>
                        <a:buFont typeface="Symbol" panose="05050102010706020507" pitchFamily="18" charset="2"/>
                        <a:buChar char=""/>
                      </a:pPr>
                      <a:r>
                        <a:rPr lang="en-GB" sz="900">
                          <a:solidFill>
                            <a:srgbClr val="000000"/>
                          </a:solidFill>
                          <a:effectLst/>
                          <a:latin typeface="Calibri" panose="020F0502020204030204" pitchFamily="34" charset="0"/>
                          <a:ea typeface="Calibri" panose="020F0502020204030204" pitchFamily="34" charset="0"/>
                          <a:cs typeface="Calibri" panose="020F0502020204030204" pitchFamily="34" charset="0"/>
                        </a:rPr>
                        <a:t>Understand that change can be brought about by conflict.</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Symbol" panose="05050102010706020507" pitchFamily="18" charset="2"/>
                        <a:buChar char=""/>
                      </a:pPr>
                      <a:r>
                        <a:rPr lang="en-GB" sz="900">
                          <a:solidFill>
                            <a:srgbClr val="000000"/>
                          </a:solidFill>
                          <a:effectLst/>
                          <a:latin typeface="Calibri" panose="020F0502020204030204" pitchFamily="34" charset="0"/>
                          <a:ea typeface="Calibri" panose="020F0502020204030204" pitchFamily="34" charset="0"/>
                          <a:cs typeface="Calibri" panose="020F0502020204030204" pitchFamily="34" charset="0"/>
                        </a:rPr>
                        <a:t>Explain the reasons for changes and continuity by using the vocabulary and terms of the period as well.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Analyse and present the reasons for changes and continuity.</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Understand that changes in different periods can be connected.</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91534222"/>
                  </a:ext>
                </a:extLst>
              </a:tr>
            </a:tbl>
          </a:graphicData>
        </a:graphic>
      </p:graphicFrame>
    </p:spTree>
    <p:extLst>
      <p:ext uri="{BB962C8B-B14F-4D97-AF65-F5344CB8AC3E}">
        <p14:creationId xmlns:p14="http://schemas.microsoft.com/office/powerpoint/2010/main" val="1017535407"/>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5904656" cy="461665"/>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srgbClr val="002060"/>
                </a:solidFill>
                <a:effectLst/>
                <a:uLnTx/>
                <a:uFillTx/>
                <a:latin typeface="Tahoma"/>
                <a:ea typeface="Tahoma"/>
                <a:cs typeface="Tahoma"/>
              </a:rPr>
              <a:t>History Disciplinary Knowledge KS2</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1F497D"/>
                </a:solidFill>
                <a:effectLst/>
                <a:uLnTx/>
                <a:uFillTx/>
                <a:latin typeface="Tahoma" panose="020B0604030504040204" pitchFamily="34" charset="0"/>
                <a:ea typeface="Tahoma" panose="020B0604030504040204" pitchFamily="34" charset="0"/>
                <a:cs typeface="Tahoma" panose="020B0604030504040204" pitchFamily="34" charset="0"/>
                <a:hlinkClick r:id="" action="ppaction://noaction"/>
              </a:rPr>
              <a:t>Contents</a:t>
            </a:r>
            <a:endParaRPr kumimoji="0" lang="en-GB" sz="1800" b="1" i="0" u="none" strike="noStrike" kern="1200" cap="none" spc="0" normalizeH="0" baseline="0" noProof="0">
              <a:ln>
                <a:noFill/>
              </a:ln>
              <a:solidFill>
                <a:srgbClr val="1F497D"/>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6992124" y="563179"/>
            <a:ext cx="2044371" cy="338554"/>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a:ln>
                  <a:noFill/>
                </a:ln>
                <a:solidFill>
                  <a:srgbClr val="1F497D"/>
                </a:solidFill>
                <a:effectLst/>
                <a:uLnTx/>
                <a:uFillTx/>
                <a:latin typeface="Tahoma"/>
                <a:ea typeface="Tahoma"/>
                <a:cs typeface="Tahoma"/>
                <a:hlinkClick r:id="" action="ppaction://noaction">
                  <a:extLst>
                    <a:ext uri="{A12FA001-AC4F-418D-AE19-62706E023703}">
                      <ahyp:hlinkClr xmlns:ahyp="http://schemas.microsoft.com/office/drawing/2018/hyperlinkcolor" val="tx"/>
                    </a:ext>
                  </a:extLst>
                </a:hlinkClick>
              </a:rPr>
              <a:t>History Home</a:t>
            </a:r>
            <a:endParaRPr kumimoji="0" lang="en-GB" sz="1600" b="1" i="0" u="none" strike="noStrike" kern="1200" cap="none" spc="0" normalizeH="0" baseline="0" noProof="0">
              <a:ln>
                <a:noFill/>
              </a:ln>
              <a:solidFill>
                <a:srgbClr val="1F497D"/>
              </a:solidFill>
              <a:effectLst/>
              <a:uLnTx/>
              <a:uFillTx/>
              <a:latin typeface="Tahoma"/>
              <a:ea typeface="Tahoma"/>
              <a:cs typeface="Tahoma"/>
            </a:endParaRPr>
          </a:p>
        </p:txBody>
      </p:sp>
      <p:graphicFrame>
        <p:nvGraphicFramePr>
          <p:cNvPr id="7" name="Table 6">
            <a:extLst>
              <a:ext uri="{FF2B5EF4-FFF2-40B4-BE49-F238E27FC236}">
                <a16:creationId xmlns:a16="http://schemas.microsoft.com/office/drawing/2014/main" id="{8064ACAE-4A41-44F7-ABD6-4F21AF4A769E}"/>
              </a:ext>
            </a:extLst>
          </p:cNvPr>
          <p:cNvGraphicFramePr>
            <a:graphicFrameLocks noGrp="1"/>
          </p:cNvGraphicFramePr>
          <p:nvPr/>
        </p:nvGraphicFramePr>
        <p:xfrm>
          <a:off x="229214" y="1019178"/>
          <a:ext cx="8644272" cy="4090752"/>
        </p:xfrm>
        <a:graphic>
          <a:graphicData uri="http://schemas.openxmlformats.org/drawingml/2006/table">
            <a:tbl>
              <a:tblPr firstRow="1" firstCol="1" bandRow="1">
                <a:tableStyleId>{5C22544A-7EE6-4342-B048-85BDC9FD1C3A}</a:tableStyleId>
              </a:tblPr>
              <a:tblGrid>
                <a:gridCol w="995728">
                  <a:extLst>
                    <a:ext uri="{9D8B030D-6E8A-4147-A177-3AD203B41FA5}">
                      <a16:colId xmlns:a16="http://schemas.microsoft.com/office/drawing/2014/main" val="2863215087"/>
                    </a:ext>
                  </a:extLst>
                </a:gridCol>
                <a:gridCol w="1912136">
                  <a:extLst>
                    <a:ext uri="{9D8B030D-6E8A-4147-A177-3AD203B41FA5}">
                      <a16:colId xmlns:a16="http://schemas.microsoft.com/office/drawing/2014/main" val="122677382"/>
                    </a:ext>
                  </a:extLst>
                </a:gridCol>
                <a:gridCol w="1912136">
                  <a:extLst>
                    <a:ext uri="{9D8B030D-6E8A-4147-A177-3AD203B41FA5}">
                      <a16:colId xmlns:a16="http://schemas.microsoft.com/office/drawing/2014/main" val="375876866"/>
                    </a:ext>
                  </a:extLst>
                </a:gridCol>
                <a:gridCol w="1912136">
                  <a:extLst>
                    <a:ext uri="{9D8B030D-6E8A-4147-A177-3AD203B41FA5}">
                      <a16:colId xmlns:a16="http://schemas.microsoft.com/office/drawing/2014/main" val="3073927167"/>
                    </a:ext>
                  </a:extLst>
                </a:gridCol>
                <a:gridCol w="1912136">
                  <a:extLst>
                    <a:ext uri="{9D8B030D-6E8A-4147-A177-3AD203B41FA5}">
                      <a16:colId xmlns:a16="http://schemas.microsoft.com/office/drawing/2014/main" val="3544645945"/>
                    </a:ext>
                  </a:extLst>
                </a:gridCol>
              </a:tblGrid>
              <a:tr h="384320">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3</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4</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5</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6</a:t>
                      </a:r>
                    </a:p>
                  </a:txBody>
                  <a:tcPr marL="23581" marR="23581" marT="0" marB="0" anchor="ctr"/>
                </a:tc>
                <a:extLst>
                  <a:ext uri="{0D108BD9-81ED-4DB2-BD59-A6C34878D82A}">
                    <a16:rowId xmlns:a16="http://schemas.microsoft.com/office/drawing/2014/main" val="265378462"/>
                  </a:ext>
                </a:extLst>
              </a:tr>
              <a:tr h="1305039">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a:effectLst/>
                          <a:latin typeface="Tahoma" panose="020B0604030504040204" pitchFamily="34" charset="0"/>
                          <a:ea typeface="Tahoma" panose="020B0604030504040204" pitchFamily="34" charset="0"/>
                          <a:cs typeface="Tahoma" panose="020B0604030504040204" pitchFamily="34" charset="0"/>
                        </a:rPr>
                        <a:t>Cause and Consequence </a:t>
                      </a:r>
                    </a:p>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nchor="ctr"/>
                </a:tc>
                <a:tc>
                  <a:txBody>
                    <a:bodyPr/>
                    <a:lstStyle/>
                    <a:p>
                      <a:pPr marL="342900" lvl="0" indent="-342900">
                        <a:spcAft>
                          <a:spcPts val="0"/>
                        </a:spcAft>
                        <a:buFont typeface="Symbol" panose="05050102010706020507" pitchFamily="18" charset="2"/>
                        <a:buChar char=""/>
                      </a:pPr>
                      <a:r>
                        <a:rPr lang="en-GB" sz="900">
                          <a:solidFill>
                            <a:srgbClr val="000000"/>
                          </a:solidFill>
                          <a:effectLst/>
                          <a:latin typeface="Calibri" panose="020F0502020204030204" pitchFamily="34" charset="0"/>
                          <a:ea typeface="Calibri" panose="020F0502020204030204" pitchFamily="34" charset="0"/>
                          <a:cs typeface="Calibri" panose="020F0502020204030204" pitchFamily="34" charset="0"/>
                        </a:rPr>
                        <a:t>Appreciate that the actions of people can be the cause of change.</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Symbol" panose="05050102010706020507" pitchFamily="18" charset="2"/>
                        <a:buChar char=""/>
                      </a:pPr>
                      <a:r>
                        <a:rPr lang="en-GB" sz="900">
                          <a:solidFill>
                            <a:srgbClr val="000000"/>
                          </a:solidFill>
                          <a:effectLst/>
                          <a:latin typeface="Calibri" panose="020F0502020204030204" pitchFamily="34" charset="0"/>
                          <a:ea typeface="Calibri" panose="020F0502020204030204" pitchFamily="34" charset="0"/>
                          <a:cs typeface="Calibri" panose="020F0502020204030204" pitchFamily="34" charset="0"/>
                        </a:rPr>
                        <a:t>Identify the consequences of events and the actions of people.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900">
                          <a:effectLst/>
                          <a:latin typeface="Calibri" panose="020F0502020204030204" pitchFamily="34" charset="0"/>
                          <a:ea typeface="Calibri" panose="020F0502020204030204" pitchFamily="34" charset="0"/>
                          <a:cs typeface="Calibri" panose="020F050202020403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To appreciate that advancements in science and technology can be the cause of change.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Identify reasons for historical events, situations and changes.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spcAft>
                          <a:spcPts val="0"/>
                        </a:spcAft>
                        <a:buFont typeface="Symbol" panose="05050102010706020507" pitchFamily="18" charset="2"/>
                        <a:buChar char=""/>
                      </a:pPr>
                      <a:r>
                        <a:rPr lang="en-GB" sz="900">
                          <a:solidFill>
                            <a:srgbClr val="000000"/>
                          </a:solidFill>
                          <a:effectLst/>
                          <a:latin typeface="Calibri" panose="020F0502020204030204" pitchFamily="34" charset="0"/>
                          <a:ea typeface="Calibri" panose="020F0502020204030204" pitchFamily="34" charset="0"/>
                          <a:cs typeface="Calibri" panose="020F0502020204030204" pitchFamily="34" charset="0"/>
                        </a:rPr>
                        <a:t>Understand that members of society standing up for their rights can be the cause of change.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Symbol" panose="05050102010706020507" pitchFamily="18" charset="2"/>
                        <a:buChar char=""/>
                      </a:pPr>
                      <a:r>
                        <a:rPr lang="en-GB" sz="900">
                          <a:solidFill>
                            <a:srgbClr val="000000"/>
                          </a:solidFill>
                          <a:effectLst/>
                          <a:latin typeface="Calibri" panose="020F0502020204030204" pitchFamily="34" charset="0"/>
                          <a:ea typeface="Calibri" panose="020F0502020204030204" pitchFamily="34" charset="0"/>
                          <a:cs typeface="Calibri" panose="020F0502020204030204" pitchFamily="34" charset="0"/>
                        </a:rPr>
                        <a:t>Give reasons for historical events, the results of historical events, situations and changes.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Symbol" panose="05050102010706020507" pitchFamily="18" charset="2"/>
                        <a:buChar char=""/>
                      </a:pPr>
                      <a:r>
                        <a:rPr lang="en-GB" sz="900">
                          <a:solidFill>
                            <a:srgbClr val="000000"/>
                          </a:solidFill>
                          <a:effectLst/>
                          <a:latin typeface="Calibri" panose="020F0502020204030204" pitchFamily="34" charset="0"/>
                          <a:ea typeface="Calibri" panose="020F0502020204030204" pitchFamily="34" charset="0"/>
                          <a:cs typeface="Calibri" panose="020F0502020204030204" pitchFamily="34" charset="0"/>
                        </a:rPr>
                        <a:t>Understand that events have immediate and long-term effects.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Analyse and explain the reasons for, and results of historical events, situations and change.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Link causes and explain that some causes make other evets more likely to happen.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900">
                          <a:effectLst/>
                          <a:latin typeface="Calibri" panose="020F0502020204030204" pitchFamily="34" charset="0"/>
                          <a:ea typeface="Calibri" panose="020F0502020204030204" pitchFamily="34" charset="0"/>
                          <a:cs typeface="Calibri" panose="020F050202020403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91534222"/>
                  </a:ext>
                </a:extLst>
              </a:tr>
              <a:tr h="1305039">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Interpretation</a:t>
                      </a:r>
                    </a:p>
                  </a:txBody>
                  <a:tcPr marL="23581" marR="23581" marT="0" marB="0" anchor="ctr"/>
                </a:tc>
                <a:tc>
                  <a:txBody>
                    <a:bodyPr/>
                    <a:lstStyle/>
                    <a:p>
                      <a:pPr marL="342900" lvl="0" indent="-342900">
                        <a:spcAft>
                          <a:spcPts val="0"/>
                        </a:spcAft>
                        <a:buFont typeface="Symbol" panose="05050102010706020507" pitchFamily="18" charset="2"/>
                        <a:buChar char=""/>
                      </a:pPr>
                      <a:r>
                        <a:rPr lang="en-GB" sz="900">
                          <a:solidFill>
                            <a:srgbClr val="000000"/>
                          </a:solidFill>
                          <a:effectLst/>
                          <a:latin typeface="Calibri" panose="020F0502020204030204" pitchFamily="34" charset="0"/>
                          <a:ea typeface="Calibri" panose="020F0502020204030204" pitchFamily="34" charset="0"/>
                          <a:cs typeface="Calibri" panose="020F0502020204030204" pitchFamily="34" charset="0"/>
                        </a:rPr>
                        <a:t>Identify and give reasons for different ways in which the past is represented.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Symbol" panose="05050102010706020507" pitchFamily="18" charset="2"/>
                        <a:buChar char=""/>
                      </a:pPr>
                      <a:r>
                        <a:rPr lang="en-GB" sz="900">
                          <a:solidFill>
                            <a:srgbClr val="000000"/>
                          </a:solidFill>
                          <a:effectLst/>
                          <a:latin typeface="Calibri" panose="020F0502020204030204" pitchFamily="34" charset="0"/>
                          <a:ea typeface="Calibri" panose="020F0502020204030204" pitchFamily="34" charset="0"/>
                          <a:cs typeface="Calibri" panose="020F0502020204030204" pitchFamily="34" charset="0"/>
                        </a:rPr>
                        <a:t>Identify the differences between different sources and giving reasons for the ways in which the past is represented.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Symbol" panose="05050102010706020507" pitchFamily="18" charset="2"/>
                        <a:buChar char=""/>
                      </a:pPr>
                      <a:r>
                        <a:rPr lang="en-GB" sz="900">
                          <a:solidFill>
                            <a:srgbClr val="000000"/>
                          </a:solidFill>
                          <a:effectLst/>
                          <a:latin typeface="Calibri" panose="020F0502020204030204" pitchFamily="34" charset="0"/>
                          <a:ea typeface="Calibri" panose="020F0502020204030204" pitchFamily="34" charset="0"/>
                          <a:cs typeface="Calibri" panose="020F0502020204030204" pitchFamily="34" charset="0"/>
                        </a:rPr>
                        <a:t>Evaluate the usefulness of different sources.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900">
                          <a:effectLst/>
                          <a:latin typeface="Calibri" panose="020F0502020204030204" pitchFamily="34" charset="0"/>
                          <a:ea typeface="Calibri" panose="020F0502020204030204" pitchFamily="34" charset="0"/>
                          <a:cs typeface="Calibri" panose="020F050202020403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spcAft>
                          <a:spcPts val="0"/>
                        </a:spcAft>
                        <a:buFont typeface="Symbol" panose="05050102010706020507" pitchFamily="18" charset="2"/>
                        <a:buChar char=""/>
                      </a:pPr>
                      <a:r>
                        <a:rPr lang="en-GB" sz="900">
                          <a:solidFill>
                            <a:srgbClr val="000000"/>
                          </a:solidFill>
                          <a:effectLst/>
                          <a:latin typeface="Calibri" panose="020F0502020204030204" pitchFamily="34" charset="0"/>
                          <a:ea typeface="Calibri" panose="020F0502020204030204" pitchFamily="34" charset="0"/>
                          <a:cs typeface="Calibri" panose="020F0502020204030204" pitchFamily="34" charset="0"/>
                        </a:rPr>
                        <a:t>Know that archaeological evidence has limitations: it does not give all the answers or tell us about the emotions of people from the past.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Symbol" panose="05050102010706020507" pitchFamily="18" charset="2"/>
                        <a:buChar char=""/>
                      </a:pPr>
                      <a:r>
                        <a:rPr lang="en-GB" sz="900">
                          <a:solidFill>
                            <a:srgbClr val="000000"/>
                          </a:solidFill>
                          <a:effectLst/>
                          <a:latin typeface="Calibri" panose="020F0502020204030204" pitchFamily="34" charset="0"/>
                          <a:ea typeface="Calibri" panose="020F0502020204030204" pitchFamily="34" charset="0"/>
                          <a:cs typeface="Calibri" panose="020F0502020204030204" pitchFamily="34" charset="0"/>
                        </a:rPr>
                        <a:t>Know that assumptions made by historians can change in the light of new evidence.</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Symbol" panose="05050102010706020507" pitchFamily="18" charset="2"/>
                        <a:buChar char=""/>
                      </a:pPr>
                      <a:r>
                        <a:rPr lang="en-GB" sz="900">
                          <a:solidFill>
                            <a:srgbClr val="000000"/>
                          </a:solidFill>
                          <a:effectLst/>
                          <a:latin typeface="Calibri" panose="020F0502020204030204" pitchFamily="34" charset="0"/>
                          <a:ea typeface="Calibri" panose="020F0502020204030204" pitchFamily="34" charset="0"/>
                          <a:cs typeface="Calibri" panose="020F0502020204030204" pitchFamily="34" charset="0"/>
                        </a:rPr>
                        <a:t>Independently use textbooks to gain historical knowledge.</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Symbol" panose="05050102010706020507" pitchFamily="18" charset="2"/>
                        <a:buChar char=""/>
                      </a:pPr>
                      <a:r>
                        <a:rPr lang="en-GB" sz="900">
                          <a:solidFill>
                            <a:srgbClr val="000000"/>
                          </a:solidFill>
                          <a:effectLst/>
                          <a:latin typeface="Calibri" panose="020F0502020204030204" pitchFamily="34" charset="0"/>
                          <a:ea typeface="Calibri" panose="020F0502020204030204" pitchFamily="34" charset="0"/>
                          <a:cs typeface="Calibri" panose="020F0502020204030204" pitchFamily="34" charset="0"/>
                        </a:rPr>
                        <a:t>Explore different representations from the period e.g. archaeological evidence, museum evidence, cartoons and books.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900">
                          <a:effectLst/>
                          <a:latin typeface="Calibri" panose="020F0502020204030204" pitchFamily="34" charset="0"/>
                          <a:ea typeface="Calibri" panose="020F0502020204030204" pitchFamily="34" charset="0"/>
                          <a:cs typeface="Calibri" panose="020F050202020403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spcAft>
                          <a:spcPts val="0"/>
                        </a:spcAft>
                        <a:buFont typeface="Symbol" panose="05050102010706020507" pitchFamily="18" charset="2"/>
                        <a:buChar char=""/>
                      </a:pPr>
                      <a:r>
                        <a:rPr lang="en-GB" sz="900">
                          <a:solidFill>
                            <a:srgbClr val="000000"/>
                          </a:solidFill>
                          <a:effectLst/>
                          <a:latin typeface="Calibri" panose="020F0502020204030204" pitchFamily="34" charset="0"/>
                          <a:ea typeface="Calibri" panose="020F0502020204030204" pitchFamily="34" charset="0"/>
                          <a:cs typeface="Calibri" panose="020F0502020204030204" pitchFamily="34" charset="0"/>
                        </a:rPr>
                        <a:t>Compare accounts of events from different sources.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Symbol" panose="05050102010706020507" pitchFamily="18" charset="2"/>
                        <a:buChar char=""/>
                      </a:pPr>
                      <a:r>
                        <a:rPr lang="en-GB" sz="900">
                          <a:solidFill>
                            <a:srgbClr val="000000"/>
                          </a:solidFill>
                          <a:effectLst/>
                          <a:latin typeface="Calibri" panose="020F0502020204030204" pitchFamily="34" charset="0"/>
                          <a:ea typeface="Calibri" panose="020F0502020204030204" pitchFamily="34" charset="0"/>
                          <a:cs typeface="Calibri" panose="020F0502020204030204" pitchFamily="34" charset="0"/>
                        </a:rPr>
                        <a:t>Suggest explanations for different versions of events.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Symbol" panose="05050102010706020507" pitchFamily="18" charset="2"/>
                        <a:buChar char=""/>
                      </a:pPr>
                      <a:r>
                        <a:rPr lang="en-GB" sz="900">
                          <a:solidFill>
                            <a:srgbClr val="000000"/>
                          </a:solidFill>
                          <a:effectLst/>
                          <a:latin typeface="Calibri" panose="020F0502020204030204" pitchFamily="34" charset="0"/>
                          <a:ea typeface="Calibri" panose="020F0502020204030204" pitchFamily="34" charset="0"/>
                          <a:cs typeface="Calibri" panose="020F0502020204030204" pitchFamily="34" charset="0"/>
                        </a:rPr>
                        <a:t>Identify how conclusions have been arrived at by linking sources.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Symbol" panose="05050102010706020507" pitchFamily="18" charset="2"/>
                        <a:buChar char=""/>
                      </a:pPr>
                      <a:r>
                        <a:rPr lang="en-GB" sz="900">
                          <a:solidFill>
                            <a:srgbClr val="000000"/>
                          </a:solidFill>
                          <a:effectLst/>
                          <a:latin typeface="Calibri" panose="020F0502020204030204" pitchFamily="34" charset="0"/>
                          <a:ea typeface="Calibri" panose="020F0502020204030204" pitchFamily="34" charset="0"/>
                          <a:cs typeface="Calibri" panose="020F0502020204030204" pitchFamily="34" charset="0"/>
                        </a:rPr>
                        <a:t>Understand that different evidence creates different conclusions.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Evaluate the interpretations made by historians.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lvl="0" indent="-342900">
                        <a:spcAft>
                          <a:spcPts val="0"/>
                        </a:spcAft>
                        <a:buFont typeface="Symbol" panose="05050102010706020507" pitchFamily="18" charset="2"/>
                        <a:buChar char=""/>
                      </a:pPr>
                      <a:r>
                        <a:rPr lang="en-GB" sz="900">
                          <a:solidFill>
                            <a:srgbClr val="000000"/>
                          </a:solidFill>
                          <a:effectLst/>
                          <a:latin typeface="Calibri" panose="020F0502020204030204" pitchFamily="34" charset="0"/>
                          <a:ea typeface="Calibri" panose="020F0502020204030204" pitchFamily="34" charset="0"/>
                          <a:cs typeface="Calibri" panose="020F0502020204030204" pitchFamily="34" charset="0"/>
                        </a:rPr>
                        <a:t>Evaluate the usefulness of historical sources.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Symbol" panose="05050102010706020507" pitchFamily="18" charset="2"/>
                        <a:buChar char=""/>
                      </a:pPr>
                      <a:r>
                        <a:rPr lang="en-GB" sz="900">
                          <a:solidFill>
                            <a:srgbClr val="000000"/>
                          </a:solidFill>
                          <a:effectLst/>
                          <a:latin typeface="Calibri" panose="020F0502020204030204" pitchFamily="34" charset="0"/>
                          <a:ea typeface="Calibri" panose="020F0502020204030204" pitchFamily="34" charset="0"/>
                          <a:cs typeface="Calibri" panose="020F0502020204030204" pitchFamily="34" charset="0"/>
                        </a:rPr>
                        <a:t>Consider a source’s audience, purpose, creator and accuracy to determine if it is a reliable source.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Symbol" panose="05050102010706020507" pitchFamily="18" charset="2"/>
                        <a:buChar char=""/>
                      </a:pPr>
                      <a:r>
                        <a:rPr lang="en-GB" sz="900">
                          <a:solidFill>
                            <a:srgbClr val="000000"/>
                          </a:solidFill>
                          <a:effectLst/>
                          <a:latin typeface="Calibri" panose="020F0502020204030204" pitchFamily="34" charset="0"/>
                          <a:ea typeface="Calibri" panose="020F0502020204030204" pitchFamily="34" charset="0"/>
                          <a:cs typeface="Calibri" panose="020F0502020204030204" pitchFamily="34" charset="0"/>
                        </a:rPr>
                        <a:t>Develop strategies for checking the accuracy of evidence. </a:t>
                      </a:r>
                      <a:endParaRPr lang="en-GB"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00">
                          <a:effectLst/>
                          <a:latin typeface="Calibri" panose="020F0502020204030204" pitchFamily="34" charset="0"/>
                          <a:ea typeface="Calibri" panose="020F0502020204030204" pitchFamily="34" charset="0"/>
                          <a:cs typeface="Calibri" panose="020F0502020204030204" pitchFamily="34" charset="0"/>
                        </a:rPr>
                        <a:t>Understand that there are different interpretations of historical figures and events.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792791123"/>
                  </a:ext>
                </a:extLst>
              </a:tr>
            </a:tbl>
          </a:graphicData>
        </a:graphic>
      </p:graphicFrame>
    </p:spTree>
    <p:extLst>
      <p:ext uri="{BB962C8B-B14F-4D97-AF65-F5344CB8AC3E}">
        <p14:creationId xmlns:p14="http://schemas.microsoft.com/office/powerpoint/2010/main" val="3011446101"/>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66873" y="404663"/>
            <a:ext cx="950912" cy="943335"/>
          </a:xfrm>
          <a:prstGeom prst="rect">
            <a:avLst/>
          </a:prstGeom>
        </p:spPr>
      </p:pic>
      <p:sp>
        <p:nvSpPr>
          <p:cNvPr id="6" name="TextBox 5"/>
          <p:cNvSpPr txBox="1"/>
          <p:nvPr/>
        </p:nvSpPr>
        <p:spPr>
          <a:xfrm>
            <a:off x="1317785" y="476672"/>
            <a:ext cx="5904656"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French</a:t>
            </a:r>
          </a:p>
        </p:txBody>
      </p:sp>
      <p:sp>
        <p:nvSpPr>
          <p:cNvPr id="7" name="TextBox 6"/>
          <p:cNvSpPr txBox="1"/>
          <p:nvPr/>
        </p:nvSpPr>
        <p:spPr>
          <a:xfrm>
            <a:off x="236711" y="1744731"/>
            <a:ext cx="3179819" cy="2123658"/>
          </a:xfrm>
          <a:prstGeom prst="rect">
            <a:avLst/>
          </a:prstGeom>
          <a:noFill/>
        </p:spPr>
        <p:txBody>
          <a:bodyPr wrap="square" rtlCol="0">
            <a:spAutoFit/>
          </a:bodyPr>
          <a:lstStyle/>
          <a:p>
            <a:pPr>
              <a:lnSpc>
                <a:spcPct val="150000"/>
              </a:lnSpc>
            </a:pPr>
            <a:r>
              <a:rPr lang="en-GB" sz="2200">
                <a:solidFill>
                  <a:srgbClr val="002060"/>
                </a:solidFill>
                <a:latin typeface="Tahoma" panose="020B0604030504040204" pitchFamily="34" charset="0"/>
                <a:ea typeface="Tahoma" panose="020B0604030504040204" pitchFamily="34" charset="0"/>
                <a:cs typeface="Tahoma" panose="020B0604030504040204" pitchFamily="34" charset="0"/>
                <a:hlinkClick r:id="rId4" action="ppaction://hlinksldjump"/>
              </a:rPr>
              <a:t>Speaking and listening</a:t>
            </a:r>
          </a:p>
          <a:p>
            <a:pPr>
              <a:lnSpc>
                <a:spcPct val="150000"/>
              </a:lnSpc>
            </a:pPr>
            <a:r>
              <a:rPr lang="en-GB" sz="2200">
                <a:solidFill>
                  <a:srgbClr val="002060"/>
                </a:solidFill>
                <a:latin typeface="Tahoma" panose="020B0604030504040204" pitchFamily="34" charset="0"/>
                <a:ea typeface="Tahoma" panose="020B0604030504040204" pitchFamily="34" charset="0"/>
                <a:cs typeface="Tahoma" panose="020B0604030504040204" pitchFamily="34" charset="0"/>
                <a:hlinkClick r:id="rId4" action="ppaction://hlinksldjump"/>
              </a:rPr>
              <a:t>Reading and writing</a:t>
            </a:r>
            <a:endParaRPr lang="en-GB" sz="22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endParaRPr lang="en-GB" sz="22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endParaRPr lang="en-GB" sz="2200">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10" name="TextBox 9"/>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5"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pic>
        <p:nvPicPr>
          <p:cNvPr id="8" name="imageSelected1" descr="2a3d4cd3-c65d-4d0f-adcf-a4debeb81e38"/>
          <p:cNvPicPr/>
          <p:nvPr/>
        </p:nvPicPr>
        <p:blipFill>
          <a:blip r:embed="rId6">
            <a:extLst>
              <a:ext uri="{28A0092B-C50C-407E-A947-70E740481C1C}">
                <a14:useLocalDpi xmlns:a14="http://schemas.microsoft.com/office/drawing/2010/main" val="0"/>
              </a:ext>
            </a:extLst>
          </a:blip>
          <a:srcRect/>
          <a:stretch>
            <a:fillRect/>
          </a:stretch>
        </p:blipFill>
        <p:spPr bwMode="auto">
          <a:xfrm>
            <a:off x="3416531" y="1347997"/>
            <a:ext cx="5037513" cy="47618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68468039"/>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5904656" cy="646331"/>
          </a:xfrm>
          <a:prstGeom prst="rect">
            <a:avLst/>
          </a:prstGeom>
          <a:noFill/>
        </p:spPr>
        <p:txBody>
          <a:bodyPr wrap="square" lIns="91440" tIns="45720" rIns="91440" bIns="45720" rtlCol="0" anchor="t">
            <a:spAutoFit/>
          </a:bodyPr>
          <a:lstStyle/>
          <a:p>
            <a:r>
              <a:rPr lang="en-GB" sz="3600" b="1">
                <a:solidFill>
                  <a:srgbClr val="002060"/>
                </a:solidFill>
                <a:latin typeface="Tahoma"/>
                <a:ea typeface="Tahoma"/>
                <a:cs typeface="Tahoma"/>
              </a:rPr>
              <a:t>French Years 2-4</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 action="ppaction://noaction"/>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7380312" y="620688"/>
            <a:ext cx="1656183" cy="338554"/>
          </a:xfrm>
          <a:prstGeom prst="rect">
            <a:avLst/>
          </a:prstGeom>
          <a:noFill/>
        </p:spPr>
        <p:txBody>
          <a:bodyPr wrap="square" lIns="91440" tIns="45720" rIns="91440" bIns="45720" rtlCol="0" anchor="t">
            <a:spAutoFit/>
          </a:bodyPr>
          <a:lstStyle/>
          <a:p>
            <a:r>
              <a:rPr lang="en-GB" sz="1600" b="1">
                <a:solidFill>
                  <a:schemeClr val="tx2"/>
                </a:solidFill>
                <a:latin typeface="Tahoma"/>
                <a:ea typeface="Tahoma"/>
                <a:cs typeface="Tahoma"/>
                <a:hlinkClick r:id="" action="ppaction://noaction">
                  <a:extLst>
                    <a:ext uri="{A12FA001-AC4F-418D-AE19-62706E023703}">
                      <ahyp:hlinkClr xmlns:ahyp="http://schemas.microsoft.com/office/drawing/2018/hyperlinkcolor" val="tx"/>
                    </a:ext>
                  </a:extLst>
                </a:hlinkClick>
              </a:rPr>
              <a:t>French  Home</a:t>
            </a:r>
            <a:endParaRPr lang="en-GB" sz="1600"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nvGraphicFramePr>
        <p:xfrm>
          <a:off x="0" y="1009821"/>
          <a:ext cx="9151846" cy="5848179"/>
        </p:xfrm>
        <a:graphic>
          <a:graphicData uri="http://schemas.openxmlformats.org/drawingml/2006/table">
            <a:tbl>
              <a:tblPr firstRow="1" firstCol="1" bandRow="1">
                <a:tableStyleId>{5C22544A-7EE6-4342-B048-85BDC9FD1C3A}</a:tableStyleId>
              </a:tblPr>
              <a:tblGrid>
                <a:gridCol w="848875">
                  <a:extLst>
                    <a:ext uri="{9D8B030D-6E8A-4147-A177-3AD203B41FA5}">
                      <a16:colId xmlns:a16="http://schemas.microsoft.com/office/drawing/2014/main" val="20000"/>
                    </a:ext>
                  </a:extLst>
                </a:gridCol>
                <a:gridCol w="2904029">
                  <a:extLst>
                    <a:ext uri="{9D8B030D-6E8A-4147-A177-3AD203B41FA5}">
                      <a16:colId xmlns:a16="http://schemas.microsoft.com/office/drawing/2014/main" val="20001"/>
                    </a:ext>
                  </a:extLst>
                </a:gridCol>
                <a:gridCol w="2699471">
                  <a:extLst>
                    <a:ext uri="{9D8B030D-6E8A-4147-A177-3AD203B41FA5}">
                      <a16:colId xmlns:a16="http://schemas.microsoft.com/office/drawing/2014/main" val="20002"/>
                    </a:ext>
                  </a:extLst>
                </a:gridCol>
                <a:gridCol w="2699471">
                  <a:extLst>
                    <a:ext uri="{9D8B030D-6E8A-4147-A177-3AD203B41FA5}">
                      <a16:colId xmlns:a16="http://schemas.microsoft.com/office/drawing/2014/main" val="20003"/>
                    </a:ext>
                  </a:extLst>
                </a:gridCol>
              </a:tblGrid>
              <a:tr h="174676">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2</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3</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4</a:t>
                      </a:r>
                    </a:p>
                  </a:txBody>
                  <a:tcPr marL="23581" marR="23581" marT="0" marB="0" anchor="ctr"/>
                </a:tc>
                <a:extLst>
                  <a:ext uri="{0D108BD9-81ED-4DB2-BD59-A6C34878D82A}">
                    <a16:rowId xmlns:a16="http://schemas.microsoft.com/office/drawing/2014/main" val="10000"/>
                  </a:ext>
                </a:extLst>
              </a:tr>
              <a:tr h="2539176">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Speaking and Listening</a:t>
                      </a:r>
                    </a:p>
                  </a:txBody>
                  <a:tcPr marL="23581" marR="23581" marT="0" marB="0" anchor="ct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700" b="1" u="sng">
                          <a:latin typeface="Tahoma" panose="020B0604030504040204" pitchFamily="34" charset="0"/>
                          <a:ea typeface="Tahoma" panose="020B0604030504040204" pitchFamily="34" charset="0"/>
                          <a:cs typeface="Tahoma" panose="020B0604030504040204" pitchFamily="34" charset="0"/>
                        </a:rPr>
                        <a:t>Unit 1 – Les Salutations (Greetings) </a:t>
                      </a:r>
                    </a:p>
                    <a:p>
                      <a:pPr marL="0" marR="0" lvl="0" indent="0" algn="ctr" defTabSz="914400" rtl="0" eaLnBrk="1" fontAlgn="auto" latinLnBrk="0" hangingPunct="1">
                        <a:lnSpc>
                          <a:spcPct val="115000"/>
                        </a:lnSpc>
                        <a:spcBef>
                          <a:spcPts val="0"/>
                        </a:spcBef>
                        <a:spcAft>
                          <a:spcPts val="0"/>
                        </a:spcAft>
                        <a:buClrTx/>
                        <a:buSzTx/>
                        <a:buFontTx/>
                        <a:buNone/>
                        <a:tabLst/>
                        <a:defRPr/>
                      </a:pPr>
                      <a:r>
                        <a:rPr lang="en-GB" sz="700">
                          <a:latin typeface="Tahoma" panose="020B0604030504040204" pitchFamily="34" charset="0"/>
                          <a:ea typeface="Tahoma" panose="020B0604030504040204" pitchFamily="34" charset="0"/>
                          <a:cs typeface="Tahoma" panose="020B0604030504040204" pitchFamily="34" charset="0"/>
                        </a:rPr>
                        <a:t>• Say ‘hello’ (formally and informally) in French.</a:t>
                      </a:r>
                    </a:p>
                    <a:p>
                      <a:pPr marL="0" marR="0" lvl="0" indent="0" algn="ctr" defTabSz="914400" rtl="0" eaLnBrk="1" fontAlgn="auto" latinLnBrk="0" hangingPunct="1">
                        <a:lnSpc>
                          <a:spcPct val="115000"/>
                        </a:lnSpc>
                        <a:spcBef>
                          <a:spcPts val="0"/>
                        </a:spcBef>
                        <a:spcAft>
                          <a:spcPts val="0"/>
                        </a:spcAft>
                        <a:buClrTx/>
                        <a:buSzTx/>
                        <a:buFontTx/>
                        <a:buNone/>
                        <a:tabLst/>
                        <a:defRPr/>
                      </a:pPr>
                      <a:r>
                        <a:rPr lang="en-GB" sz="700">
                          <a:latin typeface="Tahoma" panose="020B0604030504040204" pitchFamily="34" charset="0"/>
                          <a:ea typeface="Tahoma" panose="020B0604030504040204" pitchFamily="34" charset="0"/>
                          <a:cs typeface="Tahoma" panose="020B0604030504040204" pitchFamily="34" charset="0"/>
                        </a:rPr>
                        <a:t> • Say ‘my name is…’ in French. </a:t>
                      </a:r>
                    </a:p>
                    <a:p>
                      <a:pPr marL="0" marR="0" lvl="0" indent="0" algn="ctr" defTabSz="914400" rtl="0" eaLnBrk="1" fontAlgn="auto" latinLnBrk="0" hangingPunct="1">
                        <a:lnSpc>
                          <a:spcPct val="115000"/>
                        </a:lnSpc>
                        <a:spcBef>
                          <a:spcPts val="0"/>
                        </a:spcBef>
                        <a:spcAft>
                          <a:spcPts val="0"/>
                        </a:spcAft>
                        <a:buClrTx/>
                        <a:buSzTx/>
                        <a:buFontTx/>
                        <a:buNone/>
                        <a:tabLst/>
                        <a:defRPr/>
                      </a:pPr>
                      <a:r>
                        <a:rPr lang="en-GB" sz="700">
                          <a:latin typeface="Tahoma" panose="020B0604030504040204" pitchFamily="34" charset="0"/>
                          <a:ea typeface="Tahoma" panose="020B0604030504040204" pitchFamily="34" charset="0"/>
                          <a:cs typeface="Tahoma" panose="020B0604030504040204" pitchFamily="34" charset="0"/>
                        </a:rPr>
                        <a:t>• Ask somebody in French how they are feeling and give a reply. </a:t>
                      </a:r>
                    </a:p>
                    <a:p>
                      <a:pPr marL="0" marR="0" lvl="0" indent="0" algn="ctr" defTabSz="914400" rtl="0" eaLnBrk="1" fontAlgn="auto" latinLnBrk="0" hangingPunct="1">
                        <a:lnSpc>
                          <a:spcPct val="115000"/>
                        </a:lnSpc>
                        <a:spcBef>
                          <a:spcPts val="0"/>
                        </a:spcBef>
                        <a:spcAft>
                          <a:spcPts val="0"/>
                        </a:spcAft>
                        <a:buClrTx/>
                        <a:buSzTx/>
                        <a:buFontTx/>
                        <a:buNone/>
                        <a:tabLst/>
                        <a:defRPr/>
                      </a:pPr>
                      <a:r>
                        <a:rPr lang="en-GB" sz="700">
                          <a:latin typeface="Tahoma" panose="020B0604030504040204" pitchFamily="34" charset="0"/>
                          <a:ea typeface="Tahoma" panose="020B0604030504040204" pitchFamily="34" charset="0"/>
                          <a:cs typeface="Tahoma" panose="020B0604030504040204" pitchFamily="34" charset="0"/>
                        </a:rPr>
                        <a:t>• Say ‘goodbye’ and ‘see you soon’ in French.</a:t>
                      </a:r>
                      <a:endParaRPr lang="en-GB" sz="700" b="1" u="sng">
                        <a:highlight>
                          <a:srgbClr val="FFFF00"/>
                        </a:highlight>
                        <a:latin typeface="Tahoma" panose="020B0604030504040204" pitchFamily="34" charset="0"/>
                        <a:ea typeface="Tahoma" panose="020B0604030504040204" pitchFamily="34" charset="0"/>
                        <a:cs typeface="Tahoma" panose="020B0604030504040204" pitchFamily="34" charset="0"/>
                      </a:endParaRPr>
                    </a:p>
                    <a:p>
                      <a:pPr marL="0" indent="0" algn="ctr">
                        <a:lnSpc>
                          <a:spcPct val="115000"/>
                        </a:lnSpc>
                        <a:spcAft>
                          <a:spcPts val="0"/>
                        </a:spcAft>
                        <a:buFont typeface="Arial" panose="020B0604020202020204" pitchFamily="34" charset="0"/>
                        <a:buNone/>
                      </a:pPr>
                      <a:r>
                        <a:rPr lang="en-GB" sz="700" b="1" u="sng">
                          <a:latin typeface="Tahoma" panose="020B0604030504040204" pitchFamily="34" charset="0"/>
                          <a:ea typeface="Tahoma" panose="020B0604030504040204" pitchFamily="34" charset="0"/>
                          <a:cs typeface="Tahoma" panose="020B0604030504040204" pitchFamily="34" charset="0"/>
                        </a:rPr>
                        <a:t>Unit 2 – Les couleurs et les </a:t>
                      </a:r>
                      <a:r>
                        <a:rPr lang="en-GB" sz="700" b="1" u="sng" err="1">
                          <a:latin typeface="Tahoma" panose="020B0604030504040204" pitchFamily="34" charset="0"/>
                          <a:ea typeface="Tahoma" panose="020B0604030504040204" pitchFamily="34" charset="0"/>
                          <a:cs typeface="Tahoma" panose="020B0604030504040204" pitchFamily="34" charset="0"/>
                        </a:rPr>
                        <a:t>nombres</a:t>
                      </a:r>
                      <a:endParaRPr lang="en-GB" sz="700" b="1" u="sng">
                        <a:latin typeface="Tahoma" panose="020B0604030504040204" pitchFamily="34" charset="0"/>
                        <a:ea typeface="Tahoma" panose="020B0604030504040204" pitchFamily="34" charset="0"/>
                        <a:cs typeface="Tahoma" panose="020B0604030504040204" pitchFamily="34" charset="0"/>
                      </a:endParaRPr>
                    </a:p>
                    <a:p>
                      <a:pPr marL="171450" indent="-171450" algn="ctr">
                        <a:lnSpc>
                          <a:spcPct val="115000"/>
                        </a:lnSpc>
                        <a:spcAft>
                          <a:spcPts val="0"/>
                        </a:spcAft>
                        <a:buFont typeface="Arial" panose="020B0604020202020204" pitchFamily="34" charset="0"/>
                        <a:buChar char="•"/>
                      </a:pPr>
                      <a:r>
                        <a:rPr lang="en-GB" sz="700">
                          <a:latin typeface="Tahoma" panose="020B0604030504040204" pitchFamily="34" charset="0"/>
                          <a:ea typeface="Tahoma" panose="020B0604030504040204" pitchFamily="34" charset="0"/>
                          <a:cs typeface="Tahoma" panose="020B0604030504040204" pitchFamily="34" charset="0"/>
                        </a:rPr>
                        <a:t>Say 10 common colours in French.</a:t>
                      </a:r>
                    </a:p>
                    <a:p>
                      <a:pPr marL="171450" indent="-171450" algn="ctr">
                        <a:lnSpc>
                          <a:spcPct val="115000"/>
                        </a:lnSpc>
                        <a:spcAft>
                          <a:spcPts val="0"/>
                        </a:spcAft>
                        <a:buFont typeface="Arial" panose="020B0604020202020204" pitchFamily="34" charset="0"/>
                        <a:buChar char="•"/>
                      </a:pPr>
                      <a:r>
                        <a:rPr lang="en-GB" sz="700">
                          <a:latin typeface="Tahoma" panose="020B0604030504040204" pitchFamily="34" charset="0"/>
                          <a:ea typeface="Tahoma" panose="020B0604030504040204" pitchFamily="34" charset="0"/>
                          <a:cs typeface="Tahoma" panose="020B0604030504040204" pitchFamily="34" charset="0"/>
                        </a:rPr>
                        <a:t>Count from 1-10 in French.</a:t>
                      </a:r>
                    </a:p>
                    <a:p>
                      <a:pPr marL="0" indent="0" algn="ctr">
                        <a:lnSpc>
                          <a:spcPct val="115000"/>
                        </a:lnSpc>
                        <a:spcAft>
                          <a:spcPts val="0"/>
                        </a:spcAft>
                        <a:buFont typeface="Arial" panose="020B0604020202020204" pitchFamily="34" charset="0"/>
                        <a:buNone/>
                      </a:pPr>
                      <a:r>
                        <a:rPr lang="en-GB" sz="700" b="1">
                          <a:latin typeface="Tahoma" panose="020B0604030504040204" pitchFamily="34" charset="0"/>
                          <a:ea typeface="Tahoma" panose="020B0604030504040204" pitchFamily="34" charset="0"/>
                          <a:cs typeface="Tahoma" panose="020B0604030504040204" pitchFamily="34" charset="0"/>
                        </a:rPr>
                        <a:t> </a:t>
                      </a:r>
                      <a:r>
                        <a:rPr lang="en-GB" sz="700" b="1" u="sng">
                          <a:latin typeface="Tahoma" panose="020B0604030504040204" pitchFamily="34" charset="0"/>
                          <a:ea typeface="Tahoma" panose="020B0604030504040204" pitchFamily="34" charset="0"/>
                          <a:cs typeface="Tahoma" panose="020B0604030504040204" pitchFamily="34" charset="0"/>
                        </a:rPr>
                        <a:t>Unit 3 – Sous </a:t>
                      </a:r>
                      <a:r>
                        <a:rPr lang="en-GB" sz="700" b="1" u="sng" err="1">
                          <a:latin typeface="Tahoma" panose="020B0604030504040204" pitchFamily="34" charset="0"/>
                          <a:ea typeface="Tahoma" panose="020B0604030504040204" pitchFamily="34" charset="0"/>
                          <a:cs typeface="Tahoma" panose="020B0604030504040204" pitchFamily="34" charset="0"/>
                        </a:rPr>
                        <a:t>l’ocean</a:t>
                      </a:r>
                      <a:r>
                        <a:rPr lang="en-GB" sz="700" b="1" u="sng">
                          <a:latin typeface="Tahoma" panose="020B0604030504040204" pitchFamily="34" charset="0"/>
                          <a:ea typeface="Tahoma" panose="020B0604030504040204" pitchFamily="34" charset="0"/>
                          <a:cs typeface="Tahoma" panose="020B0604030504040204" pitchFamily="34" charset="0"/>
                        </a:rPr>
                        <a:t> (Under the Sea) </a:t>
                      </a:r>
                    </a:p>
                    <a:p>
                      <a:pPr marL="171450" indent="-171450" algn="ctr">
                        <a:lnSpc>
                          <a:spcPct val="115000"/>
                        </a:lnSpc>
                        <a:spcAft>
                          <a:spcPts val="0"/>
                        </a:spcAft>
                        <a:buFont typeface="Arial" panose="020B0604020202020204" pitchFamily="34" charset="0"/>
                        <a:buChar char="•"/>
                      </a:pPr>
                      <a:r>
                        <a:rPr lang="en-GB" sz="700">
                          <a:latin typeface="Tahoma" panose="020B0604030504040204" pitchFamily="34" charset="0"/>
                          <a:ea typeface="Tahoma" panose="020B0604030504040204" pitchFamily="34" charset="0"/>
                          <a:cs typeface="Tahoma" panose="020B0604030504040204" pitchFamily="34" charset="0"/>
                        </a:rPr>
                        <a:t>Recognise and recall 7 sea creatures in French. </a:t>
                      </a:r>
                    </a:p>
                    <a:p>
                      <a:pPr marL="171450" indent="-171450" algn="ctr">
                        <a:lnSpc>
                          <a:spcPct val="115000"/>
                        </a:lnSpc>
                        <a:spcAft>
                          <a:spcPts val="0"/>
                        </a:spcAft>
                        <a:buFont typeface="Arial" panose="020B0604020202020204" pitchFamily="34" charset="0"/>
                        <a:buChar char="•"/>
                      </a:pPr>
                      <a:r>
                        <a:rPr lang="en-GB" sz="700">
                          <a:latin typeface="Tahoma" panose="020B0604030504040204" pitchFamily="34" charset="0"/>
                          <a:ea typeface="Tahoma" panose="020B0604030504040204" pitchFamily="34" charset="0"/>
                          <a:cs typeface="Tahoma" panose="020B0604030504040204" pitchFamily="34" charset="0"/>
                        </a:rPr>
                        <a:t> Recall numbers 1-5 more easily in French</a:t>
                      </a:r>
                      <a:r>
                        <a:rPr lang="en-GB" sz="700" baseline="0">
                          <a:effectLst/>
                          <a:latin typeface="Tahoma" panose="020B0604030504040204" pitchFamily="34" charset="0"/>
                          <a:ea typeface="Tahoma" panose="020B0604030504040204" pitchFamily="34" charset="0"/>
                          <a:cs typeface="Tahoma" panose="020B0604030504040204" pitchFamily="34" charset="0"/>
                        </a:rPr>
                        <a:t>.   </a:t>
                      </a:r>
                      <a:endParaRPr lang="en-GB" sz="7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700" b="1" u="sng">
                          <a:latin typeface="Tahoma" panose="020B0604030504040204" pitchFamily="34" charset="0"/>
                          <a:ea typeface="Tahoma" panose="020B0604030504040204" pitchFamily="34" charset="0"/>
                          <a:cs typeface="Tahoma" panose="020B0604030504040204" pitchFamily="34" charset="0"/>
                        </a:rPr>
                        <a:t>Unit 1 – Les instruments (Instruments)</a:t>
                      </a:r>
                    </a:p>
                    <a:p>
                      <a:pPr algn="ctr">
                        <a:lnSpc>
                          <a:spcPct val="115000"/>
                        </a:lnSpc>
                        <a:spcAft>
                          <a:spcPts val="0"/>
                        </a:spcAft>
                      </a:pPr>
                      <a:r>
                        <a:rPr lang="en-GB" sz="700">
                          <a:latin typeface="Tahoma" panose="020B0604030504040204" pitchFamily="34" charset="0"/>
                          <a:ea typeface="Tahoma" panose="020B0604030504040204" pitchFamily="34" charset="0"/>
                          <a:cs typeface="Tahoma" panose="020B0604030504040204" pitchFamily="34" charset="0"/>
                        </a:rPr>
                        <a:t>   </a:t>
                      </a:r>
                      <a:r>
                        <a:rPr lang="en-GB" sz="800"/>
                        <a:t>• Name and recognise up to 10 instruments in French. </a:t>
                      </a:r>
                    </a:p>
                    <a:p>
                      <a:pPr algn="ctr">
                        <a:lnSpc>
                          <a:spcPct val="115000"/>
                        </a:lnSpc>
                        <a:spcAft>
                          <a:spcPts val="0"/>
                        </a:spcAft>
                      </a:pPr>
                      <a:r>
                        <a:rPr lang="en-GB" sz="800"/>
                        <a:t>• Attempt to spell some of these nouns with their correct definite article/determiner in French.</a:t>
                      </a:r>
                    </a:p>
                    <a:p>
                      <a:pPr algn="ctr">
                        <a:lnSpc>
                          <a:spcPct val="115000"/>
                        </a:lnSpc>
                        <a:spcAft>
                          <a:spcPts val="0"/>
                        </a:spcAft>
                      </a:pPr>
                      <a:r>
                        <a:rPr lang="en-GB" sz="800"/>
                        <a:t> • Learn how to say I play an instrument in French.</a:t>
                      </a:r>
                      <a:endParaRPr lang="en-GB" sz="700">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en-GB" sz="700" b="1" u="sng">
                          <a:latin typeface="Tahoma" panose="020B0604030504040204" pitchFamily="34" charset="0"/>
                          <a:ea typeface="Tahoma" panose="020B0604030504040204" pitchFamily="34" charset="0"/>
                          <a:cs typeface="Tahoma" panose="020B0604030504040204" pitchFamily="34" charset="0"/>
                        </a:rPr>
                        <a:t>Unit 2 – Les fruits (Fruits)</a:t>
                      </a:r>
                    </a:p>
                    <a:p>
                      <a:pPr marL="0" indent="0" algn="ctr">
                        <a:lnSpc>
                          <a:spcPct val="115000"/>
                        </a:lnSpc>
                        <a:spcAft>
                          <a:spcPts val="0"/>
                        </a:spcAft>
                        <a:buFont typeface="Arial" panose="020B0604020202020204" pitchFamily="34" charset="0"/>
                        <a:buNone/>
                      </a:pPr>
                      <a:r>
                        <a:rPr lang="en-GB" sz="800"/>
                        <a:t>• Name, recognise and remember up to 10 fruits in French. </a:t>
                      </a:r>
                    </a:p>
                    <a:p>
                      <a:pPr marL="0" indent="0" algn="ctr">
                        <a:lnSpc>
                          <a:spcPct val="115000"/>
                        </a:lnSpc>
                        <a:spcAft>
                          <a:spcPts val="0"/>
                        </a:spcAft>
                        <a:buFont typeface="Arial" panose="020B0604020202020204" pitchFamily="34" charset="0"/>
                        <a:buNone/>
                      </a:pPr>
                      <a:r>
                        <a:rPr lang="en-GB" sz="800"/>
                        <a:t>• Attempt to spell some of these nouns with their correct article/ determiner.</a:t>
                      </a:r>
                    </a:p>
                    <a:p>
                      <a:pPr marL="0" indent="0" algn="ctr">
                        <a:lnSpc>
                          <a:spcPct val="115000"/>
                        </a:lnSpc>
                        <a:spcAft>
                          <a:spcPts val="0"/>
                        </a:spcAft>
                        <a:buFont typeface="Arial" panose="020B0604020202020204" pitchFamily="34" charset="0"/>
                        <a:buNone/>
                      </a:pPr>
                      <a:r>
                        <a:rPr lang="en-GB" sz="800"/>
                        <a:t> • Ask somebody in French if they like a particular fruit.</a:t>
                      </a:r>
                    </a:p>
                    <a:p>
                      <a:pPr marL="0" indent="0" algn="ctr">
                        <a:lnSpc>
                          <a:spcPct val="115000"/>
                        </a:lnSpc>
                        <a:spcAft>
                          <a:spcPts val="0"/>
                        </a:spcAft>
                        <a:buFont typeface="Arial" panose="020B0604020202020204" pitchFamily="34" charset="0"/>
                        <a:buNone/>
                      </a:pPr>
                      <a:r>
                        <a:rPr lang="en-GB" sz="800"/>
                        <a:t> • Say what fruits we like and dislike in French</a:t>
                      </a:r>
                      <a:endParaRPr lang="en-GB" sz="700" b="1" u="sng">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en-GB" sz="700" b="1" u="sng">
                          <a:latin typeface="Tahoma" panose="020B0604030504040204" pitchFamily="34" charset="0"/>
                          <a:ea typeface="Tahoma" panose="020B0604030504040204" pitchFamily="34" charset="0"/>
                          <a:cs typeface="Tahoma" panose="020B0604030504040204" pitchFamily="34" charset="0"/>
                        </a:rPr>
                        <a:t>Unit 3 – Les </a:t>
                      </a:r>
                      <a:r>
                        <a:rPr lang="en-GB" sz="700" b="1" u="sng" err="1">
                          <a:latin typeface="Tahoma" panose="020B0604030504040204" pitchFamily="34" charset="0"/>
                          <a:ea typeface="Tahoma" panose="020B0604030504040204" pitchFamily="34" charset="0"/>
                          <a:cs typeface="Tahoma" panose="020B0604030504040204" pitchFamily="34" charset="0"/>
                        </a:rPr>
                        <a:t>animaux</a:t>
                      </a:r>
                      <a:r>
                        <a:rPr lang="en-GB" sz="700" b="1" u="sng">
                          <a:latin typeface="Tahoma" panose="020B0604030504040204" pitchFamily="34" charset="0"/>
                          <a:ea typeface="Tahoma" panose="020B0604030504040204" pitchFamily="34" charset="0"/>
                          <a:cs typeface="Tahoma" panose="020B0604030504040204" pitchFamily="34" charset="0"/>
                        </a:rPr>
                        <a:t> (Animals) </a:t>
                      </a:r>
                    </a:p>
                    <a:p>
                      <a:pPr marL="0" indent="0" algn="ctr">
                        <a:lnSpc>
                          <a:spcPct val="115000"/>
                        </a:lnSpc>
                        <a:spcAft>
                          <a:spcPts val="0"/>
                        </a:spcAft>
                        <a:buFont typeface="Arial" panose="020B0604020202020204" pitchFamily="34" charset="0"/>
                        <a:buNone/>
                      </a:pPr>
                      <a:r>
                        <a:rPr lang="en-GB" sz="700">
                          <a:latin typeface="Tahoma" panose="020B0604030504040204" pitchFamily="34" charset="0"/>
                          <a:ea typeface="Tahoma" panose="020B0604030504040204" pitchFamily="34" charset="0"/>
                          <a:cs typeface="Tahoma" panose="020B0604030504040204" pitchFamily="34" charset="0"/>
                        </a:rPr>
                        <a:t>• Name and recognise up to 10 animals in French. </a:t>
                      </a:r>
                    </a:p>
                    <a:p>
                      <a:pPr marL="0" indent="0" algn="ctr">
                        <a:lnSpc>
                          <a:spcPct val="115000"/>
                        </a:lnSpc>
                        <a:spcAft>
                          <a:spcPts val="0"/>
                        </a:spcAft>
                        <a:buFont typeface="Arial" panose="020B0604020202020204" pitchFamily="34" charset="0"/>
                        <a:buNone/>
                      </a:pPr>
                      <a:r>
                        <a:rPr lang="en-GB" sz="700">
                          <a:latin typeface="Tahoma" panose="020B0604030504040204" pitchFamily="34" charset="0"/>
                          <a:ea typeface="Tahoma" panose="020B0604030504040204" pitchFamily="34" charset="0"/>
                          <a:cs typeface="Tahoma" panose="020B0604030504040204" pitchFamily="34" charset="0"/>
                        </a:rPr>
                        <a:t>• Attempt to spell some of these nouns with their correct indefinite article. </a:t>
                      </a:r>
                    </a:p>
                    <a:p>
                      <a:pPr marL="0" indent="0" algn="ctr">
                        <a:lnSpc>
                          <a:spcPct val="115000"/>
                        </a:lnSpc>
                        <a:spcAft>
                          <a:spcPts val="0"/>
                        </a:spcAft>
                        <a:buFont typeface="Arial" panose="020B0604020202020204" pitchFamily="34" charset="0"/>
                        <a:buNone/>
                      </a:pPr>
                      <a:r>
                        <a:rPr lang="en-GB" sz="700">
                          <a:latin typeface="Tahoma" panose="020B0604030504040204" pitchFamily="34" charset="0"/>
                          <a:ea typeface="Tahoma" panose="020B0604030504040204" pitchFamily="34" charset="0"/>
                          <a:cs typeface="Tahoma" panose="020B0604030504040204" pitchFamily="34" charset="0"/>
                        </a:rPr>
                        <a:t>• Pretend that we are a particular animal using the 1st person singular of the verb </a:t>
                      </a:r>
                      <a:r>
                        <a:rPr lang="en-GB" sz="700" err="1">
                          <a:latin typeface="Tahoma" panose="020B0604030504040204" pitchFamily="34" charset="0"/>
                          <a:ea typeface="Tahoma" panose="020B0604030504040204" pitchFamily="34" charset="0"/>
                          <a:cs typeface="Tahoma" panose="020B0604030504040204" pitchFamily="34" charset="0"/>
                        </a:rPr>
                        <a:t>être</a:t>
                      </a:r>
                      <a:r>
                        <a:rPr lang="en-GB" sz="700">
                          <a:latin typeface="Tahoma" panose="020B0604030504040204" pitchFamily="34" charset="0"/>
                          <a:ea typeface="Tahoma" panose="020B0604030504040204" pitchFamily="34" charset="0"/>
                          <a:cs typeface="Tahoma" panose="020B0604030504040204" pitchFamily="34" charset="0"/>
                        </a:rPr>
                        <a:t> (je </a:t>
                      </a:r>
                      <a:r>
                        <a:rPr lang="en-GB" sz="700" err="1">
                          <a:latin typeface="Tahoma" panose="020B0604030504040204" pitchFamily="34" charset="0"/>
                          <a:ea typeface="Tahoma" panose="020B0604030504040204" pitchFamily="34" charset="0"/>
                          <a:cs typeface="Tahoma" panose="020B0604030504040204" pitchFamily="34" charset="0"/>
                        </a:rPr>
                        <a:t>suis</a:t>
                      </a:r>
                      <a:r>
                        <a:rPr lang="en-GB" sz="700">
                          <a:latin typeface="Tahoma" panose="020B0604030504040204" pitchFamily="34" charset="0"/>
                          <a:ea typeface="Tahoma" panose="020B0604030504040204" pitchFamily="34" charset="0"/>
                          <a:cs typeface="Tahoma" panose="020B0604030504040204" pitchFamily="34" charset="0"/>
                        </a:rPr>
                        <a:t> = I am).</a:t>
                      </a:r>
                    </a:p>
                    <a:p>
                      <a:pPr marL="0" indent="0" algn="ctr">
                        <a:lnSpc>
                          <a:spcPct val="115000"/>
                        </a:lnSpc>
                        <a:spcAft>
                          <a:spcPts val="0"/>
                        </a:spcAft>
                        <a:buFont typeface="Arial" panose="020B0604020202020204" pitchFamily="34" charset="0"/>
                        <a:buNone/>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700" b="1" u="sng">
                          <a:latin typeface="Tahoma" panose="020B0604030504040204" pitchFamily="34" charset="0"/>
                          <a:ea typeface="Tahoma" panose="020B0604030504040204" pitchFamily="34" charset="0"/>
                          <a:cs typeface="Tahoma" panose="020B0604030504040204" pitchFamily="34" charset="0"/>
                        </a:rPr>
                        <a:t>Unit 1 – Je me </a:t>
                      </a:r>
                      <a:r>
                        <a:rPr lang="en-GB" sz="700" b="1" u="sng" err="1">
                          <a:latin typeface="Tahoma" panose="020B0604030504040204" pitchFamily="34" charset="0"/>
                          <a:ea typeface="Tahoma" panose="020B0604030504040204" pitchFamily="34" charset="0"/>
                          <a:cs typeface="Tahoma" panose="020B0604030504040204" pitchFamily="34" charset="0"/>
                        </a:rPr>
                        <a:t>presente</a:t>
                      </a:r>
                      <a:r>
                        <a:rPr lang="en-GB" sz="700" b="1" u="sng">
                          <a:latin typeface="Tahoma" panose="020B0604030504040204" pitchFamily="34" charset="0"/>
                          <a:ea typeface="Tahoma" panose="020B0604030504040204" pitchFamily="34" charset="0"/>
                          <a:cs typeface="Tahoma" panose="020B0604030504040204" pitchFamily="34" charset="0"/>
                        </a:rPr>
                        <a:t> (Presenting myself)</a:t>
                      </a:r>
                    </a:p>
                    <a:p>
                      <a:pPr algn="ctr">
                        <a:lnSpc>
                          <a:spcPct val="115000"/>
                        </a:lnSpc>
                        <a:spcAft>
                          <a:spcPts val="0"/>
                        </a:spcAft>
                      </a:pPr>
                      <a:r>
                        <a:rPr lang="en-GB" sz="800"/>
                        <a:t>• Know how count to 20 in French. </a:t>
                      </a:r>
                    </a:p>
                    <a:p>
                      <a:pPr algn="ctr">
                        <a:lnSpc>
                          <a:spcPct val="115000"/>
                        </a:lnSpc>
                        <a:spcAft>
                          <a:spcPts val="0"/>
                        </a:spcAft>
                      </a:pPr>
                      <a:r>
                        <a:rPr lang="en-GB" sz="800"/>
                        <a:t>• Ask somebody how they are feeling and give an appropriate response back.</a:t>
                      </a:r>
                    </a:p>
                    <a:p>
                      <a:pPr algn="ctr">
                        <a:lnSpc>
                          <a:spcPct val="115000"/>
                        </a:lnSpc>
                        <a:spcAft>
                          <a:spcPts val="0"/>
                        </a:spcAft>
                      </a:pPr>
                      <a:r>
                        <a:rPr lang="en-GB" sz="800"/>
                        <a:t> • Ask somebody their age, name, where they live and reply</a:t>
                      </a:r>
                    </a:p>
                    <a:p>
                      <a:pPr algn="ctr">
                        <a:lnSpc>
                          <a:spcPct val="115000"/>
                        </a:lnSpc>
                        <a:spcAft>
                          <a:spcPts val="0"/>
                        </a:spcAft>
                      </a:pPr>
                      <a:r>
                        <a:rPr lang="en-GB" sz="800"/>
                        <a:t>.</a:t>
                      </a:r>
                      <a:r>
                        <a:rPr lang="en-GB" sz="700" b="1" u="sng">
                          <a:latin typeface="Tahoma" panose="020B0604030504040204" pitchFamily="34" charset="0"/>
                          <a:ea typeface="Tahoma" panose="020B0604030504040204" pitchFamily="34" charset="0"/>
                          <a:cs typeface="Tahoma" panose="020B0604030504040204" pitchFamily="34" charset="0"/>
                        </a:rPr>
                        <a:t>Unit 2 – </a:t>
                      </a:r>
                      <a:r>
                        <a:rPr lang="en-GB" sz="700" b="1" u="sng" err="1">
                          <a:latin typeface="Tahoma" panose="020B0604030504040204" pitchFamily="34" charset="0"/>
                          <a:ea typeface="Tahoma" panose="020B0604030504040204" pitchFamily="34" charset="0"/>
                          <a:cs typeface="Tahoma" panose="020B0604030504040204" pitchFamily="34" charset="0"/>
                        </a:rPr>
                        <a:t>En</a:t>
                      </a:r>
                      <a:r>
                        <a:rPr lang="en-GB" sz="700" b="1" u="sng">
                          <a:latin typeface="Tahoma" panose="020B0604030504040204" pitchFamily="34" charset="0"/>
                          <a:ea typeface="Tahoma" panose="020B0604030504040204" pitchFamily="34" charset="0"/>
                          <a:cs typeface="Tahoma" panose="020B0604030504040204" pitchFamily="34" charset="0"/>
                        </a:rPr>
                        <a:t> </a:t>
                      </a:r>
                      <a:r>
                        <a:rPr lang="en-GB" sz="700" b="1" u="sng" err="1">
                          <a:latin typeface="Tahoma" panose="020B0604030504040204" pitchFamily="34" charset="0"/>
                          <a:ea typeface="Tahoma" panose="020B0604030504040204" pitchFamily="34" charset="0"/>
                          <a:cs typeface="Tahoma" panose="020B0604030504040204" pitchFamily="34" charset="0"/>
                        </a:rPr>
                        <a:t>classe</a:t>
                      </a:r>
                      <a:r>
                        <a:rPr lang="en-GB" sz="700" b="1" u="sng">
                          <a:latin typeface="Tahoma" panose="020B0604030504040204" pitchFamily="34" charset="0"/>
                          <a:ea typeface="Tahoma" panose="020B0604030504040204" pitchFamily="34" charset="0"/>
                          <a:cs typeface="Tahoma" panose="020B0604030504040204" pitchFamily="34" charset="0"/>
                        </a:rPr>
                        <a:t> (In the classroom)</a:t>
                      </a:r>
                    </a:p>
                    <a:p>
                      <a:pPr algn="ctr">
                        <a:lnSpc>
                          <a:spcPct val="115000"/>
                        </a:lnSpc>
                        <a:spcAft>
                          <a:spcPts val="0"/>
                        </a:spcAft>
                      </a:pPr>
                      <a:r>
                        <a:rPr lang="en-GB" sz="800"/>
                        <a:t>• Recall from memory a selection of nouns and indefinite articles for common classroom objects. </a:t>
                      </a:r>
                    </a:p>
                    <a:p>
                      <a:pPr algn="ctr">
                        <a:lnSpc>
                          <a:spcPct val="115000"/>
                        </a:lnSpc>
                        <a:spcAft>
                          <a:spcPts val="0"/>
                        </a:spcAft>
                      </a:pPr>
                      <a:r>
                        <a:rPr lang="en-GB" sz="800"/>
                        <a:t>• Learn how to use the negative in French. </a:t>
                      </a:r>
                    </a:p>
                    <a:p>
                      <a:pPr algn="ctr">
                        <a:lnSpc>
                          <a:spcPct val="115000"/>
                        </a:lnSpc>
                        <a:spcAft>
                          <a:spcPts val="0"/>
                        </a:spcAft>
                      </a:pPr>
                      <a:r>
                        <a:rPr lang="en-GB" sz="800"/>
                        <a:t>• Describe what we have and do not have in our pencil case. • Respond to simple classroom commands</a:t>
                      </a:r>
                    </a:p>
                    <a:p>
                      <a:pPr algn="ctr">
                        <a:lnSpc>
                          <a:spcPct val="115000"/>
                        </a:lnSpc>
                        <a:spcAft>
                          <a:spcPts val="0"/>
                        </a:spcAft>
                      </a:pPr>
                      <a:r>
                        <a:rPr lang="en-GB" sz="800"/>
                        <a:t>.</a:t>
                      </a:r>
                      <a:r>
                        <a:rPr lang="en-GB" sz="700" b="1" u="sng">
                          <a:latin typeface="Tahoma" panose="020B0604030504040204" pitchFamily="34" charset="0"/>
                          <a:ea typeface="Tahoma" panose="020B0604030504040204" pitchFamily="34" charset="0"/>
                          <a:cs typeface="Tahoma" panose="020B0604030504040204" pitchFamily="34" charset="0"/>
                        </a:rPr>
                        <a:t>Unit 3 – Chez Moi (My Home)</a:t>
                      </a:r>
                    </a:p>
                    <a:p>
                      <a:pPr algn="ctr">
                        <a:lnSpc>
                          <a:spcPct val="115000"/>
                        </a:lnSpc>
                        <a:spcAft>
                          <a:spcPts val="0"/>
                        </a:spcAft>
                      </a:pPr>
                      <a:r>
                        <a:rPr lang="en-GB" sz="700">
                          <a:latin typeface="Tahoma" panose="020B0604030504040204" pitchFamily="34" charset="0"/>
                          <a:ea typeface="Tahoma" panose="020B0604030504040204" pitchFamily="34" charset="0"/>
                          <a:cs typeface="Tahoma" panose="020B0604030504040204" pitchFamily="34" charset="0"/>
                        </a:rPr>
                        <a:t> Say and write in French whether we live in a house or an apartment.</a:t>
                      </a:r>
                    </a:p>
                    <a:p>
                      <a:pPr algn="ctr">
                        <a:lnSpc>
                          <a:spcPct val="115000"/>
                        </a:lnSpc>
                        <a:spcAft>
                          <a:spcPts val="0"/>
                        </a:spcAft>
                      </a:pPr>
                      <a:r>
                        <a:rPr lang="en-GB" sz="700">
                          <a:latin typeface="Tahoma" panose="020B0604030504040204" pitchFamily="34" charset="0"/>
                          <a:ea typeface="Tahoma" panose="020B0604030504040204" pitchFamily="34" charset="0"/>
                          <a:cs typeface="Tahoma" panose="020B0604030504040204" pitchFamily="34" charset="0"/>
                        </a:rPr>
                        <a:t> • Say what room we have and do not have at home using the key structure chez </a:t>
                      </a:r>
                      <a:r>
                        <a:rPr lang="en-GB" sz="700" err="1">
                          <a:latin typeface="Tahoma" panose="020B0604030504040204" pitchFamily="34" charset="0"/>
                          <a:ea typeface="Tahoma" panose="020B0604030504040204" pitchFamily="34" charset="0"/>
                          <a:cs typeface="Tahoma" panose="020B0604030504040204" pitchFamily="34" charset="0"/>
                        </a:rPr>
                        <a:t>moi</a:t>
                      </a:r>
                      <a:r>
                        <a:rPr lang="en-GB" sz="700">
                          <a:latin typeface="Tahoma" panose="020B0604030504040204" pitchFamily="34" charset="0"/>
                          <a:ea typeface="Tahoma" panose="020B0604030504040204" pitchFamily="34" charset="0"/>
                          <a:cs typeface="Tahoma" panose="020B0604030504040204" pitchFamily="34" charset="0"/>
                        </a:rPr>
                        <a:t> </a:t>
                      </a:r>
                      <a:r>
                        <a:rPr lang="en-GB" sz="700" err="1">
                          <a:latin typeface="Tahoma" panose="020B0604030504040204" pitchFamily="34" charset="0"/>
                          <a:ea typeface="Tahoma" panose="020B0604030504040204" pitchFamily="34" charset="0"/>
                          <a:cs typeface="Tahoma" panose="020B0604030504040204" pitchFamily="34" charset="0"/>
                        </a:rPr>
                        <a:t>il</a:t>
                      </a:r>
                      <a:r>
                        <a:rPr lang="en-GB" sz="700">
                          <a:latin typeface="Tahoma" panose="020B0604030504040204" pitchFamily="34" charset="0"/>
                          <a:ea typeface="Tahoma" panose="020B0604030504040204" pitchFamily="34" charset="0"/>
                          <a:cs typeface="Tahoma" panose="020B0604030504040204" pitchFamily="34" charset="0"/>
                        </a:rPr>
                        <a:t> y a… and chez </a:t>
                      </a:r>
                      <a:r>
                        <a:rPr lang="en-GB" sz="700" err="1">
                          <a:latin typeface="Tahoma" panose="020B0604030504040204" pitchFamily="34" charset="0"/>
                          <a:ea typeface="Tahoma" panose="020B0604030504040204" pitchFamily="34" charset="0"/>
                          <a:cs typeface="Tahoma" panose="020B0604030504040204" pitchFamily="34" charset="0"/>
                        </a:rPr>
                        <a:t>moi</a:t>
                      </a:r>
                      <a:r>
                        <a:rPr lang="en-GB" sz="700">
                          <a:latin typeface="Tahoma" panose="020B0604030504040204" pitchFamily="34" charset="0"/>
                          <a:ea typeface="Tahoma" panose="020B0604030504040204" pitchFamily="34" charset="0"/>
                          <a:cs typeface="Tahoma" panose="020B0604030504040204" pitchFamily="34" charset="0"/>
                        </a:rPr>
                        <a:t> in </a:t>
                      </a:r>
                      <a:r>
                        <a:rPr lang="en-GB" sz="700" err="1">
                          <a:latin typeface="Tahoma" panose="020B0604030504040204" pitchFamily="34" charset="0"/>
                          <a:ea typeface="Tahoma" panose="020B0604030504040204" pitchFamily="34" charset="0"/>
                          <a:cs typeface="Tahoma" panose="020B0604030504040204" pitchFamily="34" charset="0"/>
                        </a:rPr>
                        <a:t>n’y</a:t>
                      </a:r>
                      <a:r>
                        <a:rPr lang="en-GB" sz="700">
                          <a:latin typeface="Tahoma" panose="020B0604030504040204" pitchFamily="34" charset="0"/>
                          <a:ea typeface="Tahoma" panose="020B0604030504040204" pitchFamily="34" charset="0"/>
                          <a:cs typeface="Tahoma" panose="020B0604030504040204" pitchFamily="34" charset="0"/>
                        </a:rPr>
                        <a:t> a pas de/d’…</a:t>
                      </a:r>
                      <a:endParaRPr lang="en-GB" sz="7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10001"/>
                  </a:ext>
                </a:extLst>
              </a:tr>
              <a:tr h="3134327">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Reading and Writing</a:t>
                      </a:r>
                    </a:p>
                  </a:txBody>
                  <a:tcPr marL="23581" marR="23581" marT="0" marB="0" anchor="ctr"/>
                </a:tc>
                <a:tc>
                  <a:txBody>
                    <a:bodyPr/>
                    <a:lstStyle/>
                    <a:p>
                      <a:pPr algn="ctr">
                        <a:lnSpc>
                          <a:spcPct val="115000"/>
                        </a:lnSpc>
                        <a:spcAft>
                          <a:spcPts val="0"/>
                        </a:spcAft>
                      </a:pPr>
                      <a:r>
                        <a:rPr lang="en-GB" sz="700" b="1" u="sng">
                          <a:latin typeface="Tahoma" panose="020B0604030504040204" pitchFamily="34" charset="0"/>
                          <a:ea typeface="Tahoma" panose="020B0604030504040204" pitchFamily="34" charset="0"/>
                          <a:cs typeface="Tahoma" panose="020B0604030504040204" pitchFamily="34" charset="0"/>
                        </a:rPr>
                        <a:t>Unit 1  - Les Salutations (Greetings)</a:t>
                      </a:r>
                      <a:endParaRPr lang="en-GB" sz="700">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en-GB" sz="700">
                          <a:latin typeface="Tahoma" panose="020B0604030504040204" pitchFamily="34" charset="0"/>
                          <a:ea typeface="Tahoma" panose="020B0604030504040204" pitchFamily="34" charset="0"/>
                          <a:cs typeface="Tahoma" panose="020B0604030504040204" pitchFamily="34" charset="0"/>
                        </a:rPr>
                        <a:t>Phonics: CH OU ON OI</a:t>
                      </a:r>
                    </a:p>
                    <a:p>
                      <a:pPr algn="ctr">
                        <a:lnSpc>
                          <a:spcPct val="115000"/>
                        </a:lnSpc>
                        <a:spcAft>
                          <a:spcPts val="0"/>
                        </a:spcAft>
                      </a:pPr>
                      <a:r>
                        <a:rPr lang="en-GB" sz="700">
                          <a:latin typeface="Tahoma" panose="020B0604030504040204" pitchFamily="34" charset="0"/>
                          <a:ea typeface="Tahoma" panose="020B0604030504040204" pitchFamily="34" charset="0"/>
                          <a:cs typeface="Tahoma" panose="020B0604030504040204" pitchFamily="34" charset="0"/>
                        </a:rPr>
                        <a:t>• ON sound in salutations &amp; bonjour • OU sound in bonjour • OI sound in au revoir • Silent letters • Guttural ‘R’. Becoming more familiar with the French ‘r’ sound as seen in bonjour</a:t>
                      </a:r>
                    </a:p>
                    <a:p>
                      <a:pPr algn="ctr">
                        <a:lnSpc>
                          <a:spcPct val="115000"/>
                        </a:lnSpc>
                        <a:spcAft>
                          <a:spcPts val="0"/>
                        </a:spcAft>
                      </a:pPr>
                      <a:r>
                        <a:rPr lang="en-GB" sz="700">
                          <a:latin typeface="Tahoma" panose="020B0604030504040204" pitchFamily="34" charset="0"/>
                          <a:ea typeface="Tahoma" panose="020B0604030504040204" pitchFamily="34" charset="0"/>
                          <a:cs typeface="Tahoma" panose="020B0604030504040204" pitchFamily="34" charset="0"/>
                        </a:rPr>
                        <a:t> </a:t>
                      </a:r>
                      <a:r>
                        <a:rPr lang="en-GB" sz="700" b="1" u="sng">
                          <a:latin typeface="Tahoma" panose="020B0604030504040204" pitchFamily="34" charset="0"/>
                          <a:ea typeface="Tahoma" panose="020B0604030504040204" pitchFamily="34" charset="0"/>
                          <a:cs typeface="Tahoma" panose="020B0604030504040204" pitchFamily="34" charset="0"/>
                        </a:rPr>
                        <a:t>Unit 2 – Les couleurs et les </a:t>
                      </a:r>
                      <a:r>
                        <a:rPr lang="en-GB" sz="700" b="1" u="sng" err="1">
                          <a:latin typeface="Tahoma" panose="020B0604030504040204" pitchFamily="34" charset="0"/>
                          <a:ea typeface="Tahoma" panose="020B0604030504040204" pitchFamily="34" charset="0"/>
                          <a:cs typeface="Tahoma" panose="020B0604030504040204" pitchFamily="34" charset="0"/>
                        </a:rPr>
                        <a:t>nombres</a:t>
                      </a:r>
                      <a:r>
                        <a:rPr lang="en-GB" sz="700" b="1" u="sng">
                          <a:latin typeface="Tahoma" panose="020B0604030504040204" pitchFamily="34" charset="0"/>
                          <a:ea typeface="Tahoma" panose="020B0604030504040204" pitchFamily="34" charset="0"/>
                          <a:cs typeface="Tahoma" panose="020B0604030504040204" pitchFamily="34" charset="0"/>
                        </a:rPr>
                        <a:t> (Colours and numbers)</a:t>
                      </a:r>
                    </a:p>
                    <a:p>
                      <a:pPr algn="ctr">
                        <a:lnSpc>
                          <a:spcPct val="115000"/>
                        </a:lnSpc>
                        <a:spcAft>
                          <a:spcPts val="0"/>
                        </a:spcAft>
                      </a:pPr>
                      <a:r>
                        <a:rPr lang="en-GB" sz="700">
                          <a:latin typeface="Tahoma" panose="020B0604030504040204" pitchFamily="34" charset="0"/>
                          <a:ea typeface="Tahoma" panose="020B0604030504040204" pitchFamily="34" charset="0"/>
                          <a:cs typeface="Tahoma" panose="020B0604030504040204" pitchFamily="34" charset="0"/>
                        </a:rPr>
                        <a:t>Phonics: </a:t>
                      </a:r>
                      <a:r>
                        <a:rPr lang="en-GB" sz="800"/>
                        <a:t>ON sound in marron • OU sound in couleurs &amp; rouge • OI sound in noir &amp; trois • Silent letters. • Guttural ‘R’. Becoming more familiar with the French ‘r’ sound as seen in rouge, marron, vert, orange and trois. </a:t>
                      </a:r>
                      <a:endParaRPr lang="en-GB" sz="700">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en-GB" sz="700" b="1" u="sng">
                          <a:latin typeface="Tahoma" panose="020B0604030504040204" pitchFamily="34" charset="0"/>
                          <a:ea typeface="Tahoma" panose="020B0604030504040204" pitchFamily="34" charset="0"/>
                          <a:cs typeface="Tahoma" panose="020B0604030504040204" pitchFamily="34" charset="0"/>
                        </a:rPr>
                        <a:t>Unit 3  – Sous </a:t>
                      </a:r>
                      <a:r>
                        <a:rPr lang="en-GB" sz="700" b="1" u="sng" err="1">
                          <a:latin typeface="Tahoma" panose="020B0604030504040204" pitchFamily="34" charset="0"/>
                          <a:ea typeface="Tahoma" panose="020B0604030504040204" pitchFamily="34" charset="0"/>
                          <a:cs typeface="Tahoma" panose="020B0604030504040204" pitchFamily="34" charset="0"/>
                        </a:rPr>
                        <a:t>l’ocean</a:t>
                      </a:r>
                      <a:r>
                        <a:rPr lang="en-GB" sz="700" b="1" u="sng">
                          <a:latin typeface="Tahoma" panose="020B0604030504040204" pitchFamily="34" charset="0"/>
                          <a:ea typeface="Tahoma" panose="020B0604030504040204" pitchFamily="34" charset="0"/>
                          <a:cs typeface="Tahoma" panose="020B0604030504040204" pitchFamily="34" charset="0"/>
                        </a:rPr>
                        <a:t> (Under the Sea)</a:t>
                      </a:r>
                    </a:p>
                    <a:p>
                      <a:pPr marL="171450" indent="-171450" algn="ctr">
                        <a:lnSpc>
                          <a:spcPct val="115000"/>
                        </a:lnSpc>
                        <a:spcAft>
                          <a:spcPts val="0"/>
                        </a:spcAft>
                        <a:buFont typeface="Arial" panose="020B0604020202020204" pitchFamily="34" charset="0"/>
                        <a:buChar char="•"/>
                      </a:pPr>
                      <a:r>
                        <a:rPr lang="en-GB" sz="700">
                          <a:latin typeface="Tahoma" panose="020B0604030504040204" pitchFamily="34" charset="0"/>
                          <a:ea typeface="Tahoma" panose="020B0604030504040204" pitchFamily="34" charset="0"/>
                          <a:cs typeface="Tahoma" panose="020B0604030504040204" pitchFamily="34" charset="0"/>
                        </a:rPr>
                        <a:t>Phonics: • ON nasal sound in </a:t>
                      </a:r>
                      <a:r>
                        <a:rPr lang="en-GB" sz="700" err="1">
                          <a:latin typeface="Tahoma" panose="020B0604030504040204" pitchFamily="34" charset="0"/>
                          <a:ea typeface="Tahoma" panose="020B0604030504040204" pitchFamily="34" charset="0"/>
                          <a:cs typeface="Tahoma" panose="020B0604030504040204" pitchFamily="34" charset="0"/>
                        </a:rPr>
                        <a:t>poisson</a:t>
                      </a:r>
                      <a:r>
                        <a:rPr lang="en-GB" sz="700">
                          <a:latin typeface="Tahoma" panose="020B0604030504040204" pitchFamily="34" charset="0"/>
                          <a:ea typeface="Tahoma" panose="020B0604030504040204" pitchFamily="34" charset="0"/>
                          <a:cs typeface="Tahoma" panose="020B0604030504040204" pitchFamily="34" charset="0"/>
                        </a:rPr>
                        <a:t> • OU sound in </a:t>
                      </a:r>
                      <a:r>
                        <a:rPr lang="en-GB" sz="700" err="1">
                          <a:latin typeface="Tahoma" panose="020B0604030504040204" pitchFamily="34" charset="0"/>
                          <a:ea typeface="Tahoma" panose="020B0604030504040204" pitchFamily="34" charset="0"/>
                          <a:cs typeface="Tahoma" panose="020B0604030504040204" pitchFamily="34" charset="0"/>
                        </a:rPr>
                        <a:t>poulpe</a:t>
                      </a:r>
                      <a:r>
                        <a:rPr lang="en-GB" sz="700">
                          <a:latin typeface="Tahoma" panose="020B0604030504040204" pitchFamily="34" charset="0"/>
                          <a:ea typeface="Tahoma" panose="020B0604030504040204" pitchFamily="34" charset="0"/>
                          <a:cs typeface="Tahoma" panose="020B0604030504040204" pitchFamily="34" charset="0"/>
                        </a:rPr>
                        <a:t> • OI sound in </a:t>
                      </a:r>
                      <a:r>
                        <a:rPr lang="en-GB" sz="700" err="1">
                          <a:latin typeface="Tahoma" panose="020B0604030504040204" pitchFamily="34" charset="0"/>
                          <a:ea typeface="Tahoma" panose="020B0604030504040204" pitchFamily="34" charset="0"/>
                          <a:cs typeface="Tahoma" panose="020B0604030504040204" pitchFamily="34" charset="0"/>
                        </a:rPr>
                        <a:t>poisson</a:t>
                      </a:r>
                      <a:r>
                        <a:rPr lang="en-GB" sz="700">
                          <a:latin typeface="Tahoma" panose="020B0604030504040204" pitchFamily="34" charset="0"/>
                          <a:ea typeface="Tahoma" panose="020B0604030504040204" pitchFamily="34" charset="0"/>
                          <a:cs typeface="Tahoma" panose="020B0604030504040204" pitchFamily="34" charset="0"/>
                        </a:rPr>
                        <a:t> &amp; étoile • Guttural ‘R’. Becoming more familiar with the French ‘r’ sound as seen in </a:t>
                      </a:r>
                      <a:r>
                        <a:rPr lang="en-GB" sz="700" err="1">
                          <a:latin typeface="Tahoma" panose="020B0604030504040204" pitchFamily="34" charset="0"/>
                          <a:ea typeface="Tahoma" panose="020B0604030504040204" pitchFamily="34" charset="0"/>
                          <a:cs typeface="Tahoma" panose="020B0604030504040204" pitchFamily="34" charset="0"/>
                        </a:rPr>
                        <a:t>crabe</a:t>
                      </a:r>
                      <a:r>
                        <a:rPr lang="en-GB" sz="700">
                          <a:latin typeface="Tahoma" panose="020B0604030504040204" pitchFamily="34" charset="0"/>
                          <a:ea typeface="Tahoma" panose="020B0604030504040204" pitchFamily="34" charset="0"/>
                          <a:cs typeface="Tahoma" panose="020B0604030504040204" pitchFamily="34" charset="0"/>
                        </a:rPr>
                        <a:t> and </a:t>
                      </a:r>
                      <a:r>
                        <a:rPr lang="en-GB" sz="700" err="1">
                          <a:latin typeface="Tahoma" panose="020B0604030504040204" pitchFamily="34" charset="0"/>
                          <a:ea typeface="Tahoma" panose="020B0604030504040204" pitchFamily="34" charset="0"/>
                          <a:cs typeface="Tahoma" panose="020B0604030504040204" pitchFamily="34" charset="0"/>
                        </a:rPr>
                        <a:t>morse</a:t>
                      </a:r>
                      <a:endParaRPr lang="en-GB" sz="7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700" b="1" u="sng">
                          <a:latin typeface="Tahoma" panose="020B0604030504040204" pitchFamily="34" charset="0"/>
                          <a:ea typeface="Tahoma" panose="020B0604030504040204" pitchFamily="34" charset="0"/>
                          <a:cs typeface="Tahoma" panose="020B0604030504040204" pitchFamily="34" charset="0"/>
                        </a:rPr>
                        <a:t>Unit 1 – Les Instruments (Instruments)</a:t>
                      </a:r>
                    </a:p>
                    <a:p>
                      <a:pPr algn="ctr">
                        <a:lnSpc>
                          <a:spcPct val="115000"/>
                        </a:lnSpc>
                        <a:spcAft>
                          <a:spcPts val="0"/>
                        </a:spcAft>
                      </a:pPr>
                      <a:r>
                        <a:rPr lang="en-GB" sz="700">
                          <a:latin typeface="Tahoma" panose="020B0604030504040204" pitchFamily="34" charset="0"/>
                          <a:ea typeface="Tahoma" panose="020B0604030504040204" pitchFamily="34" charset="0"/>
                          <a:cs typeface="Tahoma" panose="020B0604030504040204" pitchFamily="34" charset="0"/>
                        </a:rPr>
                        <a:t>  Phonics: </a:t>
                      </a:r>
                      <a:r>
                        <a:rPr lang="en-GB" sz="800"/>
                        <a:t>• OU sound in </a:t>
                      </a:r>
                      <a:r>
                        <a:rPr lang="en-GB" sz="800" err="1"/>
                        <a:t>joue</a:t>
                      </a:r>
                      <a:r>
                        <a:rPr lang="en-GB" sz="800"/>
                        <a:t> • ON sound in non &amp; </a:t>
                      </a:r>
                      <a:r>
                        <a:rPr lang="en-GB" sz="800" err="1"/>
                        <a:t>violon</a:t>
                      </a:r>
                      <a:r>
                        <a:rPr lang="en-GB" sz="800"/>
                        <a:t> </a:t>
                      </a:r>
                    </a:p>
                    <a:p>
                      <a:pPr marL="171450" indent="-171450" algn="ctr">
                        <a:lnSpc>
                          <a:spcPct val="115000"/>
                        </a:lnSpc>
                        <a:spcAft>
                          <a:spcPts val="0"/>
                        </a:spcAft>
                        <a:buFont typeface="Arial" panose="020B0604020202020204" pitchFamily="34" charset="0"/>
                        <a:buChar char="•"/>
                      </a:pPr>
                      <a:r>
                        <a:rPr lang="en-GB" sz="800"/>
                        <a:t> • Contractions &amp; Silent letters. </a:t>
                      </a:r>
                    </a:p>
                    <a:p>
                      <a:pPr marL="171450" indent="-171450" algn="ctr">
                        <a:lnSpc>
                          <a:spcPct val="115000"/>
                        </a:lnSpc>
                        <a:spcAft>
                          <a:spcPts val="0"/>
                        </a:spcAft>
                        <a:buFont typeface="Arial" panose="020B0604020202020204" pitchFamily="34" charset="0"/>
                        <a:buChar char="•"/>
                      </a:pPr>
                      <a:r>
                        <a:rPr lang="en-GB" sz="800"/>
                        <a:t>.  Nasal sounds. (on, un, in and an). Words like </a:t>
                      </a:r>
                      <a:r>
                        <a:rPr lang="en-GB" sz="800" err="1"/>
                        <a:t>violon</a:t>
                      </a:r>
                      <a:r>
                        <a:rPr lang="en-GB" sz="800"/>
                        <a:t> and instruments</a:t>
                      </a:r>
                      <a:r>
                        <a:rPr lang="en-GB" sz="700">
                          <a:latin typeface="Tahoma" panose="020B0604030504040204" pitchFamily="34" charset="0"/>
                          <a:ea typeface="Tahoma" panose="020B0604030504040204" pitchFamily="34" charset="0"/>
                          <a:cs typeface="Tahoma" panose="020B0604030504040204" pitchFamily="34" charset="0"/>
                        </a:rPr>
                        <a:t> </a:t>
                      </a:r>
                    </a:p>
                    <a:p>
                      <a:pPr algn="ctr">
                        <a:lnSpc>
                          <a:spcPct val="115000"/>
                        </a:lnSpc>
                        <a:spcAft>
                          <a:spcPts val="0"/>
                        </a:spcAft>
                      </a:pPr>
                      <a:r>
                        <a:rPr lang="en-GB" sz="700" b="1" u="sng">
                          <a:latin typeface="Tahoma" panose="020B0604030504040204" pitchFamily="34" charset="0"/>
                          <a:ea typeface="Tahoma" panose="020B0604030504040204" pitchFamily="34" charset="0"/>
                          <a:cs typeface="Tahoma" panose="020B0604030504040204" pitchFamily="34" charset="0"/>
                        </a:rPr>
                        <a:t>Unit 2 – Les fruits (Fruits)</a:t>
                      </a:r>
                    </a:p>
                    <a:p>
                      <a:pPr marL="0" indent="0" algn="ctr">
                        <a:lnSpc>
                          <a:spcPct val="115000"/>
                        </a:lnSpc>
                        <a:spcAft>
                          <a:spcPts val="0"/>
                        </a:spcAft>
                        <a:buFont typeface="Arial" panose="020B0604020202020204" pitchFamily="34" charset="0"/>
                        <a:buNone/>
                      </a:pPr>
                      <a:r>
                        <a:rPr lang="en-GB" sz="700" b="0" u="none">
                          <a:latin typeface="Tahoma" panose="020B0604030504040204" pitchFamily="34" charset="0"/>
                          <a:ea typeface="Tahoma" panose="020B0604030504040204" pitchFamily="34" charset="0"/>
                          <a:cs typeface="Tahoma" panose="020B0604030504040204" pitchFamily="34" charset="0"/>
                        </a:rPr>
                        <a:t>Phonics: OI sound in </a:t>
                      </a:r>
                      <a:r>
                        <a:rPr lang="en-GB" sz="700" b="0" u="none" err="1">
                          <a:latin typeface="Tahoma" panose="020B0604030504040204" pitchFamily="34" charset="0"/>
                          <a:ea typeface="Tahoma" panose="020B0604030504040204" pitchFamily="34" charset="0"/>
                          <a:cs typeface="Tahoma" panose="020B0604030504040204" pitchFamily="34" charset="0"/>
                        </a:rPr>
                        <a:t>poire</a:t>
                      </a:r>
                      <a:r>
                        <a:rPr lang="en-GB" sz="700" b="0" u="none">
                          <a:latin typeface="Tahoma" panose="020B0604030504040204" pitchFamily="34" charset="0"/>
                          <a:ea typeface="Tahoma" panose="020B0604030504040204" pitchFamily="34" charset="0"/>
                          <a:cs typeface="Tahoma" panose="020B0604030504040204" pitchFamily="34" charset="0"/>
                        </a:rPr>
                        <a:t>; silent letters (s in les); blending the s from les into the next word that begins with a vowel; guttural R in orange, </a:t>
                      </a:r>
                      <a:r>
                        <a:rPr lang="en-GB" sz="700" b="0" u="none" err="1">
                          <a:latin typeface="Tahoma" panose="020B0604030504040204" pitchFamily="34" charset="0"/>
                          <a:ea typeface="Tahoma" panose="020B0604030504040204" pitchFamily="34" charset="0"/>
                          <a:cs typeface="Tahoma" panose="020B0604030504040204" pitchFamily="34" charset="0"/>
                        </a:rPr>
                        <a:t>poire</a:t>
                      </a:r>
                      <a:r>
                        <a:rPr lang="en-GB" sz="700" b="0" u="none">
                          <a:latin typeface="Tahoma" panose="020B0604030504040204" pitchFamily="34" charset="0"/>
                          <a:ea typeface="Tahoma" panose="020B0604030504040204" pitchFamily="34" charset="0"/>
                          <a:cs typeface="Tahoma" panose="020B0604030504040204" pitchFamily="34" charset="0"/>
                        </a:rPr>
                        <a:t>, prune, etc</a:t>
                      </a:r>
                    </a:p>
                    <a:p>
                      <a:pPr algn="ctr">
                        <a:lnSpc>
                          <a:spcPct val="115000"/>
                        </a:lnSpc>
                        <a:spcAft>
                          <a:spcPts val="0"/>
                        </a:spcAft>
                      </a:pPr>
                      <a:r>
                        <a:rPr lang="en-GB" sz="700" b="1" u="sng">
                          <a:latin typeface="Tahoma" panose="020B0604030504040204" pitchFamily="34" charset="0"/>
                          <a:ea typeface="Tahoma" panose="020B0604030504040204" pitchFamily="34" charset="0"/>
                          <a:cs typeface="Tahoma" panose="020B0604030504040204" pitchFamily="34" charset="0"/>
                        </a:rPr>
                        <a:t>Unit 3 – Les </a:t>
                      </a:r>
                      <a:r>
                        <a:rPr lang="en-GB" sz="700" b="1" u="sng" err="1">
                          <a:latin typeface="Tahoma" panose="020B0604030504040204" pitchFamily="34" charset="0"/>
                          <a:ea typeface="Tahoma" panose="020B0604030504040204" pitchFamily="34" charset="0"/>
                          <a:cs typeface="Tahoma" panose="020B0604030504040204" pitchFamily="34" charset="0"/>
                        </a:rPr>
                        <a:t>animaux</a:t>
                      </a:r>
                      <a:r>
                        <a:rPr lang="en-GB" sz="700" b="1" u="sng">
                          <a:latin typeface="Tahoma" panose="020B0604030504040204" pitchFamily="34" charset="0"/>
                          <a:ea typeface="Tahoma" panose="020B0604030504040204" pitchFamily="34" charset="0"/>
                          <a:cs typeface="Tahoma" panose="020B0604030504040204" pitchFamily="34" charset="0"/>
                        </a:rPr>
                        <a:t> (Animals) </a:t>
                      </a:r>
                    </a:p>
                    <a:p>
                      <a:pPr algn="ctr">
                        <a:lnSpc>
                          <a:spcPct val="115000"/>
                        </a:lnSpc>
                        <a:spcAft>
                          <a:spcPts val="0"/>
                        </a:spcAft>
                      </a:pPr>
                      <a:r>
                        <a:rPr lang="en-GB" sz="700">
                          <a:latin typeface="Tahoma" panose="020B0604030504040204" pitchFamily="34" charset="0"/>
                          <a:ea typeface="Tahoma" panose="020B0604030504040204" pitchFamily="34" charset="0"/>
                          <a:cs typeface="Tahoma" panose="020B0604030504040204" pitchFamily="34" charset="0"/>
                        </a:rPr>
                        <a:t>• Attempt to spell the names of ten animals with their correct indefinite article. </a:t>
                      </a:r>
                    </a:p>
                    <a:p>
                      <a:pPr algn="ctr">
                        <a:lnSpc>
                          <a:spcPct val="115000"/>
                        </a:lnSpc>
                        <a:spcAft>
                          <a:spcPts val="0"/>
                        </a:spcAft>
                      </a:pPr>
                      <a:r>
                        <a:rPr lang="en-GB" sz="700">
                          <a:latin typeface="Tahoma" panose="020B0604030504040204" pitchFamily="34" charset="0"/>
                          <a:ea typeface="Tahoma" panose="020B0604030504040204" pitchFamily="34" charset="0"/>
                          <a:cs typeface="Tahoma" panose="020B0604030504040204" pitchFamily="34" charset="0"/>
                        </a:rPr>
                        <a:t>Phonics: CH OU ON OI • CH sound in cheval • OU sound in </a:t>
                      </a:r>
                      <a:r>
                        <a:rPr lang="en-GB" sz="700" err="1">
                          <a:latin typeface="Tahoma" panose="020B0604030504040204" pitchFamily="34" charset="0"/>
                          <a:ea typeface="Tahoma" panose="020B0604030504040204" pitchFamily="34" charset="0"/>
                          <a:cs typeface="Tahoma" panose="020B0604030504040204" pitchFamily="34" charset="0"/>
                        </a:rPr>
                        <a:t>souris</a:t>
                      </a:r>
                      <a:r>
                        <a:rPr lang="en-GB" sz="700">
                          <a:latin typeface="Tahoma" panose="020B0604030504040204" pitchFamily="34" charset="0"/>
                          <a:ea typeface="Tahoma" panose="020B0604030504040204" pitchFamily="34" charset="0"/>
                          <a:cs typeface="Tahoma" panose="020B0604030504040204" pitchFamily="34" charset="0"/>
                        </a:rPr>
                        <a:t> &amp; mouton • </a:t>
                      </a:r>
                      <a:r>
                        <a:rPr lang="en-GB" sz="700" err="1">
                          <a:latin typeface="Tahoma" panose="020B0604030504040204" pitchFamily="34" charset="0"/>
                          <a:ea typeface="Tahoma" panose="020B0604030504040204" pitchFamily="34" charset="0"/>
                          <a:cs typeface="Tahoma" panose="020B0604030504040204" pitchFamily="34" charset="0"/>
                        </a:rPr>
                        <a:t>ONsound</a:t>
                      </a:r>
                      <a:r>
                        <a:rPr lang="en-GB" sz="700">
                          <a:latin typeface="Tahoma" panose="020B0604030504040204" pitchFamily="34" charset="0"/>
                          <a:ea typeface="Tahoma" panose="020B0604030504040204" pitchFamily="34" charset="0"/>
                          <a:cs typeface="Tahoma" panose="020B0604030504040204" pitchFamily="34" charset="0"/>
                        </a:rPr>
                        <a:t> in </a:t>
                      </a:r>
                      <a:r>
                        <a:rPr lang="en-GB" sz="700" err="1">
                          <a:latin typeface="Tahoma" panose="020B0604030504040204" pitchFamily="34" charset="0"/>
                          <a:ea typeface="Tahoma" panose="020B0604030504040204" pitchFamily="34" charset="0"/>
                          <a:cs typeface="Tahoma" panose="020B0604030504040204" pitchFamily="34" charset="0"/>
                        </a:rPr>
                        <a:t>cochon</a:t>
                      </a:r>
                      <a:r>
                        <a:rPr lang="en-GB" sz="700">
                          <a:latin typeface="Tahoma" panose="020B0604030504040204" pitchFamily="34" charset="0"/>
                          <a:ea typeface="Tahoma" panose="020B0604030504040204" pitchFamily="34" charset="0"/>
                          <a:cs typeface="Tahoma" panose="020B0604030504040204" pitchFamily="34" charset="0"/>
                        </a:rPr>
                        <a:t> &amp; mouton • OI sound in </a:t>
                      </a:r>
                      <a:r>
                        <a:rPr lang="en-GB" sz="700" err="1">
                          <a:latin typeface="Tahoma" panose="020B0604030504040204" pitchFamily="34" charset="0"/>
                          <a:ea typeface="Tahoma" panose="020B0604030504040204" pitchFamily="34" charset="0"/>
                          <a:cs typeface="Tahoma" panose="020B0604030504040204" pitchFamily="34" charset="0"/>
                        </a:rPr>
                        <a:t>oiseau</a:t>
                      </a:r>
                      <a:r>
                        <a:rPr lang="en-GB" sz="700">
                          <a:latin typeface="Tahoma" panose="020B0604030504040204" pitchFamily="34" charset="0"/>
                          <a:ea typeface="Tahoma" panose="020B0604030504040204" pitchFamily="34" charset="0"/>
                          <a:cs typeface="Tahoma" panose="020B0604030504040204" pitchFamily="34" charset="0"/>
                        </a:rPr>
                        <a:t> • Silent letters and liaison. • Nasal sounds (on, un, in and an).</a:t>
                      </a:r>
                      <a:endParaRPr lang="en-GB" sz="7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700" b="1" u="sng">
                          <a:latin typeface="Tahoma" panose="020B0604030504040204" pitchFamily="34" charset="0"/>
                          <a:ea typeface="Tahoma" panose="020B0604030504040204" pitchFamily="34" charset="0"/>
                          <a:cs typeface="Tahoma" panose="020B0604030504040204" pitchFamily="34" charset="0"/>
                        </a:rPr>
                        <a:t>Unit 1 – Je me </a:t>
                      </a:r>
                      <a:r>
                        <a:rPr lang="en-GB" sz="700" b="1" u="sng" err="1">
                          <a:latin typeface="Tahoma" panose="020B0604030504040204" pitchFamily="34" charset="0"/>
                          <a:ea typeface="Tahoma" panose="020B0604030504040204" pitchFamily="34" charset="0"/>
                          <a:cs typeface="Tahoma" panose="020B0604030504040204" pitchFamily="34" charset="0"/>
                        </a:rPr>
                        <a:t>presente</a:t>
                      </a:r>
                      <a:r>
                        <a:rPr lang="en-GB" sz="700" b="1" u="sng">
                          <a:latin typeface="Tahoma" panose="020B0604030504040204" pitchFamily="34" charset="0"/>
                          <a:ea typeface="Tahoma" panose="020B0604030504040204" pitchFamily="34" charset="0"/>
                          <a:cs typeface="Tahoma" panose="020B0604030504040204" pitchFamily="34" charset="0"/>
                        </a:rPr>
                        <a:t> (Presenting myself)</a:t>
                      </a:r>
                    </a:p>
                    <a:p>
                      <a:pPr algn="ctr">
                        <a:lnSpc>
                          <a:spcPct val="115000"/>
                        </a:lnSpc>
                        <a:spcAft>
                          <a:spcPts val="0"/>
                        </a:spcAft>
                      </a:pPr>
                      <a:r>
                        <a:rPr lang="en-GB" sz="800"/>
                        <a:t>• I sound in </a:t>
                      </a:r>
                      <a:r>
                        <a:rPr lang="en-GB" sz="800" err="1"/>
                        <a:t>lisez</a:t>
                      </a:r>
                      <a:r>
                        <a:rPr lang="en-GB" sz="800"/>
                        <a:t>, silence, </a:t>
                      </a:r>
                      <a:r>
                        <a:rPr lang="en-GB" sz="800" err="1"/>
                        <a:t>calculatrice</a:t>
                      </a:r>
                      <a:r>
                        <a:rPr lang="en-GB" sz="800"/>
                        <a:t>, livre &amp; </a:t>
                      </a:r>
                      <a:r>
                        <a:rPr lang="en-GB" sz="800" err="1"/>
                        <a:t>ciseaux</a:t>
                      </a:r>
                      <a:r>
                        <a:rPr lang="en-GB" sz="800"/>
                        <a:t> • Ille sound in </a:t>
                      </a:r>
                      <a:r>
                        <a:rPr lang="en-GB" sz="800" err="1"/>
                        <a:t>taille</a:t>
                      </a:r>
                      <a:r>
                        <a:rPr lang="en-GB" sz="800"/>
                        <a:t> • Silent letters. Hearing and seeing that the ‘x’ and ‘z’ are silent letters and not pronounced in </a:t>
                      </a:r>
                      <a:r>
                        <a:rPr lang="en-GB" sz="800" err="1"/>
                        <a:t>ciseaux</a:t>
                      </a:r>
                      <a:r>
                        <a:rPr lang="en-GB" sz="800"/>
                        <a:t>, </a:t>
                      </a:r>
                      <a:r>
                        <a:rPr lang="en-GB" sz="800" err="1"/>
                        <a:t>écoutez</a:t>
                      </a:r>
                      <a:r>
                        <a:rPr lang="en-GB" sz="800"/>
                        <a:t>, </a:t>
                      </a:r>
                      <a:r>
                        <a:rPr lang="en-GB" sz="800" err="1"/>
                        <a:t>écrivez</a:t>
                      </a:r>
                      <a:r>
                        <a:rPr lang="en-GB" sz="800"/>
                        <a:t> etc. • Elision. </a:t>
                      </a:r>
                      <a:r>
                        <a:rPr lang="en-GB" sz="800" err="1"/>
                        <a:t>J’ai</a:t>
                      </a:r>
                      <a:r>
                        <a:rPr lang="en-GB" sz="800"/>
                        <a:t>. Dropping of the last letter of a word (in this case the ‘e’ in je) and replacing it with an apostrophe. </a:t>
                      </a:r>
                    </a:p>
                    <a:p>
                      <a:pPr algn="ctr">
                        <a:lnSpc>
                          <a:spcPct val="115000"/>
                        </a:lnSpc>
                        <a:spcAft>
                          <a:spcPts val="0"/>
                        </a:spcAft>
                      </a:pPr>
                      <a:r>
                        <a:rPr lang="en-GB" sz="700" b="1" u="sng">
                          <a:latin typeface="Tahoma" panose="020B0604030504040204" pitchFamily="34" charset="0"/>
                          <a:ea typeface="Tahoma" panose="020B0604030504040204" pitchFamily="34" charset="0"/>
                          <a:cs typeface="Tahoma" panose="020B0604030504040204" pitchFamily="34" charset="0"/>
                        </a:rPr>
                        <a:t>Unit 2 – </a:t>
                      </a:r>
                      <a:r>
                        <a:rPr lang="en-GB" sz="700" b="1" u="sng" err="1">
                          <a:latin typeface="Tahoma" panose="020B0604030504040204" pitchFamily="34" charset="0"/>
                          <a:ea typeface="Tahoma" panose="020B0604030504040204" pitchFamily="34" charset="0"/>
                          <a:cs typeface="Tahoma" panose="020B0604030504040204" pitchFamily="34" charset="0"/>
                        </a:rPr>
                        <a:t>En</a:t>
                      </a:r>
                      <a:r>
                        <a:rPr lang="en-GB" sz="700" b="1" u="sng">
                          <a:latin typeface="Tahoma" panose="020B0604030504040204" pitchFamily="34" charset="0"/>
                          <a:ea typeface="Tahoma" panose="020B0604030504040204" pitchFamily="34" charset="0"/>
                          <a:cs typeface="Tahoma" panose="020B0604030504040204" pitchFamily="34" charset="0"/>
                        </a:rPr>
                        <a:t> </a:t>
                      </a:r>
                      <a:r>
                        <a:rPr lang="en-GB" sz="700" b="1" u="sng" err="1">
                          <a:latin typeface="Tahoma" panose="020B0604030504040204" pitchFamily="34" charset="0"/>
                          <a:ea typeface="Tahoma" panose="020B0604030504040204" pitchFamily="34" charset="0"/>
                          <a:cs typeface="Tahoma" panose="020B0604030504040204" pitchFamily="34" charset="0"/>
                        </a:rPr>
                        <a:t>classe</a:t>
                      </a:r>
                      <a:r>
                        <a:rPr lang="en-GB" sz="700" b="1" u="sng">
                          <a:latin typeface="Tahoma" panose="020B0604030504040204" pitchFamily="34" charset="0"/>
                          <a:ea typeface="Tahoma" panose="020B0604030504040204" pitchFamily="34" charset="0"/>
                          <a:cs typeface="Tahoma" panose="020B0604030504040204" pitchFamily="34" charset="0"/>
                        </a:rPr>
                        <a:t> (In the classroom)</a:t>
                      </a:r>
                    </a:p>
                    <a:p>
                      <a:pPr algn="ctr">
                        <a:lnSpc>
                          <a:spcPct val="115000"/>
                        </a:lnSpc>
                        <a:spcAft>
                          <a:spcPts val="0"/>
                        </a:spcAft>
                      </a:pPr>
                      <a:r>
                        <a:rPr lang="en-GB" sz="800"/>
                        <a:t>• I sound in </a:t>
                      </a:r>
                      <a:r>
                        <a:rPr lang="en-GB" sz="800" err="1"/>
                        <a:t>lisez</a:t>
                      </a:r>
                      <a:r>
                        <a:rPr lang="en-GB" sz="800"/>
                        <a:t>, silence, </a:t>
                      </a:r>
                      <a:r>
                        <a:rPr lang="en-GB" sz="800" err="1"/>
                        <a:t>calculatrice</a:t>
                      </a:r>
                      <a:r>
                        <a:rPr lang="en-GB" sz="800"/>
                        <a:t>, livre &amp; </a:t>
                      </a:r>
                      <a:r>
                        <a:rPr lang="en-GB" sz="800" err="1"/>
                        <a:t>ciseaux</a:t>
                      </a:r>
                      <a:r>
                        <a:rPr lang="en-GB" sz="800"/>
                        <a:t> • Ille sound in </a:t>
                      </a:r>
                      <a:r>
                        <a:rPr lang="en-GB" sz="800" err="1"/>
                        <a:t>taille</a:t>
                      </a:r>
                      <a:r>
                        <a:rPr lang="en-GB" sz="800"/>
                        <a:t> • Silent letters. Hearing and seeing that the ‘x’ and ‘z’ are silent letters and not pronounced in </a:t>
                      </a:r>
                      <a:r>
                        <a:rPr lang="en-GB" sz="800" err="1"/>
                        <a:t>ciseaux</a:t>
                      </a:r>
                      <a:r>
                        <a:rPr lang="en-GB" sz="800"/>
                        <a:t>, </a:t>
                      </a:r>
                      <a:r>
                        <a:rPr lang="en-GB" sz="800" err="1"/>
                        <a:t>écoutez</a:t>
                      </a:r>
                      <a:r>
                        <a:rPr lang="en-GB" sz="800"/>
                        <a:t>, </a:t>
                      </a:r>
                      <a:r>
                        <a:rPr lang="en-GB" sz="800" err="1"/>
                        <a:t>écrivez</a:t>
                      </a:r>
                      <a:r>
                        <a:rPr lang="en-GB" sz="800"/>
                        <a:t> etc. • Elision. </a:t>
                      </a:r>
                      <a:r>
                        <a:rPr lang="en-GB" sz="800" err="1"/>
                        <a:t>J’ai</a:t>
                      </a:r>
                      <a:r>
                        <a:rPr lang="en-GB" sz="800"/>
                        <a:t>. </a:t>
                      </a:r>
                    </a:p>
                    <a:p>
                      <a:pPr algn="ctr">
                        <a:lnSpc>
                          <a:spcPct val="115000"/>
                        </a:lnSpc>
                        <a:spcAft>
                          <a:spcPts val="0"/>
                        </a:spcAft>
                      </a:pPr>
                      <a:r>
                        <a:rPr lang="en-GB" sz="700" b="1" u="sng">
                          <a:latin typeface="Tahoma" panose="020B0604030504040204" pitchFamily="34" charset="0"/>
                          <a:ea typeface="Tahoma" panose="020B0604030504040204" pitchFamily="34" charset="0"/>
                          <a:cs typeface="Tahoma" panose="020B0604030504040204" pitchFamily="34" charset="0"/>
                        </a:rPr>
                        <a:t>Unit 3 – Chez Moi (My Home)</a:t>
                      </a:r>
                    </a:p>
                    <a:p>
                      <a:pPr algn="ctr">
                        <a:lnSpc>
                          <a:spcPct val="115000"/>
                        </a:lnSpc>
                        <a:spcAft>
                          <a:spcPts val="0"/>
                        </a:spcAft>
                      </a:pPr>
                      <a:r>
                        <a:rPr lang="en-GB" sz="700">
                          <a:latin typeface="Tahoma" panose="020B0604030504040204" pitchFamily="34" charset="0"/>
                          <a:ea typeface="Tahoma" panose="020B0604030504040204" pitchFamily="34" charset="0"/>
                          <a:cs typeface="Tahoma" panose="020B0604030504040204" pitchFamily="34" charset="0"/>
                        </a:rPr>
                        <a:t> • Use the connective/conjunction et to link two sentences together Phonics: É E È EAU EUX</a:t>
                      </a:r>
                    </a:p>
                    <a:p>
                      <a:pPr algn="ctr">
                        <a:lnSpc>
                          <a:spcPct val="115000"/>
                        </a:lnSpc>
                        <a:spcAft>
                          <a:spcPts val="0"/>
                        </a:spcAft>
                      </a:pPr>
                      <a:r>
                        <a:rPr lang="en-GB" sz="700">
                          <a:latin typeface="Tahoma" panose="020B0604030504040204" pitchFamily="34" charset="0"/>
                          <a:ea typeface="Tahoma" panose="020B0604030504040204" pitchFamily="34" charset="0"/>
                          <a:cs typeface="Tahoma" panose="020B0604030504040204" pitchFamily="34" charset="0"/>
                        </a:rPr>
                        <a:t> • E sound in </a:t>
                      </a:r>
                      <a:r>
                        <a:rPr lang="en-GB" sz="700" err="1">
                          <a:latin typeface="Tahoma" panose="020B0604030504040204" pitchFamily="34" charset="0"/>
                          <a:ea typeface="Tahoma" panose="020B0604030504040204" pitchFamily="34" charset="0"/>
                          <a:cs typeface="Tahoma" panose="020B0604030504040204" pitchFamily="34" charset="0"/>
                        </a:rPr>
                        <a:t>appartemen</a:t>
                      </a:r>
                      <a:endParaRPr lang="en-GB" sz="700">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en-GB" sz="700">
                          <a:latin typeface="Tahoma" panose="020B0604030504040204" pitchFamily="34" charset="0"/>
                          <a:ea typeface="Tahoma" panose="020B0604030504040204" pitchFamily="34" charset="0"/>
                          <a:cs typeface="Tahoma" panose="020B0604030504040204" pitchFamily="34" charset="0"/>
                        </a:rPr>
                        <a:t>t • EAU sound in bureau</a:t>
                      </a:r>
                      <a:endParaRPr lang="en-GB" sz="7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476958427"/>
                  </a:ext>
                </a:extLst>
              </a:tr>
            </a:tbl>
          </a:graphicData>
        </a:graphic>
      </p:graphicFrame>
    </p:spTree>
    <p:extLst>
      <p:ext uri="{BB962C8B-B14F-4D97-AF65-F5344CB8AC3E}">
        <p14:creationId xmlns:p14="http://schemas.microsoft.com/office/powerpoint/2010/main" val="1124574915"/>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5904656" cy="646331"/>
          </a:xfrm>
          <a:prstGeom prst="rect">
            <a:avLst/>
          </a:prstGeom>
          <a:noFill/>
        </p:spPr>
        <p:txBody>
          <a:bodyPr wrap="square" lIns="91440" tIns="45720" rIns="91440" bIns="45720" rtlCol="0" anchor="t">
            <a:spAutoFit/>
          </a:bodyPr>
          <a:lstStyle/>
          <a:p>
            <a:r>
              <a:rPr lang="en-GB" sz="3600" b="1">
                <a:solidFill>
                  <a:srgbClr val="002060"/>
                </a:solidFill>
                <a:latin typeface="Tahoma"/>
                <a:ea typeface="Tahoma"/>
                <a:cs typeface="Tahoma"/>
              </a:rPr>
              <a:t>French Years 5-6</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 action="ppaction://noaction"/>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7380312" y="620688"/>
            <a:ext cx="1656183" cy="338554"/>
          </a:xfrm>
          <a:prstGeom prst="rect">
            <a:avLst/>
          </a:prstGeom>
          <a:noFill/>
        </p:spPr>
        <p:txBody>
          <a:bodyPr wrap="square" lIns="91440" tIns="45720" rIns="91440" bIns="45720" rtlCol="0" anchor="t">
            <a:spAutoFit/>
          </a:bodyPr>
          <a:lstStyle/>
          <a:p>
            <a:r>
              <a:rPr lang="en-GB" sz="1600" b="1">
                <a:solidFill>
                  <a:schemeClr val="tx2"/>
                </a:solidFill>
                <a:latin typeface="Tahoma"/>
                <a:ea typeface="Tahoma"/>
                <a:cs typeface="Tahoma"/>
                <a:hlinkClick r:id="" action="ppaction://noaction">
                  <a:extLst>
                    <a:ext uri="{A12FA001-AC4F-418D-AE19-62706E023703}">
                      <ahyp:hlinkClr xmlns:ahyp="http://schemas.microsoft.com/office/drawing/2018/hyperlinkcolor" val="tx"/>
                    </a:ext>
                  </a:extLst>
                </a:hlinkClick>
              </a:rPr>
              <a:t>French  Home</a:t>
            </a:r>
            <a:endParaRPr lang="en-GB" sz="1600"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nvGraphicFramePr>
        <p:xfrm>
          <a:off x="457200" y="1005740"/>
          <a:ext cx="8528918" cy="5343568"/>
        </p:xfrm>
        <a:graphic>
          <a:graphicData uri="http://schemas.openxmlformats.org/drawingml/2006/table">
            <a:tbl>
              <a:tblPr firstRow="1" firstCol="1" bandRow="1">
                <a:tableStyleId>{5C22544A-7EE6-4342-B048-85BDC9FD1C3A}</a:tableStyleId>
              </a:tblPr>
              <a:tblGrid>
                <a:gridCol w="1393463">
                  <a:extLst>
                    <a:ext uri="{9D8B030D-6E8A-4147-A177-3AD203B41FA5}">
                      <a16:colId xmlns:a16="http://schemas.microsoft.com/office/drawing/2014/main" val="20000"/>
                    </a:ext>
                  </a:extLst>
                </a:gridCol>
                <a:gridCol w="3567224">
                  <a:extLst>
                    <a:ext uri="{9D8B030D-6E8A-4147-A177-3AD203B41FA5}">
                      <a16:colId xmlns:a16="http://schemas.microsoft.com/office/drawing/2014/main" val="20001"/>
                    </a:ext>
                  </a:extLst>
                </a:gridCol>
                <a:gridCol w="3568231">
                  <a:extLst>
                    <a:ext uri="{9D8B030D-6E8A-4147-A177-3AD203B41FA5}">
                      <a16:colId xmlns:a16="http://schemas.microsoft.com/office/drawing/2014/main" val="20002"/>
                    </a:ext>
                  </a:extLst>
                </a:gridCol>
              </a:tblGrid>
              <a:tr h="208039">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5</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6</a:t>
                      </a:r>
                    </a:p>
                  </a:txBody>
                  <a:tcPr marL="23581" marR="23581" marT="0" marB="0" anchor="ctr"/>
                </a:tc>
                <a:extLst>
                  <a:ext uri="{0D108BD9-81ED-4DB2-BD59-A6C34878D82A}">
                    <a16:rowId xmlns:a16="http://schemas.microsoft.com/office/drawing/2014/main" val="10000"/>
                  </a:ext>
                </a:extLst>
              </a:tr>
              <a:tr h="2281528">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Speaking and Listening</a:t>
                      </a:r>
                    </a:p>
                  </a:txBody>
                  <a:tcPr marL="23581" marR="23581" marT="0" marB="0" anchor="ctr"/>
                </a:tc>
                <a:tc>
                  <a:txBody>
                    <a:bodyPr/>
                    <a:lstStyle/>
                    <a:p>
                      <a:pPr algn="ctr">
                        <a:lnSpc>
                          <a:spcPct val="115000"/>
                        </a:lnSpc>
                        <a:spcAft>
                          <a:spcPts val="0"/>
                        </a:spcAft>
                      </a:pPr>
                      <a:r>
                        <a:rPr lang="en-GB" sz="800" b="1" u="sng">
                          <a:effectLst/>
                          <a:latin typeface="Calibri" panose="020F0502020204030204" pitchFamily="34" charset="0"/>
                          <a:ea typeface="Tahoma" panose="020B0604030504040204" pitchFamily="34" charset="0"/>
                          <a:cs typeface="Calibri" panose="020F0502020204030204" pitchFamily="34" charset="0"/>
                        </a:rPr>
                        <a:t>Unit 1 – Ma </a:t>
                      </a:r>
                      <a:r>
                        <a:rPr lang="en-GB" sz="800" b="1" u="sng" err="1">
                          <a:effectLst/>
                          <a:latin typeface="Calibri" panose="020F0502020204030204" pitchFamily="34" charset="0"/>
                          <a:ea typeface="Tahoma" panose="020B0604030504040204" pitchFamily="34" charset="0"/>
                          <a:cs typeface="Calibri" panose="020F0502020204030204" pitchFamily="34" charset="0"/>
                        </a:rPr>
                        <a:t>Famille</a:t>
                      </a:r>
                      <a:r>
                        <a:rPr lang="en-GB" sz="800" b="1" u="sng">
                          <a:effectLst/>
                          <a:latin typeface="Calibri" panose="020F0502020204030204" pitchFamily="34" charset="0"/>
                          <a:ea typeface="Tahoma" panose="020B0604030504040204" pitchFamily="34" charset="0"/>
                          <a:cs typeface="Calibri" panose="020F0502020204030204" pitchFamily="34" charset="0"/>
                        </a:rPr>
                        <a:t> (My Family)</a:t>
                      </a:r>
                    </a:p>
                    <a:p>
                      <a:pPr algn="ctr">
                        <a:lnSpc>
                          <a:spcPct val="115000"/>
                        </a:lnSpc>
                        <a:spcAft>
                          <a:spcPts val="0"/>
                        </a:spcAft>
                      </a:pPr>
                      <a:r>
                        <a:rPr lang="en-GB" sz="800">
                          <a:effectLst/>
                          <a:latin typeface="Calibri" panose="020F0502020204030204" pitchFamily="34" charset="0"/>
                          <a:ea typeface="Tahoma" panose="020B0604030504040204" pitchFamily="34" charset="0"/>
                          <a:cs typeface="Calibri" panose="020F0502020204030204" pitchFamily="34" charset="0"/>
                        </a:rPr>
                        <a:t>Remember the nouns for family members in French from memory. </a:t>
                      </a:r>
                    </a:p>
                    <a:p>
                      <a:pPr algn="ctr">
                        <a:lnSpc>
                          <a:spcPct val="115000"/>
                        </a:lnSpc>
                        <a:spcAft>
                          <a:spcPts val="0"/>
                        </a:spcAft>
                      </a:pPr>
                      <a:r>
                        <a:rPr lang="en-GB" sz="800">
                          <a:effectLst/>
                          <a:latin typeface="Calibri" panose="020F0502020204030204" pitchFamily="34" charset="0"/>
                          <a:ea typeface="Tahoma" panose="020B0604030504040204" pitchFamily="34" charset="0"/>
                          <a:cs typeface="Calibri" panose="020F0502020204030204" pitchFamily="34" charset="0"/>
                        </a:rPr>
                        <a:t>• Describe our own or a fictitious family in French by name, age, and relationship.</a:t>
                      </a:r>
                    </a:p>
                    <a:p>
                      <a:pPr algn="ctr">
                        <a:lnSpc>
                          <a:spcPct val="115000"/>
                        </a:lnSpc>
                        <a:spcAft>
                          <a:spcPts val="0"/>
                        </a:spcAft>
                      </a:pPr>
                      <a:r>
                        <a:rPr lang="en-GB" sz="800">
                          <a:effectLst/>
                          <a:latin typeface="Calibri" panose="020F0502020204030204" pitchFamily="34" charset="0"/>
                          <a:ea typeface="Tahoma" panose="020B0604030504040204" pitchFamily="34" charset="0"/>
                          <a:cs typeface="Calibri" panose="020F0502020204030204" pitchFamily="34" charset="0"/>
                        </a:rPr>
                        <a:t> • Count to 70 in French.</a:t>
                      </a:r>
                    </a:p>
                    <a:p>
                      <a:pPr algn="ctr">
                        <a:lnSpc>
                          <a:spcPct val="115000"/>
                        </a:lnSpc>
                        <a:spcAft>
                          <a:spcPts val="0"/>
                        </a:spcAft>
                      </a:pPr>
                      <a:r>
                        <a:rPr lang="en-GB" sz="800">
                          <a:effectLst/>
                          <a:latin typeface="Calibri" panose="020F0502020204030204" pitchFamily="34" charset="0"/>
                          <a:ea typeface="Tahoma" panose="020B0604030504040204" pitchFamily="34" charset="0"/>
                          <a:cs typeface="Calibri" panose="020F0502020204030204" pitchFamily="34" charset="0"/>
                        </a:rPr>
                        <a:t> • Understand possessive adjectives better in French (‘my’ form only).</a:t>
                      </a:r>
                    </a:p>
                    <a:p>
                      <a:pPr algn="ctr">
                        <a:lnSpc>
                          <a:spcPct val="115000"/>
                        </a:lnSpc>
                        <a:spcAft>
                          <a:spcPts val="0"/>
                        </a:spcAft>
                      </a:pPr>
                      <a:r>
                        <a:rPr lang="en-GB" sz="800" b="1" u="sng">
                          <a:effectLst/>
                          <a:latin typeface="Calibri" panose="020F0502020204030204" pitchFamily="34" charset="0"/>
                          <a:ea typeface="Tahoma" panose="020B0604030504040204" pitchFamily="34" charset="0"/>
                          <a:cs typeface="Calibri" panose="020F0502020204030204" pitchFamily="34" charset="0"/>
                        </a:rPr>
                        <a:t>Unit 2 – </a:t>
                      </a:r>
                      <a:r>
                        <a:rPr lang="en-GB" sz="800" b="1" u="sng" err="1">
                          <a:effectLst/>
                          <a:latin typeface="Calibri" panose="020F0502020204030204" pitchFamily="34" charset="0"/>
                          <a:ea typeface="Tahoma" panose="020B0604030504040204" pitchFamily="34" charset="0"/>
                          <a:cs typeface="Calibri" panose="020F0502020204030204" pitchFamily="34" charset="0"/>
                        </a:rPr>
                        <a:t>Quel</a:t>
                      </a:r>
                      <a:r>
                        <a:rPr lang="en-GB" sz="800" b="1" u="sng">
                          <a:effectLst/>
                          <a:latin typeface="Calibri" panose="020F0502020204030204" pitchFamily="34" charset="0"/>
                          <a:ea typeface="Tahoma" panose="020B0604030504040204" pitchFamily="34" charset="0"/>
                          <a:cs typeface="Calibri" panose="020F0502020204030204" pitchFamily="34" charset="0"/>
                        </a:rPr>
                        <a:t> temps fait-</a:t>
                      </a:r>
                      <a:r>
                        <a:rPr lang="en-GB" sz="800" b="1" u="sng" err="1">
                          <a:effectLst/>
                          <a:latin typeface="Calibri" panose="020F0502020204030204" pitchFamily="34" charset="0"/>
                          <a:ea typeface="Tahoma" panose="020B0604030504040204" pitchFamily="34" charset="0"/>
                          <a:cs typeface="Calibri" panose="020F0502020204030204" pitchFamily="34" charset="0"/>
                        </a:rPr>
                        <a:t>il</a:t>
                      </a:r>
                      <a:r>
                        <a:rPr lang="en-GB" sz="800" b="1" u="sng">
                          <a:effectLst/>
                          <a:latin typeface="Calibri" panose="020F0502020204030204" pitchFamily="34" charset="0"/>
                          <a:ea typeface="Tahoma" panose="020B0604030504040204" pitchFamily="34" charset="0"/>
                          <a:cs typeface="Calibri" panose="020F0502020204030204" pitchFamily="34" charset="0"/>
                        </a:rPr>
                        <a:t>? (The Weather)</a:t>
                      </a:r>
                    </a:p>
                    <a:p>
                      <a:pPr algn="ctr">
                        <a:lnSpc>
                          <a:spcPct val="115000"/>
                        </a:lnSpc>
                        <a:spcAft>
                          <a:spcPts val="0"/>
                        </a:spcAft>
                      </a:pPr>
                      <a:r>
                        <a:rPr lang="en-GB" sz="800">
                          <a:effectLst/>
                          <a:latin typeface="Calibri" panose="020F0502020204030204" pitchFamily="34" charset="0"/>
                          <a:ea typeface="Tahoma" panose="020B0604030504040204" pitchFamily="34" charset="0"/>
                          <a:cs typeface="Calibri" panose="020F0502020204030204" pitchFamily="34" charset="0"/>
                        </a:rPr>
                        <a:t>Recognise and recall the 9 weather expressions in French from memory. </a:t>
                      </a:r>
                    </a:p>
                    <a:p>
                      <a:pPr algn="ctr">
                        <a:lnSpc>
                          <a:spcPct val="115000"/>
                        </a:lnSpc>
                        <a:spcAft>
                          <a:spcPts val="0"/>
                        </a:spcAft>
                      </a:pPr>
                      <a:r>
                        <a:rPr lang="en-GB" sz="800">
                          <a:effectLst/>
                          <a:latin typeface="Calibri" panose="020F0502020204030204" pitchFamily="34" charset="0"/>
                          <a:ea typeface="Tahoma" panose="020B0604030504040204" pitchFamily="34" charset="0"/>
                          <a:cs typeface="Calibri" panose="020F0502020204030204" pitchFamily="34" charset="0"/>
                        </a:rPr>
                        <a:t>• Ask what the weather is today and give a reply in French.</a:t>
                      </a:r>
                    </a:p>
                    <a:p>
                      <a:pPr algn="ctr">
                        <a:lnSpc>
                          <a:spcPct val="115000"/>
                        </a:lnSpc>
                        <a:spcAft>
                          <a:spcPts val="0"/>
                        </a:spcAft>
                      </a:pPr>
                      <a:r>
                        <a:rPr lang="en-GB" sz="800">
                          <a:effectLst/>
                          <a:latin typeface="Calibri" panose="020F0502020204030204" pitchFamily="34" charset="0"/>
                          <a:ea typeface="Tahoma" panose="020B0604030504040204" pitchFamily="34" charset="0"/>
                          <a:cs typeface="Calibri" panose="020F0502020204030204" pitchFamily="34" charset="0"/>
                        </a:rPr>
                        <a:t> • Describe the weather in France, in French using a weather map with symbols.</a:t>
                      </a:r>
                    </a:p>
                    <a:p>
                      <a:pPr algn="ctr">
                        <a:lnSpc>
                          <a:spcPct val="115000"/>
                        </a:lnSpc>
                        <a:spcAft>
                          <a:spcPts val="0"/>
                        </a:spcAft>
                      </a:pPr>
                      <a:r>
                        <a:rPr lang="en-GB" sz="800" b="1" u="sng">
                          <a:effectLst/>
                          <a:latin typeface="Calibri" panose="020F0502020204030204" pitchFamily="34" charset="0"/>
                          <a:ea typeface="Tahoma" panose="020B0604030504040204" pitchFamily="34" charset="0"/>
                          <a:cs typeface="Calibri" panose="020F0502020204030204" pitchFamily="34" charset="0"/>
                        </a:rPr>
                        <a:t>Unit 3 – As-</a:t>
                      </a:r>
                      <a:r>
                        <a:rPr lang="en-GB" sz="800" b="1" u="sng" err="1">
                          <a:effectLst/>
                          <a:latin typeface="Calibri" panose="020F0502020204030204" pitchFamily="34" charset="0"/>
                          <a:ea typeface="Tahoma" panose="020B0604030504040204" pitchFamily="34" charset="0"/>
                          <a:cs typeface="Calibri" panose="020F0502020204030204" pitchFamily="34" charset="0"/>
                        </a:rPr>
                        <a:t>tu</a:t>
                      </a:r>
                      <a:r>
                        <a:rPr lang="en-GB" sz="800" b="1" u="sng">
                          <a:effectLst/>
                          <a:latin typeface="Calibri" panose="020F0502020204030204" pitchFamily="34" charset="0"/>
                          <a:ea typeface="Tahoma" panose="020B0604030504040204" pitchFamily="34" charset="0"/>
                          <a:cs typeface="Calibri" panose="020F0502020204030204" pitchFamily="34" charset="0"/>
                        </a:rPr>
                        <a:t> un animal? (Do you have any pets?)</a:t>
                      </a:r>
                    </a:p>
                    <a:p>
                      <a:pPr algn="ctr">
                        <a:lnSpc>
                          <a:spcPct val="115000"/>
                        </a:lnSpc>
                        <a:spcAft>
                          <a:spcPts val="0"/>
                        </a:spcAft>
                      </a:pPr>
                      <a:r>
                        <a:rPr lang="en-GB" sz="800"/>
                        <a:t>• Know the nouns and indefinite articles for 8 common pets. </a:t>
                      </a:r>
                    </a:p>
                    <a:p>
                      <a:pPr algn="ctr">
                        <a:lnSpc>
                          <a:spcPct val="115000"/>
                        </a:lnSpc>
                        <a:spcAft>
                          <a:spcPts val="0"/>
                        </a:spcAft>
                      </a:pPr>
                      <a:r>
                        <a:rPr lang="en-GB" sz="800"/>
                        <a:t>• Ask somebody if they have a pet and give an answer back.</a:t>
                      </a:r>
                    </a:p>
                    <a:p>
                      <a:pPr algn="ctr">
                        <a:lnSpc>
                          <a:spcPct val="115000"/>
                        </a:lnSpc>
                        <a:spcAft>
                          <a:spcPts val="0"/>
                        </a:spcAft>
                      </a:pPr>
                      <a:r>
                        <a:rPr lang="en-GB" sz="800"/>
                        <a:t> • Say in French what pet we have/do not have and give our pet’s name.</a:t>
                      </a:r>
                    </a:p>
                    <a:p>
                      <a:pPr algn="ctr">
                        <a:lnSpc>
                          <a:spcPct val="115000"/>
                        </a:lnSpc>
                        <a:spcAft>
                          <a:spcPts val="0"/>
                        </a:spcAft>
                      </a:pPr>
                      <a:r>
                        <a:rPr lang="en-GB" sz="800"/>
                        <a:t> • Start to use the simple conjunctions et (and) and </a:t>
                      </a:r>
                      <a:r>
                        <a:rPr lang="en-GB" sz="800" err="1"/>
                        <a:t>mais</a:t>
                      </a:r>
                      <a:r>
                        <a:rPr lang="en-GB" sz="800"/>
                        <a:t> (but) to make more complex and interesting sentences.</a:t>
                      </a:r>
                      <a:endParaRPr lang="en-GB" sz="800" b="1" u="sng">
                        <a:effectLst/>
                        <a:latin typeface="Calibri" panose="020F0502020204030204" pitchFamily="34" charset="0"/>
                        <a:ea typeface="Tahoma" panose="020B0604030504040204" pitchFamily="34" charset="0"/>
                        <a:cs typeface="Calibri" panose="020F0502020204030204" pitchFamily="34" charset="0"/>
                      </a:endParaRPr>
                    </a:p>
                    <a:p>
                      <a:pPr algn="l">
                        <a:lnSpc>
                          <a:spcPct val="115000"/>
                        </a:lnSpc>
                        <a:spcAft>
                          <a:spcPts val="0"/>
                        </a:spcAft>
                      </a:pPr>
                      <a:r>
                        <a:rPr lang="en-GB" sz="800" baseline="0">
                          <a:effectLst/>
                          <a:latin typeface="Calibri" panose="020F0502020204030204" pitchFamily="34" charset="0"/>
                          <a:ea typeface="Tahoma" panose="020B0604030504040204" pitchFamily="34" charset="0"/>
                          <a:cs typeface="Calibri" panose="020F0502020204030204" pitchFamily="34" charset="0"/>
                        </a:rPr>
                        <a:t>.   </a:t>
                      </a:r>
                      <a:endParaRPr lang="en-GB" sz="800">
                        <a:effectLst/>
                        <a:latin typeface="Calibri" panose="020F0502020204030204" pitchFamily="34" charset="0"/>
                        <a:ea typeface="Tahoma" panose="020B0604030504040204" pitchFamily="34" charset="0"/>
                        <a:cs typeface="Calibri" panose="020F0502020204030204" pitchFamily="34" charset="0"/>
                      </a:endParaRPr>
                    </a:p>
                  </a:txBody>
                  <a:tcPr marL="23581" marR="23581" marT="0" marB="0" anchor="ctr"/>
                </a:tc>
                <a:tc>
                  <a:txBody>
                    <a:bodyPr/>
                    <a:lstStyle/>
                    <a:p>
                      <a:pPr algn="ctr">
                        <a:lnSpc>
                          <a:spcPct val="115000"/>
                        </a:lnSpc>
                        <a:spcAft>
                          <a:spcPts val="0"/>
                        </a:spcAft>
                      </a:pPr>
                      <a:r>
                        <a:rPr lang="en-GB" sz="700" b="1" u="sng">
                          <a:latin typeface="Tahoma" panose="020B0604030504040204" pitchFamily="34" charset="0"/>
                          <a:ea typeface="Tahoma" panose="020B0604030504040204" pitchFamily="34" charset="0"/>
                          <a:cs typeface="Tahoma" panose="020B0604030504040204" pitchFamily="34" charset="0"/>
                        </a:rPr>
                        <a:t>Unit 1 – La </a:t>
                      </a:r>
                      <a:r>
                        <a:rPr lang="en-GB" sz="700" b="1" u="sng" err="1">
                          <a:latin typeface="Tahoma" panose="020B0604030504040204" pitchFamily="34" charset="0"/>
                          <a:ea typeface="Tahoma" panose="020B0604030504040204" pitchFamily="34" charset="0"/>
                          <a:cs typeface="Tahoma" panose="020B0604030504040204" pitchFamily="34" charset="0"/>
                        </a:rPr>
                        <a:t>Seconde</a:t>
                      </a:r>
                      <a:r>
                        <a:rPr lang="en-GB" sz="700" b="1" u="sng">
                          <a:latin typeface="Tahoma" panose="020B0604030504040204" pitchFamily="34" charset="0"/>
                          <a:ea typeface="Tahoma" panose="020B0604030504040204" pitchFamily="34" charset="0"/>
                          <a:cs typeface="Tahoma" panose="020B0604030504040204" pitchFamily="34" charset="0"/>
                        </a:rPr>
                        <a:t> Guerre </a:t>
                      </a:r>
                      <a:r>
                        <a:rPr lang="en-GB" sz="700" b="1" u="sng" err="1">
                          <a:latin typeface="Tahoma" panose="020B0604030504040204" pitchFamily="34" charset="0"/>
                          <a:ea typeface="Tahoma" panose="020B0604030504040204" pitchFamily="34" charset="0"/>
                          <a:cs typeface="Tahoma" panose="020B0604030504040204" pitchFamily="34" charset="0"/>
                        </a:rPr>
                        <a:t>Mondiale</a:t>
                      </a:r>
                      <a:r>
                        <a:rPr lang="en-GB" sz="700" b="1" u="sng">
                          <a:latin typeface="Tahoma" panose="020B0604030504040204" pitchFamily="34" charset="0"/>
                          <a:ea typeface="Tahoma" panose="020B0604030504040204" pitchFamily="34" charset="0"/>
                          <a:cs typeface="Tahoma" panose="020B0604030504040204" pitchFamily="34" charset="0"/>
                        </a:rPr>
                        <a:t> (World War 2)</a:t>
                      </a:r>
                    </a:p>
                    <a:p>
                      <a:pPr algn="ctr">
                        <a:lnSpc>
                          <a:spcPct val="115000"/>
                        </a:lnSpc>
                        <a:spcAft>
                          <a:spcPts val="0"/>
                        </a:spcAft>
                      </a:pPr>
                      <a:r>
                        <a:rPr lang="en-GB" sz="700">
                          <a:latin typeface="Tahoma" panose="020B0604030504040204" pitchFamily="34" charset="0"/>
                          <a:ea typeface="Tahoma" panose="020B0604030504040204" pitchFamily="34" charset="0"/>
                          <a:cs typeface="Tahoma" panose="020B0604030504040204" pitchFamily="34" charset="0"/>
                        </a:rPr>
                        <a:t>Group and order words to decode unknown language. </a:t>
                      </a:r>
                    </a:p>
                    <a:p>
                      <a:pPr algn="ctr">
                        <a:lnSpc>
                          <a:spcPct val="115000"/>
                        </a:lnSpc>
                        <a:spcAft>
                          <a:spcPts val="0"/>
                        </a:spcAft>
                      </a:pPr>
                      <a:r>
                        <a:rPr lang="en-GB" sz="700">
                          <a:latin typeface="Tahoma" panose="020B0604030504040204" pitchFamily="34" charset="0"/>
                          <a:ea typeface="Tahoma" panose="020B0604030504040204" pitchFamily="34" charset="0"/>
                          <a:cs typeface="Tahoma" panose="020B0604030504040204" pitchFamily="34" charset="0"/>
                        </a:rPr>
                        <a:t>• Understand the key facts of history from WW2 when described in French.</a:t>
                      </a:r>
                    </a:p>
                    <a:p>
                      <a:pPr algn="ctr">
                        <a:lnSpc>
                          <a:spcPct val="115000"/>
                        </a:lnSpc>
                        <a:spcAft>
                          <a:spcPts val="0"/>
                        </a:spcAft>
                      </a:pPr>
                      <a:r>
                        <a:rPr lang="en-GB" sz="700">
                          <a:latin typeface="Tahoma" panose="020B0604030504040204" pitchFamily="34" charset="0"/>
                          <a:ea typeface="Tahoma" panose="020B0604030504040204" pitchFamily="34" charset="0"/>
                          <a:cs typeface="Tahoma" panose="020B0604030504040204" pitchFamily="34" charset="0"/>
                        </a:rPr>
                        <a:t> • Say and write in French the key countries and languages involved in WW2 </a:t>
                      </a:r>
                    </a:p>
                    <a:p>
                      <a:pPr algn="ctr">
                        <a:lnSpc>
                          <a:spcPct val="115000"/>
                        </a:lnSpc>
                        <a:spcAft>
                          <a:spcPts val="0"/>
                        </a:spcAft>
                      </a:pPr>
                      <a:r>
                        <a:rPr lang="en-GB" sz="700" b="1" u="sng">
                          <a:latin typeface="Tahoma" panose="020B0604030504040204" pitchFamily="34" charset="0"/>
                          <a:ea typeface="Tahoma" panose="020B0604030504040204" pitchFamily="34" charset="0"/>
                          <a:cs typeface="Tahoma" panose="020B0604030504040204" pitchFamily="34" charset="0"/>
                        </a:rPr>
                        <a:t>Unit 2 – Manger et </a:t>
                      </a:r>
                      <a:r>
                        <a:rPr lang="en-GB" sz="700" b="1" u="sng" err="1">
                          <a:latin typeface="Tahoma" panose="020B0604030504040204" pitchFamily="34" charset="0"/>
                          <a:ea typeface="Tahoma" panose="020B0604030504040204" pitchFamily="34" charset="0"/>
                          <a:cs typeface="Tahoma" panose="020B0604030504040204" pitchFamily="34" charset="0"/>
                        </a:rPr>
                        <a:t>Bouger</a:t>
                      </a:r>
                      <a:r>
                        <a:rPr lang="en-GB" sz="700" b="1" u="sng">
                          <a:latin typeface="Tahoma" panose="020B0604030504040204" pitchFamily="34" charset="0"/>
                          <a:ea typeface="Tahoma" panose="020B0604030504040204" pitchFamily="34" charset="0"/>
                          <a:cs typeface="Tahoma" panose="020B0604030504040204" pitchFamily="34" charset="0"/>
                        </a:rPr>
                        <a:t> (Healthy Lifestyle)</a:t>
                      </a:r>
                    </a:p>
                    <a:p>
                      <a:pPr algn="ctr">
                        <a:lnSpc>
                          <a:spcPct val="115000"/>
                        </a:lnSpc>
                        <a:spcAft>
                          <a:spcPts val="0"/>
                        </a:spcAft>
                      </a:pPr>
                      <a:r>
                        <a:rPr lang="en-GB" sz="700">
                          <a:latin typeface="Tahoma" panose="020B0604030504040204" pitchFamily="34" charset="0"/>
                          <a:ea typeface="Tahoma" panose="020B0604030504040204" pitchFamily="34" charset="0"/>
                          <a:cs typeface="Tahoma" panose="020B0604030504040204" pitchFamily="34" charset="0"/>
                        </a:rPr>
                        <a:t> • Say and write what we eat and drink to stay healthy.</a:t>
                      </a:r>
                    </a:p>
                    <a:p>
                      <a:pPr algn="ctr">
                        <a:lnSpc>
                          <a:spcPct val="115000"/>
                        </a:lnSpc>
                        <a:spcAft>
                          <a:spcPts val="0"/>
                        </a:spcAft>
                      </a:pPr>
                      <a:r>
                        <a:rPr lang="en-GB" sz="700">
                          <a:latin typeface="Tahoma" panose="020B0604030504040204" pitchFamily="34" charset="0"/>
                          <a:ea typeface="Tahoma" panose="020B0604030504040204" pitchFamily="34" charset="0"/>
                          <a:cs typeface="Tahoma" panose="020B0604030504040204" pitchFamily="34" charset="0"/>
                        </a:rPr>
                        <a:t> • Say and write what we do not eat and drink to stay healthy.</a:t>
                      </a:r>
                    </a:p>
                    <a:p>
                      <a:pPr algn="ctr">
                        <a:lnSpc>
                          <a:spcPct val="115000"/>
                        </a:lnSpc>
                        <a:spcAft>
                          <a:spcPts val="0"/>
                        </a:spcAft>
                      </a:pPr>
                      <a:r>
                        <a:rPr lang="en-GB" sz="700">
                          <a:latin typeface="Tahoma" panose="020B0604030504040204" pitchFamily="34" charset="0"/>
                          <a:ea typeface="Tahoma" panose="020B0604030504040204" pitchFamily="34" charset="0"/>
                          <a:cs typeface="Tahoma" panose="020B0604030504040204" pitchFamily="34" charset="0"/>
                        </a:rPr>
                        <a:t> • Say and write the activities we do and do not do to stay in shape including a choice of physical activities.</a:t>
                      </a:r>
                    </a:p>
                    <a:p>
                      <a:pPr algn="ctr">
                        <a:lnSpc>
                          <a:spcPct val="115000"/>
                        </a:lnSpc>
                        <a:spcAft>
                          <a:spcPts val="0"/>
                        </a:spcAft>
                      </a:pPr>
                      <a:r>
                        <a:rPr lang="en-GB" sz="700">
                          <a:latin typeface="Tahoma" panose="020B0604030504040204" pitchFamily="34" charset="0"/>
                          <a:ea typeface="Tahoma" panose="020B0604030504040204" pitchFamily="34" charset="0"/>
                          <a:cs typeface="Tahoma" panose="020B0604030504040204" pitchFamily="34" charset="0"/>
                        </a:rPr>
                        <a:t> • Follow a simple, healthy recipe in French. </a:t>
                      </a:r>
                    </a:p>
                    <a:p>
                      <a:pPr algn="ctr">
                        <a:lnSpc>
                          <a:spcPct val="115000"/>
                        </a:lnSpc>
                        <a:spcAft>
                          <a:spcPts val="0"/>
                        </a:spcAft>
                      </a:pPr>
                      <a:r>
                        <a:rPr lang="en-GB" sz="700" b="1" u="sng">
                          <a:latin typeface="Tahoma" panose="020B0604030504040204" pitchFamily="34" charset="0"/>
                          <a:ea typeface="Tahoma" panose="020B0604030504040204" pitchFamily="34" charset="0"/>
                          <a:cs typeface="Tahoma" panose="020B0604030504040204" pitchFamily="34" charset="0"/>
                        </a:rPr>
                        <a:t>Unit 3 – Moi dans le monde (Me in the World)</a:t>
                      </a:r>
                    </a:p>
                    <a:p>
                      <a:pPr algn="ctr">
                        <a:lnSpc>
                          <a:spcPct val="115000"/>
                        </a:lnSpc>
                        <a:spcAft>
                          <a:spcPts val="0"/>
                        </a:spcAft>
                      </a:pPr>
                      <a:r>
                        <a:rPr lang="en-GB" sz="700">
                          <a:latin typeface="Tahoma" panose="020B0604030504040204" pitchFamily="34" charset="0"/>
                          <a:ea typeface="Tahoma" panose="020B0604030504040204" pitchFamily="34" charset="0"/>
                          <a:cs typeface="Tahoma" panose="020B0604030504040204" pitchFamily="34" charset="0"/>
                        </a:rPr>
                        <a:t>Say and spell some of the different countries and the relative capital cities in the French-speaking world and find them on a map. </a:t>
                      </a:r>
                    </a:p>
                    <a:p>
                      <a:pPr algn="ctr">
                        <a:lnSpc>
                          <a:spcPct val="115000"/>
                        </a:lnSpc>
                        <a:spcAft>
                          <a:spcPts val="0"/>
                        </a:spcAft>
                      </a:pPr>
                      <a:r>
                        <a:rPr lang="en-GB" sz="700">
                          <a:latin typeface="Tahoma" panose="020B0604030504040204" pitchFamily="34" charset="0"/>
                          <a:ea typeface="Tahoma" panose="020B0604030504040204" pitchFamily="34" charset="0"/>
                          <a:cs typeface="Tahoma" panose="020B0604030504040204" pitchFamily="34" charset="0"/>
                        </a:rPr>
                        <a:t>• Say and write about some key celebrations in the French speaking world and some of the differences in terms of geography and historical sites between Paris and Port-</a:t>
                      </a:r>
                      <a:r>
                        <a:rPr lang="en-GB" sz="700" err="1">
                          <a:latin typeface="Tahoma" panose="020B0604030504040204" pitchFamily="34" charset="0"/>
                          <a:ea typeface="Tahoma" panose="020B0604030504040204" pitchFamily="34" charset="0"/>
                          <a:cs typeface="Tahoma" panose="020B0604030504040204" pitchFamily="34" charset="0"/>
                        </a:rPr>
                        <a:t>auPrince</a:t>
                      </a:r>
                      <a:r>
                        <a:rPr lang="en-GB" sz="700">
                          <a:latin typeface="Tahoma" panose="020B0604030504040204" pitchFamily="34" charset="0"/>
                          <a:ea typeface="Tahoma" panose="020B0604030504040204" pitchFamily="34" charset="0"/>
                          <a:cs typeface="Tahoma" panose="020B0604030504040204" pitchFamily="34" charset="0"/>
                        </a:rPr>
                        <a:t>. </a:t>
                      </a:r>
                    </a:p>
                    <a:p>
                      <a:pPr algn="ctr">
                        <a:lnSpc>
                          <a:spcPct val="115000"/>
                        </a:lnSpc>
                        <a:spcAft>
                          <a:spcPts val="0"/>
                        </a:spcAft>
                      </a:pPr>
                      <a:r>
                        <a:rPr lang="en-GB" sz="700">
                          <a:latin typeface="Tahoma" panose="020B0604030504040204" pitchFamily="34" charset="0"/>
                          <a:ea typeface="Tahoma" panose="020B0604030504040204" pitchFamily="34" charset="0"/>
                          <a:cs typeface="Tahoma" panose="020B0604030504040204" pitchFamily="34" charset="0"/>
                        </a:rPr>
                        <a:t>• Say and write something we do to help the planet.</a:t>
                      </a:r>
                      <a:endParaRPr lang="en-GB" sz="70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10001"/>
                  </a:ext>
                </a:extLst>
              </a:tr>
              <a:tr h="2854001">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Reading and Writing</a:t>
                      </a:r>
                    </a:p>
                  </a:txBody>
                  <a:tcPr marL="23581" marR="23581" marT="0" marB="0" anchor="ctr"/>
                </a:tc>
                <a:tc>
                  <a:txBody>
                    <a:bodyPr/>
                    <a:lstStyle/>
                    <a:p>
                      <a:pPr algn="ctr">
                        <a:lnSpc>
                          <a:spcPct val="115000"/>
                        </a:lnSpc>
                        <a:spcAft>
                          <a:spcPts val="0"/>
                        </a:spcAft>
                      </a:pPr>
                      <a:r>
                        <a:rPr lang="en-GB" sz="800" b="1" u="sng">
                          <a:effectLst/>
                          <a:latin typeface="Calibri" panose="020F0502020204030204" pitchFamily="34" charset="0"/>
                          <a:ea typeface="Tahoma" panose="020B0604030504040204" pitchFamily="34" charset="0"/>
                          <a:cs typeface="Calibri" panose="020F0502020204030204" pitchFamily="34" charset="0"/>
                        </a:rPr>
                        <a:t>Unit 1 – Ma </a:t>
                      </a:r>
                      <a:r>
                        <a:rPr lang="en-GB" sz="800" b="1" u="sng" err="1">
                          <a:effectLst/>
                          <a:latin typeface="Calibri" panose="020F0502020204030204" pitchFamily="34" charset="0"/>
                          <a:ea typeface="Tahoma" panose="020B0604030504040204" pitchFamily="34" charset="0"/>
                          <a:cs typeface="Calibri" panose="020F0502020204030204" pitchFamily="34" charset="0"/>
                        </a:rPr>
                        <a:t>Famille</a:t>
                      </a:r>
                      <a:r>
                        <a:rPr lang="en-GB" sz="800" b="1" u="sng">
                          <a:effectLst/>
                          <a:latin typeface="Calibri" panose="020F0502020204030204" pitchFamily="34" charset="0"/>
                          <a:ea typeface="Tahoma" panose="020B0604030504040204" pitchFamily="34" charset="0"/>
                          <a:cs typeface="Calibri" panose="020F0502020204030204" pitchFamily="34" charset="0"/>
                        </a:rPr>
                        <a:t> (My Family)</a:t>
                      </a:r>
                    </a:p>
                    <a:p>
                      <a:pPr algn="ctr">
                        <a:lnSpc>
                          <a:spcPct val="115000"/>
                        </a:lnSpc>
                        <a:spcAft>
                          <a:spcPts val="0"/>
                        </a:spcAft>
                      </a:pPr>
                      <a:r>
                        <a:rPr lang="en-GB" sz="800">
                          <a:effectLst/>
                          <a:latin typeface="Calibri" panose="020F0502020204030204" pitchFamily="34" charset="0"/>
                          <a:ea typeface="Tahoma" panose="020B0604030504040204" pitchFamily="34" charset="0"/>
                          <a:cs typeface="Calibri" panose="020F0502020204030204" pitchFamily="34" charset="0"/>
                        </a:rPr>
                        <a:t>Phonics: I IN ILLE IQUE</a:t>
                      </a:r>
                    </a:p>
                    <a:p>
                      <a:pPr algn="ctr">
                        <a:lnSpc>
                          <a:spcPct val="115000"/>
                        </a:lnSpc>
                        <a:spcAft>
                          <a:spcPts val="0"/>
                        </a:spcAft>
                      </a:pPr>
                      <a:r>
                        <a:rPr lang="en-GB" sz="800">
                          <a:effectLst/>
                          <a:latin typeface="Calibri" panose="020F0502020204030204" pitchFamily="34" charset="0"/>
                          <a:ea typeface="Tahoma" panose="020B0604030504040204" pitchFamily="34" charset="0"/>
                          <a:cs typeface="Calibri" panose="020F0502020204030204" pitchFamily="34" charset="0"/>
                        </a:rPr>
                        <a:t> • I sound in </a:t>
                      </a:r>
                      <a:r>
                        <a:rPr lang="en-GB" sz="800" err="1">
                          <a:effectLst/>
                          <a:latin typeface="Calibri" panose="020F0502020204030204" pitchFamily="34" charset="0"/>
                          <a:ea typeface="Tahoma" panose="020B0604030504040204" pitchFamily="34" charset="0"/>
                          <a:cs typeface="Calibri" panose="020F0502020204030204" pitchFamily="34" charset="0"/>
                        </a:rPr>
                        <a:t>Famille</a:t>
                      </a:r>
                      <a:r>
                        <a:rPr lang="en-GB" sz="800">
                          <a:effectLst/>
                          <a:latin typeface="Calibri" panose="020F0502020204030204" pitchFamily="34" charset="0"/>
                          <a:ea typeface="Tahoma" panose="020B0604030504040204" pitchFamily="34" charset="0"/>
                          <a:cs typeface="Calibri" panose="020F0502020204030204" pitchFamily="34" charset="0"/>
                        </a:rPr>
                        <a:t> &amp; </a:t>
                      </a:r>
                      <a:r>
                        <a:rPr lang="en-GB" sz="800" err="1">
                          <a:effectLst/>
                          <a:latin typeface="Calibri" panose="020F0502020204030204" pitchFamily="34" charset="0"/>
                          <a:ea typeface="Tahoma" panose="020B0604030504040204" pitchFamily="34" charset="0"/>
                          <a:cs typeface="Calibri" panose="020F0502020204030204" pitchFamily="34" charset="0"/>
                        </a:rPr>
                        <a:t>Fille</a:t>
                      </a:r>
                      <a:r>
                        <a:rPr lang="en-GB" sz="800">
                          <a:effectLst/>
                          <a:latin typeface="Calibri" panose="020F0502020204030204" pitchFamily="34" charset="0"/>
                          <a:ea typeface="Tahoma" panose="020B0604030504040204" pitchFamily="34" charset="0"/>
                          <a:cs typeface="Calibri" panose="020F0502020204030204" pitchFamily="34" charset="0"/>
                        </a:rPr>
                        <a:t> </a:t>
                      </a:r>
                    </a:p>
                    <a:p>
                      <a:pPr algn="ctr">
                        <a:lnSpc>
                          <a:spcPct val="115000"/>
                        </a:lnSpc>
                        <a:spcAft>
                          <a:spcPts val="0"/>
                        </a:spcAft>
                      </a:pPr>
                      <a:r>
                        <a:rPr lang="en-GB" sz="800">
                          <a:effectLst/>
                          <a:latin typeface="Calibri" panose="020F0502020204030204" pitchFamily="34" charset="0"/>
                          <a:ea typeface="Tahoma" panose="020B0604030504040204" pitchFamily="34" charset="0"/>
                          <a:cs typeface="Calibri" panose="020F0502020204030204" pitchFamily="34" charset="0"/>
                        </a:rPr>
                        <a:t>• IN sound in cinq &amp; </a:t>
                      </a:r>
                      <a:r>
                        <a:rPr lang="en-GB" sz="800" err="1">
                          <a:effectLst/>
                          <a:latin typeface="Calibri" panose="020F0502020204030204" pitchFamily="34" charset="0"/>
                          <a:ea typeface="Tahoma" panose="020B0604030504040204" pitchFamily="34" charset="0"/>
                          <a:cs typeface="Calibri" panose="020F0502020204030204" pitchFamily="34" charset="0"/>
                        </a:rPr>
                        <a:t>cinquante</a:t>
                      </a:r>
                      <a:r>
                        <a:rPr lang="en-GB" sz="800">
                          <a:effectLst/>
                          <a:latin typeface="Calibri" panose="020F0502020204030204" pitchFamily="34" charset="0"/>
                          <a:ea typeface="Tahoma" panose="020B0604030504040204" pitchFamily="34" charset="0"/>
                          <a:cs typeface="Calibri" panose="020F0502020204030204" pitchFamily="34" charset="0"/>
                        </a:rPr>
                        <a:t> </a:t>
                      </a:r>
                    </a:p>
                    <a:p>
                      <a:pPr algn="ctr">
                        <a:lnSpc>
                          <a:spcPct val="115000"/>
                        </a:lnSpc>
                        <a:spcAft>
                          <a:spcPts val="0"/>
                        </a:spcAft>
                      </a:pPr>
                      <a:r>
                        <a:rPr lang="en-GB" sz="800">
                          <a:effectLst/>
                          <a:latin typeface="Calibri" panose="020F0502020204030204" pitchFamily="34" charset="0"/>
                          <a:ea typeface="Tahoma" panose="020B0604030504040204" pitchFamily="34" charset="0"/>
                          <a:cs typeface="Calibri" panose="020F0502020204030204" pitchFamily="34" charset="0"/>
                        </a:rPr>
                        <a:t>• ILLE sound in </a:t>
                      </a:r>
                      <a:r>
                        <a:rPr lang="en-GB" sz="800" err="1">
                          <a:effectLst/>
                          <a:latin typeface="Calibri" panose="020F0502020204030204" pitchFamily="34" charset="0"/>
                          <a:ea typeface="Tahoma" panose="020B0604030504040204" pitchFamily="34" charset="0"/>
                          <a:cs typeface="Calibri" panose="020F0502020204030204" pitchFamily="34" charset="0"/>
                        </a:rPr>
                        <a:t>Famille</a:t>
                      </a:r>
                      <a:endParaRPr lang="en-GB" sz="800">
                        <a:effectLst/>
                        <a:latin typeface="Calibri" panose="020F0502020204030204" pitchFamily="34" charset="0"/>
                        <a:ea typeface="Tahoma" panose="020B0604030504040204" pitchFamily="34" charset="0"/>
                        <a:cs typeface="Calibri" panose="020F0502020204030204" pitchFamily="34" charset="0"/>
                      </a:endParaRPr>
                    </a:p>
                    <a:p>
                      <a:pPr algn="ctr">
                        <a:lnSpc>
                          <a:spcPct val="115000"/>
                        </a:lnSpc>
                        <a:spcAft>
                          <a:spcPts val="0"/>
                        </a:spcAft>
                      </a:pPr>
                      <a:r>
                        <a:rPr lang="en-GB" sz="800">
                          <a:effectLst/>
                          <a:latin typeface="Calibri" panose="020F0502020204030204" pitchFamily="34" charset="0"/>
                          <a:ea typeface="Tahoma" panose="020B0604030504040204" pitchFamily="34" charset="0"/>
                          <a:cs typeface="Calibri" panose="020F0502020204030204" pitchFamily="34" charset="0"/>
                        </a:rPr>
                        <a:t> • IQUE sound in unique</a:t>
                      </a:r>
                    </a:p>
                    <a:p>
                      <a:pPr algn="ctr">
                        <a:lnSpc>
                          <a:spcPct val="115000"/>
                        </a:lnSpc>
                        <a:spcAft>
                          <a:spcPts val="0"/>
                        </a:spcAft>
                      </a:pPr>
                      <a:r>
                        <a:rPr lang="en-GB" sz="800" b="1" u="sng">
                          <a:effectLst/>
                          <a:latin typeface="Calibri" panose="020F0502020204030204" pitchFamily="34" charset="0"/>
                          <a:ea typeface="Tahoma" panose="020B0604030504040204" pitchFamily="34" charset="0"/>
                          <a:cs typeface="Calibri" panose="020F0502020204030204" pitchFamily="34" charset="0"/>
                        </a:rPr>
                        <a:t>Unit 2 – </a:t>
                      </a:r>
                      <a:r>
                        <a:rPr lang="en-GB" sz="800" b="1" u="sng" err="1">
                          <a:effectLst/>
                          <a:latin typeface="Calibri" panose="020F0502020204030204" pitchFamily="34" charset="0"/>
                          <a:ea typeface="Tahoma" panose="020B0604030504040204" pitchFamily="34" charset="0"/>
                          <a:cs typeface="Calibri" panose="020F0502020204030204" pitchFamily="34" charset="0"/>
                        </a:rPr>
                        <a:t>Quel</a:t>
                      </a:r>
                      <a:r>
                        <a:rPr lang="en-GB" sz="800" b="1" u="sng">
                          <a:effectLst/>
                          <a:latin typeface="Calibri" panose="020F0502020204030204" pitchFamily="34" charset="0"/>
                          <a:ea typeface="Tahoma" panose="020B0604030504040204" pitchFamily="34" charset="0"/>
                          <a:cs typeface="Calibri" panose="020F0502020204030204" pitchFamily="34" charset="0"/>
                        </a:rPr>
                        <a:t> temps fait-</a:t>
                      </a:r>
                      <a:r>
                        <a:rPr lang="en-GB" sz="800" b="1" u="sng" err="1">
                          <a:effectLst/>
                          <a:latin typeface="Calibri" panose="020F0502020204030204" pitchFamily="34" charset="0"/>
                          <a:ea typeface="Tahoma" panose="020B0604030504040204" pitchFamily="34" charset="0"/>
                          <a:cs typeface="Calibri" panose="020F0502020204030204" pitchFamily="34" charset="0"/>
                        </a:rPr>
                        <a:t>il</a:t>
                      </a:r>
                      <a:r>
                        <a:rPr lang="en-GB" sz="800" b="1" u="sng">
                          <a:effectLst/>
                          <a:latin typeface="Calibri" panose="020F0502020204030204" pitchFamily="34" charset="0"/>
                          <a:ea typeface="Tahoma" panose="020B0604030504040204" pitchFamily="34" charset="0"/>
                          <a:cs typeface="Calibri" panose="020F0502020204030204" pitchFamily="34" charset="0"/>
                        </a:rPr>
                        <a:t>? (The Weather)</a:t>
                      </a:r>
                    </a:p>
                    <a:p>
                      <a:pPr algn="ctr">
                        <a:lnSpc>
                          <a:spcPct val="115000"/>
                        </a:lnSpc>
                        <a:spcAft>
                          <a:spcPts val="0"/>
                        </a:spcAft>
                      </a:pPr>
                      <a:r>
                        <a:rPr lang="en-GB" sz="800">
                          <a:effectLst/>
                          <a:latin typeface="Calibri" panose="020F0502020204030204" pitchFamily="34" charset="0"/>
                          <a:ea typeface="Tahoma" panose="020B0604030504040204" pitchFamily="34" charset="0"/>
                          <a:cs typeface="Calibri" panose="020F0502020204030204" pitchFamily="34" charset="0"/>
                        </a:rPr>
                        <a:t>Phonics: É E È EAU EUX </a:t>
                      </a:r>
                    </a:p>
                    <a:p>
                      <a:pPr algn="ctr">
                        <a:lnSpc>
                          <a:spcPct val="115000"/>
                        </a:lnSpc>
                        <a:spcAft>
                          <a:spcPts val="0"/>
                        </a:spcAft>
                      </a:pPr>
                      <a:r>
                        <a:rPr lang="en-GB" sz="800">
                          <a:effectLst/>
                          <a:latin typeface="Calibri" panose="020F0502020204030204" pitchFamily="34" charset="0"/>
                          <a:ea typeface="Tahoma" panose="020B0604030504040204" pitchFamily="34" charset="0"/>
                          <a:cs typeface="Calibri" panose="020F0502020204030204" pitchFamily="34" charset="0"/>
                        </a:rPr>
                        <a:t>• E sound in le &amp; de </a:t>
                      </a:r>
                    </a:p>
                    <a:p>
                      <a:pPr algn="ctr">
                        <a:lnSpc>
                          <a:spcPct val="115000"/>
                        </a:lnSpc>
                        <a:spcAft>
                          <a:spcPts val="0"/>
                        </a:spcAft>
                      </a:pPr>
                      <a:r>
                        <a:rPr lang="en-GB" sz="800">
                          <a:effectLst/>
                          <a:latin typeface="Calibri" panose="020F0502020204030204" pitchFamily="34" charset="0"/>
                          <a:ea typeface="Tahoma" panose="020B0604030504040204" pitchFamily="34" charset="0"/>
                          <a:cs typeface="Calibri" panose="020F0502020204030204" pitchFamily="34" charset="0"/>
                        </a:rPr>
                        <a:t>• EAU sound in beau</a:t>
                      </a:r>
                    </a:p>
                    <a:p>
                      <a:pPr algn="ctr">
                        <a:lnSpc>
                          <a:spcPct val="115000"/>
                        </a:lnSpc>
                        <a:spcAft>
                          <a:spcPts val="0"/>
                        </a:spcAft>
                      </a:pPr>
                      <a:r>
                        <a:rPr lang="en-GB" sz="800" b="1" u="sng">
                          <a:effectLst/>
                          <a:latin typeface="Calibri" panose="020F0502020204030204" pitchFamily="34" charset="0"/>
                          <a:ea typeface="Tahoma" panose="020B0604030504040204" pitchFamily="34" charset="0"/>
                          <a:cs typeface="Calibri" panose="020F0502020204030204" pitchFamily="34" charset="0"/>
                        </a:rPr>
                        <a:t>Unit 3 – As-</a:t>
                      </a:r>
                      <a:r>
                        <a:rPr lang="en-GB" sz="800" b="1" u="sng" err="1">
                          <a:effectLst/>
                          <a:latin typeface="Calibri" panose="020F0502020204030204" pitchFamily="34" charset="0"/>
                          <a:ea typeface="Tahoma" panose="020B0604030504040204" pitchFamily="34" charset="0"/>
                          <a:cs typeface="Calibri" panose="020F0502020204030204" pitchFamily="34" charset="0"/>
                        </a:rPr>
                        <a:t>tu</a:t>
                      </a:r>
                      <a:r>
                        <a:rPr lang="en-GB" sz="800" b="1" u="sng">
                          <a:effectLst/>
                          <a:latin typeface="Calibri" panose="020F0502020204030204" pitchFamily="34" charset="0"/>
                          <a:ea typeface="Tahoma" panose="020B0604030504040204" pitchFamily="34" charset="0"/>
                          <a:cs typeface="Calibri" panose="020F0502020204030204" pitchFamily="34" charset="0"/>
                        </a:rPr>
                        <a:t> un animal? (Do you have any pets?)</a:t>
                      </a:r>
                    </a:p>
                    <a:p>
                      <a:pPr algn="ctr">
                        <a:lnSpc>
                          <a:spcPct val="115000"/>
                        </a:lnSpc>
                        <a:spcAft>
                          <a:spcPts val="0"/>
                        </a:spcAft>
                      </a:pPr>
                      <a:r>
                        <a:rPr lang="en-GB" sz="800"/>
                        <a:t>• É sound in Cécile • E sound in je &amp; de • EAU sound in </a:t>
                      </a:r>
                      <a:r>
                        <a:rPr lang="en-GB" sz="800" err="1"/>
                        <a:t>oiseau</a:t>
                      </a:r>
                      <a:r>
                        <a:rPr lang="en-GB" sz="800"/>
                        <a:t> • Silent letters. ‘S’ is not pronounced in </a:t>
                      </a:r>
                      <a:r>
                        <a:rPr lang="en-GB" sz="800" err="1"/>
                        <a:t>mais</a:t>
                      </a:r>
                      <a:r>
                        <a:rPr lang="en-GB" sz="800"/>
                        <a:t> or </a:t>
                      </a:r>
                      <a:r>
                        <a:rPr lang="en-GB" sz="800" err="1"/>
                        <a:t>souris</a:t>
                      </a:r>
                      <a:r>
                        <a:rPr lang="en-GB" sz="800"/>
                        <a:t> and the t is not pronounced in et &amp; chat. ‘s’ &amp;’t' are often silent at the end of French words. • ‘H’ </a:t>
                      </a:r>
                      <a:r>
                        <a:rPr lang="en-GB" sz="800" err="1"/>
                        <a:t>Aspiré</a:t>
                      </a:r>
                      <a:r>
                        <a:rPr lang="en-GB" sz="800"/>
                        <a:t>. This type of ‘H’ is not aspirated or otherwise pronounced. It does not allow elisions or liaisons – the ‘h’ in hamster acts like a consonant which is why it is ‘je </a:t>
                      </a:r>
                      <a:r>
                        <a:rPr lang="en-GB" sz="800" err="1"/>
                        <a:t>n’ai</a:t>
                      </a:r>
                      <a:r>
                        <a:rPr lang="en-GB" sz="800"/>
                        <a:t> pas de hamster’. • Elision 'Je </a:t>
                      </a:r>
                      <a:r>
                        <a:rPr lang="en-GB" sz="800" err="1"/>
                        <a:t>n’ai</a:t>
                      </a:r>
                      <a:r>
                        <a:rPr lang="en-GB" sz="800"/>
                        <a:t> pas </a:t>
                      </a:r>
                      <a:r>
                        <a:rPr lang="en-GB" sz="800" err="1"/>
                        <a:t>d’oiseau</a:t>
                      </a:r>
                      <a:r>
                        <a:rPr lang="en-GB" sz="800"/>
                        <a:t>'. Dropping of the last letter of a word (in this case the ‘e’ in ne and de) and replacing it with an apostrophe, and attaching it to the word that follows, which begins with a vowel or mute h. It is not optional</a:t>
                      </a:r>
                      <a:endParaRPr lang="en-GB" sz="800" b="1" u="sng">
                        <a:effectLst/>
                        <a:latin typeface="Calibri" panose="020F0502020204030204" pitchFamily="34" charset="0"/>
                        <a:ea typeface="Tahoma" panose="020B0604030504040204" pitchFamily="34" charset="0"/>
                        <a:cs typeface="Calibri" panose="020F0502020204030204" pitchFamily="34" charset="0"/>
                      </a:endParaRPr>
                    </a:p>
                    <a:p>
                      <a:pPr algn="ctr">
                        <a:lnSpc>
                          <a:spcPct val="115000"/>
                        </a:lnSpc>
                        <a:spcAft>
                          <a:spcPts val="0"/>
                        </a:spcAft>
                      </a:pPr>
                      <a:endParaRPr lang="en-GB" sz="800">
                        <a:effectLst/>
                        <a:latin typeface="Calibri" panose="020F0502020204030204" pitchFamily="34" charset="0"/>
                        <a:ea typeface="Tahoma" panose="020B0604030504040204" pitchFamily="34" charset="0"/>
                        <a:cs typeface="Calibri" panose="020F0502020204030204" pitchFamily="34" charset="0"/>
                      </a:endParaRPr>
                    </a:p>
                  </a:txBody>
                  <a:tcPr marL="23581" marR="23581" marT="0" marB="0" anchor="ctr">
                    <a:solidFill>
                      <a:schemeClr val="tx2">
                        <a:lumMod val="20000"/>
                        <a:lumOff val="80000"/>
                      </a:schemeClr>
                    </a:solidFill>
                  </a:tcPr>
                </a:tc>
                <a:tc>
                  <a:txBody>
                    <a:bodyPr/>
                    <a:lstStyle/>
                    <a:p>
                      <a:pPr algn="ctr">
                        <a:lnSpc>
                          <a:spcPct val="115000"/>
                        </a:lnSpc>
                        <a:spcAft>
                          <a:spcPts val="0"/>
                        </a:spcAft>
                      </a:pPr>
                      <a:r>
                        <a:rPr lang="en-GB" sz="700" b="1" u="sng">
                          <a:latin typeface="Tahoma" panose="020B0604030504040204" pitchFamily="34" charset="0"/>
                          <a:ea typeface="Tahoma" panose="020B0604030504040204" pitchFamily="34" charset="0"/>
                          <a:cs typeface="Tahoma" panose="020B0604030504040204" pitchFamily="34" charset="0"/>
                        </a:rPr>
                        <a:t>Unit 1 – La </a:t>
                      </a:r>
                      <a:r>
                        <a:rPr lang="en-GB" sz="700" b="1" u="sng" err="1">
                          <a:latin typeface="Tahoma" panose="020B0604030504040204" pitchFamily="34" charset="0"/>
                          <a:ea typeface="Tahoma" panose="020B0604030504040204" pitchFamily="34" charset="0"/>
                          <a:cs typeface="Tahoma" panose="020B0604030504040204" pitchFamily="34" charset="0"/>
                        </a:rPr>
                        <a:t>Seconde</a:t>
                      </a:r>
                      <a:r>
                        <a:rPr lang="en-GB" sz="700" b="1" u="sng">
                          <a:latin typeface="Tahoma" panose="020B0604030504040204" pitchFamily="34" charset="0"/>
                          <a:ea typeface="Tahoma" panose="020B0604030504040204" pitchFamily="34" charset="0"/>
                          <a:cs typeface="Tahoma" panose="020B0604030504040204" pitchFamily="34" charset="0"/>
                        </a:rPr>
                        <a:t> Guerre </a:t>
                      </a:r>
                      <a:r>
                        <a:rPr lang="en-GB" sz="700" b="1" u="sng" err="1">
                          <a:latin typeface="Tahoma" panose="020B0604030504040204" pitchFamily="34" charset="0"/>
                          <a:ea typeface="Tahoma" panose="020B0604030504040204" pitchFamily="34" charset="0"/>
                          <a:cs typeface="Tahoma" panose="020B0604030504040204" pitchFamily="34" charset="0"/>
                        </a:rPr>
                        <a:t>Mondiale</a:t>
                      </a:r>
                      <a:r>
                        <a:rPr lang="en-GB" sz="700" b="1" u="sng">
                          <a:latin typeface="Tahoma" panose="020B0604030504040204" pitchFamily="34" charset="0"/>
                          <a:ea typeface="Tahoma" panose="020B0604030504040204" pitchFamily="34" charset="0"/>
                          <a:cs typeface="Tahoma" panose="020B0604030504040204" pitchFamily="34" charset="0"/>
                        </a:rPr>
                        <a:t> (World War 2)</a:t>
                      </a:r>
                    </a:p>
                    <a:p>
                      <a:pPr algn="ctr">
                        <a:lnSpc>
                          <a:spcPct val="115000"/>
                        </a:lnSpc>
                        <a:spcAft>
                          <a:spcPts val="0"/>
                        </a:spcAft>
                      </a:pPr>
                      <a:r>
                        <a:rPr lang="en-GB" sz="700">
                          <a:latin typeface="Tahoma" panose="020B0604030504040204" pitchFamily="34" charset="0"/>
                          <a:ea typeface="Tahoma" panose="020B0604030504040204" pitchFamily="34" charset="0"/>
                          <a:cs typeface="Tahoma" panose="020B0604030504040204" pitchFamily="34" charset="0"/>
                        </a:rPr>
                        <a:t>Write a letter in French home explaining what life is like as an evacuee living in the countryside. </a:t>
                      </a:r>
                    </a:p>
                    <a:p>
                      <a:pPr algn="ctr">
                        <a:lnSpc>
                          <a:spcPct val="115000"/>
                        </a:lnSpc>
                        <a:spcAft>
                          <a:spcPts val="0"/>
                        </a:spcAft>
                      </a:pPr>
                      <a:r>
                        <a:rPr lang="en-GB" sz="700">
                          <a:latin typeface="Tahoma" panose="020B0604030504040204" pitchFamily="34" charset="0"/>
                          <a:ea typeface="Tahoma" panose="020B0604030504040204" pitchFamily="34" charset="0"/>
                          <a:cs typeface="Tahoma" panose="020B0604030504040204" pitchFamily="34" charset="0"/>
                        </a:rPr>
                        <a:t>Phonics: QU Ç GNE EN AN</a:t>
                      </a:r>
                    </a:p>
                    <a:p>
                      <a:pPr algn="ctr">
                        <a:lnSpc>
                          <a:spcPct val="115000"/>
                        </a:lnSpc>
                        <a:spcAft>
                          <a:spcPts val="0"/>
                        </a:spcAft>
                      </a:pPr>
                      <a:r>
                        <a:rPr lang="en-GB" sz="700">
                          <a:latin typeface="Tahoma" panose="020B0604030504040204" pitchFamily="34" charset="0"/>
                          <a:ea typeface="Tahoma" panose="020B0604030504040204" pitchFamily="34" charset="0"/>
                          <a:cs typeface="Tahoma" panose="020B0604030504040204" pitchFamily="34" charset="0"/>
                        </a:rPr>
                        <a:t> • QU sound in </a:t>
                      </a:r>
                      <a:r>
                        <a:rPr lang="en-GB" sz="700" err="1">
                          <a:latin typeface="Tahoma" panose="020B0604030504040204" pitchFamily="34" charset="0"/>
                          <a:ea typeface="Tahoma" panose="020B0604030504040204" pitchFamily="34" charset="0"/>
                          <a:cs typeface="Tahoma" panose="020B0604030504040204" pitchFamily="34" charset="0"/>
                        </a:rPr>
                        <a:t>Tchécoslovaquie</a:t>
                      </a:r>
                      <a:r>
                        <a:rPr lang="en-GB" sz="700">
                          <a:latin typeface="Tahoma" panose="020B0604030504040204" pitchFamily="34" charset="0"/>
                          <a:ea typeface="Tahoma" panose="020B0604030504040204" pitchFamily="34" charset="0"/>
                          <a:cs typeface="Tahoma" panose="020B0604030504040204" pitchFamily="34" charset="0"/>
                        </a:rPr>
                        <a:t> &amp; </a:t>
                      </a:r>
                      <a:r>
                        <a:rPr lang="en-GB" sz="700" err="1">
                          <a:latin typeface="Tahoma" panose="020B0604030504040204" pitchFamily="34" charset="0"/>
                          <a:ea typeface="Tahoma" panose="020B0604030504040204" pitchFamily="34" charset="0"/>
                          <a:cs typeface="Tahoma" panose="020B0604030504040204" pitchFamily="34" charset="0"/>
                        </a:rPr>
                        <a:t>tchécoslovaque</a:t>
                      </a:r>
                      <a:endParaRPr lang="en-GB" sz="700">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en-GB" sz="700">
                          <a:latin typeface="Tahoma" panose="020B0604030504040204" pitchFamily="34" charset="0"/>
                          <a:ea typeface="Tahoma" panose="020B0604030504040204" pitchFamily="34" charset="0"/>
                          <a:cs typeface="Tahoma" panose="020B0604030504040204" pitchFamily="34" charset="0"/>
                        </a:rPr>
                        <a:t> • Ç sound in </a:t>
                      </a:r>
                      <a:r>
                        <a:rPr lang="en-GB" sz="700" err="1">
                          <a:latin typeface="Tahoma" panose="020B0604030504040204" pitchFamily="34" charset="0"/>
                          <a:ea typeface="Tahoma" panose="020B0604030504040204" pitchFamily="34" charset="0"/>
                          <a:cs typeface="Tahoma" panose="020B0604030504040204" pitchFamily="34" charset="0"/>
                        </a:rPr>
                        <a:t>français</a:t>
                      </a:r>
                      <a:r>
                        <a:rPr lang="en-GB" sz="700">
                          <a:latin typeface="Tahoma" panose="020B0604030504040204" pitchFamily="34" charset="0"/>
                          <a:ea typeface="Tahoma" panose="020B0604030504040204" pitchFamily="34" charset="0"/>
                          <a:cs typeface="Tahoma" panose="020B0604030504040204" pitchFamily="34" charset="0"/>
                        </a:rPr>
                        <a:t> </a:t>
                      </a:r>
                    </a:p>
                    <a:p>
                      <a:pPr algn="ctr">
                        <a:lnSpc>
                          <a:spcPct val="115000"/>
                        </a:lnSpc>
                        <a:spcAft>
                          <a:spcPts val="0"/>
                        </a:spcAft>
                      </a:pPr>
                      <a:r>
                        <a:rPr lang="en-GB" sz="700">
                          <a:latin typeface="Tahoma" panose="020B0604030504040204" pitchFamily="34" charset="0"/>
                          <a:ea typeface="Tahoma" panose="020B0604030504040204" pitchFamily="34" charset="0"/>
                          <a:cs typeface="Tahoma" panose="020B0604030504040204" pitchFamily="34" charset="0"/>
                        </a:rPr>
                        <a:t>• GNE sound in </a:t>
                      </a:r>
                      <a:r>
                        <a:rPr lang="en-GB" sz="700" err="1">
                          <a:latin typeface="Tahoma" panose="020B0604030504040204" pitchFamily="34" charset="0"/>
                          <a:ea typeface="Tahoma" panose="020B0604030504040204" pitchFamily="34" charset="0"/>
                          <a:cs typeface="Tahoma" panose="020B0604030504040204" pitchFamily="34" charset="0"/>
                        </a:rPr>
                        <a:t>Allemagne</a:t>
                      </a:r>
                      <a:r>
                        <a:rPr lang="en-GB" sz="700">
                          <a:latin typeface="Tahoma" panose="020B0604030504040204" pitchFamily="34" charset="0"/>
                          <a:ea typeface="Tahoma" panose="020B0604030504040204" pitchFamily="34" charset="0"/>
                          <a:cs typeface="Tahoma" panose="020B0604030504040204" pitchFamily="34" charset="0"/>
                        </a:rPr>
                        <a:t> &amp; </a:t>
                      </a:r>
                      <a:r>
                        <a:rPr lang="en-GB" sz="700" err="1">
                          <a:latin typeface="Tahoma" panose="020B0604030504040204" pitchFamily="34" charset="0"/>
                          <a:ea typeface="Tahoma" panose="020B0604030504040204" pitchFamily="34" charset="0"/>
                          <a:cs typeface="Tahoma" panose="020B0604030504040204" pitchFamily="34" charset="0"/>
                        </a:rPr>
                        <a:t>Pologne</a:t>
                      </a:r>
                      <a:endParaRPr lang="en-GB" sz="700">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en-GB" sz="700">
                          <a:latin typeface="Tahoma" panose="020B0604030504040204" pitchFamily="34" charset="0"/>
                          <a:ea typeface="Tahoma" panose="020B0604030504040204" pitchFamily="34" charset="0"/>
                          <a:cs typeface="Tahoma" panose="020B0604030504040204" pitchFamily="34" charset="0"/>
                        </a:rPr>
                        <a:t> • AN sound in </a:t>
                      </a:r>
                      <a:r>
                        <a:rPr lang="en-GB" sz="700" err="1">
                          <a:latin typeface="Tahoma" panose="020B0604030504040204" pitchFamily="34" charset="0"/>
                          <a:ea typeface="Tahoma" panose="020B0604030504040204" pitchFamily="34" charset="0"/>
                          <a:cs typeface="Tahoma" panose="020B0604030504040204" pitchFamily="34" charset="0"/>
                        </a:rPr>
                        <a:t>Angleterre</a:t>
                      </a:r>
                      <a:r>
                        <a:rPr lang="en-GB" sz="700">
                          <a:latin typeface="Tahoma" panose="020B0604030504040204" pitchFamily="34" charset="0"/>
                          <a:ea typeface="Tahoma" panose="020B0604030504040204" pitchFamily="34" charset="0"/>
                          <a:cs typeface="Tahoma" panose="020B0604030504040204" pitchFamily="34" charset="0"/>
                        </a:rPr>
                        <a:t>, </a:t>
                      </a:r>
                      <a:r>
                        <a:rPr lang="en-GB" sz="700" err="1">
                          <a:latin typeface="Tahoma" panose="020B0604030504040204" pitchFamily="34" charset="0"/>
                          <a:ea typeface="Tahoma" panose="020B0604030504040204" pitchFamily="34" charset="0"/>
                          <a:cs typeface="Tahoma" panose="020B0604030504040204" pitchFamily="34" charset="0"/>
                        </a:rPr>
                        <a:t>amusant</a:t>
                      </a:r>
                      <a:r>
                        <a:rPr lang="en-GB" sz="700">
                          <a:latin typeface="Tahoma" panose="020B0604030504040204" pitchFamily="34" charset="0"/>
                          <a:ea typeface="Tahoma" panose="020B0604030504040204" pitchFamily="34" charset="0"/>
                          <a:cs typeface="Tahoma" panose="020B0604030504040204" pitchFamily="34" charset="0"/>
                        </a:rPr>
                        <a:t> &amp; </a:t>
                      </a:r>
                      <a:r>
                        <a:rPr lang="en-GB" sz="700" err="1">
                          <a:latin typeface="Tahoma" panose="020B0604030504040204" pitchFamily="34" charset="0"/>
                          <a:ea typeface="Tahoma" panose="020B0604030504040204" pitchFamily="34" charset="0"/>
                          <a:cs typeface="Tahoma" panose="020B0604030504040204" pitchFamily="34" charset="0"/>
                        </a:rPr>
                        <a:t>dangereux</a:t>
                      </a:r>
                      <a:endParaRPr lang="en-GB" sz="700">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en-GB" sz="700">
                          <a:latin typeface="Tahoma" panose="020B0604030504040204" pitchFamily="34" charset="0"/>
                          <a:ea typeface="Tahoma" panose="020B0604030504040204" pitchFamily="34" charset="0"/>
                          <a:cs typeface="Tahoma" panose="020B0604030504040204" pitchFamily="34" charset="0"/>
                        </a:rPr>
                        <a:t> • EN sound in parents &amp; </a:t>
                      </a:r>
                      <a:r>
                        <a:rPr lang="en-GB" sz="700" err="1">
                          <a:latin typeface="Tahoma" panose="020B0604030504040204" pitchFamily="34" charset="0"/>
                          <a:ea typeface="Tahoma" panose="020B0604030504040204" pitchFamily="34" charset="0"/>
                          <a:cs typeface="Tahoma" panose="020B0604030504040204" pitchFamily="34" charset="0"/>
                        </a:rPr>
                        <a:t>enfumé</a:t>
                      </a:r>
                      <a:r>
                        <a:rPr lang="en-GB" sz="700">
                          <a:latin typeface="Tahoma" panose="020B0604030504040204" pitchFamily="34" charset="0"/>
                          <a:ea typeface="Tahoma" panose="020B0604030504040204" pitchFamily="34" charset="0"/>
                          <a:cs typeface="Tahoma" panose="020B0604030504040204" pitchFamily="34" charset="0"/>
                        </a:rPr>
                        <a:t> </a:t>
                      </a:r>
                    </a:p>
                    <a:p>
                      <a:pPr algn="ctr">
                        <a:lnSpc>
                          <a:spcPct val="115000"/>
                        </a:lnSpc>
                        <a:spcAft>
                          <a:spcPts val="0"/>
                        </a:spcAft>
                      </a:pPr>
                      <a:r>
                        <a:rPr lang="en-GB" sz="700" b="1" u="sng">
                          <a:latin typeface="Tahoma" panose="020B0604030504040204" pitchFamily="34" charset="0"/>
                          <a:ea typeface="Tahoma" panose="020B0604030504040204" pitchFamily="34" charset="0"/>
                          <a:cs typeface="Tahoma" panose="020B0604030504040204" pitchFamily="34" charset="0"/>
                        </a:rPr>
                        <a:t>Unit 2 – Manger et </a:t>
                      </a:r>
                      <a:r>
                        <a:rPr lang="en-GB" sz="700" b="1" u="sng" err="1">
                          <a:latin typeface="Tahoma" panose="020B0604030504040204" pitchFamily="34" charset="0"/>
                          <a:ea typeface="Tahoma" panose="020B0604030504040204" pitchFamily="34" charset="0"/>
                          <a:cs typeface="Tahoma" panose="020B0604030504040204" pitchFamily="34" charset="0"/>
                        </a:rPr>
                        <a:t>Bouger</a:t>
                      </a:r>
                      <a:r>
                        <a:rPr lang="en-GB" sz="700" b="1" u="sng">
                          <a:latin typeface="Tahoma" panose="020B0604030504040204" pitchFamily="34" charset="0"/>
                          <a:ea typeface="Tahoma" panose="020B0604030504040204" pitchFamily="34" charset="0"/>
                          <a:cs typeface="Tahoma" panose="020B0604030504040204" pitchFamily="34" charset="0"/>
                        </a:rPr>
                        <a:t> (Healthy Lifestyle)</a:t>
                      </a:r>
                    </a:p>
                    <a:p>
                      <a:pPr algn="ctr">
                        <a:lnSpc>
                          <a:spcPct val="115000"/>
                        </a:lnSpc>
                        <a:spcAft>
                          <a:spcPts val="0"/>
                        </a:spcAft>
                      </a:pPr>
                      <a:r>
                        <a:rPr lang="en-GB" sz="700">
                          <a:latin typeface="Tahoma" panose="020B0604030504040204" pitchFamily="34" charset="0"/>
                          <a:ea typeface="Tahoma" panose="020B0604030504040204" pitchFamily="34" charset="0"/>
                          <a:cs typeface="Tahoma" panose="020B0604030504040204" pitchFamily="34" charset="0"/>
                        </a:rPr>
                        <a:t>Phonics: QU Ç GNE EN AN </a:t>
                      </a:r>
                    </a:p>
                    <a:p>
                      <a:pPr algn="ctr">
                        <a:lnSpc>
                          <a:spcPct val="115000"/>
                        </a:lnSpc>
                        <a:spcAft>
                          <a:spcPts val="0"/>
                        </a:spcAft>
                      </a:pPr>
                      <a:r>
                        <a:rPr lang="en-GB" sz="700">
                          <a:latin typeface="Tahoma" panose="020B0604030504040204" pitchFamily="34" charset="0"/>
                          <a:ea typeface="Tahoma" panose="020B0604030504040204" pitchFamily="34" charset="0"/>
                          <a:cs typeface="Tahoma" panose="020B0604030504040204" pitchFamily="34" charset="0"/>
                        </a:rPr>
                        <a:t>• QU sound in </a:t>
                      </a:r>
                      <a:r>
                        <a:rPr lang="en-GB" sz="700" err="1">
                          <a:latin typeface="Tahoma" panose="020B0604030504040204" pitchFamily="34" charset="0"/>
                          <a:ea typeface="Tahoma" panose="020B0604030504040204" pitchFamily="34" charset="0"/>
                          <a:cs typeface="Tahoma" panose="020B0604030504040204" pitchFamily="34" charset="0"/>
                        </a:rPr>
                        <a:t>électroniques</a:t>
                      </a:r>
                      <a:r>
                        <a:rPr lang="en-GB" sz="700">
                          <a:latin typeface="Tahoma" panose="020B0604030504040204" pitchFamily="34" charset="0"/>
                          <a:ea typeface="Tahoma" panose="020B0604030504040204" pitchFamily="34" charset="0"/>
                          <a:cs typeface="Tahoma" panose="020B0604030504040204" pitchFamily="34" charset="0"/>
                        </a:rPr>
                        <a:t> </a:t>
                      </a:r>
                    </a:p>
                    <a:p>
                      <a:pPr algn="ctr">
                        <a:lnSpc>
                          <a:spcPct val="115000"/>
                        </a:lnSpc>
                        <a:spcAft>
                          <a:spcPts val="0"/>
                        </a:spcAft>
                      </a:pPr>
                      <a:r>
                        <a:rPr lang="en-GB" sz="700">
                          <a:latin typeface="Tahoma" panose="020B0604030504040204" pitchFamily="34" charset="0"/>
                          <a:ea typeface="Tahoma" panose="020B0604030504040204" pitchFamily="34" charset="0"/>
                          <a:cs typeface="Tahoma" panose="020B0604030504040204" pitchFamily="34" charset="0"/>
                        </a:rPr>
                        <a:t>• AN sound in manger, santé, </a:t>
                      </a:r>
                      <a:r>
                        <a:rPr lang="en-GB" sz="700" err="1">
                          <a:latin typeface="Tahoma" panose="020B0604030504040204" pitchFamily="34" charset="0"/>
                          <a:ea typeface="Tahoma" panose="020B0604030504040204" pitchFamily="34" charset="0"/>
                          <a:cs typeface="Tahoma" panose="020B0604030504040204" pitchFamily="34" charset="0"/>
                        </a:rPr>
                        <a:t>viande</a:t>
                      </a:r>
                      <a:r>
                        <a:rPr lang="en-GB" sz="700">
                          <a:latin typeface="Tahoma" panose="020B0604030504040204" pitchFamily="34" charset="0"/>
                          <a:ea typeface="Tahoma" panose="020B0604030504040204" pitchFamily="34" charset="0"/>
                          <a:cs typeface="Tahoma" panose="020B0604030504040204" pitchFamily="34" charset="0"/>
                        </a:rPr>
                        <a:t> &amp; </a:t>
                      </a:r>
                      <a:r>
                        <a:rPr lang="en-GB" sz="700" err="1">
                          <a:latin typeface="Tahoma" panose="020B0604030504040204" pitchFamily="34" charset="0"/>
                          <a:ea typeface="Tahoma" panose="020B0604030504040204" pitchFamily="34" charset="0"/>
                          <a:cs typeface="Tahoma" panose="020B0604030504040204" pitchFamily="34" charset="0"/>
                        </a:rPr>
                        <a:t>mélangez</a:t>
                      </a:r>
                      <a:r>
                        <a:rPr lang="en-GB" sz="700">
                          <a:latin typeface="Tahoma" panose="020B0604030504040204" pitchFamily="34" charset="0"/>
                          <a:ea typeface="Tahoma" panose="020B0604030504040204" pitchFamily="34" charset="0"/>
                          <a:cs typeface="Tahoma" panose="020B0604030504040204" pitchFamily="34" charset="0"/>
                        </a:rPr>
                        <a:t> </a:t>
                      </a:r>
                    </a:p>
                    <a:p>
                      <a:pPr algn="ctr">
                        <a:lnSpc>
                          <a:spcPct val="115000"/>
                        </a:lnSpc>
                        <a:spcAft>
                          <a:spcPts val="0"/>
                        </a:spcAft>
                      </a:pPr>
                      <a:r>
                        <a:rPr lang="en-GB" sz="700" b="1" u="sng">
                          <a:latin typeface="Tahoma" panose="020B0604030504040204" pitchFamily="34" charset="0"/>
                          <a:ea typeface="Tahoma" panose="020B0604030504040204" pitchFamily="34" charset="0"/>
                          <a:cs typeface="Tahoma" panose="020B0604030504040204" pitchFamily="34" charset="0"/>
                        </a:rPr>
                        <a:t>Unit 3 – Moi dans le monde (Me in the World)</a:t>
                      </a:r>
                    </a:p>
                    <a:p>
                      <a:pPr algn="ctr">
                        <a:lnSpc>
                          <a:spcPct val="115000"/>
                        </a:lnSpc>
                        <a:spcAft>
                          <a:spcPts val="0"/>
                        </a:spcAft>
                      </a:pPr>
                      <a:r>
                        <a:rPr lang="en-GB" sz="700">
                          <a:latin typeface="Tahoma" panose="020B0604030504040204" pitchFamily="34" charset="0"/>
                          <a:ea typeface="Tahoma" panose="020B0604030504040204" pitchFamily="34" charset="0"/>
                          <a:cs typeface="Tahoma" panose="020B0604030504040204" pitchFamily="34" charset="0"/>
                        </a:rPr>
                        <a:t>Phonics: QU Ç GNE EN AN</a:t>
                      </a:r>
                    </a:p>
                    <a:p>
                      <a:pPr algn="ctr">
                        <a:lnSpc>
                          <a:spcPct val="115000"/>
                        </a:lnSpc>
                        <a:spcAft>
                          <a:spcPts val="0"/>
                        </a:spcAft>
                      </a:pPr>
                      <a:r>
                        <a:rPr lang="en-GB" sz="700">
                          <a:latin typeface="Tahoma" panose="020B0604030504040204" pitchFamily="34" charset="0"/>
                          <a:ea typeface="Tahoma" panose="020B0604030504040204" pitchFamily="34" charset="0"/>
                          <a:cs typeface="Tahoma" panose="020B0604030504040204" pitchFamily="34" charset="0"/>
                        </a:rPr>
                        <a:t> • QU sound in </a:t>
                      </a:r>
                      <a:r>
                        <a:rPr lang="en-GB" sz="700" err="1">
                          <a:latin typeface="Tahoma" panose="020B0604030504040204" pitchFamily="34" charset="0"/>
                          <a:ea typeface="Tahoma" panose="020B0604030504040204" pitchFamily="34" charset="0"/>
                          <a:cs typeface="Tahoma" panose="020B0604030504040204" pitchFamily="34" charset="0"/>
                        </a:rPr>
                        <a:t>quel</a:t>
                      </a:r>
                      <a:r>
                        <a:rPr lang="en-GB" sz="700">
                          <a:latin typeface="Tahoma" panose="020B0604030504040204" pitchFamily="34" charset="0"/>
                          <a:ea typeface="Tahoma" panose="020B0604030504040204" pitchFamily="34" charset="0"/>
                          <a:cs typeface="Tahoma" panose="020B0604030504040204" pitchFamily="34" charset="0"/>
                        </a:rPr>
                        <a:t>, </a:t>
                      </a:r>
                      <a:r>
                        <a:rPr lang="en-GB" sz="700" err="1">
                          <a:latin typeface="Tahoma" panose="020B0604030504040204" pitchFamily="34" charset="0"/>
                          <a:ea typeface="Tahoma" panose="020B0604030504040204" pitchFamily="34" charset="0"/>
                          <a:cs typeface="Tahoma" panose="020B0604030504040204" pitchFamily="34" charset="0"/>
                        </a:rPr>
                        <a:t>qu’est-ce</a:t>
                      </a:r>
                      <a:r>
                        <a:rPr lang="en-GB" sz="700">
                          <a:latin typeface="Tahoma" panose="020B0604030504040204" pitchFamily="34" charset="0"/>
                          <a:ea typeface="Tahoma" panose="020B0604030504040204" pitchFamily="34" charset="0"/>
                          <a:cs typeface="Tahoma" panose="020B0604030504040204" pitchFamily="34" charset="0"/>
                        </a:rPr>
                        <a:t> que, quelle &amp; plastique </a:t>
                      </a:r>
                    </a:p>
                    <a:p>
                      <a:pPr algn="ctr">
                        <a:lnSpc>
                          <a:spcPct val="115000"/>
                        </a:lnSpc>
                        <a:spcAft>
                          <a:spcPts val="0"/>
                        </a:spcAft>
                      </a:pPr>
                      <a:r>
                        <a:rPr lang="en-GB" sz="700">
                          <a:latin typeface="Tahoma" panose="020B0604030504040204" pitchFamily="34" charset="0"/>
                          <a:ea typeface="Tahoma" panose="020B0604030504040204" pitchFamily="34" charset="0"/>
                          <a:cs typeface="Tahoma" panose="020B0604030504040204" pitchFamily="34" charset="0"/>
                        </a:rPr>
                        <a:t>• Ç sound in </a:t>
                      </a:r>
                      <a:r>
                        <a:rPr lang="en-GB" sz="700" err="1">
                          <a:latin typeface="Tahoma" panose="020B0604030504040204" pitchFamily="34" charset="0"/>
                          <a:ea typeface="Tahoma" panose="020B0604030504040204" pitchFamily="34" charset="0"/>
                          <a:cs typeface="Tahoma" panose="020B0604030504040204" pitchFamily="34" charset="0"/>
                        </a:rPr>
                        <a:t>ça</a:t>
                      </a:r>
                      <a:r>
                        <a:rPr lang="en-GB" sz="700">
                          <a:latin typeface="Tahoma" panose="020B0604030504040204" pitchFamily="34" charset="0"/>
                          <a:ea typeface="Tahoma" panose="020B0604030504040204" pitchFamily="34" charset="0"/>
                          <a:cs typeface="Tahoma" panose="020B0604030504040204" pitchFamily="34" charset="0"/>
                        </a:rPr>
                        <a:t> &amp; </a:t>
                      </a:r>
                      <a:r>
                        <a:rPr lang="en-GB" sz="700" err="1">
                          <a:latin typeface="Tahoma" panose="020B0604030504040204" pitchFamily="34" charset="0"/>
                          <a:ea typeface="Tahoma" panose="020B0604030504040204" pitchFamily="34" charset="0"/>
                          <a:cs typeface="Tahoma" panose="020B0604030504040204" pitchFamily="34" charset="0"/>
                        </a:rPr>
                        <a:t>français</a:t>
                      </a:r>
                      <a:endParaRPr lang="en-GB" sz="700">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en-GB" sz="700">
                          <a:latin typeface="Tahoma" panose="020B0604030504040204" pitchFamily="34" charset="0"/>
                          <a:ea typeface="Tahoma" panose="020B0604030504040204" pitchFamily="34" charset="0"/>
                          <a:cs typeface="Tahoma" panose="020B0604030504040204" pitchFamily="34" charset="0"/>
                        </a:rPr>
                        <a:t> • GNE sound in </a:t>
                      </a:r>
                      <a:r>
                        <a:rPr lang="en-GB" sz="700" err="1">
                          <a:latin typeface="Tahoma" panose="020B0604030504040204" pitchFamily="34" charset="0"/>
                          <a:ea typeface="Tahoma" panose="020B0604030504040204" pitchFamily="34" charset="0"/>
                          <a:cs typeface="Tahoma" panose="020B0604030504040204" pitchFamily="34" charset="0"/>
                        </a:rPr>
                        <a:t>montagnes</a:t>
                      </a:r>
                      <a:endParaRPr lang="en-GB" sz="700">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en-GB" sz="700">
                          <a:latin typeface="Tahoma" panose="020B0604030504040204" pitchFamily="34" charset="0"/>
                          <a:ea typeface="Tahoma" panose="020B0604030504040204" pitchFamily="34" charset="0"/>
                          <a:cs typeface="Tahoma" panose="020B0604030504040204" pitchFamily="34" charset="0"/>
                        </a:rPr>
                        <a:t> • EN sound in commence, Valentin &amp; </a:t>
                      </a:r>
                      <a:r>
                        <a:rPr lang="en-GB" sz="700" err="1">
                          <a:latin typeface="Tahoma" panose="020B0604030504040204" pitchFamily="34" charset="0"/>
                          <a:ea typeface="Tahoma" panose="020B0604030504040204" pitchFamily="34" charset="0"/>
                          <a:cs typeface="Tahoma" panose="020B0604030504040204" pitchFamily="34" charset="0"/>
                        </a:rPr>
                        <a:t>environnement</a:t>
                      </a:r>
                      <a:endParaRPr lang="en-GB" sz="700">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en-GB" sz="700">
                          <a:latin typeface="Tahoma" panose="020B0604030504040204" pitchFamily="34" charset="0"/>
                          <a:ea typeface="Tahoma" panose="020B0604030504040204" pitchFamily="34" charset="0"/>
                          <a:cs typeface="Tahoma" panose="020B0604030504040204" pitchFamily="34" charset="0"/>
                        </a:rPr>
                        <a:t> • AN sound in dans, </a:t>
                      </a:r>
                      <a:r>
                        <a:rPr lang="en-GB" sz="700" err="1">
                          <a:latin typeface="Tahoma" panose="020B0604030504040204" pitchFamily="34" charset="0"/>
                          <a:ea typeface="Tahoma" panose="020B0604030504040204" pitchFamily="34" charset="0"/>
                          <a:cs typeface="Tahoma" panose="020B0604030504040204" pitchFamily="34" charset="0"/>
                        </a:rPr>
                        <a:t>Merwan</a:t>
                      </a:r>
                      <a:r>
                        <a:rPr lang="en-GB" sz="700">
                          <a:latin typeface="Tahoma" panose="020B0604030504040204" pitchFamily="34" charset="0"/>
                          <a:ea typeface="Tahoma" panose="020B0604030504040204" pitchFamily="34" charset="0"/>
                          <a:cs typeface="Tahoma" panose="020B0604030504040204" pitchFamily="34" charset="0"/>
                        </a:rPr>
                        <a:t>, Canada &amp; franc </a:t>
                      </a:r>
                      <a:endParaRPr lang="en-GB" sz="7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solidFill>
                      <a:schemeClr val="tx2">
                        <a:lumMod val="20000"/>
                        <a:lumOff val="80000"/>
                      </a:schemeClr>
                    </a:solidFill>
                  </a:tcPr>
                </a:tc>
                <a:extLst>
                  <a:ext uri="{0D108BD9-81ED-4DB2-BD59-A6C34878D82A}">
                    <a16:rowId xmlns:a16="http://schemas.microsoft.com/office/drawing/2014/main" val="476958427"/>
                  </a:ext>
                </a:extLst>
              </a:tr>
            </a:tbl>
          </a:graphicData>
        </a:graphic>
      </p:graphicFrame>
    </p:spTree>
    <p:extLst>
      <p:ext uri="{BB962C8B-B14F-4D97-AF65-F5344CB8AC3E}">
        <p14:creationId xmlns:p14="http://schemas.microsoft.com/office/powerpoint/2010/main" val="69176008"/>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66873" y="404663"/>
            <a:ext cx="950912" cy="943335"/>
          </a:xfrm>
          <a:prstGeom prst="rect">
            <a:avLst/>
          </a:prstGeom>
        </p:spPr>
      </p:pic>
      <p:sp>
        <p:nvSpPr>
          <p:cNvPr id="6" name="TextBox 5"/>
          <p:cNvSpPr txBox="1"/>
          <p:nvPr/>
        </p:nvSpPr>
        <p:spPr>
          <a:xfrm>
            <a:off x="1317785" y="476672"/>
            <a:ext cx="5904656"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Physical Education</a:t>
            </a:r>
          </a:p>
        </p:txBody>
      </p:sp>
      <p:sp>
        <p:nvSpPr>
          <p:cNvPr id="7" name="TextBox 6"/>
          <p:cNvSpPr txBox="1"/>
          <p:nvPr/>
        </p:nvSpPr>
        <p:spPr>
          <a:xfrm>
            <a:off x="0" y="1657645"/>
            <a:ext cx="2751112" cy="3647152"/>
          </a:xfrm>
          <a:prstGeom prst="rect">
            <a:avLst/>
          </a:prstGeom>
          <a:noFill/>
        </p:spPr>
        <p:txBody>
          <a:bodyPr wrap="square" rtlCol="0">
            <a:spAutoFit/>
          </a:bodyPr>
          <a:lstStyle/>
          <a:p>
            <a:pPr>
              <a:lnSpc>
                <a:spcPct val="150000"/>
              </a:lnSpc>
            </a:pPr>
            <a:r>
              <a:rPr lang="en-GB" sz="2200" dirty="0">
                <a:solidFill>
                  <a:srgbClr val="002060"/>
                </a:solidFill>
                <a:latin typeface="Tahoma" panose="020B0604030504040204" pitchFamily="34" charset="0"/>
                <a:ea typeface="Tahoma" panose="020B0604030504040204" pitchFamily="34" charset="0"/>
                <a:cs typeface="Tahoma" panose="020B0604030504040204" pitchFamily="34" charset="0"/>
                <a:hlinkClick r:id="rId4" action="ppaction://hlinksldjump"/>
              </a:rPr>
              <a:t>Foundation</a:t>
            </a:r>
            <a:r>
              <a:rPr lang="en-GB" sz="2200" dirty="0">
                <a:solidFill>
                  <a:srgbClr val="002060"/>
                </a:solidFill>
                <a:latin typeface="Tahoma" panose="020B0604030504040204" pitchFamily="34" charset="0"/>
                <a:ea typeface="Tahoma" panose="020B0604030504040204" pitchFamily="34" charset="0"/>
                <a:cs typeface="Tahoma" panose="020B0604030504040204" pitchFamily="34" charset="0"/>
                <a:hlinkClick r:id="rId5" action="ppaction://hlinksldjump"/>
              </a:rPr>
              <a:t> </a:t>
            </a:r>
          </a:p>
          <a:p>
            <a:pPr>
              <a:lnSpc>
                <a:spcPct val="150000"/>
              </a:lnSpc>
            </a:pPr>
            <a:r>
              <a:rPr lang="en-GB" sz="2200" dirty="0">
                <a:solidFill>
                  <a:srgbClr val="002060"/>
                </a:solidFill>
                <a:latin typeface="Tahoma" panose="020B0604030504040204" pitchFamily="34" charset="0"/>
                <a:ea typeface="Tahoma" panose="020B0604030504040204" pitchFamily="34" charset="0"/>
                <a:cs typeface="Tahoma" panose="020B0604030504040204" pitchFamily="34" charset="0"/>
                <a:hlinkClick r:id="rId5" action="ppaction://hlinksldjump"/>
              </a:rPr>
              <a:t>Athletics</a:t>
            </a:r>
          </a:p>
          <a:p>
            <a:pPr>
              <a:lnSpc>
                <a:spcPct val="150000"/>
              </a:lnSpc>
            </a:pPr>
            <a:r>
              <a:rPr lang="en-GB" sz="2200" dirty="0">
                <a:solidFill>
                  <a:srgbClr val="002060"/>
                </a:solidFill>
                <a:latin typeface="Tahoma" panose="020B0604030504040204" pitchFamily="34" charset="0"/>
                <a:ea typeface="Tahoma" panose="020B0604030504040204" pitchFamily="34" charset="0"/>
                <a:cs typeface="Tahoma" panose="020B0604030504040204" pitchFamily="34" charset="0"/>
                <a:hlinkClick r:id="rId5" action="ppaction://hlinksldjump"/>
              </a:rPr>
              <a:t>Dance </a:t>
            </a:r>
            <a:endParaRPr lang="en-GB" sz="2200" dirty="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2200" dirty="0">
                <a:solidFill>
                  <a:srgbClr val="002060"/>
                </a:solidFill>
                <a:latin typeface="Tahoma" panose="020B0604030504040204" pitchFamily="34" charset="0"/>
                <a:ea typeface="Tahoma" panose="020B0604030504040204" pitchFamily="34" charset="0"/>
                <a:cs typeface="Tahoma" panose="020B0604030504040204" pitchFamily="34" charset="0"/>
                <a:hlinkClick r:id="rId6" action="ppaction://hlinksldjump"/>
              </a:rPr>
              <a:t>Gymnastics</a:t>
            </a:r>
          </a:p>
          <a:p>
            <a:pPr>
              <a:lnSpc>
                <a:spcPct val="150000"/>
              </a:lnSpc>
            </a:pPr>
            <a:r>
              <a:rPr lang="en-GB" sz="2200" dirty="0">
                <a:solidFill>
                  <a:srgbClr val="002060"/>
                </a:solidFill>
                <a:latin typeface="Tahoma" panose="020B0604030504040204" pitchFamily="34" charset="0"/>
                <a:ea typeface="Tahoma" panose="020B0604030504040204" pitchFamily="34" charset="0"/>
                <a:cs typeface="Tahoma" panose="020B0604030504040204" pitchFamily="34" charset="0"/>
                <a:hlinkClick r:id="rId6" action="ppaction://hlinksldjump"/>
              </a:rPr>
              <a:t>Tag rugby</a:t>
            </a:r>
            <a:endParaRPr lang="en-GB" sz="2200" dirty="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2200" dirty="0">
                <a:solidFill>
                  <a:srgbClr val="002060"/>
                </a:solidFill>
                <a:latin typeface="Tahoma" panose="020B0604030504040204" pitchFamily="34" charset="0"/>
                <a:ea typeface="Tahoma" panose="020B0604030504040204" pitchFamily="34" charset="0"/>
                <a:cs typeface="Tahoma" panose="020B0604030504040204" pitchFamily="34" charset="0"/>
                <a:hlinkClick r:id="rId7" action="ppaction://hlinksldjump"/>
              </a:rPr>
              <a:t>Rounders</a:t>
            </a:r>
          </a:p>
          <a:p>
            <a:pPr>
              <a:lnSpc>
                <a:spcPct val="150000"/>
              </a:lnSpc>
            </a:pPr>
            <a:r>
              <a:rPr lang="en-GB" sz="2200" dirty="0">
                <a:solidFill>
                  <a:srgbClr val="002060"/>
                </a:solidFill>
                <a:latin typeface="Tahoma" panose="020B0604030504040204" pitchFamily="34" charset="0"/>
                <a:ea typeface="Tahoma" panose="020B0604030504040204" pitchFamily="34" charset="0"/>
                <a:cs typeface="Tahoma" panose="020B0604030504040204" pitchFamily="34" charset="0"/>
                <a:hlinkClick r:id="rId7" action="ppaction://hlinksldjump"/>
              </a:rPr>
              <a:t>Cricket </a:t>
            </a:r>
            <a:endParaRPr lang="en-GB" sz="2200" dirty="0">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10" name="TextBox 9"/>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8"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pic>
        <p:nvPicPr>
          <p:cNvPr id="2" name="Picture 1"/>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935472" y="1539586"/>
            <a:ext cx="4791545" cy="4791545"/>
          </a:xfrm>
          <a:prstGeom prst="rect">
            <a:avLst/>
          </a:prstGeom>
        </p:spPr>
      </p:pic>
      <p:sp>
        <p:nvSpPr>
          <p:cNvPr id="3" name="Rectangle 2"/>
          <p:cNvSpPr/>
          <p:nvPr/>
        </p:nvSpPr>
        <p:spPr>
          <a:xfrm>
            <a:off x="1984113" y="1657645"/>
            <a:ext cx="4572000" cy="3139321"/>
          </a:xfrm>
          <a:prstGeom prst="rect">
            <a:avLst/>
          </a:prstGeom>
        </p:spPr>
        <p:txBody>
          <a:bodyPr>
            <a:spAutoFit/>
          </a:bodyPr>
          <a:lstStyle/>
          <a:p>
            <a:pPr>
              <a:lnSpc>
                <a:spcPct val="150000"/>
              </a:lnSpc>
            </a:pPr>
            <a:r>
              <a:rPr lang="en-GB" sz="2200" dirty="0">
                <a:solidFill>
                  <a:srgbClr val="002060"/>
                </a:solidFill>
                <a:latin typeface="Tahoma" panose="020B0604030504040204" pitchFamily="34" charset="0"/>
                <a:ea typeface="Tahoma" panose="020B0604030504040204" pitchFamily="34" charset="0"/>
                <a:cs typeface="Tahoma" panose="020B0604030504040204" pitchFamily="34" charset="0"/>
                <a:hlinkClick r:id="rId10" action="ppaction://hlinksldjump"/>
              </a:rPr>
              <a:t>Fitness</a:t>
            </a:r>
          </a:p>
          <a:p>
            <a:pPr>
              <a:lnSpc>
                <a:spcPct val="150000"/>
              </a:lnSpc>
            </a:pPr>
            <a:r>
              <a:rPr lang="en-GB" sz="2200" dirty="0">
                <a:solidFill>
                  <a:srgbClr val="002060"/>
                </a:solidFill>
                <a:latin typeface="Tahoma" panose="020B0604030504040204" pitchFamily="34" charset="0"/>
                <a:ea typeface="Tahoma" panose="020B0604030504040204" pitchFamily="34" charset="0"/>
                <a:cs typeface="Tahoma" panose="020B0604030504040204" pitchFamily="34" charset="0"/>
                <a:hlinkClick r:id="rId10" action="ppaction://hlinksldjump"/>
              </a:rPr>
              <a:t>Tennis</a:t>
            </a:r>
            <a:r>
              <a:rPr lang="en-GB" sz="2200" dirty="0">
                <a:solidFill>
                  <a:srgbClr val="002060"/>
                </a:solidFill>
                <a:latin typeface="Tahoma" panose="020B0604030504040204" pitchFamily="34" charset="0"/>
                <a:ea typeface="Tahoma" panose="020B0604030504040204" pitchFamily="34" charset="0"/>
                <a:cs typeface="Tahoma" panose="020B0604030504040204" pitchFamily="34" charset="0"/>
              </a:rPr>
              <a:t> </a:t>
            </a:r>
          </a:p>
          <a:p>
            <a:pPr>
              <a:lnSpc>
                <a:spcPct val="150000"/>
              </a:lnSpc>
            </a:pPr>
            <a:r>
              <a:rPr lang="en-GB" sz="2200" dirty="0">
                <a:solidFill>
                  <a:srgbClr val="002060"/>
                </a:solidFill>
                <a:latin typeface="Tahoma" panose="020B0604030504040204" pitchFamily="34" charset="0"/>
                <a:ea typeface="Tahoma" panose="020B0604030504040204" pitchFamily="34" charset="0"/>
                <a:cs typeface="Tahoma" panose="020B0604030504040204" pitchFamily="34" charset="0"/>
                <a:hlinkClick r:id="rId11" action="ppaction://hlinksldjump"/>
              </a:rPr>
              <a:t>Football </a:t>
            </a:r>
          </a:p>
          <a:p>
            <a:pPr>
              <a:lnSpc>
                <a:spcPct val="150000"/>
              </a:lnSpc>
            </a:pPr>
            <a:r>
              <a:rPr lang="en-GB" sz="2200" dirty="0">
                <a:solidFill>
                  <a:srgbClr val="002060"/>
                </a:solidFill>
                <a:latin typeface="Tahoma" panose="020B0604030504040204" pitchFamily="34" charset="0"/>
                <a:ea typeface="Tahoma" panose="020B0604030504040204" pitchFamily="34" charset="0"/>
                <a:cs typeface="Tahoma" panose="020B0604030504040204" pitchFamily="34" charset="0"/>
                <a:hlinkClick r:id="rId11" action="ppaction://hlinksldjump"/>
              </a:rPr>
              <a:t>Basketball</a:t>
            </a:r>
            <a:endParaRPr lang="en-GB" sz="2200" dirty="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2200" dirty="0">
                <a:solidFill>
                  <a:srgbClr val="002060"/>
                </a:solidFill>
                <a:latin typeface="Tahoma" panose="020B0604030504040204" pitchFamily="34" charset="0"/>
                <a:ea typeface="Tahoma" panose="020B0604030504040204" pitchFamily="34" charset="0"/>
                <a:cs typeface="Tahoma" panose="020B0604030504040204" pitchFamily="34" charset="0"/>
                <a:hlinkClick r:id="rId12" action="ppaction://hlinksldjump"/>
              </a:rPr>
              <a:t>Hockey</a:t>
            </a:r>
          </a:p>
          <a:p>
            <a:pPr>
              <a:lnSpc>
                <a:spcPct val="150000"/>
              </a:lnSpc>
            </a:pPr>
            <a:r>
              <a:rPr lang="en-GB" sz="2200" dirty="0">
                <a:solidFill>
                  <a:srgbClr val="002060"/>
                </a:solidFill>
                <a:latin typeface="Tahoma" panose="020B0604030504040204" pitchFamily="34" charset="0"/>
                <a:ea typeface="Tahoma" panose="020B0604030504040204" pitchFamily="34" charset="0"/>
                <a:cs typeface="Tahoma" panose="020B0604030504040204" pitchFamily="34" charset="0"/>
                <a:hlinkClick r:id="rId12" action="ppaction://hlinksldjump"/>
              </a:rPr>
              <a:t>Dodgeball </a:t>
            </a:r>
            <a:endParaRPr lang="en-GB" sz="2200" dirty="0">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876188698"/>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5904656" cy="646331"/>
          </a:xfrm>
          <a:prstGeom prst="rect">
            <a:avLst/>
          </a:prstGeom>
          <a:noFill/>
        </p:spPr>
        <p:txBody>
          <a:bodyPr wrap="square" lIns="91440" tIns="45720" rIns="91440" bIns="45720" rtlCol="0" anchor="t">
            <a:spAutoFit/>
          </a:bodyPr>
          <a:lstStyle/>
          <a:p>
            <a:r>
              <a:rPr lang="en-GB" sz="3600" b="1">
                <a:solidFill>
                  <a:srgbClr val="002060"/>
                </a:solidFill>
                <a:latin typeface="Tahoma"/>
                <a:ea typeface="Tahoma"/>
                <a:cs typeface="Tahoma"/>
              </a:rPr>
              <a:t>	P.E EYFS</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5"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8210550" y="620688"/>
            <a:ext cx="825945" cy="338554"/>
          </a:xfrm>
          <a:prstGeom prst="rect">
            <a:avLst/>
          </a:prstGeom>
          <a:noFill/>
        </p:spPr>
        <p:txBody>
          <a:bodyPr wrap="square" lIns="91440" tIns="45720" rIns="91440" bIns="45720" rtlCol="0" anchor="t">
            <a:spAutoFit/>
          </a:bodyPr>
          <a:lstStyle/>
          <a:p>
            <a:r>
              <a:rPr lang="en-GB" sz="1600" b="1">
                <a:solidFill>
                  <a:schemeClr val="tx2"/>
                </a:solidFill>
                <a:latin typeface="Tahoma"/>
                <a:ea typeface="Tahoma"/>
                <a:cs typeface="Tahoma"/>
                <a:hlinkClick r:id="rId6" action="ppaction://hlinksldjump">
                  <a:extLst>
                    <a:ext uri="{A12FA001-AC4F-418D-AE19-62706E023703}">
                      <ahyp:hlinkClr xmlns:ahyp="http://schemas.microsoft.com/office/drawing/2018/hyperlinkcolor" val="tx"/>
                    </a:ext>
                  </a:extLst>
                </a:hlinkClick>
              </a:rPr>
              <a:t>P.E</a:t>
            </a:r>
            <a:endParaRPr lang="en-GB" sz="1600"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nvGraphicFramePr>
        <p:xfrm>
          <a:off x="219076" y="959242"/>
          <a:ext cx="8467724" cy="5261553"/>
        </p:xfrm>
        <a:graphic>
          <a:graphicData uri="http://schemas.openxmlformats.org/drawingml/2006/table">
            <a:tbl>
              <a:tblPr firstRow="1" firstCol="1" bandRow="1">
                <a:tableStyleId>{5C22544A-7EE6-4342-B048-85BDC9FD1C3A}</a:tableStyleId>
              </a:tblPr>
              <a:tblGrid>
                <a:gridCol w="1009649">
                  <a:extLst>
                    <a:ext uri="{9D8B030D-6E8A-4147-A177-3AD203B41FA5}">
                      <a16:colId xmlns:a16="http://schemas.microsoft.com/office/drawing/2014/main" val="20000"/>
                    </a:ext>
                  </a:extLst>
                </a:gridCol>
                <a:gridCol w="3642275">
                  <a:extLst>
                    <a:ext uri="{9D8B030D-6E8A-4147-A177-3AD203B41FA5}">
                      <a16:colId xmlns:a16="http://schemas.microsoft.com/office/drawing/2014/main" val="20001"/>
                    </a:ext>
                  </a:extLst>
                </a:gridCol>
                <a:gridCol w="3815800">
                  <a:extLst>
                    <a:ext uri="{9D8B030D-6E8A-4147-A177-3AD203B41FA5}">
                      <a16:colId xmlns:a16="http://schemas.microsoft.com/office/drawing/2014/main" val="3918742814"/>
                    </a:ext>
                  </a:extLst>
                </a:gridCol>
              </a:tblGrid>
              <a:tr h="351590">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Objectives</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Early Learning Goals</a:t>
                      </a:r>
                    </a:p>
                  </a:txBody>
                  <a:tcPr marL="23581" marR="23581" marT="0" marB="0" anchor="ctr"/>
                </a:tc>
                <a:extLst>
                  <a:ext uri="{0D108BD9-81ED-4DB2-BD59-A6C34878D82A}">
                    <a16:rowId xmlns:a16="http://schemas.microsoft.com/office/drawing/2014/main" val="10000"/>
                  </a:ext>
                </a:extLst>
              </a:tr>
              <a:tr h="1691393">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Working with Others</a:t>
                      </a:r>
                    </a:p>
                  </a:txBody>
                  <a:tcPr marL="23581" marR="23581" marT="0" marB="0" anchor="ctr"/>
                </a:tc>
                <a:tc>
                  <a:txBody>
                    <a:bodyPr/>
                    <a:lstStyle/>
                    <a:p>
                      <a:pPr>
                        <a:lnSpc>
                          <a:spcPct val="107000"/>
                        </a:lnSpc>
                        <a:spcAft>
                          <a:spcPts val="600"/>
                        </a:spcAft>
                      </a:pPr>
                      <a:endParaRPr lang="en-GB" sz="800">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600"/>
                        </a:spcAft>
                      </a:pPr>
                      <a:r>
                        <a:rPr lang="en-GB" sz="800">
                          <a:effectLst/>
                          <a:latin typeface="Tahoma" panose="020B0604030504040204" pitchFamily="34" charset="0"/>
                          <a:ea typeface="Tahoma" panose="020B0604030504040204" pitchFamily="34" charset="0"/>
                          <a:cs typeface="Tahoma" panose="020B0604030504040204" pitchFamily="34" charset="0"/>
                        </a:rPr>
                        <a:t>Play games with others. </a:t>
                      </a:r>
                    </a:p>
                    <a:p>
                      <a:pPr>
                        <a:lnSpc>
                          <a:spcPct val="107000"/>
                        </a:lnSpc>
                        <a:spcAft>
                          <a:spcPts val="600"/>
                        </a:spcAft>
                      </a:pPr>
                      <a:r>
                        <a:rPr lang="en-GB" sz="800">
                          <a:effectLst/>
                          <a:latin typeface="Tahoma" panose="020B0604030504040204" pitchFamily="34" charset="0"/>
                          <a:ea typeface="Tahoma" panose="020B0604030504040204" pitchFamily="34" charset="0"/>
                          <a:cs typeface="Tahoma" panose="020B0604030504040204" pitchFamily="34" charset="0"/>
                        </a:rPr>
                        <a:t>Share and be kind to each other</a:t>
                      </a:r>
                    </a:p>
                    <a:p>
                      <a:pPr>
                        <a:lnSpc>
                          <a:spcPct val="107000"/>
                        </a:lnSpc>
                        <a:spcAft>
                          <a:spcPts val="600"/>
                        </a:spcAft>
                      </a:pPr>
                      <a:r>
                        <a:rPr lang="en-GB" sz="800">
                          <a:effectLst/>
                          <a:latin typeface="Tahoma" panose="020B0604030504040204" pitchFamily="34" charset="0"/>
                          <a:ea typeface="Tahoma" panose="020B0604030504040204" pitchFamily="34" charset="0"/>
                          <a:cs typeface="Tahoma" panose="020B0604030504040204" pitchFamily="34" charset="0"/>
                        </a:rPr>
                        <a:t>Run into space, avoiding obstacles</a:t>
                      </a:r>
                    </a:p>
                    <a:p>
                      <a:pPr>
                        <a:lnSpc>
                          <a:spcPct val="107000"/>
                        </a:lnSpc>
                        <a:spcAft>
                          <a:spcPts val="600"/>
                        </a:spcAft>
                      </a:pPr>
                      <a:r>
                        <a:rPr lang="en-GB" sz="800">
                          <a:effectLst/>
                          <a:latin typeface="Tahoma" panose="020B0604030504040204" pitchFamily="34" charset="0"/>
                          <a:ea typeface="Tahoma" panose="020B0604030504040204" pitchFamily="34" charset="0"/>
                          <a:cs typeface="Tahoma" panose="020B0604030504040204" pitchFamily="34" charset="0"/>
                        </a:rPr>
                        <a:t>Take turns playing different roles and using different equipment</a:t>
                      </a:r>
                    </a:p>
                    <a:p>
                      <a:pPr>
                        <a:lnSpc>
                          <a:spcPct val="107000"/>
                        </a:lnSpc>
                        <a:spcAft>
                          <a:spcPts val="600"/>
                        </a:spcAft>
                      </a:pPr>
                      <a:r>
                        <a:rPr lang="en-GB" sz="800">
                          <a:effectLst/>
                          <a:latin typeface="Tahoma" panose="020B0604030504040204" pitchFamily="34" charset="0"/>
                          <a:ea typeface="Tahoma" panose="020B0604030504040204" pitchFamily="34" charset="0"/>
                          <a:cs typeface="Tahoma" panose="020B0604030504040204" pitchFamily="34" charset="0"/>
                        </a:rPr>
                        <a:t>Play games in pairs and groups.</a:t>
                      </a:r>
                    </a:p>
                    <a:p>
                      <a:pPr>
                        <a:lnSpc>
                          <a:spcPct val="107000"/>
                        </a:lnSpc>
                        <a:spcAft>
                          <a:spcPts val="600"/>
                        </a:spcAft>
                      </a:pPr>
                      <a:endParaRPr lang="en-GB" sz="800">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60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nSpc>
                          <a:spcPct val="107000"/>
                        </a:lnSpc>
                        <a:spcAft>
                          <a:spcPts val="600"/>
                        </a:spcAft>
                      </a:pPr>
                      <a:endParaRPr lang="en-GB" sz="800">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600"/>
                        </a:spcAft>
                      </a:pPr>
                      <a:r>
                        <a:rPr lang="en-GB" sz="800">
                          <a:effectLst/>
                          <a:latin typeface="Tahoma" panose="020B0604030504040204" pitchFamily="34" charset="0"/>
                          <a:ea typeface="Tahoma" panose="020B0604030504040204" pitchFamily="34" charset="0"/>
                          <a:cs typeface="Tahoma" panose="020B0604030504040204" pitchFamily="34" charset="0"/>
                        </a:rPr>
                        <a:t>Work and play co-operatively and take turns with others. </a:t>
                      </a:r>
                    </a:p>
                    <a:p>
                      <a:pPr>
                        <a:lnSpc>
                          <a:spcPct val="107000"/>
                        </a:lnSpc>
                        <a:spcAft>
                          <a:spcPts val="600"/>
                        </a:spcAft>
                      </a:pPr>
                      <a:r>
                        <a:rPr lang="en-GB" sz="800">
                          <a:effectLst/>
                          <a:latin typeface="Tahoma" panose="020B0604030504040204" pitchFamily="34" charset="0"/>
                          <a:ea typeface="Tahoma" panose="020B0604030504040204" pitchFamily="34" charset="0"/>
                          <a:cs typeface="Tahoma" panose="020B0604030504040204" pitchFamily="34" charset="0"/>
                        </a:rPr>
                        <a:t>Form positive attachments to adults and friendships with peers. </a:t>
                      </a:r>
                    </a:p>
                    <a:p>
                      <a:pPr>
                        <a:lnSpc>
                          <a:spcPct val="107000"/>
                        </a:lnSpc>
                        <a:spcAft>
                          <a:spcPts val="600"/>
                        </a:spcAft>
                      </a:pPr>
                      <a:r>
                        <a:rPr lang="en-GB" sz="800">
                          <a:effectLst/>
                          <a:latin typeface="Tahoma" panose="020B0604030504040204" pitchFamily="34" charset="0"/>
                          <a:ea typeface="Tahoma" panose="020B0604030504040204" pitchFamily="34" charset="0"/>
                          <a:cs typeface="Tahoma" panose="020B0604030504040204" pitchFamily="34" charset="0"/>
                        </a:rPr>
                        <a:t>Show sensitivity to their own and others’ feelings. </a:t>
                      </a:r>
                    </a:p>
                    <a:p>
                      <a:pPr>
                        <a:lnSpc>
                          <a:spcPct val="107000"/>
                        </a:lnSpc>
                        <a:spcAft>
                          <a:spcPts val="600"/>
                        </a:spcAft>
                      </a:pPr>
                      <a:r>
                        <a:rPr lang="en-GB" sz="800">
                          <a:effectLst/>
                          <a:latin typeface="Tahoma" panose="020B0604030504040204" pitchFamily="34" charset="0"/>
                          <a:ea typeface="Tahoma" panose="020B0604030504040204" pitchFamily="34" charset="0"/>
                          <a:cs typeface="Tahoma" panose="020B0604030504040204" pitchFamily="34" charset="0"/>
                        </a:rPr>
                        <a:t>Show an understanding of their own feelings and those of others, and begin to regulate their behaviour accordingly. </a:t>
                      </a:r>
                    </a:p>
                    <a:p>
                      <a:pPr>
                        <a:lnSpc>
                          <a:spcPct val="107000"/>
                        </a:lnSpc>
                        <a:spcAft>
                          <a:spcPts val="600"/>
                        </a:spcAft>
                      </a:pPr>
                      <a:r>
                        <a:rPr lang="en-GB" sz="800">
                          <a:effectLst/>
                          <a:latin typeface="Tahoma" panose="020B0604030504040204" pitchFamily="34" charset="0"/>
                          <a:ea typeface="Tahoma" panose="020B0604030504040204" pitchFamily="34" charset="0"/>
                          <a:cs typeface="Tahoma" panose="020B0604030504040204" pitchFamily="34" charset="0"/>
                        </a:rPr>
                        <a:t>Give focused attention to what the teacher says, responding appropriately even when engaged in activity, and show an ability to follow instructions involving several ideas or actions. </a:t>
                      </a:r>
                    </a:p>
                    <a:p>
                      <a:pPr>
                        <a:lnSpc>
                          <a:spcPct val="107000"/>
                        </a:lnSpc>
                        <a:spcAft>
                          <a:spcPts val="60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extLst>
                  <a:ext uri="{0D108BD9-81ED-4DB2-BD59-A6C34878D82A}">
                    <a16:rowId xmlns:a16="http://schemas.microsoft.com/office/drawing/2014/main" val="10001"/>
                  </a:ext>
                </a:extLst>
              </a:tr>
              <a:tr h="539214">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gridSpan="2">
                  <a:txBody>
                    <a:bodyPr/>
                    <a:lstStyle/>
                    <a:p>
                      <a:pPr marL="0" indent="0" algn="ctr">
                        <a:lnSpc>
                          <a:spcPct val="115000"/>
                        </a:lnSpc>
                        <a:spcAft>
                          <a:spcPts val="0"/>
                        </a:spcAft>
                        <a:buFont typeface="Arial" panose="020B0604020202020204" pitchFamily="34" charset="0"/>
                        <a:buNone/>
                      </a:pPr>
                      <a:r>
                        <a:rPr lang="en-GB" sz="800">
                          <a:effectLst/>
                          <a:latin typeface="Tahoma" panose="020B0604030504040204" pitchFamily="34" charset="0"/>
                          <a:ea typeface="Tahoma" panose="020B0604030504040204" pitchFamily="34" charset="0"/>
                          <a:cs typeface="Tahoma" panose="020B0604030504040204" pitchFamily="34" charset="0"/>
                        </a:rPr>
                        <a:t>Throw. Catch. Watch. Aim. Target. Ready. Roll. Bounce. Count. Help. Team. Partner</a:t>
                      </a:r>
                    </a:p>
                  </a:txBody>
                  <a:tcPr marL="23581" marR="23581" marT="0" marB="0" anchor="ctr"/>
                </a:tc>
                <a:tc hMerge="1">
                  <a:txBody>
                    <a:bodyPr/>
                    <a:lstStyle/>
                    <a:p>
                      <a:pPr marL="0" indent="0" algn="l">
                        <a:lnSpc>
                          <a:spcPct val="115000"/>
                        </a:lnSpc>
                        <a:spcAft>
                          <a:spcPts val="0"/>
                        </a:spcAft>
                        <a:buFont typeface="Arial" panose="020B0604020202020204" pitchFamily="34" charset="0"/>
                        <a:buNone/>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476958427"/>
                  </a:ext>
                </a:extLst>
              </a:tr>
              <a:tr h="1649960">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Me, Myself and I </a:t>
                      </a:r>
                    </a:p>
                  </a:txBody>
                  <a:tcPr marL="23581" marR="23581" marT="0" marB="0" anchor="ctr"/>
                </a:tc>
                <a:tc>
                  <a:txBody>
                    <a:bodyPr/>
                    <a:lstStyle/>
                    <a:p>
                      <a:endParaRPr lang="en-GB" sz="800">
                        <a:latin typeface="Tahoma" panose="020B0604030504040204" pitchFamily="34" charset="0"/>
                        <a:ea typeface="Tahoma" panose="020B0604030504040204" pitchFamily="34" charset="0"/>
                        <a:cs typeface="Tahoma" panose="020B0604030504040204" pitchFamily="34" charset="0"/>
                      </a:endParaRPr>
                    </a:p>
                    <a:p>
                      <a:r>
                        <a:rPr lang="en-GB" sz="800">
                          <a:latin typeface="Tahoma" panose="020B0604030504040204" pitchFamily="34" charset="0"/>
                          <a:ea typeface="Tahoma" panose="020B0604030504040204" pitchFamily="34" charset="0"/>
                          <a:cs typeface="Tahoma" panose="020B0604030504040204" pitchFamily="34" charset="0"/>
                        </a:rPr>
                        <a:t>Change into PE kit.</a:t>
                      </a:r>
                    </a:p>
                    <a:p>
                      <a:endParaRPr lang="en-GB" sz="800">
                        <a:latin typeface="Tahoma" panose="020B0604030504040204" pitchFamily="34" charset="0"/>
                        <a:ea typeface="Tahoma" panose="020B0604030504040204" pitchFamily="34" charset="0"/>
                        <a:cs typeface="Tahoma" panose="020B0604030504040204" pitchFamily="34" charset="0"/>
                      </a:endParaRPr>
                    </a:p>
                    <a:p>
                      <a:r>
                        <a:rPr lang="en-GB" sz="800">
                          <a:latin typeface="Tahoma" panose="020B0604030504040204" pitchFamily="34" charset="0"/>
                          <a:ea typeface="Tahoma" panose="020B0604030504040204" pitchFamily="34" charset="0"/>
                          <a:cs typeface="Tahoma" panose="020B0604030504040204" pitchFamily="34" charset="0"/>
                        </a:rPr>
                        <a:t>Listen and respond to instructions.</a:t>
                      </a:r>
                    </a:p>
                    <a:p>
                      <a:endParaRPr lang="en-GB" sz="800">
                        <a:latin typeface="Tahoma" panose="020B0604030504040204" pitchFamily="34" charset="0"/>
                        <a:ea typeface="Tahoma" panose="020B0604030504040204" pitchFamily="34" charset="0"/>
                        <a:cs typeface="Tahoma" panose="020B0604030504040204" pitchFamily="34" charset="0"/>
                      </a:endParaRPr>
                    </a:p>
                    <a:p>
                      <a:r>
                        <a:rPr lang="en-GB" sz="800">
                          <a:latin typeface="Tahoma" panose="020B0604030504040204" pitchFamily="34" charset="0"/>
                          <a:ea typeface="Tahoma" panose="020B0604030504040204" pitchFamily="34" charset="0"/>
                          <a:cs typeface="Tahoma" panose="020B0604030504040204" pitchFamily="34" charset="0"/>
                        </a:rPr>
                        <a:t>Move in different ways.</a:t>
                      </a:r>
                    </a:p>
                    <a:p>
                      <a:endParaRPr lang="en-GB" sz="800">
                        <a:latin typeface="Tahoma" panose="020B0604030504040204" pitchFamily="34" charset="0"/>
                        <a:ea typeface="Tahoma" panose="020B0604030504040204" pitchFamily="34" charset="0"/>
                        <a:cs typeface="Tahoma" panose="020B0604030504040204" pitchFamily="34" charset="0"/>
                      </a:endParaRPr>
                    </a:p>
                    <a:p>
                      <a:r>
                        <a:rPr lang="en-GB" sz="800">
                          <a:latin typeface="Tahoma" panose="020B0604030504040204" pitchFamily="34" charset="0"/>
                          <a:ea typeface="Tahoma" panose="020B0604030504040204" pitchFamily="34" charset="0"/>
                          <a:cs typeface="Tahoma" panose="020B0604030504040204" pitchFamily="34" charset="0"/>
                        </a:rPr>
                        <a:t>Change direction when moving. </a:t>
                      </a:r>
                    </a:p>
                    <a:p>
                      <a:endParaRPr lang="en-GB" sz="800">
                        <a:latin typeface="Tahoma" panose="020B0604030504040204" pitchFamily="34" charset="0"/>
                        <a:ea typeface="Tahoma" panose="020B0604030504040204" pitchFamily="34" charset="0"/>
                        <a:cs typeface="Tahoma" panose="020B0604030504040204" pitchFamily="34" charset="0"/>
                      </a:endParaRPr>
                    </a:p>
                    <a:p>
                      <a:r>
                        <a:rPr lang="en-GB" sz="800">
                          <a:latin typeface="Tahoma" panose="020B0604030504040204" pitchFamily="34" charset="0"/>
                          <a:ea typeface="Tahoma" panose="020B0604030504040204" pitchFamily="34" charset="0"/>
                          <a:cs typeface="Tahoma" panose="020B0604030504040204" pitchFamily="34" charset="0"/>
                        </a:rPr>
                        <a:t>Participate in games. </a:t>
                      </a:r>
                    </a:p>
                    <a:p>
                      <a:endParaRPr lang="en-GB"/>
                    </a:p>
                  </a:txBody>
                  <a:tcPr marL="68580" marR="68580" marT="0" marB="0"/>
                </a:tc>
                <a:tc>
                  <a:txBody>
                    <a:bodyPr/>
                    <a:lstStyle/>
                    <a:p>
                      <a:endParaRPr lang="en-GB" sz="800">
                        <a:latin typeface="Tahoma" panose="020B0604030504040204" pitchFamily="34" charset="0"/>
                        <a:ea typeface="Tahoma" panose="020B0604030504040204" pitchFamily="34" charset="0"/>
                        <a:cs typeface="Tahoma" panose="020B0604030504040204" pitchFamily="34" charset="0"/>
                      </a:endParaRPr>
                    </a:p>
                    <a:p>
                      <a:r>
                        <a:rPr lang="en-GB" sz="800">
                          <a:latin typeface="Tahoma" panose="020B0604030504040204" pitchFamily="34" charset="0"/>
                          <a:ea typeface="Tahoma" panose="020B0604030504040204" pitchFamily="34" charset="0"/>
                          <a:cs typeface="Tahoma" panose="020B0604030504040204" pitchFamily="34" charset="0"/>
                        </a:rPr>
                        <a:t>Explain the reasons for rules, know right from wrong and try to behave accordingly. </a:t>
                      </a:r>
                    </a:p>
                    <a:p>
                      <a:endParaRPr lang="en-GB" sz="800">
                        <a:latin typeface="Tahoma" panose="020B0604030504040204" pitchFamily="34" charset="0"/>
                        <a:ea typeface="Tahoma" panose="020B0604030504040204" pitchFamily="34" charset="0"/>
                        <a:cs typeface="Tahoma" panose="020B0604030504040204" pitchFamily="34" charset="0"/>
                      </a:endParaRPr>
                    </a:p>
                    <a:p>
                      <a:r>
                        <a:rPr lang="en-GB" sz="800">
                          <a:latin typeface="Tahoma" panose="020B0604030504040204" pitchFamily="34" charset="0"/>
                          <a:ea typeface="Tahoma" panose="020B0604030504040204" pitchFamily="34" charset="0"/>
                          <a:cs typeface="Tahoma" panose="020B0604030504040204" pitchFamily="34" charset="0"/>
                        </a:rPr>
                        <a:t>Give focused attention to what the teacher says, responding appropriately even when engaged in an activity, and show an ability to follow instructions involving several ideas or actions. </a:t>
                      </a:r>
                    </a:p>
                    <a:p>
                      <a:endParaRPr lang="en-GB" sz="800">
                        <a:latin typeface="Tahoma" panose="020B0604030504040204" pitchFamily="34" charset="0"/>
                        <a:ea typeface="Tahoma" panose="020B0604030504040204" pitchFamily="34" charset="0"/>
                        <a:cs typeface="Tahoma" panose="020B0604030504040204" pitchFamily="34" charset="0"/>
                      </a:endParaRPr>
                    </a:p>
                    <a:p>
                      <a:r>
                        <a:rPr lang="en-GB" sz="800">
                          <a:latin typeface="Tahoma" panose="020B0604030504040204" pitchFamily="34" charset="0"/>
                          <a:ea typeface="Tahoma" panose="020B0604030504040204" pitchFamily="34" charset="0"/>
                          <a:cs typeface="Tahoma" panose="020B0604030504040204" pitchFamily="34" charset="0"/>
                        </a:rPr>
                        <a:t>Work and play co-operatively and take turns with others. </a:t>
                      </a:r>
                    </a:p>
                    <a:p>
                      <a:endParaRPr lang="en-GB" sz="800">
                        <a:latin typeface="Tahoma" panose="020B0604030504040204" pitchFamily="34" charset="0"/>
                        <a:ea typeface="Tahoma" panose="020B0604030504040204" pitchFamily="34" charset="0"/>
                        <a:cs typeface="Tahoma" panose="020B0604030504040204" pitchFamily="34" charset="0"/>
                      </a:endParaRPr>
                    </a:p>
                    <a:p>
                      <a:r>
                        <a:rPr lang="en-GB" sz="800">
                          <a:latin typeface="Tahoma" panose="020B0604030504040204" pitchFamily="34" charset="0"/>
                          <a:ea typeface="Tahoma" panose="020B0604030504040204" pitchFamily="34" charset="0"/>
                          <a:cs typeface="Tahoma" panose="020B0604030504040204" pitchFamily="34" charset="0"/>
                        </a:rPr>
                        <a:t>Manage their own basic hygiene and personal needs, including dressing, going to the toilet and understanding the importance of healthy food choices. </a:t>
                      </a:r>
                    </a:p>
                    <a:p>
                      <a:endParaRPr lang="en-GB" sz="800">
                        <a:latin typeface="Tahoma" panose="020B0604030504040204" pitchFamily="34" charset="0"/>
                        <a:ea typeface="Tahoma" panose="020B0604030504040204" pitchFamily="34" charset="0"/>
                        <a:cs typeface="Tahoma" panose="020B0604030504040204" pitchFamily="34" charset="0"/>
                      </a:endParaRPr>
                    </a:p>
                    <a:p>
                      <a:r>
                        <a:rPr lang="en-GB" sz="800">
                          <a:latin typeface="Tahoma" panose="020B0604030504040204" pitchFamily="34" charset="0"/>
                          <a:ea typeface="Tahoma" panose="020B0604030504040204" pitchFamily="34" charset="0"/>
                          <a:cs typeface="Tahoma" panose="020B0604030504040204" pitchFamily="34" charset="0"/>
                        </a:rPr>
                        <a:t>Show sensitivity to their own and others’ needs</a:t>
                      </a:r>
                    </a:p>
                  </a:txBody>
                  <a:tcPr marL="68580" marR="68580" marT="0" marB="0"/>
                </a:tc>
                <a:extLst>
                  <a:ext uri="{0D108BD9-81ED-4DB2-BD59-A6C34878D82A}">
                    <a16:rowId xmlns:a16="http://schemas.microsoft.com/office/drawing/2014/main" val="10002"/>
                  </a:ext>
                </a:extLst>
              </a:tr>
              <a:tr h="914126">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gridSpan="2">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Uniform. Changing. Quick/speed. Lesson. Listen. Instruction. Body parts. Direction. Awareness. Heart Rate. </a:t>
                      </a:r>
                    </a:p>
                  </a:txBody>
                  <a:tcPr marL="23581" marR="23581" marT="0" marB="0" anchor="ctr"/>
                </a:tc>
                <a:tc hMerge="1">
                  <a:txBody>
                    <a:bodyPr/>
                    <a:lstStyle/>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805038002"/>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5904656" cy="646331"/>
          </a:xfrm>
          <a:prstGeom prst="rect">
            <a:avLst/>
          </a:prstGeom>
          <a:noFill/>
        </p:spPr>
        <p:txBody>
          <a:bodyPr wrap="square" lIns="91440" tIns="45720" rIns="91440" bIns="45720" rtlCol="0" anchor="t">
            <a:spAutoFit/>
          </a:bodyPr>
          <a:lstStyle/>
          <a:p>
            <a:r>
              <a:rPr lang="en-GB" sz="3600" b="1">
                <a:solidFill>
                  <a:srgbClr val="002060"/>
                </a:solidFill>
                <a:latin typeface="Tahoma"/>
                <a:ea typeface="Tahoma"/>
                <a:cs typeface="Tahoma"/>
              </a:rPr>
              <a:t>	P.E EYFS</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5"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8210550" y="620688"/>
            <a:ext cx="825945" cy="338554"/>
          </a:xfrm>
          <a:prstGeom prst="rect">
            <a:avLst/>
          </a:prstGeom>
          <a:noFill/>
        </p:spPr>
        <p:txBody>
          <a:bodyPr wrap="square" lIns="91440" tIns="45720" rIns="91440" bIns="45720" rtlCol="0" anchor="t">
            <a:spAutoFit/>
          </a:bodyPr>
          <a:lstStyle/>
          <a:p>
            <a:r>
              <a:rPr lang="en-GB" sz="1600" b="1">
                <a:solidFill>
                  <a:schemeClr val="tx2"/>
                </a:solidFill>
                <a:latin typeface="Tahoma"/>
                <a:ea typeface="Tahoma"/>
                <a:cs typeface="Tahoma"/>
                <a:hlinkClick r:id="rId6" action="ppaction://hlinksldjump">
                  <a:extLst>
                    <a:ext uri="{A12FA001-AC4F-418D-AE19-62706E023703}">
                      <ahyp:hlinkClr xmlns:ahyp="http://schemas.microsoft.com/office/drawing/2018/hyperlinkcolor" val="tx"/>
                    </a:ext>
                  </a:extLst>
                </a:hlinkClick>
              </a:rPr>
              <a:t>P.E</a:t>
            </a:r>
            <a:endParaRPr lang="en-GB" sz="1600"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nvGraphicFramePr>
        <p:xfrm>
          <a:off x="219076" y="959243"/>
          <a:ext cx="8467724" cy="4990013"/>
        </p:xfrm>
        <a:graphic>
          <a:graphicData uri="http://schemas.openxmlformats.org/drawingml/2006/table">
            <a:tbl>
              <a:tblPr firstRow="1" firstCol="1" bandRow="1">
                <a:tableStyleId>{5C22544A-7EE6-4342-B048-85BDC9FD1C3A}</a:tableStyleId>
              </a:tblPr>
              <a:tblGrid>
                <a:gridCol w="1009649">
                  <a:extLst>
                    <a:ext uri="{9D8B030D-6E8A-4147-A177-3AD203B41FA5}">
                      <a16:colId xmlns:a16="http://schemas.microsoft.com/office/drawing/2014/main" val="20000"/>
                    </a:ext>
                  </a:extLst>
                </a:gridCol>
                <a:gridCol w="3642275">
                  <a:extLst>
                    <a:ext uri="{9D8B030D-6E8A-4147-A177-3AD203B41FA5}">
                      <a16:colId xmlns:a16="http://schemas.microsoft.com/office/drawing/2014/main" val="20001"/>
                    </a:ext>
                  </a:extLst>
                </a:gridCol>
                <a:gridCol w="3815800">
                  <a:extLst>
                    <a:ext uri="{9D8B030D-6E8A-4147-A177-3AD203B41FA5}">
                      <a16:colId xmlns:a16="http://schemas.microsoft.com/office/drawing/2014/main" val="3918742814"/>
                    </a:ext>
                  </a:extLst>
                </a:gridCol>
              </a:tblGrid>
              <a:tr h="329749">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Objectives</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Early Learning Goals</a:t>
                      </a:r>
                    </a:p>
                  </a:txBody>
                  <a:tcPr marL="23581" marR="23581" marT="0" marB="0" anchor="ctr"/>
                </a:tc>
                <a:extLst>
                  <a:ext uri="{0D108BD9-81ED-4DB2-BD59-A6C34878D82A}">
                    <a16:rowId xmlns:a16="http://schemas.microsoft.com/office/drawing/2014/main" val="10000"/>
                  </a:ext>
                </a:extLst>
              </a:tr>
              <a:tr h="1477388">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Dance</a:t>
                      </a:r>
                    </a:p>
                  </a:txBody>
                  <a:tcPr marL="23581" marR="23581" marT="0" marB="0" anchor="ctr"/>
                </a:tc>
                <a:tc>
                  <a:txBody>
                    <a:bodyPr/>
                    <a:lstStyle/>
                    <a:p>
                      <a:pPr>
                        <a:lnSpc>
                          <a:spcPct val="107000"/>
                        </a:lnSpc>
                        <a:spcAft>
                          <a:spcPts val="600"/>
                        </a:spcAft>
                      </a:pPr>
                      <a:endParaRPr lang="en-GB" sz="800">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600"/>
                        </a:spcAft>
                      </a:pPr>
                      <a:r>
                        <a:rPr lang="en-GB" sz="800">
                          <a:effectLst/>
                          <a:latin typeface="Tahoma" panose="020B0604030504040204" pitchFamily="34" charset="0"/>
                          <a:ea typeface="Tahoma" panose="020B0604030504040204" pitchFamily="34" charset="0"/>
                          <a:cs typeface="Tahoma" panose="020B0604030504040204" pitchFamily="34" charset="0"/>
                        </a:rPr>
                        <a:t>Move in different way.</a:t>
                      </a:r>
                    </a:p>
                    <a:p>
                      <a:pPr>
                        <a:lnSpc>
                          <a:spcPct val="107000"/>
                        </a:lnSpc>
                        <a:spcAft>
                          <a:spcPts val="600"/>
                        </a:spcAft>
                      </a:pPr>
                      <a:r>
                        <a:rPr lang="en-GB" sz="800">
                          <a:effectLst/>
                          <a:latin typeface="Tahoma" panose="020B0604030504040204" pitchFamily="34" charset="0"/>
                          <a:ea typeface="Tahoma" panose="020B0604030504040204" pitchFamily="34" charset="0"/>
                          <a:cs typeface="Tahoma" panose="020B0604030504040204" pitchFamily="34" charset="0"/>
                        </a:rPr>
                        <a:t>Copy actions from a teacher. </a:t>
                      </a:r>
                    </a:p>
                    <a:p>
                      <a:pPr>
                        <a:lnSpc>
                          <a:spcPct val="107000"/>
                        </a:lnSpc>
                        <a:spcAft>
                          <a:spcPts val="600"/>
                        </a:spcAft>
                      </a:pPr>
                      <a:r>
                        <a:rPr lang="en-GB" sz="800">
                          <a:effectLst/>
                          <a:latin typeface="Tahoma" panose="020B0604030504040204" pitchFamily="34" charset="0"/>
                          <a:ea typeface="Tahoma" panose="020B0604030504040204" pitchFamily="34" charset="0"/>
                          <a:cs typeface="Tahoma" panose="020B0604030504040204" pitchFamily="34" charset="0"/>
                        </a:rPr>
                        <a:t>Move to the music. </a:t>
                      </a:r>
                    </a:p>
                    <a:p>
                      <a:pPr>
                        <a:lnSpc>
                          <a:spcPct val="107000"/>
                        </a:lnSpc>
                        <a:spcAft>
                          <a:spcPts val="600"/>
                        </a:spcAft>
                      </a:pPr>
                      <a:r>
                        <a:rPr lang="en-GB" sz="800">
                          <a:effectLst/>
                          <a:latin typeface="Tahoma" panose="020B0604030504040204" pitchFamily="34" charset="0"/>
                          <a:ea typeface="Tahoma" panose="020B0604030504040204" pitchFamily="34" charset="0"/>
                          <a:cs typeface="Tahoma" panose="020B0604030504040204" pitchFamily="34" charset="0"/>
                        </a:rPr>
                        <a:t>Copy actions from a partner.</a:t>
                      </a:r>
                    </a:p>
                    <a:p>
                      <a:pPr>
                        <a:lnSpc>
                          <a:spcPct val="107000"/>
                        </a:lnSpc>
                        <a:spcAft>
                          <a:spcPts val="600"/>
                        </a:spcAft>
                      </a:pPr>
                      <a:r>
                        <a:rPr lang="en-GB" sz="800">
                          <a:effectLst/>
                          <a:latin typeface="Tahoma" panose="020B0604030504040204" pitchFamily="34" charset="0"/>
                          <a:ea typeface="Tahoma" panose="020B0604030504040204" pitchFamily="34" charset="0"/>
                          <a:cs typeface="Tahoma" panose="020B0604030504040204" pitchFamily="34" charset="0"/>
                        </a:rPr>
                        <a:t>Create your own actions and movements. </a:t>
                      </a:r>
                    </a:p>
                  </a:txBody>
                  <a:tcPr marL="68580" marR="68580" marT="0" marB="0"/>
                </a:tc>
                <a:tc>
                  <a:txBody>
                    <a:bodyPr/>
                    <a:lstStyle/>
                    <a:p>
                      <a:pPr>
                        <a:lnSpc>
                          <a:spcPct val="107000"/>
                        </a:lnSpc>
                        <a:spcAft>
                          <a:spcPts val="600"/>
                        </a:spcAft>
                      </a:pPr>
                      <a:endParaRPr lang="en-GB" sz="800">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600"/>
                        </a:spcAft>
                      </a:pPr>
                      <a:r>
                        <a:rPr lang="en-GB" sz="800">
                          <a:effectLst/>
                          <a:latin typeface="Tahoma" panose="020B0604030504040204" pitchFamily="34" charset="0"/>
                          <a:ea typeface="Tahoma" panose="020B0604030504040204" pitchFamily="34" charset="0"/>
                          <a:cs typeface="Tahoma" panose="020B0604030504040204" pitchFamily="34" charset="0"/>
                        </a:rPr>
                        <a:t>Negotiate space and obstacles safely, with consideration for themselves and others. </a:t>
                      </a:r>
                    </a:p>
                    <a:p>
                      <a:pPr>
                        <a:lnSpc>
                          <a:spcPct val="107000"/>
                        </a:lnSpc>
                        <a:spcAft>
                          <a:spcPts val="600"/>
                        </a:spcAft>
                      </a:pPr>
                      <a:r>
                        <a:rPr lang="en-GB" sz="800">
                          <a:effectLst/>
                          <a:latin typeface="Tahoma" panose="020B0604030504040204" pitchFamily="34" charset="0"/>
                          <a:ea typeface="Tahoma" panose="020B0604030504040204" pitchFamily="34" charset="0"/>
                          <a:cs typeface="Tahoma" panose="020B0604030504040204" pitchFamily="34" charset="0"/>
                        </a:rPr>
                        <a:t>Be confident to try new activities and show independence, resilience, and perseverance in the face of challenges. </a:t>
                      </a:r>
                    </a:p>
                    <a:p>
                      <a:pPr>
                        <a:lnSpc>
                          <a:spcPct val="107000"/>
                        </a:lnSpc>
                        <a:spcAft>
                          <a:spcPts val="600"/>
                        </a:spcAft>
                      </a:pPr>
                      <a:r>
                        <a:rPr lang="en-GB" sz="800">
                          <a:effectLst/>
                          <a:latin typeface="Tahoma" panose="020B0604030504040204" pitchFamily="34" charset="0"/>
                          <a:ea typeface="Tahoma" panose="020B0604030504040204" pitchFamily="34" charset="0"/>
                          <a:cs typeface="Tahoma" panose="020B0604030504040204" pitchFamily="34" charset="0"/>
                        </a:rPr>
                        <a:t>Move energetically, such as running, jumping, dancing, hopping, skipping and climbing. </a:t>
                      </a:r>
                    </a:p>
                    <a:p>
                      <a:pPr>
                        <a:lnSpc>
                          <a:spcPct val="107000"/>
                        </a:lnSpc>
                        <a:spcAft>
                          <a:spcPts val="600"/>
                        </a:spcAft>
                      </a:pPr>
                      <a:r>
                        <a:rPr lang="en-GB" sz="800">
                          <a:effectLst/>
                          <a:latin typeface="Tahoma" panose="020B0604030504040204" pitchFamily="34" charset="0"/>
                          <a:ea typeface="Tahoma" panose="020B0604030504040204" pitchFamily="34" charset="0"/>
                          <a:cs typeface="Tahoma" panose="020B0604030504040204" pitchFamily="34" charset="0"/>
                        </a:rPr>
                        <a:t>Demonstrate strength, balance and coordination when playing. </a:t>
                      </a:r>
                    </a:p>
                    <a:p>
                      <a:pPr>
                        <a:lnSpc>
                          <a:spcPct val="107000"/>
                        </a:lnSpc>
                        <a:spcAft>
                          <a:spcPts val="600"/>
                        </a:spcAft>
                      </a:pPr>
                      <a:r>
                        <a:rPr lang="en-GB" sz="800">
                          <a:effectLst/>
                          <a:latin typeface="Tahoma" panose="020B0604030504040204" pitchFamily="34" charset="0"/>
                          <a:ea typeface="Tahoma" panose="020B0604030504040204" pitchFamily="34" charset="0"/>
                          <a:cs typeface="Tahoma" panose="020B0604030504040204" pitchFamily="34" charset="0"/>
                        </a:rPr>
                        <a:t>Form positive attachments to adult and friendship peers.</a:t>
                      </a:r>
                    </a:p>
                    <a:p>
                      <a:pPr>
                        <a:lnSpc>
                          <a:spcPct val="107000"/>
                        </a:lnSpc>
                        <a:spcAft>
                          <a:spcPts val="60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extLst>
                  <a:ext uri="{0D108BD9-81ED-4DB2-BD59-A6C34878D82A}">
                    <a16:rowId xmlns:a16="http://schemas.microsoft.com/office/drawing/2014/main" val="10001"/>
                  </a:ext>
                </a:extLst>
              </a:tr>
              <a:tr h="505718">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gridSpan="2">
                  <a:txBody>
                    <a:bodyPr/>
                    <a:lstStyle/>
                    <a:p>
                      <a:pPr marL="0" indent="0" algn="ctr">
                        <a:lnSpc>
                          <a:spcPct val="115000"/>
                        </a:lnSpc>
                        <a:spcAft>
                          <a:spcPts val="0"/>
                        </a:spcAft>
                        <a:buFont typeface="Arial" panose="020B0604020202020204" pitchFamily="34" charset="0"/>
                        <a:buNone/>
                      </a:pPr>
                      <a:r>
                        <a:rPr lang="en-GB" sz="800">
                          <a:effectLst/>
                          <a:latin typeface="Tahoma" panose="020B0604030504040204" pitchFamily="34" charset="0"/>
                          <a:ea typeface="Tahoma" panose="020B0604030504040204" pitchFamily="34" charset="0"/>
                          <a:cs typeface="Tahoma" panose="020B0604030504040204" pitchFamily="34" charset="0"/>
                        </a:rPr>
                        <a:t>Teamwork. Music. Movement. Counting. Count. Together. Create. Ideas. Dance. Impression. Mirror. Character. </a:t>
                      </a:r>
                    </a:p>
                  </a:txBody>
                  <a:tcPr marL="23581" marR="23581" marT="0" marB="0" anchor="ctr"/>
                </a:tc>
                <a:tc hMerge="1">
                  <a:txBody>
                    <a:bodyPr/>
                    <a:lstStyle/>
                    <a:p>
                      <a:pPr marL="0" indent="0" algn="l">
                        <a:lnSpc>
                          <a:spcPct val="115000"/>
                        </a:lnSpc>
                        <a:spcAft>
                          <a:spcPts val="0"/>
                        </a:spcAft>
                        <a:buFont typeface="Arial" panose="020B0604020202020204" pitchFamily="34" charset="0"/>
                        <a:buNone/>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476958427"/>
                  </a:ext>
                </a:extLst>
              </a:tr>
              <a:tr h="1547463">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Movement Development</a:t>
                      </a:r>
                    </a:p>
                  </a:txBody>
                  <a:tcPr marL="23581" marR="23581" marT="0" marB="0" anchor="ctr"/>
                </a:tc>
                <a:tc>
                  <a:txBody>
                    <a:bodyPr/>
                    <a:lstStyle/>
                    <a:p>
                      <a:endParaRPr lang="en-GB" sz="800">
                        <a:latin typeface="Tahoma" panose="020B0604030504040204" pitchFamily="34" charset="0"/>
                        <a:ea typeface="Tahoma" panose="020B0604030504040204" pitchFamily="34" charset="0"/>
                        <a:cs typeface="Tahoma" panose="020B0604030504040204" pitchFamily="34" charset="0"/>
                      </a:endParaRPr>
                    </a:p>
                    <a:p>
                      <a:r>
                        <a:rPr lang="en-GB" sz="800">
                          <a:latin typeface="Tahoma" panose="020B0604030504040204" pitchFamily="34" charset="0"/>
                          <a:ea typeface="Tahoma" panose="020B0604030504040204" pitchFamily="34" charset="0"/>
                          <a:cs typeface="Tahoma" panose="020B0604030504040204" pitchFamily="34" charset="0"/>
                        </a:rPr>
                        <a:t>Move and balance in different ways. </a:t>
                      </a:r>
                    </a:p>
                    <a:p>
                      <a:endParaRPr lang="en-GB" sz="800">
                        <a:latin typeface="Tahoma" panose="020B0604030504040204" pitchFamily="34" charset="0"/>
                        <a:ea typeface="Tahoma" panose="020B0604030504040204" pitchFamily="34" charset="0"/>
                        <a:cs typeface="Tahoma" panose="020B0604030504040204" pitchFamily="34" charset="0"/>
                      </a:endParaRPr>
                    </a:p>
                    <a:p>
                      <a:r>
                        <a:rPr lang="en-GB" sz="800">
                          <a:latin typeface="Tahoma" panose="020B0604030504040204" pitchFamily="34" charset="0"/>
                          <a:ea typeface="Tahoma" panose="020B0604030504040204" pitchFamily="34" charset="0"/>
                          <a:cs typeface="Tahoma" panose="020B0604030504040204" pitchFamily="34" charset="0"/>
                        </a:rPr>
                        <a:t>Move on, over and under equipment.</a:t>
                      </a:r>
                    </a:p>
                    <a:p>
                      <a:endParaRPr lang="en-GB" sz="800">
                        <a:latin typeface="Tahoma" panose="020B0604030504040204" pitchFamily="34" charset="0"/>
                        <a:ea typeface="Tahoma" panose="020B0604030504040204" pitchFamily="34" charset="0"/>
                        <a:cs typeface="Tahoma" panose="020B0604030504040204" pitchFamily="34" charset="0"/>
                      </a:endParaRPr>
                    </a:p>
                    <a:p>
                      <a:r>
                        <a:rPr lang="en-GB" sz="800">
                          <a:latin typeface="Tahoma" panose="020B0604030504040204" pitchFamily="34" charset="0"/>
                          <a:ea typeface="Tahoma" panose="020B0604030504040204" pitchFamily="34" charset="0"/>
                          <a:cs typeface="Tahoma" panose="020B0604030504040204" pitchFamily="34" charset="0"/>
                        </a:rPr>
                        <a:t>Play imagination games. </a:t>
                      </a:r>
                    </a:p>
                    <a:p>
                      <a:endParaRPr lang="en-GB" sz="800">
                        <a:latin typeface="Tahoma" panose="020B0604030504040204" pitchFamily="34" charset="0"/>
                        <a:ea typeface="Tahoma" panose="020B0604030504040204" pitchFamily="34" charset="0"/>
                        <a:cs typeface="Tahoma" panose="020B0604030504040204" pitchFamily="34" charset="0"/>
                      </a:endParaRPr>
                    </a:p>
                    <a:p>
                      <a:r>
                        <a:rPr lang="en-GB" sz="800">
                          <a:latin typeface="Tahoma" panose="020B0604030504040204" pitchFamily="34" charset="0"/>
                          <a:ea typeface="Tahoma" panose="020B0604030504040204" pitchFamily="34" charset="0"/>
                          <a:cs typeface="Tahoma" panose="020B0604030504040204" pitchFamily="34" charset="0"/>
                        </a:rPr>
                        <a:t>Move into space. </a:t>
                      </a:r>
                    </a:p>
                    <a:p>
                      <a:endParaRPr lang="en-GB" sz="800">
                        <a:latin typeface="Tahoma" panose="020B0604030504040204" pitchFamily="34" charset="0"/>
                        <a:ea typeface="Tahoma" panose="020B0604030504040204" pitchFamily="34" charset="0"/>
                        <a:cs typeface="Tahoma" panose="020B0604030504040204" pitchFamily="34" charset="0"/>
                      </a:endParaRPr>
                    </a:p>
                    <a:p>
                      <a:r>
                        <a:rPr lang="en-GB" sz="800">
                          <a:latin typeface="Tahoma" panose="020B0604030504040204" pitchFamily="34" charset="0"/>
                          <a:ea typeface="Tahoma" panose="020B0604030504040204" pitchFamily="34" charset="0"/>
                          <a:cs typeface="Tahoma" panose="020B0604030504040204" pitchFamily="34" charset="0"/>
                        </a:rPr>
                        <a:t>Take part in races and tag games. </a:t>
                      </a:r>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a:effectLst/>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a:effectLst/>
                          <a:latin typeface="Tahoma" panose="020B0604030504040204" pitchFamily="34" charset="0"/>
                          <a:ea typeface="Tahoma" panose="020B0604030504040204" pitchFamily="34" charset="0"/>
                          <a:cs typeface="Tahoma" panose="020B0604030504040204" pitchFamily="34" charset="0"/>
                        </a:rPr>
                        <a:t>Negotiate space and obstacles safely, with consideration for themselves and others.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a:effectLst/>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a:effectLst/>
                          <a:latin typeface="Tahoma" panose="020B0604030504040204" pitchFamily="34" charset="0"/>
                          <a:ea typeface="Tahoma" panose="020B0604030504040204" pitchFamily="34" charset="0"/>
                          <a:cs typeface="Tahoma" panose="020B0604030504040204" pitchFamily="34" charset="0"/>
                        </a:rPr>
                        <a:t>Demonstrate strength, balance and coordination when playing.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a:effectLst/>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a:effectLst/>
                          <a:latin typeface="Tahoma" panose="020B0604030504040204" pitchFamily="34" charset="0"/>
                          <a:ea typeface="Tahoma" panose="020B0604030504040204" pitchFamily="34" charset="0"/>
                          <a:cs typeface="Tahoma" panose="020B0604030504040204" pitchFamily="34" charset="0"/>
                        </a:rPr>
                        <a:t>Explain the reasons for rules, know right from wrong and try to behave accordingly.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a:effectLst/>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a:effectLst/>
                          <a:latin typeface="Tahoma" panose="020B0604030504040204" pitchFamily="34" charset="0"/>
                          <a:ea typeface="Tahoma" panose="020B0604030504040204" pitchFamily="34" charset="0"/>
                          <a:cs typeface="Tahoma" panose="020B0604030504040204" pitchFamily="34" charset="0"/>
                        </a:rPr>
                        <a:t>Be confident to try new activities and show independence, resilience, and perseverance in the face of challenges.</a:t>
                      </a:r>
                    </a:p>
                    <a:p>
                      <a:endParaRPr lang="en-GB" sz="800">
                        <a:latin typeface="Tahoma" panose="020B0604030504040204" pitchFamily="34" charset="0"/>
                        <a:ea typeface="Tahoma" panose="020B0604030504040204" pitchFamily="34" charset="0"/>
                        <a:cs typeface="Tahoma" panose="020B0604030504040204" pitchFamily="34" charset="0"/>
                      </a:endParaRPr>
                    </a:p>
                  </a:txBody>
                  <a:tcPr marL="68580" marR="68580" marT="0" marB="0"/>
                </a:tc>
                <a:extLst>
                  <a:ext uri="{0D108BD9-81ED-4DB2-BD59-A6C34878D82A}">
                    <a16:rowId xmlns:a16="http://schemas.microsoft.com/office/drawing/2014/main" val="10002"/>
                  </a:ext>
                </a:extLst>
              </a:tr>
              <a:tr h="857340">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gridSpan="2">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Control. Co-ordination. Slow/fast. High/low. Fluently. Free. Awareness. Walk. Space. Creative. Movements. Run.</a:t>
                      </a:r>
                    </a:p>
                  </a:txBody>
                  <a:tcPr marL="23581" marR="23581" marT="0" marB="0" anchor="ctr"/>
                </a:tc>
                <a:tc hMerge="1">
                  <a:txBody>
                    <a:bodyPr/>
                    <a:lstStyle/>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328625135"/>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5904656" cy="646331"/>
          </a:xfrm>
          <a:prstGeom prst="rect">
            <a:avLst/>
          </a:prstGeom>
          <a:noFill/>
        </p:spPr>
        <p:txBody>
          <a:bodyPr wrap="square" lIns="91440" tIns="45720" rIns="91440" bIns="45720" rtlCol="0" anchor="t">
            <a:spAutoFit/>
          </a:bodyPr>
          <a:lstStyle/>
          <a:p>
            <a:r>
              <a:rPr lang="en-GB" sz="3600" b="1">
                <a:solidFill>
                  <a:srgbClr val="002060"/>
                </a:solidFill>
                <a:latin typeface="Tahoma"/>
                <a:ea typeface="Tahoma"/>
                <a:cs typeface="Tahoma"/>
              </a:rPr>
              <a:t>	P.E  EYFS</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5"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8210550" y="620688"/>
            <a:ext cx="825945" cy="338554"/>
          </a:xfrm>
          <a:prstGeom prst="rect">
            <a:avLst/>
          </a:prstGeom>
          <a:noFill/>
        </p:spPr>
        <p:txBody>
          <a:bodyPr wrap="square" lIns="91440" tIns="45720" rIns="91440" bIns="45720" rtlCol="0" anchor="t">
            <a:spAutoFit/>
          </a:bodyPr>
          <a:lstStyle/>
          <a:p>
            <a:r>
              <a:rPr lang="en-GB" sz="1600" b="1">
                <a:solidFill>
                  <a:schemeClr val="tx2"/>
                </a:solidFill>
                <a:latin typeface="Tahoma"/>
                <a:ea typeface="Tahoma"/>
                <a:cs typeface="Tahoma"/>
                <a:hlinkClick r:id="rId6" action="ppaction://hlinksldjump">
                  <a:extLst>
                    <a:ext uri="{A12FA001-AC4F-418D-AE19-62706E023703}">
                      <ahyp:hlinkClr xmlns:ahyp="http://schemas.microsoft.com/office/drawing/2018/hyperlinkcolor" val="tx"/>
                    </a:ext>
                  </a:extLst>
                </a:hlinkClick>
              </a:rPr>
              <a:t>P.E</a:t>
            </a:r>
            <a:endParaRPr lang="en-GB" sz="1600"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nvGraphicFramePr>
        <p:xfrm>
          <a:off x="219076" y="959243"/>
          <a:ext cx="8467724" cy="5135553"/>
        </p:xfrm>
        <a:graphic>
          <a:graphicData uri="http://schemas.openxmlformats.org/drawingml/2006/table">
            <a:tbl>
              <a:tblPr firstRow="1" firstCol="1" bandRow="1">
                <a:tableStyleId>{5C22544A-7EE6-4342-B048-85BDC9FD1C3A}</a:tableStyleId>
              </a:tblPr>
              <a:tblGrid>
                <a:gridCol w="1009649">
                  <a:extLst>
                    <a:ext uri="{9D8B030D-6E8A-4147-A177-3AD203B41FA5}">
                      <a16:colId xmlns:a16="http://schemas.microsoft.com/office/drawing/2014/main" val="20000"/>
                    </a:ext>
                  </a:extLst>
                </a:gridCol>
                <a:gridCol w="3642275">
                  <a:extLst>
                    <a:ext uri="{9D8B030D-6E8A-4147-A177-3AD203B41FA5}">
                      <a16:colId xmlns:a16="http://schemas.microsoft.com/office/drawing/2014/main" val="20001"/>
                    </a:ext>
                  </a:extLst>
                </a:gridCol>
                <a:gridCol w="3815800">
                  <a:extLst>
                    <a:ext uri="{9D8B030D-6E8A-4147-A177-3AD203B41FA5}">
                      <a16:colId xmlns:a16="http://schemas.microsoft.com/office/drawing/2014/main" val="3918742814"/>
                    </a:ext>
                  </a:extLst>
                </a:gridCol>
              </a:tblGrid>
              <a:tr h="332719">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Objectives</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Early Learning Goals</a:t>
                      </a:r>
                    </a:p>
                  </a:txBody>
                  <a:tcPr marL="23581" marR="23581" marT="0" marB="0" anchor="ctr"/>
                </a:tc>
                <a:extLst>
                  <a:ext uri="{0D108BD9-81ED-4DB2-BD59-A6C34878D82A}">
                    <a16:rowId xmlns:a16="http://schemas.microsoft.com/office/drawing/2014/main" val="10000"/>
                  </a:ext>
                </a:extLst>
              </a:tr>
              <a:tr h="1600608">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Throwing and Catching</a:t>
                      </a:r>
                    </a:p>
                  </a:txBody>
                  <a:tcPr marL="23581" marR="23581" marT="0" marB="0" anchor="ctr"/>
                </a:tc>
                <a:tc>
                  <a:txBody>
                    <a:bodyPr/>
                    <a:lstStyle/>
                    <a:p>
                      <a:pPr>
                        <a:lnSpc>
                          <a:spcPct val="107000"/>
                        </a:lnSpc>
                        <a:spcAft>
                          <a:spcPts val="600"/>
                        </a:spcAft>
                      </a:pPr>
                      <a:endParaRPr lang="en-GB" sz="800">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600"/>
                        </a:spcAft>
                      </a:pPr>
                      <a:r>
                        <a:rPr lang="en-GB" sz="800">
                          <a:effectLst/>
                          <a:latin typeface="Tahoma" panose="020B0604030504040204" pitchFamily="34" charset="0"/>
                          <a:ea typeface="Tahoma" panose="020B0604030504040204" pitchFamily="34" charset="0"/>
                          <a:cs typeface="Tahoma" panose="020B0604030504040204" pitchFamily="34" charset="0"/>
                        </a:rPr>
                        <a:t>Move around with a ball. </a:t>
                      </a:r>
                    </a:p>
                    <a:p>
                      <a:pPr>
                        <a:lnSpc>
                          <a:spcPct val="107000"/>
                        </a:lnSpc>
                        <a:spcAft>
                          <a:spcPts val="600"/>
                        </a:spcAft>
                      </a:pPr>
                      <a:r>
                        <a:rPr lang="en-GB" sz="800">
                          <a:effectLst/>
                          <a:latin typeface="Tahoma" panose="020B0604030504040204" pitchFamily="34" charset="0"/>
                          <a:ea typeface="Tahoma" panose="020B0604030504040204" pitchFamily="34" charset="0"/>
                          <a:cs typeface="Tahoma" panose="020B0604030504040204" pitchFamily="34" charset="0"/>
                        </a:rPr>
                        <a:t>Move with a ball. </a:t>
                      </a:r>
                    </a:p>
                    <a:p>
                      <a:pPr>
                        <a:lnSpc>
                          <a:spcPct val="107000"/>
                        </a:lnSpc>
                        <a:spcAft>
                          <a:spcPts val="600"/>
                        </a:spcAft>
                      </a:pPr>
                      <a:r>
                        <a:rPr lang="en-GB" sz="800">
                          <a:effectLst/>
                          <a:latin typeface="Tahoma" panose="020B0604030504040204" pitchFamily="34" charset="0"/>
                          <a:ea typeface="Tahoma" panose="020B0604030504040204" pitchFamily="34" charset="0"/>
                          <a:cs typeface="Tahoma" panose="020B0604030504040204" pitchFamily="34" charset="0"/>
                        </a:rPr>
                        <a:t>Explore different body parts to move the ball. </a:t>
                      </a:r>
                    </a:p>
                    <a:p>
                      <a:pPr>
                        <a:lnSpc>
                          <a:spcPct val="107000"/>
                        </a:lnSpc>
                        <a:spcAft>
                          <a:spcPts val="600"/>
                        </a:spcAft>
                      </a:pPr>
                      <a:r>
                        <a:rPr lang="en-GB" sz="800">
                          <a:effectLst/>
                          <a:latin typeface="Tahoma" panose="020B0604030504040204" pitchFamily="34" charset="0"/>
                          <a:ea typeface="Tahoma" panose="020B0604030504040204" pitchFamily="34" charset="0"/>
                          <a:cs typeface="Tahoma" panose="020B0604030504040204" pitchFamily="34" charset="0"/>
                        </a:rPr>
                        <a:t>Explore how the ball moves. </a:t>
                      </a:r>
                    </a:p>
                    <a:p>
                      <a:pPr>
                        <a:lnSpc>
                          <a:spcPct val="107000"/>
                        </a:lnSpc>
                        <a:spcAft>
                          <a:spcPts val="600"/>
                        </a:spcAft>
                      </a:pPr>
                      <a:r>
                        <a:rPr lang="en-GB" sz="800">
                          <a:effectLst/>
                          <a:latin typeface="Tahoma" panose="020B0604030504040204" pitchFamily="34" charset="0"/>
                          <a:ea typeface="Tahoma" panose="020B0604030504040204" pitchFamily="34" charset="0"/>
                          <a:cs typeface="Tahoma" panose="020B0604030504040204" pitchFamily="34" charset="0"/>
                        </a:rPr>
                        <a:t>Play command games. </a:t>
                      </a:r>
                    </a:p>
                    <a:p>
                      <a:pPr>
                        <a:lnSpc>
                          <a:spcPct val="107000"/>
                        </a:lnSpc>
                        <a:spcAft>
                          <a:spcPts val="600"/>
                        </a:spcAft>
                      </a:pPr>
                      <a:endParaRPr lang="en-GB" sz="800">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60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nSpc>
                          <a:spcPct val="107000"/>
                        </a:lnSpc>
                        <a:spcAft>
                          <a:spcPts val="600"/>
                        </a:spcAft>
                      </a:pPr>
                      <a:endParaRPr lang="en-GB" sz="800">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600"/>
                        </a:spcAft>
                      </a:pPr>
                      <a:r>
                        <a:rPr lang="en-GB" sz="800">
                          <a:effectLst/>
                          <a:latin typeface="Tahoma" panose="020B0604030504040204" pitchFamily="34" charset="0"/>
                          <a:ea typeface="Tahoma" panose="020B0604030504040204" pitchFamily="34" charset="0"/>
                          <a:cs typeface="Tahoma" panose="020B0604030504040204" pitchFamily="34" charset="0"/>
                        </a:rPr>
                        <a:t>Negotiate space and obstacles safely, with consideration for themselves and others. </a:t>
                      </a:r>
                    </a:p>
                    <a:p>
                      <a:pPr>
                        <a:lnSpc>
                          <a:spcPct val="107000"/>
                        </a:lnSpc>
                        <a:spcAft>
                          <a:spcPts val="600"/>
                        </a:spcAft>
                      </a:pPr>
                      <a:r>
                        <a:rPr lang="en-GB" sz="800">
                          <a:effectLst/>
                          <a:latin typeface="Tahoma" panose="020B0604030504040204" pitchFamily="34" charset="0"/>
                          <a:ea typeface="Tahoma" panose="020B0604030504040204" pitchFamily="34" charset="0"/>
                          <a:cs typeface="Tahoma" panose="020B0604030504040204" pitchFamily="34" charset="0"/>
                        </a:rPr>
                        <a:t>Form positive relationships with adults and friendships with peers. </a:t>
                      </a:r>
                    </a:p>
                    <a:p>
                      <a:pPr>
                        <a:lnSpc>
                          <a:spcPct val="107000"/>
                        </a:lnSpc>
                        <a:spcAft>
                          <a:spcPts val="600"/>
                        </a:spcAft>
                      </a:pPr>
                      <a:r>
                        <a:rPr lang="en-GB" sz="800">
                          <a:effectLst/>
                          <a:latin typeface="Tahoma" panose="020B0604030504040204" pitchFamily="34" charset="0"/>
                          <a:ea typeface="Tahoma" panose="020B0604030504040204" pitchFamily="34" charset="0"/>
                          <a:cs typeface="Tahoma" panose="020B0604030504040204" pitchFamily="34" charset="0"/>
                        </a:rPr>
                        <a:t>Be confident to try new activities and show independence, resilience and perseverance in the face of challenges. </a:t>
                      </a:r>
                    </a:p>
                    <a:p>
                      <a:pPr>
                        <a:lnSpc>
                          <a:spcPct val="107000"/>
                        </a:lnSpc>
                        <a:spcAft>
                          <a:spcPts val="600"/>
                        </a:spcAft>
                      </a:pPr>
                      <a:r>
                        <a:rPr lang="en-GB" sz="800">
                          <a:effectLst/>
                          <a:latin typeface="Tahoma" panose="020B0604030504040204" pitchFamily="34" charset="0"/>
                          <a:ea typeface="Tahoma" panose="020B0604030504040204" pitchFamily="34" charset="0"/>
                          <a:cs typeface="Tahoma" panose="020B0604030504040204" pitchFamily="34" charset="0"/>
                        </a:rPr>
                        <a:t>Set and work towards simple goals, being able to wait for what they want and control their immediate impulses when appropriate. </a:t>
                      </a:r>
                    </a:p>
                    <a:p>
                      <a:pPr>
                        <a:lnSpc>
                          <a:spcPct val="107000"/>
                        </a:lnSpc>
                        <a:spcAft>
                          <a:spcPts val="60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extLst>
                  <a:ext uri="{0D108BD9-81ED-4DB2-BD59-A6C34878D82A}">
                    <a16:rowId xmlns:a16="http://schemas.microsoft.com/office/drawing/2014/main" val="10001"/>
                  </a:ext>
                </a:extLst>
              </a:tr>
              <a:tr h="510272">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gridSpan="2">
                  <a:txBody>
                    <a:bodyPr/>
                    <a:lstStyle/>
                    <a:p>
                      <a:pPr marL="0" indent="0" algn="ctr">
                        <a:lnSpc>
                          <a:spcPct val="115000"/>
                        </a:lnSpc>
                        <a:spcAft>
                          <a:spcPts val="0"/>
                        </a:spcAft>
                        <a:buFont typeface="Arial" panose="020B0604020202020204" pitchFamily="34" charset="0"/>
                        <a:buNone/>
                      </a:pPr>
                      <a:r>
                        <a:rPr lang="en-GB" sz="800">
                          <a:effectLst/>
                          <a:latin typeface="Tahoma" panose="020B0604030504040204" pitchFamily="34" charset="0"/>
                          <a:ea typeface="Tahoma" panose="020B0604030504040204" pitchFamily="34" charset="0"/>
                          <a:cs typeface="Tahoma" panose="020B0604030504040204" pitchFamily="34" charset="0"/>
                        </a:rPr>
                        <a:t>Throw. Catch. Watch. Aim. Target. Push. Roll/push. Kick. Hands. Bounce. Count. Ready. </a:t>
                      </a:r>
                    </a:p>
                  </a:txBody>
                  <a:tcPr marL="23581" marR="23581" marT="0" marB="0" anchor="ctr"/>
                </a:tc>
                <a:tc hMerge="1">
                  <a:txBody>
                    <a:bodyPr/>
                    <a:lstStyle/>
                    <a:p>
                      <a:pPr marL="0" indent="0" algn="l">
                        <a:lnSpc>
                          <a:spcPct val="115000"/>
                        </a:lnSpc>
                        <a:spcAft>
                          <a:spcPts val="0"/>
                        </a:spcAft>
                        <a:buFont typeface="Arial" panose="020B0604020202020204" pitchFamily="34" charset="0"/>
                        <a:buNone/>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476958427"/>
                  </a:ext>
                </a:extLst>
              </a:tr>
              <a:tr h="1561399">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Ball skills </a:t>
                      </a:r>
                    </a:p>
                  </a:txBody>
                  <a:tcPr marL="23581" marR="23581" marT="0" marB="0" anchor="ctr"/>
                </a:tc>
                <a:tc>
                  <a:txBody>
                    <a:bodyPr/>
                    <a:lstStyle/>
                    <a:p>
                      <a:endParaRPr lang="en-GB" sz="800">
                        <a:latin typeface="Tahoma" panose="020B0604030504040204" pitchFamily="34" charset="0"/>
                        <a:ea typeface="Tahoma" panose="020B0604030504040204" pitchFamily="34" charset="0"/>
                        <a:cs typeface="Tahoma" panose="020B0604030504040204" pitchFamily="34" charset="0"/>
                      </a:endParaRPr>
                    </a:p>
                    <a:p>
                      <a:r>
                        <a:rPr lang="en-GB" sz="800">
                          <a:latin typeface="Tahoma" panose="020B0604030504040204" pitchFamily="34" charset="0"/>
                          <a:ea typeface="Tahoma" panose="020B0604030504040204" pitchFamily="34" charset="0"/>
                          <a:cs typeface="Tahoma" panose="020B0604030504040204" pitchFamily="34" charset="0"/>
                        </a:rPr>
                        <a:t>Explore a ball.</a:t>
                      </a:r>
                    </a:p>
                    <a:p>
                      <a:endParaRPr lang="en-GB" sz="800">
                        <a:latin typeface="Tahoma" panose="020B0604030504040204" pitchFamily="34" charset="0"/>
                        <a:ea typeface="Tahoma" panose="020B0604030504040204" pitchFamily="34" charset="0"/>
                        <a:cs typeface="Tahoma" panose="020B0604030504040204" pitchFamily="34" charset="0"/>
                      </a:endParaRPr>
                    </a:p>
                    <a:p>
                      <a:r>
                        <a:rPr lang="en-GB" sz="800">
                          <a:latin typeface="Tahoma" panose="020B0604030504040204" pitchFamily="34" charset="0"/>
                          <a:ea typeface="Tahoma" panose="020B0604030504040204" pitchFamily="34" charset="0"/>
                          <a:cs typeface="Tahoma" panose="020B0604030504040204" pitchFamily="34" charset="0"/>
                        </a:rPr>
                        <a:t>Move the ball around the body. </a:t>
                      </a:r>
                    </a:p>
                    <a:p>
                      <a:endParaRPr lang="en-GB" sz="800">
                        <a:latin typeface="Tahoma" panose="020B0604030504040204" pitchFamily="34" charset="0"/>
                        <a:ea typeface="Tahoma" panose="020B0604030504040204" pitchFamily="34" charset="0"/>
                        <a:cs typeface="Tahoma" panose="020B0604030504040204" pitchFamily="34" charset="0"/>
                      </a:endParaRPr>
                    </a:p>
                    <a:p>
                      <a:r>
                        <a:rPr lang="en-GB" sz="800">
                          <a:latin typeface="Tahoma" panose="020B0604030504040204" pitchFamily="34" charset="0"/>
                          <a:ea typeface="Tahoma" panose="020B0604030504040204" pitchFamily="34" charset="0"/>
                          <a:cs typeface="Tahoma" panose="020B0604030504040204" pitchFamily="34" charset="0"/>
                        </a:rPr>
                        <a:t>Travel with the ball. </a:t>
                      </a:r>
                    </a:p>
                    <a:p>
                      <a:endParaRPr lang="en-GB" sz="800">
                        <a:latin typeface="Tahoma" panose="020B0604030504040204" pitchFamily="34" charset="0"/>
                        <a:ea typeface="Tahoma" panose="020B0604030504040204" pitchFamily="34" charset="0"/>
                        <a:cs typeface="Tahoma" panose="020B0604030504040204" pitchFamily="34" charset="0"/>
                      </a:endParaRPr>
                    </a:p>
                    <a:p>
                      <a:r>
                        <a:rPr lang="en-GB" sz="800">
                          <a:latin typeface="Tahoma" panose="020B0604030504040204" pitchFamily="34" charset="0"/>
                          <a:ea typeface="Tahoma" panose="020B0604030504040204" pitchFamily="34" charset="0"/>
                          <a:cs typeface="Tahoma" panose="020B0604030504040204" pitchFamily="34" charset="0"/>
                        </a:rPr>
                        <a:t>Play with others.</a:t>
                      </a:r>
                    </a:p>
                    <a:p>
                      <a:endParaRPr lang="en-GB" sz="800">
                        <a:latin typeface="Tahoma" panose="020B0604030504040204" pitchFamily="34" charset="0"/>
                        <a:ea typeface="Tahoma" panose="020B0604030504040204" pitchFamily="34" charset="0"/>
                        <a:cs typeface="Tahoma" panose="020B0604030504040204" pitchFamily="34" charset="0"/>
                      </a:endParaRPr>
                    </a:p>
                    <a:p>
                      <a:r>
                        <a:rPr lang="en-GB" sz="800">
                          <a:latin typeface="Tahoma" panose="020B0604030504040204" pitchFamily="34" charset="0"/>
                          <a:ea typeface="Tahoma" panose="020B0604030504040204" pitchFamily="34" charset="0"/>
                          <a:cs typeface="Tahoma" panose="020B0604030504040204" pitchFamily="34" charset="0"/>
                        </a:rPr>
                        <a:t>Throw a ball. </a:t>
                      </a:r>
                    </a:p>
                  </a:txBody>
                  <a:tcPr marL="68580" marR="68580" marT="0" marB="0"/>
                </a:tc>
                <a:tc>
                  <a:txBody>
                    <a:bodyPr/>
                    <a:lstStyle/>
                    <a:p>
                      <a:endParaRPr lang="en-GB" sz="800">
                        <a:latin typeface="Tahoma" panose="020B0604030504040204" pitchFamily="34" charset="0"/>
                        <a:ea typeface="Tahoma" panose="020B0604030504040204" pitchFamily="34" charset="0"/>
                        <a:cs typeface="Tahoma" panose="020B0604030504040204" pitchFamily="34" charset="0"/>
                      </a:endParaRPr>
                    </a:p>
                    <a:p>
                      <a:r>
                        <a:rPr lang="en-GB" sz="800">
                          <a:latin typeface="Tahoma" panose="020B0604030504040204" pitchFamily="34" charset="0"/>
                          <a:ea typeface="Tahoma" panose="020B0604030504040204" pitchFamily="34" charset="0"/>
                          <a:cs typeface="Tahoma" panose="020B0604030504040204" pitchFamily="34" charset="0"/>
                        </a:rPr>
                        <a:t>Set and work towards simple goals, being able to wait for what they want and control their immediate impulses when appropriate. </a:t>
                      </a:r>
                    </a:p>
                    <a:p>
                      <a:endParaRPr lang="en-GB" sz="800">
                        <a:latin typeface="Tahoma" panose="020B0604030504040204" pitchFamily="34" charset="0"/>
                        <a:ea typeface="Tahoma" panose="020B0604030504040204" pitchFamily="34" charset="0"/>
                        <a:cs typeface="Tahoma" panose="020B0604030504040204" pitchFamily="34" charset="0"/>
                      </a:endParaRPr>
                    </a:p>
                    <a:p>
                      <a:r>
                        <a:rPr lang="en-GB" sz="800">
                          <a:latin typeface="Tahoma" panose="020B0604030504040204" pitchFamily="34" charset="0"/>
                          <a:ea typeface="Tahoma" panose="020B0604030504040204" pitchFamily="34" charset="0"/>
                          <a:cs typeface="Tahoma" panose="020B0604030504040204" pitchFamily="34" charset="0"/>
                        </a:rPr>
                        <a:t>Work and play cooperatively and take turns with others. </a:t>
                      </a:r>
                    </a:p>
                    <a:p>
                      <a:endParaRPr lang="en-GB" sz="800">
                        <a:latin typeface="Tahoma" panose="020B0604030504040204" pitchFamily="34" charset="0"/>
                        <a:ea typeface="Tahoma" panose="020B0604030504040204" pitchFamily="34" charset="0"/>
                        <a:cs typeface="Tahoma" panose="020B0604030504040204" pitchFamily="34" charset="0"/>
                      </a:endParaRPr>
                    </a:p>
                    <a:p>
                      <a:r>
                        <a:rPr lang="en-GB" sz="800">
                          <a:latin typeface="Tahoma" panose="020B0604030504040204" pitchFamily="34" charset="0"/>
                          <a:ea typeface="Tahoma" panose="020B0604030504040204" pitchFamily="34" charset="0"/>
                          <a:cs typeface="Tahoma" panose="020B0604030504040204" pitchFamily="34" charset="0"/>
                        </a:rPr>
                        <a:t>Explain the reasons for rules, know right from wrong and try to behave accordingly. </a:t>
                      </a:r>
                    </a:p>
                    <a:p>
                      <a:endParaRPr lang="en-GB" sz="800">
                        <a:latin typeface="Tahoma" panose="020B0604030504040204" pitchFamily="34" charset="0"/>
                        <a:ea typeface="Tahoma" panose="020B0604030504040204" pitchFamily="34" charset="0"/>
                        <a:cs typeface="Tahoma" panose="020B0604030504040204" pitchFamily="34" charset="0"/>
                      </a:endParaRPr>
                    </a:p>
                    <a:p>
                      <a:r>
                        <a:rPr lang="en-GB" sz="800">
                          <a:latin typeface="Tahoma" panose="020B0604030504040204" pitchFamily="34" charset="0"/>
                          <a:ea typeface="Tahoma" panose="020B0604030504040204" pitchFamily="34" charset="0"/>
                          <a:cs typeface="Tahoma" panose="020B0604030504040204" pitchFamily="34" charset="0"/>
                        </a:rPr>
                        <a:t>Demonstrate strength, balance and coordination when playing. </a:t>
                      </a:r>
                    </a:p>
                    <a:p>
                      <a:endParaRPr lang="en-GB" sz="800">
                        <a:latin typeface="Tahoma" panose="020B0604030504040204" pitchFamily="34" charset="0"/>
                        <a:ea typeface="Tahoma" panose="020B0604030504040204" pitchFamily="34" charset="0"/>
                        <a:cs typeface="Tahoma" panose="020B0604030504040204" pitchFamily="34" charset="0"/>
                      </a:endParaRPr>
                    </a:p>
                    <a:p>
                      <a:r>
                        <a:rPr lang="en-GB" sz="800">
                          <a:latin typeface="Tahoma" panose="020B0604030504040204" pitchFamily="34" charset="0"/>
                          <a:ea typeface="Tahoma" panose="020B0604030504040204" pitchFamily="34" charset="0"/>
                          <a:cs typeface="Tahoma" panose="020B0604030504040204" pitchFamily="34" charset="0"/>
                        </a:rPr>
                        <a:t>Move energetically, such as running, jumping, dancing, hopping, skipping and climbing.</a:t>
                      </a:r>
                    </a:p>
                    <a:p>
                      <a:endParaRPr lang="en-GB" sz="800">
                        <a:latin typeface="Tahoma" panose="020B0604030504040204" pitchFamily="34" charset="0"/>
                        <a:ea typeface="Tahoma" panose="020B0604030504040204" pitchFamily="34" charset="0"/>
                        <a:cs typeface="Tahoma" panose="020B0604030504040204" pitchFamily="34" charset="0"/>
                      </a:endParaRPr>
                    </a:p>
                    <a:p>
                      <a:r>
                        <a:rPr lang="en-GB" sz="800">
                          <a:latin typeface="Tahoma" panose="020B0604030504040204" pitchFamily="34" charset="0"/>
                          <a:ea typeface="Tahoma" panose="020B0604030504040204" pitchFamily="34" charset="0"/>
                          <a:cs typeface="Tahoma" panose="020B0604030504040204" pitchFamily="34" charset="0"/>
                        </a:rPr>
                        <a:t>Show an understanding of their own feelings and those of others, and begin to regulate their behaviour accordingly. </a:t>
                      </a:r>
                    </a:p>
                  </a:txBody>
                  <a:tcPr marL="68580" marR="68580" marT="0" marB="0"/>
                </a:tc>
                <a:extLst>
                  <a:ext uri="{0D108BD9-81ED-4DB2-BD59-A6C34878D82A}">
                    <a16:rowId xmlns:a16="http://schemas.microsoft.com/office/drawing/2014/main" val="10002"/>
                  </a:ext>
                </a:extLst>
              </a:tr>
              <a:tr h="741234">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gridSpan="2">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Collect. Ball control. Games. Bounce. Count. Hand. High. Explore. Safety. Height. </a:t>
                      </a:r>
                    </a:p>
                  </a:txBody>
                  <a:tcPr marL="23581" marR="23581" marT="0" marB="0" anchor="ctr"/>
                </a:tc>
                <a:tc hMerge="1">
                  <a:txBody>
                    <a:bodyPr/>
                    <a:lstStyle/>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989795722"/>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5904656" cy="646331"/>
          </a:xfrm>
          <a:prstGeom prst="rect">
            <a:avLst/>
          </a:prstGeom>
          <a:noFill/>
        </p:spPr>
        <p:txBody>
          <a:bodyPr wrap="square" lIns="91440" tIns="45720" rIns="91440" bIns="45720" rtlCol="0" anchor="t">
            <a:spAutoFit/>
          </a:bodyPr>
          <a:lstStyle/>
          <a:p>
            <a:r>
              <a:rPr lang="en-GB" sz="3600" b="1">
                <a:solidFill>
                  <a:srgbClr val="002060"/>
                </a:solidFill>
                <a:latin typeface="Tahoma"/>
                <a:ea typeface="Tahoma"/>
                <a:cs typeface="Tahoma"/>
              </a:rPr>
              <a:t>	P.E Years 1 to 2</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3"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8210550" y="620688"/>
            <a:ext cx="825945" cy="338554"/>
          </a:xfrm>
          <a:prstGeom prst="rect">
            <a:avLst/>
          </a:prstGeom>
          <a:noFill/>
        </p:spPr>
        <p:txBody>
          <a:bodyPr wrap="square" lIns="91440" tIns="45720" rIns="91440" bIns="45720" rtlCol="0" anchor="t">
            <a:spAutoFit/>
          </a:bodyPr>
          <a:lstStyle/>
          <a:p>
            <a:r>
              <a:rPr lang="en-GB" sz="1600" b="1">
                <a:solidFill>
                  <a:schemeClr val="tx2"/>
                </a:solidFill>
                <a:latin typeface="Tahoma"/>
                <a:ea typeface="Tahoma"/>
                <a:cs typeface="Tahoma"/>
                <a:hlinkClick r:id="rId4" action="ppaction://hlinksldjump">
                  <a:extLst>
                    <a:ext uri="{A12FA001-AC4F-418D-AE19-62706E023703}">
                      <ahyp:hlinkClr xmlns:ahyp="http://schemas.microsoft.com/office/drawing/2018/hyperlinkcolor" val="tx"/>
                    </a:ext>
                  </a:extLst>
                </a:hlinkClick>
              </a:rPr>
              <a:t>P.E</a:t>
            </a:r>
            <a:endParaRPr lang="en-GB" sz="1600"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836733287"/>
              </p:ext>
            </p:extLst>
          </p:nvPr>
        </p:nvGraphicFramePr>
        <p:xfrm>
          <a:off x="248210" y="959242"/>
          <a:ext cx="6094516" cy="5392014"/>
        </p:xfrm>
        <a:graphic>
          <a:graphicData uri="http://schemas.openxmlformats.org/drawingml/2006/table">
            <a:tbl>
              <a:tblPr firstRow="1" firstCol="1" bandRow="1">
                <a:tableStyleId>{5C22544A-7EE6-4342-B048-85BDC9FD1C3A}</a:tableStyleId>
              </a:tblPr>
              <a:tblGrid>
                <a:gridCol w="995728">
                  <a:extLst>
                    <a:ext uri="{9D8B030D-6E8A-4147-A177-3AD203B41FA5}">
                      <a16:colId xmlns:a16="http://schemas.microsoft.com/office/drawing/2014/main" val="20000"/>
                    </a:ext>
                  </a:extLst>
                </a:gridCol>
                <a:gridCol w="2549034">
                  <a:extLst>
                    <a:ext uri="{9D8B030D-6E8A-4147-A177-3AD203B41FA5}">
                      <a16:colId xmlns:a16="http://schemas.microsoft.com/office/drawing/2014/main" val="20001"/>
                    </a:ext>
                  </a:extLst>
                </a:gridCol>
                <a:gridCol w="2549754">
                  <a:extLst>
                    <a:ext uri="{9D8B030D-6E8A-4147-A177-3AD203B41FA5}">
                      <a16:colId xmlns:a16="http://schemas.microsoft.com/office/drawing/2014/main" val="20002"/>
                    </a:ext>
                  </a:extLst>
                </a:gridCol>
              </a:tblGrid>
              <a:tr h="391256">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1</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2</a:t>
                      </a:r>
                    </a:p>
                  </a:txBody>
                  <a:tcPr marL="23581" marR="23581" marT="0" marB="0" anchor="ctr"/>
                </a:tc>
                <a:extLst>
                  <a:ext uri="{0D108BD9-81ED-4DB2-BD59-A6C34878D82A}">
                    <a16:rowId xmlns:a16="http://schemas.microsoft.com/office/drawing/2014/main" val="10000"/>
                  </a:ext>
                </a:extLst>
              </a:tr>
              <a:tr h="1554627">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Athletics</a:t>
                      </a:r>
                    </a:p>
                  </a:txBody>
                  <a:tcPr marL="23581" marR="23581" marT="0" marB="0" anchor="ctr"/>
                </a:tc>
                <a:tc>
                  <a:txBody>
                    <a:bodyPr/>
                    <a:lstStyle/>
                    <a:p>
                      <a:pPr>
                        <a:lnSpc>
                          <a:spcPct val="107000"/>
                        </a:lnSpc>
                        <a:spcAft>
                          <a:spcPts val="600"/>
                        </a:spcAft>
                      </a:pPr>
                      <a:r>
                        <a:rPr lang="en-GB" sz="800">
                          <a:effectLst/>
                          <a:latin typeface="Tahoma" panose="020B0604030504040204" pitchFamily="34" charset="0"/>
                          <a:ea typeface="Tahoma" panose="020B0604030504040204" pitchFamily="34" charset="0"/>
                          <a:cs typeface="Tahoma" panose="020B0604030504040204" pitchFamily="34" charset="0"/>
                        </a:rPr>
                        <a:t>Move into space.</a:t>
                      </a:r>
                    </a:p>
                    <a:p>
                      <a:pPr>
                        <a:lnSpc>
                          <a:spcPct val="107000"/>
                        </a:lnSpc>
                        <a:spcAft>
                          <a:spcPts val="600"/>
                        </a:spcAft>
                      </a:pPr>
                      <a:r>
                        <a:rPr lang="en-GB" sz="800">
                          <a:effectLst/>
                          <a:latin typeface="Tahoma" panose="020B0604030504040204" pitchFamily="34" charset="0"/>
                          <a:ea typeface="Tahoma" panose="020B0604030504040204" pitchFamily="34" charset="0"/>
                          <a:cs typeface="Tahoma" panose="020B0604030504040204" pitchFamily="34" charset="0"/>
                        </a:rPr>
                        <a:t>Throw underarm.</a:t>
                      </a:r>
                    </a:p>
                    <a:p>
                      <a:pPr>
                        <a:lnSpc>
                          <a:spcPct val="107000"/>
                        </a:lnSpc>
                        <a:spcAft>
                          <a:spcPts val="600"/>
                        </a:spcAft>
                      </a:pPr>
                      <a:r>
                        <a:rPr lang="en-GB" sz="800">
                          <a:effectLst/>
                          <a:latin typeface="Tahoma" panose="020B0604030504040204" pitchFamily="34" charset="0"/>
                          <a:ea typeface="Tahoma" panose="020B0604030504040204" pitchFamily="34" charset="0"/>
                          <a:cs typeface="Tahoma" panose="020B0604030504040204" pitchFamily="34" charset="0"/>
                        </a:rPr>
                        <a:t>Land safely when jumping.</a:t>
                      </a:r>
                    </a:p>
                    <a:p>
                      <a:pPr>
                        <a:lnSpc>
                          <a:spcPct val="107000"/>
                        </a:lnSpc>
                        <a:spcAft>
                          <a:spcPts val="600"/>
                        </a:spcAft>
                      </a:pPr>
                      <a:r>
                        <a:rPr lang="en-GB" sz="800">
                          <a:effectLst/>
                          <a:latin typeface="Tahoma" panose="020B0604030504040204" pitchFamily="34" charset="0"/>
                          <a:ea typeface="Tahoma" panose="020B0604030504040204" pitchFamily="34" charset="0"/>
                          <a:cs typeface="Tahoma" panose="020B0604030504040204" pitchFamily="34" charset="0"/>
                        </a:rPr>
                        <a:t>Run and jump on the balls of your feet.</a:t>
                      </a:r>
                    </a:p>
                    <a:p>
                      <a:pPr>
                        <a:lnSpc>
                          <a:spcPct val="107000"/>
                        </a:lnSpc>
                        <a:spcAft>
                          <a:spcPts val="600"/>
                        </a:spcAft>
                      </a:pPr>
                      <a:r>
                        <a:rPr lang="en-GB" sz="800">
                          <a:effectLst/>
                          <a:latin typeface="Tahoma" panose="020B0604030504040204" pitchFamily="34" charset="0"/>
                          <a:ea typeface="Tahoma" panose="020B0604030504040204" pitchFamily="34" charset="0"/>
                          <a:cs typeface="Tahoma" panose="020B0604030504040204" pitchFamily="34" charset="0"/>
                        </a:rPr>
                        <a:t>Throw towards a target.</a:t>
                      </a:r>
                    </a:p>
                    <a:p>
                      <a:pPr>
                        <a:lnSpc>
                          <a:spcPct val="107000"/>
                        </a:lnSpc>
                        <a:spcAft>
                          <a:spcPts val="600"/>
                        </a:spcAft>
                      </a:pPr>
                      <a:r>
                        <a:rPr lang="en-GB" sz="800">
                          <a:effectLst/>
                          <a:latin typeface="Tahoma" panose="020B0604030504040204" pitchFamily="34" charset="0"/>
                          <a:ea typeface="Tahoma" panose="020B0604030504040204" pitchFamily="34" charset="0"/>
                          <a:cs typeface="Tahoma" panose="020B0604030504040204" pitchFamily="34" charset="0"/>
                        </a:rPr>
                        <a:t>Play games using throwing accuracy.</a:t>
                      </a:r>
                    </a:p>
                  </a:txBody>
                  <a:tcPr marL="68580" marR="68580" marT="0" marB="0"/>
                </a:tc>
                <a:tc>
                  <a:txBody>
                    <a:bodyPr/>
                    <a:lstStyle/>
                    <a:p>
                      <a:pPr>
                        <a:lnSpc>
                          <a:spcPct val="107000"/>
                        </a:lnSpc>
                        <a:spcAft>
                          <a:spcPts val="600"/>
                        </a:spcAft>
                      </a:pPr>
                      <a:r>
                        <a:rPr lang="en-GB" sz="800">
                          <a:effectLst/>
                          <a:latin typeface="Tahoma" panose="020B0604030504040204" pitchFamily="34" charset="0"/>
                          <a:ea typeface="Tahoma" panose="020B0604030504040204" pitchFamily="34" charset="0"/>
                          <a:cs typeface="Tahoma" panose="020B0604030504040204" pitchFamily="34" charset="0"/>
                        </a:rPr>
                        <a:t>Run with control.</a:t>
                      </a:r>
                    </a:p>
                    <a:p>
                      <a:pPr>
                        <a:lnSpc>
                          <a:spcPct val="107000"/>
                        </a:lnSpc>
                        <a:spcAft>
                          <a:spcPts val="600"/>
                        </a:spcAft>
                      </a:pPr>
                      <a:r>
                        <a:rPr lang="en-GB" sz="800">
                          <a:effectLst/>
                          <a:latin typeface="Tahoma" panose="020B0604030504040204" pitchFamily="34" charset="0"/>
                          <a:ea typeface="Tahoma" panose="020B0604030504040204" pitchFamily="34" charset="0"/>
                          <a:cs typeface="Tahoma" panose="020B0604030504040204" pitchFamily="34" charset="0"/>
                        </a:rPr>
                        <a:t>Control your body and equipment when throwing.</a:t>
                      </a:r>
                    </a:p>
                    <a:p>
                      <a:pPr>
                        <a:lnSpc>
                          <a:spcPct val="107000"/>
                        </a:lnSpc>
                        <a:spcAft>
                          <a:spcPts val="600"/>
                        </a:spcAft>
                      </a:pPr>
                      <a:r>
                        <a:rPr lang="en-GB" sz="800">
                          <a:effectLst/>
                          <a:latin typeface="Tahoma" panose="020B0604030504040204" pitchFamily="34" charset="0"/>
                          <a:ea typeface="Tahoma" panose="020B0604030504040204" pitchFamily="34" charset="0"/>
                          <a:cs typeface="Tahoma" panose="020B0604030504040204" pitchFamily="34" charset="0"/>
                        </a:rPr>
                        <a:t>Run with the correct arm technique.</a:t>
                      </a:r>
                    </a:p>
                    <a:p>
                      <a:pPr>
                        <a:lnSpc>
                          <a:spcPct val="107000"/>
                        </a:lnSpc>
                        <a:spcAft>
                          <a:spcPts val="600"/>
                        </a:spcAft>
                      </a:pPr>
                      <a:r>
                        <a:rPr lang="en-GB" sz="800">
                          <a:effectLst/>
                          <a:latin typeface="Tahoma" panose="020B0604030504040204" pitchFamily="34" charset="0"/>
                          <a:ea typeface="Tahoma" panose="020B0604030504040204" pitchFamily="34" charset="0"/>
                          <a:cs typeface="Tahoma" panose="020B0604030504040204" pitchFamily="34" charset="0"/>
                        </a:rPr>
                        <a:t>Run and jump on the balls of your feet.</a:t>
                      </a:r>
                    </a:p>
                    <a:p>
                      <a:pPr>
                        <a:lnSpc>
                          <a:spcPct val="107000"/>
                        </a:lnSpc>
                        <a:spcAft>
                          <a:spcPts val="600"/>
                        </a:spcAft>
                      </a:pPr>
                      <a:r>
                        <a:rPr lang="en-GB" sz="800">
                          <a:effectLst/>
                          <a:latin typeface="Tahoma" panose="020B0604030504040204" pitchFamily="34" charset="0"/>
                          <a:ea typeface="Tahoma" panose="020B0604030504040204" pitchFamily="34" charset="0"/>
                          <a:cs typeface="Tahoma" panose="020B0604030504040204" pitchFamily="34" charset="0"/>
                        </a:rPr>
                        <a:t>Show a correct pull-throw technique.</a:t>
                      </a:r>
                    </a:p>
                    <a:p>
                      <a:pPr>
                        <a:lnSpc>
                          <a:spcPct val="107000"/>
                        </a:lnSpc>
                        <a:spcAft>
                          <a:spcPts val="600"/>
                        </a:spcAft>
                      </a:pPr>
                      <a:r>
                        <a:rPr lang="en-GB" sz="800">
                          <a:effectLst/>
                          <a:latin typeface="Tahoma" panose="020B0604030504040204" pitchFamily="34" charset="0"/>
                          <a:ea typeface="Tahoma" panose="020B0604030504040204" pitchFamily="34" charset="0"/>
                          <a:cs typeface="Tahoma" panose="020B0604030504040204" pitchFamily="34" charset="0"/>
                        </a:rPr>
                        <a:t>Compete against yourself.</a:t>
                      </a:r>
                    </a:p>
                  </a:txBody>
                  <a:tcPr marL="68580" marR="68580" marT="0" marB="0"/>
                </a:tc>
                <a:extLst>
                  <a:ext uri="{0D108BD9-81ED-4DB2-BD59-A6C34878D82A}">
                    <a16:rowId xmlns:a16="http://schemas.microsoft.com/office/drawing/2014/main" val="10001"/>
                  </a:ext>
                </a:extLst>
              </a:tr>
              <a:tr h="600047">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marL="0" marR="0" lvl="0" indent="0" algn="ctr" defTabSz="914400" rtl="0" eaLnBrk="1" fontAlgn="auto" latinLnBrk="0" hangingPunct="1">
                        <a:lnSpc>
                          <a:spcPct val="115000"/>
                        </a:lnSpc>
                        <a:spcBef>
                          <a:spcPts val="0"/>
                        </a:spcBef>
                        <a:spcAft>
                          <a:spcPts val="0"/>
                        </a:spcAft>
                        <a:buClrTx/>
                        <a:buSzTx/>
                        <a:buFont typeface="Arial" panose="020B0604020202020204" pitchFamily="34" charset="0"/>
                        <a:buNone/>
                        <a:tabLst/>
                        <a:defRPr/>
                      </a:pPr>
                      <a:r>
                        <a:rPr lang="en-GB" sz="800">
                          <a:latin typeface="Tahoma" panose="020B0604030504040204" pitchFamily="34" charset="0"/>
                          <a:ea typeface="Tahoma" panose="020B0604030504040204" pitchFamily="34" charset="0"/>
                          <a:cs typeface="Tahoma" panose="020B0604030504040204" pitchFamily="34" charset="0"/>
                        </a:rPr>
                        <a:t>Jump • Coordination • Movement • Aim • Throw • Landing • Teamwork • Measure • Target • Balance • Improve</a:t>
                      </a:r>
                      <a:endParaRPr lang="en-GB" sz="80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a:latin typeface="Tahoma" panose="020B0604030504040204" pitchFamily="34" charset="0"/>
                          <a:ea typeface="Tahoma" panose="020B0604030504040204" pitchFamily="34" charset="0"/>
                          <a:cs typeface="Tahoma" panose="020B0604030504040204" pitchFamily="34" charset="0"/>
                        </a:rPr>
                        <a:t>Challenge • Running • Landing • Aim • Coordination • Movement • Balance • Teamwork • Relay • Improve • Target • Speed</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476958427"/>
                  </a:ext>
                </a:extLst>
              </a:tr>
              <a:tr h="1828828">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Dance </a:t>
                      </a:r>
                    </a:p>
                  </a:txBody>
                  <a:tcPr marL="23581" marR="23581" marT="0" marB="0" anchor="ctr"/>
                </a:tc>
                <a:tc>
                  <a:txBody>
                    <a:bodyPr/>
                    <a:lstStyle/>
                    <a:p>
                      <a:pPr>
                        <a:lnSpc>
                          <a:spcPct val="107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Move to change direction and speed.</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Move with control.</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Work individually and with others.</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Move to music showing expressive qualities of dance.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Create linked movement phrases.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Participate in a performance.</a:t>
                      </a:r>
                    </a:p>
                  </a:txBody>
                  <a:tcPr marL="68580" marR="68580" marT="0" marB="0"/>
                </a:tc>
                <a:tc>
                  <a:txBody>
                    <a:bodyPr/>
                    <a:lstStyle/>
                    <a:p>
                      <a:pPr>
                        <a:lnSpc>
                          <a:spcPct val="107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Move in different ways.</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Move to music showing expressive qualities of dance.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Repeat short dance phrases with greater control.</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Be creative and compose short dances.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Describe a performance accurately.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Perform with control and coordination.</a:t>
                      </a:r>
                    </a:p>
                  </a:txBody>
                  <a:tcPr marL="68580" marR="68580" marT="0" marB="0"/>
                </a:tc>
                <a:extLst>
                  <a:ext uri="{0D108BD9-81ED-4DB2-BD59-A6C34878D82A}">
                    <a16:rowId xmlns:a16="http://schemas.microsoft.com/office/drawing/2014/main" val="10002"/>
                  </a:ext>
                </a:extLst>
              </a:tr>
              <a:tr h="1017256">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algn="ctr">
                        <a:lnSpc>
                          <a:spcPct val="115000"/>
                        </a:lnSpc>
                        <a:spcAft>
                          <a:spcPts val="0"/>
                        </a:spcAft>
                      </a:pPr>
                      <a:r>
                        <a:rPr lang="en-GB" sz="800">
                          <a:latin typeface="Tahoma" panose="020B0604030504040204" pitchFamily="34" charset="0"/>
                          <a:ea typeface="Tahoma" panose="020B0604030504040204" pitchFamily="34" charset="0"/>
                          <a:cs typeface="Tahoma" panose="020B0604030504040204" pitchFamily="34" charset="0"/>
                        </a:rPr>
                        <a:t>Actions • Beat • Copy• Character • Dance • Performance • Move • Direction • Count •  Position •  Create • Imagination • Create</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a:latin typeface="Tahoma" panose="020B0604030504040204" pitchFamily="34" charset="0"/>
                          <a:ea typeface="Tahoma" panose="020B0604030504040204" pitchFamily="34" charset="0"/>
                          <a:cs typeface="Tahoma" panose="020B0604030504040204" pitchFamily="34" charset="0"/>
                        </a:rPr>
                        <a:t>• Actions • Beat • Smart • Character • Levels • Performance • Movement • Neat • Count • Practise • Expression • Improve • Create • Imagination • Unison</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467487521"/>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5904656" cy="646331"/>
          </a:xfrm>
          <a:prstGeom prst="rect">
            <a:avLst/>
          </a:prstGeom>
          <a:noFill/>
        </p:spPr>
        <p:txBody>
          <a:bodyPr wrap="square" lIns="91440" tIns="45720" rIns="91440" bIns="45720" rtlCol="0" anchor="t">
            <a:spAutoFit/>
          </a:bodyPr>
          <a:lstStyle/>
          <a:p>
            <a:r>
              <a:rPr lang="en-GB" sz="3600" b="1">
                <a:solidFill>
                  <a:srgbClr val="002060"/>
                </a:solidFill>
                <a:latin typeface="Tahoma"/>
                <a:ea typeface="Tahoma"/>
                <a:cs typeface="Tahoma"/>
              </a:rPr>
              <a:t>P.E Years 3 to 6</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 action="ppaction://noaction"/>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6762751" y="563179"/>
            <a:ext cx="2110734" cy="338554"/>
          </a:xfrm>
          <a:prstGeom prst="rect">
            <a:avLst/>
          </a:prstGeom>
          <a:noFill/>
        </p:spPr>
        <p:txBody>
          <a:bodyPr wrap="square" lIns="91440" tIns="45720" rIns="91440" bIns="45720" rtlCol="0" anchor="t">
            <a:spAutoFit/>
          </a:bodyPr>
          <a:lstStyle/>
          <a:p>
            <a:pPr algn="r"/>
            <a:r>
              <a:rPr lang="en-GB" sz="1600" b="1">
                <a:solidFill>
                  <a:schemeClr val="tx2"/>
                </a:solidFill>
                <a:latin typeface="Tahoma"/>
                <a:ea typeface="Tahoma"/>
                <a:cs typeface="Tahoma"/>
                <a:hlinkClick r:id="" action="ppaction://noaction">
                  <a:extLst>
                    <a:ext uri="{A12FA001-AC4F-418D-AE19-62706E023703}">
                      <ahyp:hlinkClr xmlns:ahyp="http://schemas.microsoft.com/office/drawing/2018/hyperlinkcolor" val="tx"/>
                    </a:ext>
                  </a:extLst>
                </a:hlinkClick>
              </a:rPr>
              <a:t>P.E Home</a:t>
            </a:r>
            <a:endParaRPr lang="en-GB" sz="1600" b="1">
              <a:solidFill>
                <a:schemeClr val="tx2"/>
              </a:solidFill>
              <a:latin typeface="Tahoma"/>
              <a:ea typeface="Tahoma"/>
              <a:cs typeface="Tahoma"/>
            </a:endParaRPr>
          </a:p>
        </p:txBody>
      </p:sp>
      <p:graphicFrame>
        <p:nvGraphicFramePr>
          <p:cNvPr id="7" name="Table 6">
            <a:extLst>
              <a:ext uri="{FF2B5EF4-FFF2-40B4-BE49-F238E27FC236}">
                <a16:creationId xmlns:a16="http://schemas.microsoft.com/office/drawing/2014/main" id="{8064ACAE-4A41-44F7-ABD6-4F21AF4A769E}"/>
              </a:ext>
            </a:extLst>
          </p:cNvPr>
          <p:cNvGraphicFramePr>
            <a:graphicFrameLocks noGrp="1"/>
          </p:cNvGraphicFramePr>
          <p:nvPr>
            <p:extLst>
              <p:ext uri="{D42A27DB-BD31-4B8C-83A1-F6EECF244321}">
                <p14:modId xmlns:p14="http://schemas.microsoft.com/office/powerpoint/2010/main" val="1227399667"/>
              </p:ext>
            </p:extLst>
          </p:nvPr>
        </p:nvGraphicFramePr>
        <p:xfrm>
          <a:off x="229214" y="1019180"/>
          <a:ext cx="8644270" cy="2853177"/>
        </p:xfrm>
        <a:graphic>
          <a:graphicData uri="http://schemas.openxmlformats.org/drawingml/2006/table">
            <a:tbl>
              <a:tblPr firstRow="1" firstCol="1" bandRow="1">
                <a:tableStyleId>{5C22544A-7EE6-4342-B048-85BDC9FD1C3A}</a:tableStyleId>
              </a:tblPr>
              <a:tblGrid>
                <a:gridCol w="995728">
                  <a:extLst>
                    <a:ext uri="{9D8B030D-6E8A-4147-A177-3AD203B41FA5}">
                      <a16:colId xmlns:a16="http://schemas.microsoft.com/office/drawing/2014/main" val="2863215087"/>
                    </a:ext>
                  </a:extLst>
                </a:gridCol>
                <a:gridCol w="2549034">
                  <a:extLst>
                    <a:ext uri="{9D8B030D-6E8A-4147-A177-3AD203B41FA5}">
                      <a16:colId xmlns:a16="http://schemas.microsoft.com/office/drawing/2014/main" val="122677382"/>
                    </a:ext>
                  </a:extLst>
                </a:gridCol>
                <a:gridCol w="2549754">
                  <a:extLst>
                    <a:ext uri="{9D8B030D-6E8A-4147-A177-3AD203B41FA5}">
                      <a16:colId xmlns:a16="http://schemas.microsoft.com/office/drawing/2014/main" val="375876866"/>
                    </a:ext>
                  </a:extLst>
                </a:gridCol>
                <a:gridCol w="2549754">
                  <a:extLst>
                    <a:ext uri="{9D8B030D-6E8A-4147-A177-3AD203B41FA5}">
                      <a16:colId xmlns:a16="http://schemas.microsoft.com/office/drawing/2014/main" val="3073927167"/>
                    </a:ext>
                  </a:extLst>
                </a:gridCol>
              </a:tblGrid>
              <a:tr h="199909">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3</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4/5</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5/6</a:t>
                      </a:r>
                    </a:p>
                  </a:txBody>
                  <a:tcPr marL="23581" marR="23581" marT="0" marB="0" anchor="ctr"/>
                </a:tc>
                <a:extLst>
                  <a:ext uri="{0D108BD9-81ED-4DB2-BD59-A6C34878D82A}">
                    <a16:rowId xmlns:a16="http://schemas.microsoft.com/office/drawing/2014/main" val="265378462"/>
                  </a:ext>
                </a:extLst>
              </a:tr>
              <a:tr h="1686036">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Athletics</a:t>
                      </a:r>
                    </a:p>
                  </a:txBody>
                  <a:tcPr marL="23581" marR="23581" marT="0" marB="0" anchor="ctr"/>
                </a:tc>
                <a:tc>
                  <a:txBody>
                    <a:bodyPr/>
                    <a:lstStyle/>
                    <a:p>
                      <a:pPr marL="0" marR="0" lvl="0" indent="0" algn="l" defTabSz="914400" rtl="0" eaLnBrk="1" fontAlgn="auto" latinLnBrk="0" hangingPunct="1">
                        <a:lnSpc>
                          <a:spcPct val="107000"/>
                        </a:lnSpc>
                        <a:spcBef>
                          <a:spcPts val="0"/>
                        </a:spcBef>
                        <a:spcAft>
                          <a:spcPts val="600"/>
                        </a:spcAft>
                        <a:buClrTx/>
                        <a:buSzTx/>
                        <a:buFontTx/>
                        <a:buNone/>
                        <a:tabLst/>
                        <a:defRPr/>
                      </a:pPr>
                      <a:r>
                        <a:rPr lang="en-GB" sz="800">
                          <a:solidFill>
                            <a:srgbClr val="92D050"/>
                          </a:solidFill>
                          <a:effectLst/>
                          <a:latin typeface="Tahoma" panose="020B0604030504040204" pitchFamily="34" charset="0"/>
                          <a:ea typeface="Tahoma" panose="020B0604030504040204" pitchFamily="34" charset="0"/>
                          <a:cs typeface="Tahoma" panose="020B0604030504040204" pitchFamily="34" charset="0"/>
                        </a:rPr>
                        <a:t>Throw a variety of different objects. </a:t>
                      </a:r>
                    </a:p>
                    <a:p>
                      <a:pPr marL="0" marR="0" lvl="0" indent="0" algn="l" defTabSz="914400" rtl="0" eaLnBrk="1" fontAlgn="auto" latinLnBrk="0" hangingPunct="1">
                        <a:lnSpc>
                          <a:spcPct val="107000"/>
                        </a:lnSpc>
                        <a:spcBef>
                          <a:spcPts val="0"/>
                        </a:spcBef>
                        <a:spcAft>
                          <a:spcPts val="600"/>
                        </a:spcAft>
                        <a:buClrTx/>
                        <a:buSzTx/>
                        <a:buFontTx/>
                        <a:buNone/>
                        <a:tabLst/>
                        <a:defRPr/>
                      </a:pPr>
                      <a:r>
                        <a:rPr lang="en-GB" sz="800">
                          <a:solidFill>
                            <a:srgbClr val="92D050"/>
                          </a:solidFill>
                          <a:effectLst/>
                          <a:latin typeface="Tahoma" panose="020B0604030504040204" pitchFamily="34" charset="0"/>
                          <a:ea typeface="Tahoma" panose="020B0604030504040204" pitchFamily="34" charset="0"/>
                          <a:cs typeface="Tahoma" panose="020B0604030504040204" pitchFamily="34" charset="0"/>
                        </a:rPr>
                        <a:t>Jump with control.</a:t>
                      </a:r>
                    </a:p>
                    <a:p>
                      <a:pPr marL="0" marR="0" lvl="0" indent="0" algn="l" defTabSz="914400" rtl="0" eaLnBrk="1" fontAlgn="auto" latinLnBrk="0" hangingPunct="1">
                        <a:lnSpc>
                          <a:spcPct val="107000"/>
                        </a:lnSpc>
                        <a:spcBef>
                          <a:spcPts val="0"/>
                        </a:spcBef>
                        <a:spcAft>
                          <a:spcPts val="600"/>
                        </a:spcAft>
                        <a:buClrTx/>
                        <a:buSzTx/>
                        <a:buFontTx/>
                        <a:buNone/>
                        <a:tabLst/>
                        <a:defRPr/>
                      </a:pPr>
                      <a:r>
                        <a:rPr lang="en-GB" sz="800">
                          <a:solidFill>
                            <a:srgbClr val="92D050"/>
                          </a:solidFill>
                          <a:effectLst/>
                          <a:latin typeface="Tahoma" panose="020B0604030504040204" pitchFamily="34" charset="0"/>
                          <a:ea typeface="Tahoma" panose="020B0604030504040204" pitchFamily="34" charset="0"/>
                          <a:cs typeface="Tahoma" panose="020B0604030504040204" pitchFamily="34" charset="0"/>
                        </a:rPr>
                        <a:t>Run with the correct arm technique. </a:t>
                      </a:r>
                    </a:p>
                    <a:p>
                      <a:pPr>
                        <a:lnSpc>
                          <a:spcPct val="107000"/>
                        </a:lnSpc>
                        <a:spcAft>
                          <a:spcPts val="0"/>
                        </a:spcAft>
                      </a:pPr>
                      <a:r>
                        <a:rPr lang="en-GB" sz="800">
                          <a:solidFill>
                            <a:srgbClr val="92D050"/>
                          </a:solidFill>
                          <a:effectLst/>
                          <a:latin typeface="Tahoma" panose="020B0604030504040204" pitchFamily="34" charset="0"/>
                          <a:ea typeface="Tahoma" panose="020B0604030504040204" pitchFamily="34" charset="0"/>
                          <a:cs typeface="Tahoma" panose="020B0604030504040204" pitchFamily="34" charset="0"/>
                        </a:rPr>
                        <a:t>Run in races.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600"/>
                        </a:spcAft>
                      </a:pPr>
                      <a:r>
                        <a:rPr lang="en-GB" sz="800">
                          <a:solidFill>
                            <a:srgbClr val="92D050"/>
                          </a:solidFill>
                          <a:effectLst/>
                          <a:latin typeface="Tahoma" panose="020B0604030504040204" pitchFamily="34" charset="0"/>
                          <a:ea typeface="Tahoma" panose="020B0604030504040204" pitchFamily="34" charset="0"/>
                          <a:cs typeface="Tahoma" panose="020B0604030504040204" pitchFamily="34" charset="0"/>
                        </a:rPr>
                        <a:t>Compete against others</a:t>
                      </a:r>
                    </a:p>
                    <a:p>
                      <a:pPr marL="0" marR="0" lvl="0" indent="0" algn="l" defTabSz="914400" rtl="0" eaLnBrk="1" fontAlgn="auto" latinLnBrk="0" hangingPunct="1">
                        <a:lnSpc>
                          <a:spcPct val="107000"/>
                        </a:lnSpc>
                        <a:spcBef>
                          <a:spcPts val="0"/>
                        </a:spcBef>
                        <a:spcAft>
                          <a:spcPts val="600"/>
                        </a:spcAft>
                        <a:buClrTx/>
                        <a:buSzTx/>
                        <a:buFontTx/>
                        <a:buNone/>
                        <a:tabLst/>
                        <a:defRPr/>
                      </a:pPr>
                      <a:r>
                        <a:rPr lang="en-GB" sz="800">
                          <a:solidFill>
                            <a:srgbClr val="92D050"/>
                          </a:solidFill>
                          <a:effectLst/>
                          <a:latin typeface="Tahoma" panose="020B0604030504040204" pitchFamily="34" charset="0"/>
                          <a:ea typeface="Tahoma" panose="020B0604030504040204" pitchFamily="34" charset="0"/>
                          <a:cs typeface="Tahoma" panose="020B0604030504040204" pitchFamily="34" charset="0"/>
                        </a:rPr>
                        <a:t>Follow the rules</a:t>
                      </a:r>
                    </a:p>
                    <a:p>
                      <a:pPr>
                        <a:lnSpc>
                          <a:spcPct val="107000"/>
                        </a:lnSpc>
                        <a:spcAft>
                          <a:spcPts val="600"/>
                        </a:spcAft>
                      </a:pPr>
                      <a:endParaRPr lang="en-GB" sz="800">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68580" marR="68580" marT="0" marB="0"/>
                </a:tc>
                <a:tc>
                  <a:txBody>
                    <a:bodyPr/>
                    <a:lstStyle/>
                    <a:p>
                      <a:pPr marL="0" marR="0" lvl="0" indent="0" algn="l" defTabSz="914400" rtl="0" eaLnBrk="1" fontAlgn="auto" latinLnBrk="0" hangingPunct="1">
                        <a:lnSpc>
                          <a:spcPct val="107000"/>
                        </a:lnSpc>
                        <a:spcBef>
                          <a:spcPts val="0"/>
                        </a:spcBef>
                        <a:spcAft>
                          <a:spcPts val="600"/>
                        </a:spcAft>
                        <a:buClrTx/>
                        <a:buSzTx/>
                        <a:buFontTx/>
                        <a:buNone/>
                        <a:tabLst/>
                        <a:defRPr/>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Combine running and throwing.</a:t>
                      </a:r>
                    </a:p>
                    <a:p>
                      <a:pPr marL="0" marR="0" lvl="0" indent="0" algn="l" defTabSz="914400" rtl="0" eaLnBrk="1" fontAlgn="auto" latinLnBrk="0" hangingPunct="1">
                        <a:lnSpc>
                          <a:spcPct val="107000"/>
                        </a:lnSpc>
                        <a:spcBef>
                          <a:spcPts val="0"/>
                        </a:spcBef>
                        <a:spcAft>
                          <a:spcPts val="600"/>
                        </a:spcAft>
                        <a:buClrTx/>
                        <a:buSzTx/>
                        <a:buFontTx/>
                        <a:buNone/>
                        <a:tabLst/>
                        <a:defRPr/>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Practise combining different types of jumps</a:t>
                      </a:r>
                    </a:p>
                    <a:p>
                      <a:pPr>
                        <a:lnSpc>
                          <a:spcPct val="107000"/>
                        </a:lnSpc>
                        <a:spcAft>
                          <a:spcPts val="60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Compete in short-distance races</a:t>
                      </a:r>
                      <a:r>
                        <a:rPr lang="en-GB" sz="800">
                          <a:effectLst/>
                          <a:latin typeface="Tahoma" panose="020B0604030504040204" pitchFamily="34" charset="0"/>
                          <a:ea typeface="Tahoma" panose="020B0604030504040204" pitchFamily="34" charset="0"/>
                          <a:cs typeface="Tahoma" panose="020B0604030504040204" pitchFamily="34" charset="0"/>
                        </a:rPr>
                        <a:t>.</a:t>
                      </a:r>
                    </a:p>
                    <a:p>
                      <a:pPr>
                        <a:lnSpc>
                          <a:spcPct val="107000"/>
                        </a:lnSpc>
                        <a:spcAft>
                          <a:spcPts val="60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Compete in long-distance running.</a:t>
                      </a:r>
                    </a:p>
                    <a:p>
                      <a:pPr marL="0" marR="0" lvl="0" indent="0" algn="l" defTabSz="914400" rtl="0" eaLnBrk="1" fontAlgn="auto" latinLnBrk="0" hangingPunct="1">
                        <a:lnSpc>
                          <a:spcPct val="107000"/>
                        </a:lnSpc>
                        <a:spcBef>
                          <a:spcPts val="0"/>
                        </a:spcBef>
                        <a:spcAft>
                          <a:spcPts val="600"/>
                        </a:spcAft>
                        <a:buClrTx/>
                        <a:buSzTx/>
                        <a:buFontTx/>
                        <a:buNone/>
                        <a:tabLst/>
                        <a:defRPr/>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Combine running and jumping.</a:t>
                      </a:r>
                    </a:p>
                    <a:p>
                      <a:pPr>
                        <a:lnSpc>
                          <a:spcPct val="107000"/>
                        </a:lnSpc>
                        <a:spcAft>
                          <a:spcPts val="60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Throw in different ways with accuracy and control</a:t>
                      </a:r>
                      <a:r>
                        <a:rPr lang="en-GB" sz="800">
                          <a:effectLst/>
                          <a:latin typeface="Tahoma" panose="020B0604030504040204" pitchFamily="34" charset="0"/>
                          <a:ea typeface="Tahoma" panose="020B0604030504040204" pitchFamily="34" charset="0"/>
                          <a:cs typeface="Tahoma" panose="020B0604030504040204" pitchFamily="34" charset="0"/>
                        </a:rPr>
                        <a:t>.</a:t>
                      </a:r>
                    </a:p>
                  </a:txBody>
                  <a:tcPr marL="68580" marR="68580" marT="0" marB="0"/>
                </a:tc>
                <a:tc>
                  <a:txBody>
                    <a:bodyPr/>
                    <a:lstStyle/>
                    <a:p>
                      <a:pPr>
                        <a:lnSpc>
                          <a:spcPct val="107000"/>
                        </a:lnSpc>
                        <a:spcAft>
                          <a:spcPts val="60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Use a run-up when jumping.</a:t>
                      </a:r>
                    </a:p>
                    <a:p>
                      <a:pPr>
                        <a:lnSpc>
                          <a:spcPct val="107000"/>
                        </a:lnSpc>
                        <a:spcAft>
                          <a:spcPts val="60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Use the correct combination of jumps to complete the triple jump.</a:t>
                      </a:r>
                    </a:p>
                    <a:p>
                      <a:pPr>
                        <a:lnSpc>
                          <a:spcPct val="107000"/>
                        </a:lnSpc>
                        <a:spcAft>
                          <a:spcPts val="60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Run with control and purpose over varied distances.</a:t>
                      </a:r>
                    </a:p>
                    <a:p>
                      <a:pPr>
                        <a:lnSpc>
                          <a:spcPct val="107000"/>
                        </a:lnSpc>
                        <a:spcAft>
                          <a:spcPts val="60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Throw an object by overarm, underarm, pulling, pushing, and slinging.</a:t>
                      </a:r>
                    </a:p>
                    <a:p>
                      <a:pPr>
                        <a:lnSpc>
                          <a:spcPct val="107000"/>
                        </a:lnSpc>
                        <a:spcAft>
                          <a:spcPts val="60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Use a run-up when throwing.</a:t>
                      </a:r>
                    </a:p>
                    <a:p>
                      <a:pPr>
                        <a:lnSpc>
                          <a:spcPct val="107000"/>
                        </a:lnSpc>
                        <a:spcAft>
                          <a:spcPts val="60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Practise to improve throwing distance.</a:t>
                      </a:r>
                    </a:p>
                  </a:txBody>
                  <a:tcPr marL="68580" marR="68580" marT="0" marB="0"/>
                </a:tc>
                <a:extLst>
                  <a:ext uri="{0D108BD9-81ED-4DB2-BD59-A6C34878D82A}">
                    <a16:rowId xmlns:a16="http://schemas.microsoft.com/office/drawing/2014/main" val="1576507716"/>
                  </a:ext>
                </a:extLst>
              </a:tr>
              <a:tr h="507383">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algn="ctr">
                        <a:lnSpc>
                          <a:spcPct val="115000"/>
                        </a:lnSpc>
                        <a:spcAft>
                          <a:spcPts val="0"/>
                        </a:spcAft>
                      </a:pPr>
                      <a:endParaRPr lang="en-GB" sz="800">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en-GB" sz="800">
                          <a:solidFill>
                            <a:srgbClr val="92D050"/>
                          </a:solidFill>
                          <a:latin typeface="Tahoma" panose="020B0604030504040204" pitchFamily="34" charset="0"/>
                          <a:ea typeface="Tahoma" panose="020B0604030504040204" pitchFamily="34" charset="0"/>
                          <a:cs typeface="Tahoma" panose="020B0604030504040204" pitchFamily="34" charset="0"/>
                        </a:rPr>
                        <a:t>Develop • Experiment • Distance • Combination • Balance • Co-ordination • Movement • Pull • Target • Technique • Accelerate</a:t>
                      </a:r>
                    </a:p>
                    <a:p>
                      <a:pPr algn="ctr">
                        <a:lnSpc>
                          <a:spcPct val="115000"/>
                        </a:lnSpc>
                        <a:spcAft>
                          <a:spcPts val="0"/>
                        </a:spcAft>
                      </a:pPr>
                      <a:endParaRPr lang="en-GB" sz="800">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endParaRPr lang="en-GB" sz="800">
                        <a:solidFill>
                          <a:srgbClr val="FF0000"/>
                        </a:solidFill>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en-GB" sz="800">
                          <a:solidFill>
                            <a:srgbClr val="FFC000"/>
                          </a:solidFill>
                          <a:latin typeface="Tahoma" panose="020B0604030504040204" pitchFamily="34" charset="0"/>
                          <a:ea typeface="Tahoma" panose="020B0604030504040204" pitchFamily="34" charset="0"/>
                          <a:cs typeface="Tahoma" panose="020B0604030504040204" pitchFamily="34" charset="0"/>
                        </a:rPr>
                        <a:t>Pace • Personal Best • Push / Pull • Discus • Record • Timer • Run up • Olympics</a:t>
                      </a:r>
                      <a:endPar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dirty="0">
                          <a:latin typeface="Tahoma" panose="020B0604030504040204" pitchFamily="34" charset="0"/>
                          <a:ea typeface="Tahoma" panose="020B0604030504040204" pitchFamily="34" charset="0"/>
                          <a:cs typeface="Tahoma" panose="020B0604030504040204" pitchFamily="34" charset="0"/>
                        </a:rPr>
                        <a:t>• </a:t>
                      </a:r>
                      <a:r>
                        <a:rPr lang="en-GB" sz="800" dirty="0">
                          <a:solidFill>
                            <a:srgbClr val="7030A0"/>
                          </a:solidFill>
                          <a:latin typeface="Tahoma" panose="020B0604030504040204" pitchFamily="34" charset="0"/>
                          <a:ea typeface="Tahoma" panose="020B0604030504040204" pitchFamily="34" charset="0"/>
                          <a:cs typeface="Tahoma" panose="020B0604030504040204" pitchFamily="34" charset="0"/>
                        </a:rPr>
                        <a:t>Evaluate • Feedback • Power • Cooperate • Fling • Olympics • Run Up • Compare</a:t>
                      </a:r>
                      <a:endPar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3823981714"/>
                  </a:ext>
                </a:extLst>
              </a:tr>
            </a:tbl>
          </a:graphicData>
        </a:graphic>
      </p:graphicFrame>
    </p:spTree>
    <p:extLst>
      <p:ext uri="{BB962C8B-B14F-4D97-AF65-F5344CB8AC3E}">
        <p14:creationId xmlns:p14="http://schemas.microsoft.com/office/powerpoint/2010/main" val="592824771"/>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5904656" cy="646331"/>
          </a:xfrm>
          <a:prstGeom prst="rect">
            <a:avLst/>
          </a:prstGeom>
          <a:noFill/>
        </p:spPr>
        <p:txBody>
          <a:bodyPr wrap="square" lIns="91440" tIns="45720" rIns="91440" bIns="45720" rtlCol="0" anchor="t">
            <a:spAutoFit/>
          </a:bodyPr>
          <a:lstStyle/>
          <a:p>
            <a:r>
              <a:rPr lang="en-GB" sz="3600" b="1">
                <a:solidFill>
                  <a:srgbClr val="002060"/>
                </a:solidFill>
                <a:latin typeface="Tahoma"/>
                <a:ea typeface="Tahoma"/>
                <a:cs typeface="Tahoma"/>
              </a:rPr>
              <a:t>P.E Years 3 to 6</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 action="ppaction://noaction"/>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6762751" y="563179"/>
            <a:ext cx="2110734" cy="338554"/>
          </a:xfrm>
          <a:prstGeom prst="rect">
            <a:avLst/>
          </a:prstGeom>
          <a:noFill/>
        </p:spPr>
        <p:txBody>
          <a:bodyPr wrap="square" lIns="91440" tIns="45720" rIns="91440" bIns="45720" rtlCol="0" anchor="t">
            <a:spAutoFit/>
          </a:bodyPr>
          <a:lstStyle/>
          <a:p>
            <a:pPr algn="r"/>
            <a:r>
              <a:rPr lang="en-GB" sz="1600" b="1">
                <a:solidFill>
                  <a:schemeClr val="tx2"/>
                </a:solidFill>
                <a:latin typeface="Tahoma"/>
                <a:ea typeface="Tahoma"/>
                <a:cs typeface="Tahoma"/>
                <a:hlinkClick r:id="" action="ppaction://noaction">
                  <a:extLst>
                    <a:ext uri="{A12FA001-AC4F-418D-AE19-62706E023703}">
                      <ahyp:hlinkClr xmlns:ahyp="http://schemas.microsoft.com/office/drawing/2018/hyperlinkcolor" val="tx"/>
                    </a:ext>
                  </a:extLst>
                </a:hlinkClick>
              </a:rPr>
              <a:t>P.E Home</a:t>
            </a:r>
            <a:endParaRPr lang="en-GB" sz="1600" b="1">
              <a:solidFill>
                <a:schemeClr val="tx2"/>
              </a:solidFill>
              <a:latin typeface="Tahoma"/>
              <a:ea typeface="Tahoma"/>
              <a:cs typeface="Tahoma"/>
            </a:endParaRPr>
          </a:p>
        </p:txBody>
      </p:sp>
      <p:graphicFrame>
        <p:nvGraphicFramePr>
          <p:cNvPr id="7" name="Table 6">
            <a:extLst>
              <a:ext uri="{FF2B5EF4-FFF2-40B4-BE49-F238E27FC236}">
                <a16:creationId xmlns:a16="http://schemas.microsoft.com/office/drawing/2014/main" id="{8064ACAE-4A41-44F7-ABD6-4F21AF4A769E}"/>
              </a:ext>
            </a:extLst>
          </p:cNvPr>
          <p:cNvGraphicFramePr>
            <a:graphicFrameLocks noGrp="1"/>
          </p:cNvGraphicFramePr>
          <p:nvPr>
            <p:extLst>
              <p:ext uri="{D42A27DB-BD31-4B8C-83A1-F6EECF244321}">
                <p14:modId xmlns:p14="http://schemas.microsoft.com/office/powerpoint/2010/main" val="3297780475"/>
              </p:ext>
            </p:extLst>
          </p:nvPr>
        </p:nvGraphicFramePr>
        <p:xfrm>
          <a:off x="229214" y="1019179"/>
          <a:ext cx="8644270" cy="4857744"/>
        </p:xfrm>
        <a:graphic>
          <a:graphicData uri="http://schemas.openxmlformats.org/drawingml/2006/table">
            <a:tbl>
              <a:tblPr firstRow="1" firstCol="1" bandRow="1">
                <a:tableStyleId>{5C22544A-7EE6-4342-B048-85BDC9FD1C3A}</a:tableStyleId>
              </a:tblPr>
              <a:tblGrid>
                <a:gridCol w="995728">
                  <a:extLst>
                    <a:ext uri="{9D8B030D-6E8A-4147-A177-3AD203B41FA5}">
                      <a16:colId xmlns:a16="http://schemas.microsoft.com/office/drawing/2014/main" val="2863215087"/>
                    </a:ext>
                  </a:extLst>
                </a:gridCol>
                <a:gridCol w="2549034">
                  <a:extLst>
                    <a:ext uri="{9D8B030D-6E8A-4147-A177-3AD203B41FA5}">
                      <a16:colId xmlns:a16="http://schemas.microsoft.com/office/drawing/2014/main" val="122677382"/>
                    </a:ext>
                  </a:extLst>
                </a:gridCol>
                <a:gridCol w="2549754">
                  <a:extLst>
                    <a:ext uri="{9D8B030D-6E8A-4147-A177-3AD203B41FA5}">
                      <a16:colId xmlns:a16="http://schemas.microsoft.com/office/drawing/2014/main" val="375876866"/>
                    </a:ext>
                  </a:extLst>
                </a:gridCol>
                <a:gridCol w="2549754">
                  <a:extLst>
                    <a:ext uri="{9D8B030D-6E8A-4147-A177-3AD203B41FA5}">
                      <a16:colId xmlns:a16="http://schemas.microsoft.com/office/drawing/2014/main" val="3073927167"/>
                    </a:ext>
                  </a:extLst>
                </a:gridCol>
              </a:tblGrid>
              <a:tr h="212500">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3/4</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4/5</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5/6</a:t>
                      </a:r>
                    </a:p>
                  </a:txBody>
                  <a:tcPr marL="23581" marR="23581" marT="0" marB="0" anchor="ctr"/>
                </a:tc>
                <a:extLst>
                  <a:ext uri="{0D108BD9-81ED-4DB2-BD59-A6C34878D82A}">
                    <a16:rowId xmlns:a16="http://schemas.microsoft.com/office/drawing/2014/main" val="265378462"/>
                  </a:ext>
                </a:extLst>
              </a:tr>
              <a:tr h="3730902">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Dance </a:t>
                      </a:r>
                    </a:p>
                  </a:txBody>
                  <a:tcPr marL="23581" marR="23581" marT="0" marB="0" anchor="ctr"/>
                </a:tc>
                <a:tc>
                  <a:txBody>
                    <a:bodyPr/>
                    <a:lstStyle/>
                    <a:p>
                      <a:pPr>
                        <a:lnSpc>
                          <a:spcPct val="107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solidFill>
                            <a:srgbClr val="00B050"/>
                          </a:solidFill>
                          <a:effectLst/>
                          <a:latin typeface="Tahoma" panose="020B0604030504040204" pitchFamily="34" charset="0"/>
                          <a:ea typeface="Tahoma" panose="020B0604030504040204" pitchFamily="34" charset="0"/>
                          <a:cs typeface="Tahoma" panose="020B0604030504040204" pitchFamily="34" charset="0"/>
                        </a:rPr>
                        <a:t>Show fluency when moving.</a:t>
                      </a:r>
                    </a:p>
                    <a:p>
                      <a:pPr>
                        <a:lnSpc>
                          <a:spcPct val="107000"/>
                        </a:lnSpc>
                        <a:spcAft>
                          <a:spcPts val="0"/>
                        </a:spcAft>
                      </a:pPr>
                      <a:endParaRPr lang="en-GB" sz="800">
                        <a:solidFill>
                          <a:srgbClr val="FF0000"/>
                        </a:solidFill>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endParaRPr lang="en-GB" sz="800">
                        <a:solidFill>
                          <a:srgbClr val="FF0000"/>
                        </a:solidFill>
                        <a:effectLst/>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GB" sz="800">
                          <a:solidFill>
                            <a:srgbClr val="00B050"/>
                          </a:solidFill>
                          <a:effectLst/>
                          <a:latin typeface="Tahoma" panose="020B0604030504040204" pitchFamily="34" charset="0"/>
                          <a:ea typeface="Tahoma" panose="020B0604030504040204" pitchFamily="34" charset="0"/>
                          <a:cs typeface="Tahoma" panose="020B0604030504040204" pitchFamily="34" charset="0"/>
                        </a:rPr>
                        <a:t>Link movement patterns together.</a:t>
                      </a:r>
                    </a:p>
                    <a:p>
                      <a:pPr>
                        <a:lnSpc>
                          <a:spcPct val="107000"/>
                        </a:lnSpc>
                        <a:spcAft>
                          <a:spcPts val="0"/>
                        </a:spcAft>
                      </a:pPr>
                      <a:endParaRPr lang="en-GB" sz="800">
                        <a:solidFill>
                          <a:srgbClr val="FF0000"/>
                        </a:solidFill>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endParaRPr lang="en-GB" sz="800">
                        <a:solidFill>
                          <a:srgbClr val="FF0000"/>
                        </a:solidFill>
                        <a:effectLst/>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GB" sz="800">
                          <a:solidFill>
                            <a:srgbClr val="00B050"/>
                          </a:solidFill>
                          <a:effectLst/>
                          <a:latin typeface="Tahoma" panose="020B0604030504040204" pitchFamily="34" charset="0"/>
                          <a:ea typeface="Tahoma" panose="020B0604030504040204" pitchFamily="34" charset="0"/>
                          <a:cs typeface="Tahoma" panose="020B0604030504040204" pitchFamily="34" charset="0"/>
                        </a:rPr>
                        <a:t>Collaborate with others.</a:t>
                      </a:r>
                    </a:p>
                    <a:p>
                      <a:pPr>
                        <a:lnSpc>
                          <a:spcPct val="107000"/>
                        </a:lnSpc>
                        <a:spcAft>
                          <a:spcPts val="0"/>
                        </a:spcAft>
                      </a:pPr>
                      <a:endParaRPr lang="en-GB" sz="800">
                        <a:solidFill>
                          <a:srgbClr val="FF0000"/>
                        </a:solidFill>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endParaRPr lang="en-GB" sz="800">
                        <a:solidFill>
                          <a:srgbClr val="FF0000"/>
                        </a:solidFill>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solidFill>
                            <a:srgbClr val="FF0000"/>
                          </a:solidFill>
                          <a:effectLst/>
                          <a:latin typeface="Tahoma" panose="020B0604030504040204" pitchFamily="34" charset="0"/>
                          <a:ea typeface="Tahoma" panose="020B0604030504040204" pitchFamily="34" charset="0"/>
                          <a:cs typeface="Tahoma" panose="020B0604030504040204" pitchFamily="34" charset="0"/>
                        </a:rPr>
                        <a:t> </a:t>
                      </a:r>
                      <a:r>
                        <a:rPr lang="en-GB" sz="800">
                          <a:solidFill>
                            <a:srgbClr val="00B050"/>
                          </a:solidFill>
                          <a:effectLst/>
                          <a:latin typeface="Tahoma" panose="020B0604030504040204" pitchFamily="34" charset="0"/>
                          <a:ea typeface="Tahoma" panose="020B0604030504040204" pitchFamily="34" charset="0"/>
                          <a:cs typeface="Tahoma" panose="020B0604030504040204" pitchFamily="34" charset="0"/>
                        </a:rPr>
                        <a:t>Perform at the same time as a partner.</a:t>
                      </a:r>
                    </a:p>
                    <a:p>
                      <a:pPr>
                        <a:lnSpc>
                          <a:spcPct val="107000"/>
                        </a:lnSpc>
                        <a:spcAft>
                          <a:spcPts val="0"/>
                        </a:spcAft>
                      </a:pPr>
                      <a:endParaRPr lang="en-GB" sz="800">
                        <a:solidFill>
                          <a:srgbClr val="FF0000"/>
                        </a:solidFill>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solidFill>
                            <a:srgbClr val="FF0000"/>
                          </a:solidFill>
                          <a:effectLst/>
                          <a:latin typeface="Tahoma" panose="020B0604030504040204" pitchFamily="34" charset="0"/>
                          <a:ea typeface="Tahoma" panose="020B0604030504040204" pitchFamily="34" charset="0"/>
                          <a:cs typeface="Tahoma" panose="020B0604030504040204" pitchFamily="34" charset="0"/>
                        </a:rPr>
                        <a:t> </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800">
                          <a:solidFill>
                            <a:srgbClr val="00B050"/>
                          </a:solidFill>
                          <a:effectLst/>
                          <a:latin typeface="Tahoma" panose="020B0604030504040204" pitchFamily="34" charset="0"/>
                          <a:ea typeface="Tahoma" panose="020B0604030504040204" pitchFamily="34" charset="0"/>
                          <a:cs typeface="Tahoma" panose="020B0604030504040204" pitchFamily="34" charset="0"/>
                        </a:rPr>
                        <a:t>Perform as various characters when moving to music. </a:t>
                      </a:r>
                    </a:p>
                    <a:p>
                      <a:pPr>
                        <a:lnSpc>
                          <a:spcPct val="107000"/>
                        </a:lnSpc>
                        <a:spcAft>
                          <a:spcPts val="0"/>
                        </a:spcAft>
                      </a:pPr>
                      <a:endParaRPr lang="en-GB" sz="800">
                        <a:solidFill>
                          <a:srgbClr val="FF0000"/>
                        </a:solidFill>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endParaRPr lang="en-GB" sz="800">
                        <a:solidFill>
                          <a:srgbClr val="FF0000"/>
                        </a:solidFill>
                        <a:effectLst/>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GB" sz="800">
                          <a:solidFill>
                            <a:srgbClr val="00B050"/>
                          </a:solidFill>
                          <a:effectLst/>
                          <a:latin typeface="Tahoma" panose="020B0604030504040204" pitchFamily="34" charset="0"/>
                          <a:ea typeface="Tahoma" panose="020B0604030504040204" pitchFamily="34" charset="0"/>
                          <a:cs typeface="Tahoma" panose="020B0604030504040204" pitchFamily="34" charset="0"/>
                        </a:rPr>
                        <a:t>Communicate feelings through dance.</a:t>
                      </a:r>
                      <a:endParaRPr lang="en-GB" sz="800">
                        <a:solidFill>
                          <a:srgbClr val="FF0000"/>
                        </a:solidFill>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endParaRPr lang="en-GB" sz="800">
                        <a:solidFill>
                          <a:schemeClr val="dk1"/>
                        </a:solidFill>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Be inspired by music and different stimuli.</a:t>
                      </a:r>
                    </a:p>
                    <a:p>
                      <a:pPr>
                        <a:lnSpc>
                          <a:spcPct val="107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Move to show expressive qualities.</a:t>
                      </a:r>
                    </a:p>
                    <a:p>
                      <a:pPr>
                        <a:lnSpc>
                          <a:spcPct val="107000"/>
                        </a:lnSpc>
                        <a:spcAft>
                          <a:spcPts val="0"/>
                        </a:spcAft>
                      </a:pPr>
                      <a:endPar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Work as part of a team.</a:t>
                      </a:r>
                    </a:p>
                    <a:p>
                      <a:pPr>
                        <a:lnSpc>
                          <a:spcPct val="107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Create and structure sections of dance.</a:t>
                      </a:r>
                    </a:p>
                    <a:p>
                      <a:pPr>
                        <a:lnSpc>
                          <a:spcPct val="107000"/>
                        </a:lnSpc>
                        <a:spcAft>
                          <a:spcPts val="0"/>
                        </a:spcAft>
                      </a:pPr>
                      <a:endPar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endParaRPr lang="en-GB" sz="800">
                        <a:solidFill>
                          <a:srgbClr val="FF0000"/>
                        </a:solidFill>
                        <a:effectLst/>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Dance using a range of movement patterns</a:t>
                      </a:r>
                      <a:r>
                        <a:rPr lang="en-GB" sz="800">
                          <a:effectLst/>
                          <a:latin typeface="Tahoma" panose="020B0604030504040204" pitchFamily="34" charset="0"/>
                          <a:ea typeface="Tahoma" panose="020B0604030504040204" pitchFamily="34" charset="0"/>
                          <a:cs typeface="Tahoma" panose="020B0604030504040204" pitchFamily="34" charset="0"/>
                        </a:rPr>
                        <a:t>.</a:t>
                      </a:r>
                    </a:p>
                    <a:p>
                      <a:pPr>
                        <a:lnSpc>
                          <a:spcPct val="107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Perform to an audience</a:t>
                      </a:r>
                      <a:r>
                        <a:rPr lang="en-GB" sz="800">
                          <a:effectLst/>
                          <a:latin typeface="Tahoma" panose="020B0604030504040204" pitchFamily="34" charset="0"/>
                          <a:ea typeface="Tahoma" panose="020B0604030504040204" pitchFamily="34" charset="0"/>
                          <a:cs typeface="Tahoma" panose="020B0604030504040204" pitchFamily="34" charset="0"/>
                        </a:rPr>
                        <a:t>.</a:t>
                      </a:r>
                    </a:p>
                  </a:txBody>
                  <a:tcPr marL="68580" marR="68580" marT="0" marB="0"/>
                </a:tc>
                <a:tc>
                  <a:txBody>
                    <a:bodyPr/>
                    <a:lstStyle/>
                    <a:p>
                      <a:pPr>
                        <a:lnSpc>
                          <a:spcPct val="107000"/>
                        </a:lnSpc>
                        <a:spcAft>
                          <a:spcPts val="0"/>
                        </a:spcAft>
                      </a:pPr>
                      <a:endParaRPr lang="en-GB" sz="800" dirty="0">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Move in a way that reflects the music. </a:t>
                      </a:r>
                    </a:p>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Show ideas through dance. </a:t>
                      </a:r>
                    </a:p>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Combine movements fluently.</a:t>
                      </a:r>
                    </a:p>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Apply basic compositional principles when creating dances. </a:t>
                      </a:r>
                    </a:p>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Share ideas in groups to create a routine. </a:t>
                      </a:r>
                    </a:p>
                    <a:p>
                      <a:pPr>
                        <a:lnSpc>
                          <a:spcPct val="107000"/>
                        </a:lnSpc>
                        <a:spcAft>
                          <a:spcPts val="0"/>
                        </a:spcAft>
                      </a:pPr>
                      <a:endPar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Perform with rhythm and confidence.</a:t>
                      </a:r>
                    </a:p>
                  </a:txBody>
                  <a:tcPr marL="68580" marR="68580" marT="0" marB="0"/>
                </a:tc>
                <a:extLst>
                  <a:ext uri="{0D108BD9-81ED-4DB2-BD59-A6C34878D82A}">
                    <a16:rowId xmlns:a16="http://schemas.microsoft.com/office/drawing/2014/main" val="91534222"/>
                  </a:ext>
                </a:extLst>
              </a:tr>
              <a:tr h="914342">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algn="ctr">
                        <a:lnSpc>
                          <a:spcPct val="115000"/>
                        </a:lnSpc>
                        <a:spcAft>
                          <a:spcPts val="0"/>
                        </a:spcAft>
                      </a:pPr>
                      <a:r>
                        <a:rPr lang="en-GB" sz="800">
                          <a:solidFill>
                            <a:srgbClr val="00B050"/>
                          </a:solidFill>
                          <a:latin typeface="Tahoma" panose="020B0604030504040204" pitchFamily="34" charset="0"/>
                          <a:ea typeface="Tahoma" panose="020B0604030504040204" pitchFamily="34" charset="0"/>
                          <a:cs typeface="Tahoma" panose="020B0604030504040204" pitchFamily="34" charset="0"/>
                        </a:rPr>
                        <a:t>Audience • Canon • Choreography • Level • Fluency • Performance • Phrase • Position • Control • Tutting • Emotions • Expressions • Rhythm • Unison • Count</a:t>
                      </a:r>
                    </a:p>
                    <a:p>
                      <a:pPr algn="ctr">
                        <a:lnSpc>
                          <a:spcPct val="115000"/>
                        </a:lnSpc>
                        <a:spcAft>
                          <a:spcPts val="0"/>
                        </a:spcAft>
                      </a:pPr>
                      <a:r>
                        <a:rPr lang="en-GB" sz="800">
                          <a:solidFill>
                            <a:srgbClr val="FF0000"/>
                          </a:solidFill>
                          <a:latin typeface="Tahoma" panose="020B0604030504040204" pitchFamily="34" charset="0"/>
                          <a:ea typeface="Tahoma" panose="020B0604030504040204" pitchFamily="34" charset="0"/>
                          <a:cs typeface="Tahoma" panose="020B0604030504040204" pitchFamily="34" charset="0"/>
                        </a:rPr>
                        <a:t> </a:t>
                      </a:r>
                      <a:endParaRPr lang="en-GB" sz="800">
                        <a:solidFill>
                          <a:srgbClr val="FF0000"/>
                        </a:solidFill>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endParaRPr lang="en-GB" sz="800">
                        <a:solidFill>
                          <a:srgbClr val="FF0000"/>
                        </a:solidFill>
                        <a:latin typeface="Tahoma" panose="020B0604030504040204" pitchFamily="34" charset="0"/>
                        <a:ea typeface="Tahoma" panose="020B0604030504040204" pitchFamily="34" charset="0"/>
                        <a:cs typeface="Tahoma" panose="020B0604030504040204" pitchFamily="34" charset="0"/>
                      </a:endParaRPr>
                    </a:p>
                    <a:p>
                      <a:pPr marL="0" marR="0" lvl="0" indent="0" algn="ctr" defTabSz="914400" rtl="0" eaLnBrk="1" fontAlgn="auto" latinLnBrk="0" hangingPunct="1">
                        <a:lnSpc>
                          <a:spcPct val="115000"/>
                        </a:lnSpc>
                        <a:spcBef>
                          <a:spcPts val="0"/>
                        </a:spcBef>
                        <a:spcAft>
                          <a:spcPts val="0"/>
                        </a:spcAft>
                        <a:buClrTx/>
                        <a:buSzTx/>
                        <a:buFontTx/>
                        <a:buNone/>
                        <a:tabLst/>
                        <a:defRPr/>
                      </a:pPr>
                      <a:endParaRPr lang="en-GB" sz="800">
                        <a:solidFill>
                          <a:srgbClr val="FF0000"/>
                        </a:solidFill>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en-GB" sz="800">
                          <a:latin typeface="Tahoma" panose="020B0604030504040204" pitchFamily="34" charset="0"/>
                          <a:ea typeface="Tahoma" panose="020B0604030504040204" pitchFamily="34" charset="0"/>
                          <a:cs typeface="Tahoma" panose="020B0604030504040204" pitchFamily="34" charset="0"/>
                        </a:rPr>
                        <a:t>• </a:t>
                      </a:r>
                      <a:r>
                        <a:rPr lang="en-GB" sz="800">
                          <a:solidFill>
                            <a:srgbClr val="FFC000"/>
                          </a:solidFill>
                          <a:latin typeface="Tahoma" panose="020B0604030504040204" pitchFamily="34" charset="0"/>
                          <a:ea typeface="Tahoma" panose="020B0604030504040204" pitchFamily="34" charset="0"/>
                          <a:cs typeface="Tahoma" panose="020B0604030504040204" pitchFamily="34" charset="0"/>
                        </a:rPr>
                        <a:t>Fluency • Tutting • Together • Question &amp; Answer</a:t>
                      </a: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dirty="0">
                          <a:solidFill>
                            <a:srgbClr val="7030A0"/>
                          </a:solidFill>
                          <a:latin typeface="Tahoma" panose="020B0604030504040204" pitchFamily="34" charset="0"/>
                          <a:ea typeface="Tahoma" panose="020B0604030504040204" pitchFamily="34" charset="0"/>
                          <a:cs typeface="Tahoma" panose="020B0604030504040204" pitchFamily="34" charset="0"/>
                        </a:rPr>
                        <a:t>Imaginative • Emotive • Expressive • Rehearse • Choreography • Pace • Question &amp; Answer • Confidence • Experiment • Formation • Intensity</a:t>
                      </a:r>
                      <a:endPar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2792791123"/>
                  </a:ext>
                </a:extLst>
              </a:tr>
            </a:tbl>
          </a:graphicData>
        </a:graphic>
      </p:graphicFrame>
    </p:spTree>
    <p:extLst>
      <p:ext uri="{BB962C8B-B14F-4D97-AF65-F5344CB8AC3E}">
        <p14:creationId xmlns:p14="http://schemas.microsoft.com/office/powerpoint/2010/main" val="2284614883"/>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5904656" cy="646331"/>
          </a:xfrm>
          <a:prstGeom prst="rect">
            <a:avLst/>
          </a:prstGeom>
          <a:noFill/>
        </p:spPr>
        <p:txBody>
          <a:bodyPr wrap="square" lIns="91440" tIns="45720" rIns="91440" bIns="45720" rtlCol="0" anchor="t">
            <a:spAutoFit/>
          </a:bodyPr>
          <a:lstStyle/>
          <a:p>
            <a:r>
              <a:rPr lang="en-GB" sz="3600" b="1">
                <a:solidFill>
                  <a:srgbClr val="002060"/>
                </a:solidFill>
                <a:latin typeface="Tahoma"/>
                <a:ea typeface="Tahoma"/>
                <a:cs typeface="Tahoma"/>
              </a:rPr>
              <a:t>	P.E Years 1 to 2</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3"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8210550" y="620688"/>
            <a:ext cx="825945" cy="338554"/>
          </a:xfrm>
          <a:prstGeom prst="rect">
            <a:avLst/>
          </a:prstGeom>
          <a:noFill/>
        </p:spPr>
        <p:txBody>
          <a:bodyPr wrap="square" lIns="91440" tIns="45720" rIns="91440" bIns="45720" rtlCol="0" anchor="t">
            <a:spAutoFit/>
          </a:bodyPr>
          <a:lstStyle/>
          <a:p>
            <a:r>
              <a:rPr lang="en-GB" sz="1600" b="1">
                <a:solidFill>
                  <a:schemeClr val="tx2"/>
                </a:solidFill>
                <a:latin typeface="Tahoma"/>
                <a:ea typeface="Tahoma"/>
                <a:cs typeface="Tahoma"/>
                <a:hlinkClick r:id="rId4" action="ppaction://hlinksldjump">
                  <a:extLst>
                    <a:ext uri="{A12FA001-AC4F-418D-AE19-62706E023703}">
                      <ahyp:hlinkClr xmlns:ahyp="http://schemas.microsoft.com/office/drawing/2018/hyperlinkcolor" val="tx"/>
                    </a:ext>
                  </a:extLst>
                </a:hlinkClick>
              </a:rPr>
              <a:t>P.E</a:t>
            </a:r>
            <a:endParaRPr lang="en-GB" sz="1600"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3153705174"/>
              </p:ext>
            </p:extLst>
          </p:nvPr>
        </p:nvGraphicFramePr>
        <p:xfrm>
          <a:off x="248210" y="1059826"/>
          <a:ext cx="8438589" cy="5703900"/>
        </p:xfrm>
        <a:graphic>
          <a:graphicData uri="http://schemas.openxmlformats.org/drawingml/2006/table">
            <a:tbl>
              <a:tblPr firstRow="1" firstCol="1" bandRow="1">
                <a:tableStyleId>{5C22544A-7EE6-4342-B048-85BDC9FD1C3A}</a:tableStyleId>
              </a:tblPr>
              <a:tblGrid>
                <a:gridCol w="1378705">
                  <a:extLst>
                    <a:ext uri="{9D8B030D-6E8A-4147-A177-3AD203B41FA5}">
                      <a16:colId xmlns:a16="http://schemas.microsoft.com/office/drawing/2014/main" val="20000"/>
                    </a:ext>
                  </a:extLst>
                </a:gridCol>
                <a:gridCol w="3475172">
                  <a:extLst>
                    <a:ext uri="{9D8B030D-6E8A-4147-A177-3AD203B41FA5}">
                      <a16:colId xmlns:a16="http://schemas.microsoft.com/office/drawing/2014/main" val="20001"/>
                    </a:ext>
                  </a:extLst>
                </a:gridCol>
                <a:gridCol w="3584712">
                  <a:extLst>
                    <a:ext uri="{9D8B030D-6E8A-4147-A177-3AD203B41FA5}">
                      <a16:colId xmlns:a16="http://schemas.microsoft.com/office/drawing/2014/main" val="20002"/>
                    </a:ext>
                  </a:extLst>
                </a:gridCol>
              </a:tblGrid>
              <a:tr h="339085">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1</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2</a:t>
                      </a:r>
                    </a:p>
                  </a:txBody>
                  <a:tcPr marL="23581" marR="23581" marT="0" marB="0" anchor="ctr"/>
                </a:tc>
                <a:extLst>
                  <a:ext uri="{0D108BD9-81ED-4DB2-BD59-A6C34878D82A}">
                    <a16:rowId xmlns:a16="http://schemas.microsoft.com/office/drawing/2014/main" val="10000"/>
                  </a:ext>
                </a:extLst>
              </a:tr>
              <a:tr h="1705512">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Gymnastics</a:t>
                      </a:r>
                    </a:p>
                  </a:txBody>
                  <a:tcPr marL="23581" marR="23581" marT="0" marB="0" anchor="ctr"/>
                </a:tc>
                <a:tc>
                  <a:txBody>
                    <a:bodyPr/>
                    <a:lstStyle/>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Be able to perform 5 key shapes.</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(straight, star, tuck, dish and arch)</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Perform one shape after another.</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Balance using different parts of the body.</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Link movements.</a:t>
                      </a:r>
                    </a:p>
                    <a:p>
                      <a:pPr>
                        <a:lnSpc>
                          <a:spcPct val="107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Use different pieces of equipment and apparatus.</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Participate in a performance.</a:t>
                      </a:r>
                    </a:p>
                  </a:txBody>
                  <a:tcPr marL="68580" marR="68580" marT="0" marB="0"/>
                </a:tc>
                <a:tc>
                  <a:txBody>
                    <a:bodyPr/>
                    <a:lstStyle/>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Remember and perform 5 key shapes. </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800">
                          <a:effectLst/>
                          <a:latin typeface="Tahoma" panose="020B0604030504040204" pitchFamily="34" charset="0"/>
                          <a:ea typeface="Tahoma" panose="020B0604030504040204" pitchFamily="34" charset="0"/>
                          <a:cs typeface="Tahoma" panose="020B0604030504040204" pitchFamily="34" charset="0"/>
                        </a:rPr>
                        <a:t> (straight, star, tuck, dish and arch)</a:t>
                      </a:r>
                    </a:p>
                    <a:p>
                      <a:pPr>
                        <a:lnSpc>
                          <a:spcPct val="107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Move smoothly with control.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Perform basic gymnastic actions such as balancing and jumping.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Link movements and shapes. </a:t>
                      </a:r>
                    </a:p>
                    <a:p>
                      <a:pPr>
                        <a:lnSpc>
                          <a:spcPct val="107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Use different pieces of equipment and apparatus.</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Form simple sequences.</a:t>
                      </a:r>
                    </a:p>
                  </a:txBody>
                  <a:tcPr marL="68580" marR="68580" marT="0" marB="0"/>
                </a:tc>
                <a:extLst>
                  <a:ext uri="{0D108BD9-81ED-4DB2-BD59-A6C34878D82A}">
                    <a16:rowId xmlns:a16="http://schemas.microsoft.com/office/drawing/2014/main" val="10001"/>
                  </a:ext>
                </a:extLst>
              </a:tr>
              <a:tr h="625186">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algn="ctr">
                        <a:lnSpc>
                          <a:spcPct val="115000"/>
                        </a:lnSpc>
                        <a:spcAft>
                          <a:spcPts val="0"/>
                        </a:spcAft>
                      </a:pPr>
                      <a:r>
                        <a:rPr lang="en-GB" sz="800">
                          <a:latin typeface="Tahoma" panose="020B0604030504040204" pitchFamily="34" charset="0"/>
                          <a:ea typeface="Tahoma" panose="020B0604030504040204" pitchFamily="34" charset="0"/>
                          <a:cs typeface="Tahoma" panose="020B0604030504040204" pitchFamily="34" charset="0"/>
                        </a:rPr>
                        <a:t>Arch • Balance • Backwards • Direction • Straight • Dish • Explore • Forwards • High &amp; Low • Travelling • Individual • Jump • Key Shape • Level • Tuck • Linking • Movement • Sequence • Shapes • Star</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a:latin typeface="Tahoma" panose="020B0604030504040204" pitchFamily="34" charset="0"/>
                          <a:ea typeface="Tahoma" panose="020B0604030504040204" pitchFamily="34" charset="0"/>
                          <a:cs typeface="Tahoma" panose="020B0604030504040204" pitchFamily="34" charset="0"/>
                        </a:rPr>
                        <a:t>Key shapes • Travel • Smart • Sequence • Balance • Explore • Individual • Arch • High/Low • Point • Routine • Dish • Straight • Tense • Linking • Level</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476958427"/>
                  </a:ext>
                </a:extLst>
              </a:tr>
              <a:tr h="2016861">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Tag Rugby </a:t>
                      </a:r>
                    </a:p>
                  </a:txBody>
                  <a:tcPr marL="23581" marR="23581" marT="0" marB="0" anchor="ctr"/>
                </a:tc>
                <a:tc>
                  <a:txBody>
                    <a:bodyPr/>
                    <a:lstStyle/>
                    <a:p>
                      <a:pPr>
                        <a:lnSpc>
                          <a:spcPct val="107000"/>
                        </a:lnSpc>
                        <a:spcAft>
                          <a:spcPts val="0"/>
                        </a:spcAft>
                      </a:pPr>
                      <a:endParaRPr lang="en-GB" sz="800">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latin typeface="Tahoma" panose="020B0604030504040204" pitchFamily="34" charset="0"/>
                          <a:ea typeface="Tahoma" panose="020B0604030504040204" pitchFamily="34" charset="0"/>
                          <a:cs typeface="Tahoma" panose="020B0604030504040204" pitchFamily="34" charset="0"/>
                        </a:rPr>
                        <a:t>Hold and move with a rugby ball. </a:t>
                      </a:r>
                    </a:p>
                    <a:p>
                      <a:pPr>
                        <a:lnSpc>
                          <a:spcPct val="107000"/>
                        </a:lnSpc>
                        <a:spcAft>
                          <a:spcPts val="0"/>
                        </a:spcAft>
                      </a:pPr>
                      <a:endParaRPr lang="en-GB" sz="800">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latin typeface="Tahoma" panose="020B0604030504040204" pitchFamily="34" charset="0"/>
                          <a:ea typeface="Tahoma" panose="020B0604030504040204" pitchFamily="34" charset="0"/>
                          <a:cs typeface="Tahoma" panose="020B0604030504040204" pitchFamily="34" charset="0"/>
                        </a:rPr>
                        <a:t>Throw a rugby ball. </a:t>
                      </a:r>
                    </a:p>
                    <a:p>
                      <a:pPr>
                        <a:lnSpc>
                          <a:spcPct val="107000"/>
                        </a:lnSpc>
                        <a:spcAft>
                          <a:spcPts val="0"/>
                        </a:spcAft>
                      </a:pPr>
                      <a:endParaRPr lang="en-GB" sz="800">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latin typeface="Tahoma" panose="020B0604030504040204" pitchFamily="34" charset="0"/>
                          <a:ea typeface="Tahoma" panose="020B0604030504040204" pitchFamily="34" charset="0"/>
                          <a:cs typeface="Tahoma" panose="020B0604030504040204" pitchFamily="34" charset="0"/>
                        </a:rPr>
                        <a:t>Catch a rugby ball. </a:t>
                      </a:r>
                    </a:p>
                    <a:p>
                      <a:pPr>
                        <a:lnSpc>
                          <a:spcPct val="107000"/>
                        </a:lnSpc>
                        <a:spcAft>
                          <a:spcPts val="0"/>
                        </a:spcAft>
                      </a:pPr>
                      <a:endParaRPr lang="en-GB" sz="800">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latin typeface="Tahoma" panose="020B0604030504040204" pitchFamily="34" charset="0"/>
                          <a:ea typeface="Tahoma" panose="020B0604030504040204" pitchFamily="34" charset="0"/>
                          <a:cs typeface="Tahoma" panose="020B0604030504040204" pitchFamily="34" charset="0"/>
                        </a:rPr>
                        <a:t>Run with the ball. </a:t>
                      </a:r>
                    </a:p>
                    <a:p>
                      <a:pPr>
                        <a:lnSpc>
                          <a:spcPct val="107000"/>
                        </a:lnSpc>
                        <a:spcAft>
                          <a:spcPts val="0"/>
                        </a:spcAft>
                      </a:pPr>
                      <a:endParaRPr lang="en-GB" sz="800">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latin typeface="Tahoma" panose="020B0604030504040204" pitchFamily="34" charset="0"/>
                          <a:ea typeface="Tahoma" panose="020B0604030504040204" pitchFamily="34" charset="0"/>
                          <a:cs typeface="Tahoma" panose="020B0604030504040204" pitchFamily="34" charset="0"/>
                        </a:rPr>
                        <a:t>Play tag games. </a:t>
                      </a:r>
                    </a:p>
                    <a:p>
                      <a:pPr>
                        <a:lnSpc>
                          <a:spcPct val="107000"/>
                        </a:lnSpc>
                        <a:spcAft>
                          <a:spcPts val="0"/>
                        </a:spcAft>
                      </a:pPr>
                      <a:endParaRPr lang="en-GB" sz="800">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latin typeface="Tahoma" panose="020B0604030504040204" pitchFamily="34" charset="0"/>
                          <a:ea typeface="Tahoma" panose="020B0604030504040204" pitchFamily="34" charset="0"/>
                          <a:cs typeface="Tahoma" panose="020B0604030504040204" pitchFamily="34" charset="0"/>
                        </a:rPr>
                        <a:t>Play simple games following the rules.</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nSpc>
                          <a:spcPct val="107000"/>
                        </a:lnSpc>
                        <a:spcAft>
                          <a:spcPts val="0"/>
                        </a:spcAft>
                      </a:pPr>
                      <a:endParaRPr lang="en-GB" sz="800">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latin typeface="Tahoma" panose="020B0604030504040204" pitchFamily="34" charset="0"/>
                          <a:ea typeface="Tahoma" panose="020B0604030504040204" pitchFamily="34" charset="0"/>
                          <a:cs typeface="Tahoma" panose="020B0604030504040204" pitchFamily="34" charset="0"/>
                        </a:rPr>
                        <a:t>Hold and move with a rugby ball.</a:t>
                      </a:r>
                    </a:p>
                    <a:p>
                      <a:pPr>
                        <a:lnSpc>
                          <a:spcPct val="107000"/>
                        </a:lnSpc>
                        <a:spcAft>
                          <a:spcPts val="0"/>
                        </a:spcAft>
                      </a:pPr>
                      <a:endParaRPr lang="en-GB" sz="800">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latin typeface="Tahoma" panose="020B0604030504040204" pitchFamily="34" charset="0"/>
                          <a:ea typeface="Tahoma" panose="020B0604030504040204" pitchFamily="34" charset="0"/>
                          <a:cs typeface="Tahoma" panose="020B0604030504040204" pitchFamily="34" charset="0"/>
                        </a:rPr>
                        <a:t>Pass the ball, pointing the nose of the ball. </a:t>
                      </a:r>
                    </a:p>
                    <a:p>
                      <a:pPr>
                        <a:lnSpc>
                          <a:spcPct val="107000"/>
                        </a:lnSpc>
                        <a:spcAft>
                          <a:spcPts val="0"/>
                        </a:spcAft>
                      </a:pPr>
                      <a:endParaRPr lang="en-GB" sz="800">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latin typeface="Tahoma" panose="020B0604030504040204" pitchFamily="34" charset="0"/>
                          <a:ea typeface="Tahoma" panose="020B0604030504040204" pitchFamily="34" charset="0"/>
                          <a:cs typeface="Tahoma" panose="020B0604030504040204" pitchFamily="34" charset="0"/>
                        </a:rPr>
                        <a:t>Pass accurately to a partner. </a:t>
                      </a:r>
                    </a:p>
                    <a:p>
                      <a:pPr>
                        <a:lnSpc>
                          <a:spcPct val="107000"/>
                        </a:lnSpc>
                        <a:spcAft>
                          <a:spcPts val="0"/>
                        </a:spcAft>
                      </a:pPr>
                      <a:endParaRPr lang="en-GB" sz="800">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latin typeface="Tahoma" panose="020B0604030504040204" pitchFamily="34" charset="0"/>
                          <a:ea typeface="Tahoma" panose="020B0604030504040204" pitchFamily="34" charset="0"/>
                          <a:cs typeface="Tahoma" panose="020B0604030504040204" pitchFamily="34" charset="0"/>
                        </a:rPr>
                        <a:t>Defend by tagging. </a:t>
                      </a:r>
                    </a:p>
                    <a:p>
                      <a:pPr>
                        <a:lnSpc>
                          <a:spcPct val="107000"/>
                        </a:lnSpc>
                        <a:spcAft>
                          <a:spcPts val="0"/>
                        </a:spcAft>
                      </a:pPr>
                      <a:endParaRPr lang="en-GB" sz="800">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latin typeface="Tahoma" panose="020B0604030504040204" pitchFamily="34" charset="0"/>
                          <a:ea typeface="Tahoma" panose="020B0604030504040204" pitchFamily="34" charset="0"/>
                          <a:cs typeface="Tahoma" panose="020B0604030504040204" pitchFamily="34" charset="0"/>
                        </a:rPr>
                        <a:t>Get past a defender. </a:t>
                      </a:r>
                    </a:p>
                    <a:p>
                      <a:pPr>
                        <a:lnSpc>
                          <a:spcPct val="107000"/>
                        </a:lnSpc>
                        <a:spcAft>
                          <a:spcPts val="0"/>
                        </a:spcAft>
                      </a:pPr>
                      <a:endParaRPr lang="en-GB" sz="800">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latin typeface="Tahoma" panose="020B0604030504040204" pitchFamily="34" charset="0"/>
                          <a:ea typeface="Tahoma" panose="020B0604030504040204" pitchFamily="34" charset="0"/>
                          <a:cs typeface="Tahoma" panose="020B0604030504040204" pitchFamily="34" charset="0"/>
                        </a:rPr>
                        <a:t>Try to score goals by getting past opponents. </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extLst>
                  <a:ext uri="{0D108BD9-81ED-4DB2-BD59-A6C34878D82A}">
                    <a16:rowId xmlns:a16="http://schemas.microsoft.com/office/drawing/2014/main" val="10002"/>
                  </a:ext>
                </a:extLst>
              </a:tr>
              <a:tr h="1017256">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algn="ctr">
                        <a:lnSpc>
                          <a:spcPct val="115000"/>
                        </a:lnSpc>
                        <a:spcAft>
                          <a:spcPts val="0"/>
                        </a:spcAft>
                      </a:pPr>
                      <a:r>
                        <a:rPr lang="en-GB" sz="800">
                          <a:latin typeface="Tahoma" panose="020B0604030504040204" pitchFamily="34" charset="0"/>
                          <a:ea typeface="Tahoma" panose="020B0604030504040204" pitchFamily="34" charset="0"/>
                          <a:cs typeface="Tahoma" panose="020B0604030504040204" pitchFamily="34" charset="0"/>
                        </a:rPr>
                        <a:t>Attack • Belts • Catch • Defend • Pass • Run • Space • Target • Throw • Try</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a:latin typeface="Tahoma" panose="020B0604030504040204" pitchFamily="34" charset="0"/>
                          <a:ea typeface="Tahoma" panose="020B0604030504040204" pitchFamily="34" charset="0"/>
                          <a:cs typeface="Tahoma" panose="020B0604030504040204" pitchFamily="34" charset="0"/>
                        </a:rPr>
                        <a:t>Tag • Belts • Target • Pass • Catch • Space • Attack • Run • Trick • Defend • Try • Target • Dodge • Teamwork</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726572214"/>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5904656" cy="646331"/>
          </a:xfrm>
          <a:prstGeom prst="rect">
            <a:avLst/>
          </a:prstGeom>
          <a:noFill/>
        </p:spPr>
        <p:txBody>
          <a:bodyPr wrap="square" lIns="91440" tIns="45720" rIns="91440" bIns="45720" rtlCol="0" anchor="t">
            <a:spAutoFit/>
          </a:bodyPr>
          <a:lstStyle/>
          <a:p>
            <a:r>
              <a:rPr lang="en-GB" sz="3600" b="1">
                <a:solidFill>
                  <a:srgbClr val="002060"/>
                </a:solidFill>
                <a:latin typeface="Tahoma"/>
                <a:ea typeface="Tahoma"/>
                <a:cs typeface="Tahoma"/>
              </a:rPr>
              <a:t>P.E Years 3 to 6</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3"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6762751" y="563179"/>
            <a:ext cx="2110734" cy="338554"/>
          </a:xfrm>
          <a:prstGeom prst="rect">
            <a:avLst/>
          </a:prstGeom>
          <a:noFill/>
        </p:spPr>
        <p:txBody>
          <a:bodyPr wrap="square" lIns="91440" tIns="45720" rIns="91440" bIns="45720" rtlCol="0" anchor="t">
            <a:spAutoFit/>
          </a:bodyPr>
          <a:lstStyle/>
          <a:p>
            <a:pPr algn="r"/>
            <a:r>
              <a:rPr lang="en-GB" sz="1600" b="1">
                <a:solidFill>
                  <a:schemeClr val="tx2"/>
                </a:solidFill>
                <a:latin typeface="Tahoma"/>
                <a:ea typeface="Tahoma"/>
                <a:cs typeface="Tahoma"/>
                <a:hlinkClick r:id="rId4" action="ppaction://hlinksldjump">
                  <a:extLst>
                    <a:ext uri="{A12FA001-AC4F-418D-AE19-62706E023703}">
                      <ahyp:hlinkClr xmlns:ahyp="http://schemas.microsoft.com/office/drawing/2018/hyperlinkcolor" val="tx"/>
                    </a:ext>
                  </a:extLst>
                </a:hlinkClick>
              </a:rPr>
              <a:t>P.E Home</a:t>
            </a:r>
            <a:endParaRPr lang="en-GB" sz="1600" b="1">
              <a:solidFill>
                <a:schemeClr val="tx2"/>
              </a:solidFill>
              <a:latin typeface="Tahoma"/>
              <a:ea typeface="Tahoma"/>
              <a:cs typeface="Tahoma"/>
            </a:endParaRPr>
          </a:p>
        </p:txBody>
      </p:sp>
      <p:graphicFrame>
        <p:nvGraphicFramePr>
          <p:cNvPr id="7" name="Table 6">
            <a:extLst>
              <a:ext uri="{FF2B5EF4-FFF2-40B4-BE49-F238E27FC236}">
                <a16:creationId xmlns:a16="http://schemas.microsoft.com/office/drawing/2014/main" id="{8064ACAE-4A41-44F7-ABD6-4F21AF4A769E}"/>
              </a:ext>
            </a:extLst>
          </p:cNvPr>
          <p:cNvGraphicFramePr>
            <a:graphicFrameLocks noGrp="1"/>
          </p:cNvGraphicFramePr>
          <p:nvPr>
            <p:extLst>
              <p:ext uri="{D42A27DB-BD31-4B8C-83A1-F6EECF244321}">
                <p14:modId xmlns:p14="http://schemas.microsoft.com/office/powerpoint/2010/main" val="1875202612"/>
              </p:ext>
            </p:extLst>
          </p:nvPr>
        </p:nvGraphicFramePr>
        <p:xfrm>
          <a:off x="229214" y="1019179"/>
          <a:ext cx="8644270" cy="4781545"/>
        </p:xfrm>
        <a:graphic>
          <a:graphicData uri="http://schemas.openxmlformats.org/drawingml/2006/table">
            <a:tbl>
              <a:tblPr firstRow="1" firstCol="1" bandRow="1">
                <a:tableStyleId>{5C22544A-7EE6-4342-B048-85BDC9FD1C3A}</a:tableStyleId>
              </a:tblPr>
              <a:tblGrid>
                <a:gridCol w="1018561">
                  <a:extLst>
                    <a:ext uri="{9D8B030D-6E8A-4147-A177-3AD203B41FA5}">
                      <a16:colId xmlns:a16="http://schemas.microsoft.com/office/drawing/2014/main" val="2863215087"/>
                    </a:ext>
                  </a:extLst>
                </a:gridCol>
                <a:gridCol w="2526201">
                  <a:extLst>
                    <a:ext uri="{9D8B030D-6E8A-4147-A177-3AD203B41FA5}">
                      <a16:colId xmlns:a16="http://schemas.microsoft.com/office/drawing/2014/main" val="122677382"/>
                    </a:ext>
                  </a:extLst>
                </a:gridCol>
                <a:gridCol w="2549754">
                  <a:extLst>
                    <a:ext uri="{9D8B030D-6E8A-4147-A177-3AD203B41FA5}">
                      <a16:colId xmlns:a16="http://schemas.microsoft.com/office/drawing/2014/main" val="375876866"/>
                    </a:ext>
                  </a:extLst>
                </a:gridCol>
                <a:gridCol w="2549754">
                  <a:extLst>
                    <a:ext uri="{9D8B030D-6E8A-4147-A177-3AD203B41FA5}">
                      <a16:colId xmlns:a16="http://schemas.microsoft.com/office/drawing/2014/main" val="3073927167"/>
                    </a:ext>
                  </a:extLst>
                </a:gridCol>
              </a:tblGrid>
              <a:tr h="230582">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3</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4/5</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5/6</a:t>
                      </a:r>
                    </a:p>
                  </a:txBody>
                  <a:tcPr marL="23581" marR="23581" marT="0" marB="0" anchor="ctr"/>
                </a:tc>
                <a:extLst>
                  <a:ext uri="{0D108BD9-81ED-4DB2-BD59-A6C34878D82A}">
                    <a16:rowId xmlns:a16="http://schemas.microsoft.com/office/drawing/2014/main" val="265378462"/>
                  </a:ext>
                </a:extLst>
              </a:tr>
              <a:tr h="3597044">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Gymnastics</a:t>
                      </a:r>
                    </a:p>
                  </a:txBody>
                  <a:tcPr marL="23581" marR="23581" marT="0" marB="0" anchor="ctr"/>
                </a:tc>
                <a:tc>
                  <a:txBody>
                    <a:bodyPr/>
                    <a:lstStyle/>
                    <a:p>
                      <a:pPr>
                        <a:lnSpc>
                          <a:spcPct val="107000"/>
                        </a:lnSpc>
                        <a:spcAft>
                          <a:spcPts val="0"/>
                        </a:spcAft>
                      </a:pPr>
                      <a:r>
                        <a:rPr lang="en-GB" sz="800">
                          <a:solidFill>
                            <a:srgbClr val="00B050"/>
                          </a:solidFill>
                          <a:effectLst/>
                          <a:latin typeface="Tahoma" panose="020B0604030504040204" pitchFamily="34" charset="0"/>
                          <a:ea typeface="Tahoma" panose="020B0604030504040204" pitchFamily="34" charset="0"/>
                          <a:cs typeface="Tahoma" panose="020B0604030504040204" pitchFamily="34" charset="0"/>
                        </a:rPr>
                        <a:t>Perform 9 key shapes.</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800">
                          <a:solidFill>
                            <a:srgbClr val="00B050"/>
                          </a:solidFill>
                          <a:effectLst/>
                          <a:latin typeface="Tahoma" panose="020B0604030504040204" pitchFamily="34" charset="0"/>
                          <a:ea typeface="Tahoma" panose="020B0604030504040204" pitchFamily="34" charset="0"/>
                          <a:cs typeface="Tahoma" panose="020B0604030504040204" pitchFamily="34" charset="0"/>
                        </a:rPr>
                        <a:t>(straight, star, tuck, pike, straddle, dish and arch)</a:t>
                      </a:r>
                    </a:p>
                    <a:p>
                      <a:pPr marL="0" marR="0" lvl="0" indent="0" algn="l" defTabSz="914400" rtl="0" eaLnBrk="1" fontAlgn="auto" latinLnBrk="0" hangingPunct="1">
                        <a:lnSpc>
                          <a:spcPct val="107000"/>
                        </a:lnSpc>
                        <a:spcBef>
                          <a:spcPts val="0"/>
                        </a:spcBef>
                        <a:spcAft>
                          <a:spcPts val="0"/>
                        </a:spcAft>
                        <a:buClrTx/>
                        <a:buSzTx/>
                        <a:buFontTx/>
                        <a:buNone/>
                        <a:tabLst/>
                        <a:defRPr/>
                      </a:pPr>
                      <a:endParaRPr lang="en-GB" sz="800">
                        <a:solidFill>
                          <a:srgbClr val="00B050"/>
                        </a:solidFill>
                        <a:effectLst/>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GB" sz="800">
                          <a:solidFill>
                            <a:srgbClr val="00B050"/>
                          </a:solidFill>
                          <a:effectLst/>
                          <a:latin typeface="Tahoma" panose="020B0604030504040204" pitchFamily="34" charset="0"/>
                          <a:ea typeface="Tahoma" panose="020B0604030504040204" pitchFamily="34" charset="0"/>
                          <a:cs typeface="Tahoma" panose="020B0604030504040204" pitchFamily="34" charset="0"/>
                        </a:rPr>
                        <a:t>Travel using different body parts.</a:t>
                      </a:r>
                    </a:p>
                    <a:p>
                      <a:pPr>
                        <a:lnSpc>
                          <a:spcPct val="107000"/>
                        </a:lnSpc>
                        <a:spcAft>
                          <a:spcPts val="0"/>
                        </a:spcAft>
                      </a:pPr>
                      <a:endParaRPr lang="en-GB" sz="800">
                        <a:solidFill>
                          <a:srgbClr val="FF0000"/>
                        </a:solidFill>
                        <a:effectLst/>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GB" sz="800">
                          <a:solidFill>
                            <a:srgbClr val="FF0000"/>
                          </a:solidFill>
                          <a:effectLst/>
                          <a:latin typeface="Tahoma" panose="020B0604030504040204" pitchFamily="34" charset="0"/>
                          <a:ea typeface="Tahoma" panose="020B0604030504040204" pitchFamily="34" charset="0"/>
                          <a:cs typeface="Tahoma" panose="020B0604030504040204" pitchFamily="34" charset="0"/>
                        </a:rPr>
                        <a:t> </a:t>
                      </a:r>
                      <a:r>
                        <a:rPr lang="en-GB" sz="800">
                          <a:solidFill>
                            <a:srgbClr val="00B050"/>
                          </a:solidFill>
                          <a:effectLst/>
                          <a:latin typeface="Tahoma" panose="020B0604030504040204" pitchFamily="34" charset="0"/>
                          <a:ea typeface="Tahoma" panose="020B0604030504040204" pitchFamily="34" charset="0"/>
                          <a:cs typeface="Tahoma" panose="020B0604030504040204" pitchFamily="34" charset="0"/>
                        </a:rPr>
                        <a:t>Create and experiment with sequences. </a:t>
                      </a:r>
                    </a:p>
                    <a:p>
                      <a:pPr>
                        <a:lnSpc>
                          <a:spcPct val="107000"/>
                        </a:lnSpc>
                        <a:spcAft>
                          <a:spcPts val="0"/>
                        </a:spcAft>
                      </a:pPr>
                      <a:endParaRPr lang="en-GB" sz="800">
                        <a:solidFill>
                          <a:srgbClr val="FF0000"/>
                        </a:solidFill>
                        <a:effectLst/>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GB" sz="800">
                          <a:solidFill>
                            <a:srgbClr val="00B050"/>
                          </a:solidFill>
                          <a:effectLst/>
                          <a:latin typeface="Tahoma" panose="020B0604030504040204" pitchFamily="34" charset="0"/>
                          <a:ea typeface="Tahoma" panose="020B0604030504040204" pitchFamily="34" charset="0"/>
                          <a:cs typeface="Tahoma" panose="020B0604030504040204" pitchFamily="34" charset="0"/>
                        </a:rPr>
                        <a:t>Create sequences of shapes, balances, rolls, and travel. </a:t>
                      </a:r>
                    </a:p>
                    <a:p>
                      <a:pPr>
                        <a:lnSpc>
                          <a:spcPct val="107000"/>
                        </a:lnSpc>
                        <a:spcAft>
                          <a:spcPts val="0"/>
                        </a:spcAft>
                      </a:pPr>
                      <a:endParaRPr lang="en-GB" sz="800">
                        <a:solidFill>
                          <a:srgbClr val="FF0000"/>
                        </a:solidFill>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endParaRPr lang="en-GB" sz="800">
                        <a:solidFill>
                          <a:srgbClr val="FF0000"/>
                        </a:solidFill>
                        <a:effectLst/>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GB" sz="800">
                          <a:solidFill>
                            <a:srgbClr val="00B050"/>
                          </a:solidFill>
                          <a:effectLst/>
                          <a:latin typeface="Tahoma" panose="020B0604030504040204" pitchFamily="34" charset="0"/>
                          <a:ea typeface="Tahoma" panose="020B0604030504040204" pitchFamily="34" charset="0"/>
                          <a:cs typeface="Tahoma" panose="020B0604030504040204" pitchFamily="34" charset="0"/>
                        </a:rPr>
                        <a:t>Share ideas in a group. </a:t>
                      </a:r>
                      <a:endParaRPr lang="en-GB" sz="800">
                        <a:solidFill>
                          <a:srgbClr val="FF0000"/>
                        </a:solidFill>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endParaRPr lang="en-GB" sz="800">
                        <a:solidFill>
                          <a:srgbClr val="FF0000"/>
                        </a:solidFill>
                        <a:effectLst/>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GB" sz="800">
                          <a:solidFill>
                            <a:srgbClr val="00B050"/>
                          </a:solidFill>
                          <a:effectLst/>
                          <a:latin typeface="Tahoma" panose="020B0604030504040204" pitchFamily="34" charset="0"/>
                          <a:ea typeface="Tahoma" panose="020B0604030504040204" pitchFamily="34" charset="0"/>
                          <a:cs typeface="Tahoma" panose="020B0604030504040204" pitchFamily="34" charset="0"/>
                        </a:rPr>
                        <a:t>Recognise own successes.</a:t>
                      </a:r>
                      <a:endParaRPr lang="en-GB" sz="800">
                        <a:solidFill>
                          <a:srgbClr val="FF0000"/>
                        </a:solidFill>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endParaRPr lang="en-GB" sz="800">
                        <a:solidFill>
                          <a:srgbClr val="00B050"/>
                        </a:solidFill>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solidFill>
                            <a:srgbClr val="00B050"/>
                          </a:solidFill>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solidFill>
                            <a:srgbClr val="00B050"/>
                          </a:solidFill>
                          <a:effectLst/>
                          <a:latin typeface="Tahoma" panose="020B0604030504040204" pitchFamily="34" charset="0"/>
                          <a:ea typeface="Tahoma" panose="020B0604030504040204" pitchFamily="34" charset="0"/>
                          <a:cs typeface="Tahoma" panose="020B0604030504040204" pitchFamily="34" charset="0"/>
                        </a:rPr>
                        <a:t> </a:t>
                      </a:r>
                      <a:endParaRPr lang="en-GB" sz="800">
                        <a:solidFill>
                          <a:srgbClr val="FF0000"/>
                        </a:solidFill>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nSpc>
                          <a:spcPct val="107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Travel with confidence choosing different pathways.</a:t>
                      </a:r>
                    </a:p>
                    <a:p>
                      <a:pPr>
                        <a:lnSpc>
                          <a:spcPct val="107000"/>
                        </a:lnSpc>
                        <a:spcAft>
                          <a:spcPts val="0"/>
                        </a:spcAft>
                      </a:pPr>
                      <a:endPar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 Travel fluently on the floor and on/off apparatus.</a:t>
                      </a:r>
                    </a:p>
                    <a:p>
                      <a:pPr>
                        <a:lnSpc>
                          <a:spcPct val="107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Show rhythm and creativity when working with others.</a:t>
                      </a:r>
                    </a:p>
                    <a:p>
                      <a:pPr>
                        <a:lnSpc>
                          <a:spcPct val="107000"/>
                        </a:lnSpc>
                        <a:spcAft>
                          <a:spcPts val="0"/>
                        </a:spcAft>
                      </a:pPr>
                      <a:endPar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To create longer sequences.</a:t>
                      </a:r>
                    </a:p>
                    <a:p>
                      <a:pPr>
                        <a:lnSpc>
                          <a:spcPct val="107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Show flexibility and technique when performing</a:t>
                      </a:r>
                    </a:p>
                    <a:p>
                      <a:pPr>
                        <a:lnSpc>
                          <a:spcPct val="107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gymnastic elements.</a:t>
                      </a:r>
                    </a:p>
                    <a:p>
                      <a:pPr>
                        <a:lnSpc>
                          <a:spcPct val="107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 </a:t>
                      </a:r>
                      <a:endParaRPr lang="en-GB" sz="800">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Perform in front of an audience.</a:t>
                      </a:r>
                    </a:p>
                  </a:txBody>
                  <a:tcPr marL="68580" marR="68580" marT="0" marB="0"/>
                </a:tc>
                <a:tc>
                  <a:txBody>
                    <a:bodyPr/>
                    <a:lstStyle/>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Show flexibility and technique when performing gymnastic elements. </a:t>
                      </a:r>
                    </a:p>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Show different combinations and pathways when travelling. </a:t>
                      </a:r>
                    </a:p>
                    <a:p>
                      <a:pPr>
                        <a:lnSpc>
                          <a:spcPct val="107000"/>
                        </a:lnSpc>
                        <a:spcAft>
                          <a:spcPts val="0"/>
                        </a:spcAft>
                      </a:pPr>
                      <a:endPar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Use space creatively when travelling. </a:t>
                      </a:r>
                    </a:p>
                    <a:p>
                      <a:pPr>
                        <a:lnSpc>
                          <a:spcPct val="107000"/>
                        </a:lnSpc>
                        <a:spcAft>
                          <a:spcPts val="0"/>
                        </a:spcAft>
                      </a:pPr>
                      <a:endPar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Perform high-quality jumps, rolls and group balances. </a:t>
                      </a:r>
                    </a:p>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Show rhythm and creativity when working with others. </a:t>
                      </a:r>
                    </a:p>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Explain why a performance is good and how it can be improved</a:t>
                      </a:r>
                      <a:r>
                        <a:rPr lang="en-GB" sz="800" dirty="0">
                          <a:effectLst/>
                          <a:latin typeface="Tahoma" panose="020B0604030504040204" pitchFamily="34" charset="0"/>
                          <a:ea typeface="Tahoma" panose="020B0604030504040204" pitchFamily="34" charset="0"/>
                          <a:cs typeface="Tahoma" panose="020B0604030504040204" pitchFamily="34" charset="0"/>
                        </a:rPr>
                        <a:t>.</a:t>
                      </a:r>
                    </a:p>
                    <a:p>
                      <a:pPr>
                        <a:lnSpc>
                          <a:spcPct val="107000"/>
                        </a:lnSpc>
                        <a:spcAft>
                          <a:spcPts val="0"/>
                        </a:spcAft>
                      </a:pPr>
                      <a:endParaRPr lang="en-GB" sz="8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extLst>
                  <a:ext uri="{0D108BD9-81ED-4DB2-BD59-A6C34878D82A}">
                    <a16:rowId xmlns:a16="http://schemas.microsoft.com/office/drawing/2014/main" val="1576507716"/>
                  </a:ext>
                </a:extLst>
              </a:tr>
              <a:tr h="953919">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a:solidFill>
                            <a:srgbClr val="00B050"/>
                          </a:solidFill>
                          <a:latin typeface="Tahoma" panose="020B0604030504040204" pitchFamily="34" charset="0"/>
                          <a:ea typeface="Tahoma" panose="020B0604030504040204" pitchFamily="34" charset="0"/>
                          <a:cs typeface="Tahoma" panose="020B0604030504040204" pitchFamily="34" charset="0"/>
                        </a:rPr>
                        <a:t>Teamwork • Straddle • Experiment • Pathway • Level • Point • Front Support • Quality • Pike • Control • Routine • Combine • Apparatus • Arabesque • Practise • Describe</a:t>
                      </a:r>
                      <a:endParaRPr lang="en-GB" sz="800">
                        <a:solidFill>
                          <a:srgbClr val="00B050"/>
                        </a:solidFill>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a:solidFill>
                            <a:srgbClr val="FFC000"/>
                          </a:solidFill>
                          <a:latin typeface="Tahoma" panose="020B0604030504040204" pitchFamily="34" charset="0"/>
                          <a:ea typeface="Tahoma" panose="020B0604030504040204" pitchFamily="34" charset="0"/>
                          <a:cs typeface="Tahoma" panose="020B0604030504040204" pitchFamily="34" charset="0"/>
                        </a:rPr>
                        <a:t>Front Support • Back Support • Creativity • Evaluate • Improve • Pose • Observe • Fluency • Flow • Flight</a:t>
                      </a:r>
                      <a:endPar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dirty="0">
                          <a:solidFill>
                            <a:srgbClr val="7030A0"/>
                          </a:solidFill>
                          <a:latin typeface="Tahoma" panose="020B0604030504040204" pitchFamily="34" charset="0"/>
                          <a:ea typeface="Tahoma" panose="020B0604030504040204" pitchFamily="34" charset="0"/>
                          <a:cs typeface="Tahoma" panose="020B0604030504040204" pitchFamily="34" charset="0"/>
                        </a:rPr>
                        <a:t>Asymmetrical • Body control • Creativity • Evaluate • Improve • Symmetrical • Observe • Fluency • Flow • Flight</a:t>
                      </a:r>
                      <a:endPar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3823981714"/>
                  </a:ext>
                </a:extLst>
              </a:tr>
            </a:tbl>
          </a:graphicData>
        </a:graphic>
      </p:graphicFrame>
    </p:spTree>
    <p:extLst>
      <p:ext uri="{BB962C8B-B14F-4D97-AF65-F5344CB8AC3E}">
        <p14:creationId xmlns:p14="http://schemas.microsoft.com/office/powerpoint/2010/main" val="3990771506"/>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5904656" cy="646331"/>
          </a:xfrm>
          <a:prstGeom prst="rect">
            <a:avLst/>
          </a:prstGeom>
          <a:noFill/>
        </p:spPr>
        <p:txBody>
          <a:bodyPr wrap="square" lIns="91440" tIns="45720" rIns="91440" bIns="45720" rtlCol="0" anchor="t">
            <a:spAutoFit/>
          </a:bodyPr>
          <a:lstStyle/>
          <a:p>
            <a:r>
              <a:rPr lang="en-GB" sz="3600" b="1">
                <a:solidFill>
                  <a:srgbClr val="002060"/>
                </a:solidFill>
                <a:latin typeface="Tahoma"/>
                <a:ea typeface="Tahoma"/>
                <a:cs typeface="Tahoma"/>
              </a:rPr>
              <a:t>P.E Years 3 to 6</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3"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6762751" y="563179"/>
            <a:ext cx="2110734" cy="338554"/>
          </a:xfrm>
          <a:prstGeom prst="rect">
            <a:avLst/>
          </a:prstGeom>
          <a:noFill/>
        </p:spPr>
        <p:txBody>
          <a:bodyPr wrap="square" lIns="91440" tIns="45720" rIns="91440" bIns="45720" rtlCol="0" anchor="t">
            <a:spAutoFit/>
          </a:bodyPr>
          <a:lstStyle/>
          <a:p>
            <a:pPr algn="r"/>
            <a:r>
              <a:rPr lang="en-GB" sz="1600" b="1">
                <a:solidFill>
                  <a:schemeClr val="tx2"/>
                </a:solidFill>
                <a:latin typeface="Tahoma"/>
                <a:ea typeface="Tahoma"/>
                <a:cs typeface="Tahoma"/>
                <a:hlinkClick r:id="rId4" action="ppaction://hlinksldjump">
                  <a:extLst>
                    <a:ext uri="{A12FA001-AC4F-418D-AE19-62706E023703}">
                      <ahyp:hlinkClr xmlns:ahyp="http://schemas.microsoft.com/office/drawing/2018/hyperlinkcolor" val="tx"/>
                    </a:ext>
                  </a:extLst>
                </a:hlinkClick>
              </a:rPr>
              <a:t>P.E Home</a:t>
            </a:r>
            <a:endParaRPr lang="en-GB" sz="1600" b="1">
              <a:solidFill>
                <a:schemeClr val="tx2"/>
              </a:solidFill>
              <a:latin typeface="Tahoma"/>
              <a:ea typeface="Tahoma"/>
              <a:cs typeface="Tahoma"/>
            </a:endParaRPr>
          </a:p>
        </p:txBody>
      </p:sp>
      <p:graphicFrame>
        <p:nvGraphicFramePr>
          <p:cNvPr id="7" name="Table 6">
            <a:extLst>
              <a:ext uri="{FF2B5EF4-FFF2-40B4-BE49-F238E27FC236}">
                <a16:creationId xmlns:a16="http://schemas.microsoft.com/office/drawing/2014/main" id="{8064ACAE-4A41-44F7-ABD6-4F21AF4A769E}"/>
              </a:ext>
            </a:extLst>
          </p:cNvPr>
          <p:cNvGraphicFramePr>
            <a:graphicFrameLocks noGrp="1"/>
          </p:cNvGraphicFramePr>
          <p:nvPr>
            <p:extLst>
              <p:ext uri="{D42A27DB-BD31-4B8C-83A1-F6EECF244321}">
                <p14:modId xmlns:p14="http://schemas.microsoft.com/office/powerpoint/2010/main" val="1686782531"/>
              </p:ext>
            </p:extLst>
          </p:nvPr>
        </p:nvGraphicFramePr>
        <p:xfrm>
          <a:off x="229214" y="1019180"/>
          <a:ext cx="8644270" cy="4820756"/>
        </p:xfrm>
        <a:graphic>
          <a:graphicData uri="http://schemas.openxmlformats.org/drawingml/2006/table">
            <a:tbl>
              <a:tblPr firstRow="1" firstCol="1" bandRow="1">
                <a:tableStyleId>{5C22544A-7EE6-4342-B048-85BDC9FD1C3A}</a:tableStyleId>
              </a:tblPr>
              <a:tblGrid>
                <a:gridCol w="1018561">
                  <a:extLst>
                    <a:ext uri="{9D8B030D-6E8A-4147-A177-3AD203B41FA5}">
                      <a16:colId xmlns:a16="http://schemas.microsoft.com/office/drawing/2014/main" val="2863215087"/>
                    </a:ext>
                  </a:extLst>
                </a:gridCol>
                <a:gridCol w="2526201">
                  <a:extLst>
                    <a:ext uri="{9D8B030D-6E8A-4147-A177-3AD203B41FA5}">
                      <a16:colId xmlns:a16="http://schemas.microsoft.com/office/drawing/2014/main" val="122677382"/>
                    </a:ext>
                  </a:extLst>
                </a:gridCol>
                <a:gridCol w="2549754">
                  <a:extLst>
                    <a:ext uri="{9D8B030D-6E8A-4147-A177-3AD203B41FA5}">
                      <a16:colId xmlns:a16="http://schemas.microsoft.com/office/drawing/2014/main" val="375876866"/>
                    </a:ext>
                  </a:extLst>
                </a:gridCol>
                <a:gridCol w="2549754">
                  <a:extLst>
                    <a:ext uri="{9D8B030D-6E8A-4147-A177-3AD203B41FA5}">
                      <a16:colId xmlns:a16="http://schemas.microsoft.com/office/drawing/2014/main" val="3073927167"/>
                    </a:ext>
                  </a:extLst>
                </a:gridCol>
              </a:tblGrid>
              <a:tr h="257170">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3</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4/5</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5/6</a:t>
                      </a:r>
                    </a:p>
                  </a:txBody>
                  <a:tcPr marL="23581" marR="23581" marT="0" marB="0" anchor="ctr"/>
                </a:tc>
                <a:extLst>
                  <a:ext uri="{0D108BD9-81ED-4DB2-BD59-A6C34878D82A}">
                    <a16:rowId xmlns:a16="http://schemas.microsoft.com/office/drawing/2014/main" val="265378462"/>
                  </a:ext>
                </a:extLst>
              </a:tr>
              <a:tr h="3078753">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Tag Rugby </a:t>
                      </a:r>
                    </a:p>
                  </a:txBody>
                  <a:tcPr marL="23581" marR="23581" marT="0" marB="0" anchor="ctr"/>
                </a:tc>
                <a:tc>
                  <a:txBody>
                    <a:bodyPr/>
                    <a:lstStyle/>
                    <a:p>
                      <a:pPr>
                        <a:lnSpc>
                          <a:spcPct val="107000"/>
                        </a:lnSpc>
                        <a:spcAft>
                          <a:spcPts val="0"/>
                        </a:spcAft>
                      </a:pPr>
                      <a:endParaRPr lang="en-GB" sz="800">
                        <a:solidFill>
                          <a:srgbClr val="FF0000"/>
                        </a:solidFill>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solidFill>
                            <a:srgbClr val="00B050"/>
                          </a:solidFill>
                          <a:latin typeface="Tahoma" panose="020B0604030504040204" pitchFamily="34" charset="0"/>
                          <a:ea typeface="Tahoma" panose="020B0604030504040204" pitchFamily="34" charset="0"/>
                          <a:cs typeface="Tahoma" panose="020B0604030504040204" pitchFamily="34" charset="0"/>
                        </a:rPr>
                        <a:t>Control the ball when traveling</a:t>
                      </a:r>
                      <a:endParaRPr lang="en-GB" sz="800">
                        <a:solidFill>
                          <a:srgbClr val="FF0000"/>
                        </a:solidFill>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endParaRPr lang="en-GB" sz="800">
                        <a:solidFill>
                          <a:srgbClr val="FF0000"/>
                        </a:solidFill>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solidFill>
                            <a:srgbClr val="00B050"/>
                          </a:solidFill>
                          <a:latin typeface="Tahoma" panose="020B0604030504040204" pitchFamily="34" charset="0"/>
                          <a:ea typeface="Tahoma" panose="020B0604030504040204" pitchFamily="34" charset="0"/>
                          <a:cs typeface="Tahoma" panose="020B0604030504040204" pitchFamily="34" charset="0"/>
                        </a:rPr>
                        <a:t>Show good technique when passing. </a:t>
                      </a:r>
                    </a:p>
                    <a:p>
                      <a:pPr>
                        <a:lnSpc>
                          <a:spcPct val="107000"/>
                        </a:lnSpc>
                        <a:spcAft>
                          <a:spcPts val="0"/>
                        </a:spcAft>
                      </a:pPr>
                      <a:endParaRPr lang="en-GB" sz="800">
                        <a:solidFill>
                          <a:srgbClr val="FF0000"/>
                        </a:solidFill>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GB" sz="800">
                          <a:solidFill>
                            <a:srgbClr val="00B050"/>
                          </a:solidFill>
                          <a:latin typeface="Tahoma" panose="020B0604030504040204" pitchFamily="34" charset="0"/>
                          <a:ea typeface="Tahoma" panose="020B0604030504040204" pitchFamily="34" charset="0"/>
                          <a:cs typeface="Tahoma" panose="020B0604030504040204" pitchFamily="34" charset="0"/>
                        </a:rPr>
                        <a:t>Catch the ball consistently. </a:t>
                      </a:r>
                      <a:endParaRPr lang="en-GB" sz="800">
                        <a:solidFill>
                          <a:srgbClr val="FF0000"/>
                        </a:solidFill>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endParaRPr lang="en-GB" sz="800">
                        <a:solidFill>
                          <a:srgbClr val="FF0000"/>
                        </a:solidFill>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solidFill>
                            <a:srgbClr val="00B050"/>
                          </a:solidFill>
                          <a:latin typeface="Tahoma" panose="020B0604030504040204" pitchFamily="34" charset="0"/>
                          <a:ea typeface="Tahoma" panose="020B0604030504040204" pitchFamily="34" charset="0"/>
                          <a:cs typeface="Tahoma" panose="020B0604030504040204" pitchFamily="34" charset="0"/>
                        </a:rPr>
                        <a:t>Play tagging and defending games</a:t>
                      </a:r>
                      <a:endParaRPr lang="en-GB" sz="800">
                        <a:solidFill>
                          <a:srgbClr val="FF0000"/>
                        </a:solidFill>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endParaRPr lang="en-GB" sz="800">
                        <a:solidFill>
                          <a:srgbClr val="FF0000"/>
                        </a:solidFill>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solidFill>
                            <a:srgbClr val="00B050"/>
                          </a:solidFill>
                          <a:latin typeface="Tahoma" panose="020B0604030504040204" pitchFamily="34" charset="0"/>
                          <a:ea typeface="Tahoma" panose="020B0604030504040204" pitchFamily="34" charset="0"/>
                          <a:cs typeface="Tahoma" panose="020B0604030504040204" pitchFamily="34" charset="0"/>
                        </a:rPr>
                        <a:t>Work together with others. </a:t>
                      </a:r>
                      <a:endParaRPr lang="en-GB" sz="800">
                        <a:solidFill>
                          <a:srgbClr val="FF0000"/>
                        </a:solidFill>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endParaRPr lang="en-GB" sz="800">
                        <a:solidFill>
                          <a:srgbClr val="FF0000"/>
                        </a:solidFill>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GB" sz="800">
                          <a:solidFill>
                            <a:srgbClr val="00B050"/>
                          </a:solidFill>
                          <a:latin typeface="Tahoma" panose="020B0604030504040204" pitchFamily="34" charset="0"/>
                          <a:ea typeface="Tahoma" panose="020B0604030504040204" pitchFamily="34" charset="0"/>
                          <a:cs typeface="Tahoma" panose="020B0604030504040204" pitchFamily="34" charset="0"/>
                        </a:rPr>
                        <a:t>Make decisions in games. </a:t>
                      </a:r>
                      <a:endParaRPr lang="en-GB" sz="800">
                        <a:solidFill>
                          <a:srgbClr val="FF0000"/>
                        </a:solidFill>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endParaRPr lang="en-GB" sz="800">
                        <a:solidFill>
                          <a:srgbClr val="FF0000"/>
                        </a:solidFill>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endParaRPr lang="en-GB" sz="800">
                        <a:solidFill>
                          <a:srgbClr val="FF0000"/>
                        </a:solidFill>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nSpc>
                          <a:spcPct val="107000"/>
                        </a:lnSpc>
                        <a:spcAft>
                          <a:spcPts val="0"/>
                        </a:spcAft>
                      </a:pPr>
                      <a:r>
                        <a:rPr lang="en-GB" sz="800">
                          <a:solidFill>
                            <a:srgbClr val="FFC000"/>
                          </a:solidFill>
                          <a:latin typeface="Tahoma" panose="020B0604030504040204" pitchFamily="34" charset="0"/>
                          <a:ea typeface="Tahoma" panose="020B0604030504040204" pitchFamily="34" charset="0"/>
                          <a:cs typeface="Tahoma" panose="020B0604030504040204" pitchFamily="34" charset="0"/>
                        </a:rPr>
                        <a:t>Travel and dodge at speed with the ball. </a:t>
                      </a:r>
                    </a:p>
                    <a:p>
                      <a:pPr>
                        <a:lnSpc>
                          <a:spcPct val="107000"/>
                        </a:lnSpc>
                        <a:spcAft>
                          <a:spcPts val="0"/>
                        </a:spcAft>
                      </a:pPr>
                      <a:endParaRPr lang="en-GB" sz="800">
                        <a:solidFill>
                          <a:srgbClr val="FFC000"/>
                        </a:solidFill>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solidFill>
                            <a:srgbClr val="FFC000"/>
                          </a:solidFill>
                          <a:latin typeface="Tahoma" panose="020B0604030504040204" pitchFamily="34" charset="0"/>
                          <a:ea typeface="Tahoma" panose="020B0604030504040204" pitchFamily="34" charset="0"/>
                          <a:cs typeface="Tahoma" panose="020B0604030504040204" pitchFamily="34" charset="0"/>
                        </a:rPr>
                        <a:t>Mark and tackle in game situations.</a:t>
                      </a:r>
                    </a:p>
                    <a:p>
                      <a:pPr>
                        <a:lnSpc>
                          <a:spcPct val="107000"/>
                        </a:lnSpc>
                        <a:spcAft>
                          <a:spcPts val="0"/>
                        </a:spcAft>
                      </a:pPr>
                      <a:endParaRPr lang="en-GB" sz="800">
                        <a:solidFill>
                          <a:srgbClr val="FFC000"/>
                        </a:solidFill>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solidFill>
                            <a:srgbClr val="FFC000"/>
                          </a:solidFill>
                          <a:latin typeface="Tahoma" panose="020B0604030504040204" pitchFamily="34" charset="0"/>
                          <a:ea typeface="Tahoma" panose="020B0604030504040204" pitchFamily="34" charset="0"/>
                          <a:cs typeface="Tahoma" panose="020B0604030504040204" pitchFamily="34" charset="0"/>
                        </a:rPr>
                        <a:t>Attack in opposed situations. </a:t>
                      </a:r>
                    </a:p>
                    <a:p>
                      <a:pPr>
                        <a:lnSpc>
                          <a:spcPct val="107000"/>
                        </a:lnSpc>
                        <a:spcAft>
                          <a:spcPts val="0"/>
                        </a:spcAft>
                      </a:pPr>
                      <a:endParaRPr lang="en-GB" sz="800">
                        <a:solidFill>
                          <a:srgbClr val="FFC000"/>
                        </a:solidFill>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solidFill>
                            <a:srgbClr val="FFC000"/>
                          </a:solidFill>
                          <a:latin typeface="Tahoma" panose="020B0604030504040204" pitchFamily="34" charset="0"/>
                          <a:ea typeface="Tahoma" panose="020B0604030504040204" pitchFamily="34" charset="0"/>
                          <a:cs typeface="Tahoma" panose="020B0604030504040204" pitchFamily="34" charset="0"/>
                        </a:rPr>
                        <a:t>Understand the rules of a rugby game. </a:t>
                      </a:r>
                    </a:p>
                    <a:p>
                      <a:pPr>
                        <a:lnSpc>
                          <a:spcPct val="107000"/>
                        </a:lnSpc>
                        <a:spcAft>
                          <a:spcPts val="0"/>
                        </a:spcAft>
                      </a:pPr>
                      <a:endParaRPr lang="en-GB" sz="800">
                        <a:solidFill>
                          <a:srgbClr val="FFC000"/>
                        </a:solidFill>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solidFill>
                            <a:srgbClr val="FFC000"/>
                          </a:solidFill>
                          <a:latin typeface="Tahoma" panose="020B0604030504040204" pitchFamily="34" charset="0"/>
                          <a:ea typeface="Tahoma" panose="020B0604030504040204" pitchFamily="34" charset="0"/>
                          <a:cs typeface="Tahoma" panose="020B0604030504040204" pitchFamily="34" charset="0"/>
                        </a:rPr>
                        <a:t>Move forward to attack as a team</a:t>
                      </a:r>
                    </a:p>
                    <a:p>
                      <a:pPr>
                        <a:lnSpc>
                          <a:spcPct val="107000"/>
                        </a:lnSpc>
                        <a:spcAft>
                          <a:spcPts val="0"/>
                        </a:spcAft>
                      </a:pPr>
                      <a:endParaRPr lang="en-GB" sz="800">
                        <a:solidFill>
                          <a:srgbClr val="FFC000"/>
                        </a:solidFill>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solidFill>
                            <a:srgbClr val="FFC000"/>
                          </a:solidFill>
                          <a:latin typeface="Tahoma" panose="020B0604030504040204" pitchFamily="34" charset="0"/>
                          <a:ea typeface="Tahoma" panose="020B0604030504040204" pitchFamily="34" charset="0"/>
                          <a:cs typeface="Tahoma" panose="020B0604030504040204" pitchFamily="34" charset="0"/>
                        </a:rPr>
                        <a:t>Defend in a line as a team</a:t>
                      </a:r>
                      <a:endPar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nSpc>
                          <a:spcPct val="107000"/>
                        </a:lnSpc>
                        <a:spcAft>
                          <a:spcPts val="0"/>
                        </a:spcAft>
                      </a:pPr>
                      <a:endParaRPr lang="en-GB" sz="800" dirty="0">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dirty="0">
                          <a:solidFill>
                            <a:srgbClr val="7030A0"/>
                          </a:solidFill>
                          <a:latin typeface="Tahoma" panose="020B0604030504040204" pitchFamily="34" charset="0"/>
                          <a:ea typeface="Tahoma" panose="020B0604030504040204" pitchFamily="34" charset="0"/>
                          <a:cs typeface="Tahoma" panose="020B0604030504040204" pitchFamily="34" charset="0"/>
                        </a:rPr>
                        <a:t>Run and pass at speed. </a:t>
                      </a:r>
                    </a:p>
                    <a:p>
                      <a:pPr>
                        <a:lnSpc>
                          <a:spcPct val="107000"/>
                        </a:lnSpc>
                        <a:spcAft>
                          <a:spcPts val="0"/>
                        </a:spcAft>
                      </a:pPr>
                      <a:endParaRPr lang="en-GB" sz="800" dirty="0">
                        <a:solidFill>
                          <a:srgbClr val="7030A0"/>
                        </a:solidFill>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dirty="0">
                          <a:solidFill>
                            <a:srgbClr val="7030A0"/>
                          </a:solidFill>
                          <a:latin typeface="Tahoma" panose="020B0604030504040204" pitchFamily="34" charset="0"/>
                          <a:ea typeface="Tahoma" panose="020B0604030504040204" pitchFamily="34" charset="0"/>
                          <a:cs typeface="Tahoma" panose="020B0604030504040204" pitchFamily="34" charset="0"/>
                        </a:rPr>
                        <a:t>Dodge and fake passes when running with the ball </a:t>
                      </a:r>
                    </a:p>
                    <a:p>
                      <a:pPr>
                        <a:lnSpc>
                          <a:spcPct val="107000"/>
                        </a:lnSpc>
                        <a:spcAft>
                          <a:spcPts val="0"/>
                        </a:spcAft>
                      </a:pPr>
                      <a:endParaRPr lang="en-GB" sz="800" dirty="0">
                        <a:solidFill>
                          <a:srgbClr val="7030A0"/>
                        </a:solidFill>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dirty="0">
                          <a:solidFill>
                            <a:srgbClr val="7030A0"/>
                          </a:solidFill>
                          <a:latin typeface="Tahoma" panose="020B0604030504040204" pitchFamily="34" charset="0"/>
                          <a:ea typeface="Tahoma" panose="020B0604030504040204" pitchFamily="34" charset="0"/>
                          <a:cs typeface="Tahoma" panose="020B0604030504040204" pitchFamily="34" charset="0"/>
                        </a:rPr>
                        <a:t>Catch the ball whilst under pressure. </a:t>
                      </a:r>
                    </a:p>
                    <a:p>
                      <a:pPr>
                        <a:lnSpc>
                          <a:spcPct val="107000"/>
                        </a:lnSpc>
                        <a:spcAft>
                          <a:spcPts val="0"/>
                        </a:spcAft>
                      </a:pPr>
                      <a:endParaRPr lang="en-GB" sz="800" dirty="0">
                        <a:solidFill>
                          <a:srgbClr val="7030A0"/>
                        </a:solidFill>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dirty="0">
                          <a:solidFill>
                            <a:srgbClr val="7030A0"/>
                          </a:solidFill>
                          <a:latin typeface="Tahoma" panose="020B0604030504040204" pitchFamily="34" charset="0"/>
                          <a:ea typeface="Tahoma" panose="020B0604030504040204" pitchFamily="34" charset="0"/>
                          <a:cs typeface="Tahoma" panose="020B0604030504040204" pitchFamily="34" charset="0"/>
                        </a:rPr>
                        <a:t>Watch and evaluate the professional game. </a:t>
                      </a:r>
                    </a:p>
                    <a:p>
                      <a:pPr>
                        <a:lnSpc>
                          <a:spcPct val="107000"/>
                        </a:lnSpc>
                        <a:spcAft>
                          <a:spcPts val="0"/>
                        </a:spcAft>
                      </a:pPr>
                      <a:endParaRPr lang="en-GB" sz="800" dirty="0">
                        <a:solidFill>
                          <a:srgbClr val="7030A0"/>
                        </a:solidFill>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dirty="0">
                          <a:solidFill>
                            <a:srgbClr val="7030A0"/>
                          </a:solidFill>
                          <a:latin typeface="Tahoma" panose="020B0604030504040204" pitchFamily="34" charset="0"/>
                          <a:ea typeface="Tahoma" panose="020B0604030504040204" pitchFamily="34" charset="0"/>
                          <a:cs typeface="Tahoma" panose="020B0604030504040204" pitchFamily="34" charset="0"/>
                        </a:rPr>
                        <a:t>Decide on ways to attack when playing games. </a:t>
                      </a:r>
                    </a:p>
                    <a:p>
                      <a:pPr>
                        <a:lnSpc>
                          <a:spcPct val="107000"/>
                        </a:lnSpc>
                        <a:spcAft>
                          <a:spcPts val="0"/>
                        </a:spcAft>
                      </a:pPr>
                      <a:endParaRPr lang="en-GB" sz="800" dirty="0">
                        <a:solidFill>
                          <a:srgbClr val="7030A0"/>
                        </a:solidFill>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dirty="0">
                          <a:solidFill>
                            <a:srgbClr val="7030A0"/>
                          </a:solidFill>
                          <a:latin typeface="Tahoma" panose="020B0604030504040204" pitchFamily="34" charset="0"/>
                          <a:ea typeface="Tahoma" panose="020B0604030504040204" pitchFamily="34" charset="0"/>
                          <a:cs typeface="Tahoma" panose="020B0604030504040204" pitchFamily="34" charset="0"/>
                        </a:rPr>
                        <a:t>Decide on the best ways to defend in games.</a:t>
                      </a:r>
                      <a:endPar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extLst>
                  <a:ext uri="{0D108BD9-81ED-4DB2-BD59-A6C34878D82A}">
                    <a16:rowId xmlns:a16="http://schemas.microsoft.com/office/drawing/2014/main" val="91534222"/>
                  </a:ext>
                </a:extLst>
              </a:tr>
              <a:tr h="1484833">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endParaRPr lang="en-GB" sz="800">
                        <a:solidFill>
                          <a:srgbClr val="00B050"/>
                        </a:solidFill>
                        <a:latin typeface="Tahoma" panose="020B0604030504040204" pitchFamily="34" charset="0"/>
                        <a:ea typeface="Tahoma" panose="020B0604030504040204" pitchFamily="34" charset="0"/>
                        <a:cs typeface="Tahoma" panose="020B0604030504040204" pitchFamily="34" charset="0"/>
                      </a:endParaRPr>
                    </a:p>
                    <a:p>
                      <a:pPr marL="0" marR="0" lvl="0" indent="0" algn="ctr" defTabSz="914400" rtl="0" eaLnBrk="1" fontAlgn="auto" latinLnBrk="0" hangingPunct="1">
                        <a:lnSpc>
                          <a:spcPct val="115000"/>
                        </a:lnSpc>
                        <a:spcBef>
                          <a:spcPts val="0"/>
                        </a:spcBef>
                        <a:spcAft>
                          <a:spcPts val="0"/>
                        </a:spcAft>
                        <a:buClrTx/>
                        <a:buSzTx/>
                        <a:buFontTx/>
                        <a:buNone/>
                        <a:tabLst/>
                        <a:defRPr/>
                      </a:pPr>
                      <a:r>
                        <a:rPr lang="en-GB" sz="800">
                          <a:solidFill>
                            <a:srgbClr val="00B050"/>
                          </a:solidFill>
                          <a:latin typeface="Tahoma" panose="020B0604030504040204" pitchFamily="34" charset="0"/>
                          <a:ea typeface="Tahoma" panose="020B0604030504040204" pitchFamily="34" charset="0"/>
                          <a:cs typeface="Tahoma" panose="020B0604030504040204" pitchFamily="34" charset="0"/>
                        </a:rPr>
                        <a:t>Dodge • Evade • Backwards • Pass • Accuracy • Target • Defend • Teamwork • Pocket Pass • Attack • Dummy • Speed</a:t>
                      </a:r>
                    </a:p>
                    <a:p>
                      <a:pPr marL="0" marR="0" lvl="0" indent="0" algn="ctr" defTabSz="914400" rtl="0" eaLnBrk="1" fontAlgn="auto" latinLnBrk="0" hangingPunct="1">
                        <a:lnSpc>
                          <a:spcPct val="115000"/>
                        </a:lnSpc>
                        <a:spcBef>
                          <a:spcPts val="0"/>
                        </a:spcBef>
                        <a:spcAft>
                          <a:spcPts val="0"/>
                        </a:spcAft>
                        <a:buClrTx/>
                        <a:buSzTx/>
                        <a:buFontTx/>
                        <a:buNone/>
                        <a:tabLst/>
                        <a:defRPr/>
                      </a:pPr>
                      <a:endParaRPr lang="en-GB" sz="800">
                        <a:solidFill>
                          <a:srgbClr val="00B050"/>
                        </a:solidFill>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a:solidFill>
                            <a:srgbClr val="FF0000"/>
                          </a:solidFill>
                        </a:rPr>
                        <a:t> </a:t>
                      </a:r>
                      <a:r>
                        <a:rPr lang="en-GB" sz="800">
                          <a:solidFill>
                            <a:srgbClr val="FFC000"/>
                          </a:solidFill>
                          <a:latin typeface="Tahoma" panose="020B0604030504040204" pitchFamily="34" charset="0"/>
                          <a:ea typeface="Tahoma" panose="020B0604030504040204" pitchFamily="34" charset="0"/>
                          <a:cs typeface="Tahoma" panose="020B0604030504040204" pitchFamily="34" charset="0"/>
                        </a:rPr>
                        <a:t>Ready position • Tag • Stance • Speed • Attack / defend • Agility • Mark • Dodge</a:t>
                      </a:r>
                      <a:endPar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dirty="0">
                          <a:solidFill>
                            <a:srgbClr val="7030A0"/>
                          </a:solidFill>
                          <a:latin typeface="Tahoma" panose="020B0604030504040204" pitchFamily="34" charset="0"/>
                          <a:ea typeface="Tahoma" panose="020B0604030504040204" pitchFamily="34" charset="0"/>
                          <a:cs typeface="Tahoma" panose="020B0604030504040204" pitchFamily="34" charset="0"/>
                        </a:rPr>
                        <a:t>Communicate • Effective • Accuracy • Mark/track • Attack • Defend • Tactics • Dummy</a:t>
                      </a:r>
                      <a:endPar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2792791123"/>
                  </a:ext>
                </a:extLst>
              </a:tr>
            </a:tbl>
          </a:graphicData>
        </a:graphic>
      </p:graphicFrame>
    </p:spTree>
    <p:extLst>
      <p:ext uri="{BB962C8B-B14F-4D97-AF65-F5344CB8AC3E}">
        <p14:creationId xmlns:p14="http://schemas.microsoft.com/office/powerpoint/2010/main" val="2194532740"/>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5904656" cy="646331"/>
          </a:xfrm>
          <a:prstGeom prst="rect">
            <a:avLst/>
          </a:prstGeom>
          <a:noFill/>
        </p:spPr>
        <p:txBody>
          <a:bodyPr wrap="square" lIns="91440" tIns="45720" rIns="91440" bIns="45720" rtlCol="0" anchor="t">
            <a:spAutoFit/>
          </a:bodyPr>
          <a:lstStyle/>
          <a:p>
            <a:r>
              <a:rPr lang="en-GB" sz="3600" b="1">
                <a:solidFill>
                  <a:srgbClr val="002060"/>
                </a:solidFill>
                <a:latin typeface="Tahoma"/>
                <a:ea typeface="Tahoma"/>
                <a:cs typeface="Tahoma"/>
              </a:rPr>
              <a:t>	P.E Years 1 to 2</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3"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8210550" y="620688"/>
            <a:ext cx="825945" cy="338554"/>
          </a:xfrm>
          <a:prstGeom prst="rect">
            <a:avLst/>
          </a:prstGeom>
          <a:noFill/>
        </p:spPr>
        <p:txBody>
          <a:bodyPr wrap="square" lIns="91440" tIns="45720" rIns="91440" bIns="45720" rtlCol="0" anchor="t">
            <a:spAutoFit/>
          </a:bodyPr>
          <a:lstStyle/>
          <a:p>
            <a:r>
              <a:rPr lang="en-GB" sz="1600" b="1">
                <a:solidFill>
                  <a:schemeClr val="tx2"/>
                </a:solidFill>
                <a:latin typeface="Tahoma"/>
                <a:ea typeface="Tahoma"/>
                <a:cs typeface="Tahoma"/>
                <a:hlinkClick r:id="rId4" action="ppaction://hlinksldjump">
                  <a:extLst>
                    <a:ext uri="{A12FA001-AC4F-418D-AE19-62706E023703}">
                      <ahyp:hlinkClr xmlns:ahyp="http://schemas.microsoft.com/office/drawing/2018/hyperlinkcolor" val="tx"/>
                    </a:ext>
                  </a:extLst>
                </a:hlinkClick>
              </a:rPr>
              <a:t>P.E</a:t>
            </a:r>
            <a:endParaRPr lang="en-GB" sz="1600"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2548518456"/>
              </p:ext>
            </p:extLst>
          </p:nvPr>
        </p:nvGraphicFramePr>
        <p:xfrm>
          <a:off x="248210" y="959242"/>
          <a:ext cx="8438590" cy="5392014"/>
        </p:xfrm>
        <a:graphic>
          <a:graphicData uri="http://schemas.openxmlformats.org/drawingml/2006/table">
            <a:tbl>
              <a:tblPr firstRow="1" firstCol="1" bandRow="1">
                <a:tableStyleId>{5C22544A-7EE6-4342-B048-85BDC9FD1C3A}</a:tableStyleId>
              </a:tblPr>
              <a:tblGrid>
                <a:gridCol w="1378705">
                  <a:extLst>
                    <a:ext uri="{9D8B030D-6E8A-4147-A177-3AD203B41FA5}">
                      <a16:colId xmlns:a16="http://schemas.microsoft.com/office/drawing/2014/main" val="20000"/>
                    </a:ext>
                  </a:extLst>
                </a:gridCol>
                <a:gridCol w="3529444">
                  <a:extLst>
                    <a:ext uri="{9D8B030D-6E8A-4147-A177-3AD203B41FA5}">
                      <a16:colId xmlns:a16="http://schemas.microsoft.com/office/drawing/2014/main" val="20001"/>
                    </a:ext>
                  </a:extLst>
                </a:gridCol>
                <a:gridCol w="3530441">
                  <a:extLst>
                    <a:ext uri="{9D8B030D-6E8A-4147-A177-3AD203B41FA5}">
                      <a16:colId xmlns:a16="http://schemas.microsoft.com/office/drawing/2014/main" val="20002"/>
                    </a:ext>
                  </a:extLst>
                </a:gridCol>
              </a:tblGrid>
              <a:tr h="391256">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1</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2</a:t>
                      </a:r>
                    </a:p>
                  </a:txBody>
                  <a:tcPr marL="23581" marR="23581" marT="0" marB="0" anchor="ctr"/>
                </a:tc>
                <a:extLst>
                  <a:ext uri="{0D108BD9-81ED-4DB2-BD59-A6C34878D82A}">
                    <a16:rowId xmlns:a16="http://schemas.microsoft.com/office/drawing/2014/main" val="10000"/>
                  </a:ext>
                </a:extLst>
              </a:tr>
              <a:tr h="1554627">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Rounders</a:t>
                      </a:r>
                    </a:p>
                  </a:txBody>
                  <a:tcPr marL="23581" marR="23581" marT="0" marB="0" anchor="ctr"/>
                </a:tc>
                <a:tc>
                  <a:txBody>
                    <a:bodyPr/>
                    <a:lstStyle/>
                    <a:p>
                      <a:r>
                        <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Move in different ways.</a:t>
                      </a:r>
                    </a:p>
                    <a:p>
                      <a:r>
                        <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 </a:t>
                      </a:r>
                    </a:p>
                    <a:p>
                      <a:r>
                        <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Catch and stop a ball.</a:t>
                      </a:r>
                    </a:p>
                    <a:p>
                      <a:r>
                        <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 </a:t>
                      </a:r>
                    </a:p>
                    <a:p>
                      <a:r>
                        <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To strike a ball.</a:t>
                      </a:r>
                    </a:p>
                    <a:p>
                      <a:r>
                        <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 </a:t>
                      </a:r>
                    </a:p>
                    <a:p>
                      <a:r>
                        <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To recognise space.</a:t>
                      </a:r>
                    </a:p>
                    <a:p>
                      <a:r>
                        <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 </a:t>
                      </a:r>
                    </a:p>
                    <a:p>
                      <a:r>
                        <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To follow simple rules of the game.</a:t>
                      </a:r>
                    </a:p>
                    <a:p>
                      <a:r>
                        <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 </a:t>
                      </a:r>
                    </a:p>
                    <a:p>
                      <a:r>
                        <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To try and find ways to win games.</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r>
                        <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Move confidently. </a:t>
                      </a:r>
                    </a:p>
                    <a:p>
                      <a:r>
                        <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 </a:t>
                      </a:r>
                    </a:p>
                    <a:p>
                      <a:r>
                        <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Use an underarm throwing technique. </a:t>
                      </a:r>
                    </a:p>
                    <a:p>
                      <a:r>
                        <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 </a:t>
                      </a:r>
                    </a:p>
                    <a:p>
                      <a:r>
                        <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Choose simple tactics in a game. </a:t>
                      </a:r>
                    </a:p>
                    <a:p>
                      <a:r>
                        <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 </a:t>
                      </a:r>
                    </a:p>
                    <a:p>
                      <a:r>
                        <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Move into space. </a:t>
                      </a:r>
                    </a:p>
                    <a:p>
                      <a:r>
                        <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 </a:t>
                      </a:r>
                    </a:p>
                    <a:p>
                      <a:r>
                        <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Strike a ball into space. </a:t>
                      </a:r>
                    </a:p>
                    <a:p>
                      <a:r>
                        <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 </a:t>
                      </a:r>
                    </a:p>
                    <a:p>
                      <a:r>
                        <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rPr>
                        <a:t>Compete with others.</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extLst>
                  <a:ext uri="{0D108BD9-81ED-4DB2-BD59-A6C34878D82A}">
                    <a16:rowId xmlns:a16="http://schemas.microsoft.com/office/drawing/2014/main" val="10001"/>
                  </a:ext>
                </a:extLst>
              </a:tr>
              <a:tr h="600047">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algn="ctr">
                        <a:lnSpc>
                          <a:spcPct val="115000"/>
                        </a:lnSpc>
                        <a:spcAft>
                          <a:spcPts val="0"/>
                        </a:spcAft>
                      </a:pPr>
                      <a:r>
                        <a:rPr lang="en-GB" sz="800">
                          <a:latin typeface="Tahoma" panose="020B0604030504040204" pitchFamily="34" charset="0"/>
                          <a:ea typeface="Tahoma" panose="020B0604030504040204" pitchFamily="34" charset="0"/>
                          <a:cs typeface="Tahoma" panose="020B0604030504040204" pitchFamily="34" charset="0"/>
                        </a:rPr>
                        <a:t>Aim • Catch • Coordination • Direction • Experiment • Movement • Roll • Rolling • Rules • Safety • Score • Send • Space • Target • Throw • Underarm</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a:latin typeface="Tahoma" panose="020B0604030504040204" pitchFamily="34" charset="0"/>
                          <a:ea typeface="Tahoma" panose="020B0604030504040204" pitchFamily="34" charset="0"/>
                          <a:cs typeface="Tahoma" panose="020B0604030504040204" pitchFamily="34" charset="0"/>
                        </a:rPr>
                        <a:t>Balance • Skill • Control • Direction • Competition • Fielding • Catch • Throw • Fielder • Space • Backstop • Technique • Batting • Shot selection • Cooperate • Score • Aiming • Bowler • Run • Teamwork</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476958427"/>
                  </a:ext>
                </a:extLst>
              </a:tr>
              <a:tr h="1828828">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Cricket </a:t>
                      </a:r>
                    </a:p>
                  </a:txBody>
                  <a:tcPr marL="23581" marR="23581" marT="0" marB="0" anchor="ctr"/>
                </a:tc>
                <a:tc>
                  <a:txBody>
                    <a:bodyPr/>
                    <a:lstStyle/>
                    <a:p>
                      <a:r>
                        <a:rPr lang="en-GB" sz="800">
                          <a:latin typeface="Tahoma" panose="020B0604030504040204" pitchFamily="34" charset="0"/>
                          <a:ea typeface="Tahoma" panose="020B0604030504040204" pitchFamily="34" charset="0"/>
                          <a:cs typeface="Tahoma" panose="020B0604030504040204" pitchFamily="34" charset="0"/>
                        </a:rPr>
                        <a:t>Move in different ways.</a:t>
                      </a:r>
                    </a:p>
                    <a:p>
                      <a:endParaRPr lang="en-GB" sz="800">
                        <a:latin typeface="Tahoma" panose="020B0604030504040204" pitchFamily="34" charset="0"/>
                        <a:ea typeface="Tahoma" panose="020B0604030504040204" pitchFamily="34" charset="0"/>
                        <a:cs typeface="Tahoma" panose="020B0604030504040204" pitchFamily="34" charset="0"/>
                      </a:endParaRPr>
                    </a:p>
                    <a:p>
                      <a:r>
                        <a:rPr lang="en-GB" sz="800">
                          <a:latin typeface="Tahoma" panose="020B0604030504040204" pitchFamily="34" charset="0"/>
                          <a:ea typeface="Tahoma" panose="020B0604030504040204" pitchFamily="34" charset="0"/>
                          <a:cs typeface="Tahoma" panose="020B0604030504040204" pitchFamily="34" charset="0"/>
                        </a:rPr>
                        <a:t>Catch and stop a ball. </a:t>
                      </a:r>
                    </a:p>
                    <a:p>
                      <a:endParaRPr lang="en-GB" sz="800">
                        <a:latin typeface="Tahoma" panose="020B0604030504040204" pitchFamily="34" charset="0"/>
                        <a:ea typeface="Tahoma" panose="020B0604030504040204" pitchFamily="34" charset="0"/>
                        <a:cs typeface="Tahoma" panose="020B0604030504040204" pitchFamily="34" charset="0"/>
                      </a:endParaRPr>
                    </a:p>
                    <a:p>
                      <a:r>
                        <a:rPr lang="en-GB" sz="800">
                          <a:latin typeface="Tahoma" panose="020B0604030504040204" pitchFamily="34" charset="0"/>
                          <a:ea typeface="Tahoma" panose="020B0604030504040204" pitchFamily="34" charset="0"/>
                          <a:cs typeface="Tahoma" panose="020B0604030504040204" pitchFamily="34" charset="0"/>
                        </a:rPr>
                        <a:t>Strike a ball. </a:t>
                      </a:r>
                    </a:p>
                    <a:p>
                      <a:endParaRPr lang="en-GB" sz="800">
                        <a:latin typeface="Tahoma" panose="020B0604030504040204" pitchFamily="34" charset="0"/>
                        <a:ea typeface="Tahoma" panose="020B0604030504040204" pitchFamily="34" charset="0"/>
                        <a:cs typeface="Tahoma" panose="020B0604030504040204" pitchFamily="34" charset="0"/>
                      </a:endParaRPr>
                    </a:p>
                    <a:p>
                      <a:r>
                        <a:rPr lang="en-GB" sz="800">
                          <a:latin typeface="Tahoma" panose="020B0604030504040204" pitchFamily="34" charset="0"/>
                          <a:ea typeface="Tahoma" panose="020B0604030504040204" pitchFamily="34" charset="0"/>
                          <a:cs typeface="Tahoma" panose="020B0604030504040204" pitchFamily="34" charset="0"/>
                        </a:rPr>
                        <a:t>Recognise space. </a:t>
                      </a:r>
                    </a:p>
                    <a:p>
                      <a:endParaRPr lang="en-GB" sz="800">
                        <a:latin typeface="Tahoma" panose="020B0604030504040204" pitchFamily="34" charset="0"/>
                        <a:ea typeface="Tahoma" panose="020B0604030504040204" pitchFamily="34" charset="0"/>
                        <a:cs typeface="Tahoma" panose="020B0604030504040204" pitchFamily="34" charset="0"/>
                      </a:endParaRPr>
                    </a:p>
                    <a:p>
                      <a:r>
                        <a:rPr lang="en-GB" sz="800">
                          <a:latin typeface="Tahoma" panose="020B0604030504040204" pitchFamily="34" charset="0"/>
                          <a:ea typeface="Tahoma" panose="020B0604030504040204" pitchFamily="34" charset="0"/>
                          <a:cs typeface="Tahoma" panose="020B0604030504040204" pitchFamily="34" charset="0"/>
                        </a:rPr>
                        <a:t>Follow simple rules of the game. </a:t>
                      </a:r>
                    </a:p>
                    <a:p>
                      <a:endParaRPr lang="en-GB" sz="800">
                        <a:latin typeface="Tahoma" panose="020B0604030504040204" pitchFamily="34" charset="0"/>
                        <a:ea typeface="Tahoma" panose="020B0604030504040204" pitchFamily="34" charset="0"/>
                        <a:cs typeface="Tahoma" panose="020B0604030504040204" pitchFamily="34" charset="0"/>
                      </a:endParaRPr>
                    </a:p>
                    <a:p>
                      <a:r>
                        <a:rPr lang="en-GB" sz="800">
                          <a:latin typeface="Tahoma" panose="020B0604030504040204" pitchFamily="34" charset="0"/>
                          <a:ea typeface="Tahoma" panose="020B0604030504040204" pitchFamily="34" charset="0"/>
                          <a:cs typeface="Tahoma" panose="020B0604030504040204" pitchFamily="34" charset="0"/>
                        </a:rPr>
                        <a:t>Try and find ways to win games.</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endParaRPr lang="en-GB" sz="800" kern="1200">
                        <a:solidFill>
                          <a:schemeClr val="dk1"/>
                        </a:solidFill>
                        <a:effectLst/>
                        <a:latin typeface="Tahoma" panose="020B0604030504040204" pitchFamily="34" charset="0"/>
                        <a:ea typeface="Tahoma" panose="020B0604030504040204" pitchFamily="34" charset="0"/>
                        <a:cs typeface="Tahoma" panose="020B0604030504040204" pitchFamily="34" charset="0"/>
                      </a:endParaRPr>
                    </a:p>
                    <a:p>
                      <a:r>
                        <a:rPr lang="en-GB" sz="800">
                          <a:latin typeface="Tahoma" panose="020B0604030504040204" pitchFamily="34" charset="0"/>
                          <a:ea typeface="Tahoma" panose="020B0604030504040204" pitchFamily="34" charset="0"/>
                          <a:cs typeface="Tahoma" panose="020B0604030504040204" pitchFamily="34" charset="0"/>
                        </a:rPr>
                        <a:t>Move confidently. </a:t>
                      </a:r>
                    </a:p>
                    <a:p>
                      <a:endParaRPr lang="en-GB" sz="800">
                        <a:latin typeface="Tahoma" panose="020B0604030504040204" pitchFamily="34" charset="0"/>
                        <a:ea typeface="Tahoma" panose="020B0604030504040204" pitchFamily="34" charset="0"/>
                        <a:cs typeface="Tahoma" panose="020B0604030504040204" pitchFamily="34" charset="0"/>
                      </a:endParaRPr>
                    </a:p>
                    <a:p>
                      <a:r>
                        <a:rPr lang="en-GB" sz="800">
                          <a:latin typeface="Tahoma" panose="020B0604030504040204" pitchFamily="34" charset="0"/>
                          <a:ea typeface="Tahoma" panose="020B0604030504040204" pitchFamily="34" charset="0"/>
                          <a:cs typeface="Tahoma" panose="020B0604030504040204" pitchFamily="34" charset="0"/>
                        </a:rPr>
                        <a:t>Use an underarm throwing technique. </a:t>
                      </a:r>
                    </a:p>
                    <a:p>
                      <a:endParaRPr lang="en-GB" sz="800">
                        <a:latin typeface="Tahoma" panose="020B0604030504040204" pitchFamily="34" charset="0"/>
                        <a:ea typeface="Tahoma" panose="020B0604030504040204" pitchFamily="34" charset="0"/>
                        <a:cs typeface="Tahoma" panose="020B0604030504040204" pitchFamily="34" charset="0"/>
                      </a:endParaRPr>
                    </a:p>
                    <a:p>
                      <a:r>
                        <a:rPr lang="en-GB" sz="800">
                          <a:latin typeface="Tahoma" panose="020B0604030504040204" pitchFamily="34" charset="0"/>
                          <a:ea typeface="Tahoma" panose="020B0604030504040204" pitchFamily="34" charset="0"/>
                          <a:cs typeface="Tahoma" panose="020B0604030504040204" pitchFamily="34" charset="0"/>
                        </a:rPr>
                        <a:t>Choose simple tactics in a game. </a:t>
                      </a:r>
                    </a:p>
                    <a:p>
                      <a:endParaRPr lang="en-GB" sz="800">
                        <a:latin typeface="Tahoma" panose="020B0604030504040204" pitchFamily="34" charset="0"/>
                        <a:ea typeface="Tahoma" panose="020B0604030504040204" pitchFamily="34" charset="0"/>
                        <a:cs typeface="Tahoma" panose="020B0604030504040204" pitchFamily="34" charset="0"/>
                      </a:endParaRPr>
                    </a:p>
                    <a:p>
                      <a:r>
                        <a:rPr lang="en-GB" sz="800">
                          <a:latin typeface="Tahoma" panose="020B0604030504040204" pitchFamily="34" charset="0"/>
                          <a:ea typeface="Tahoma" panose="020B0604030504040204" pitchFamily="34" charset="0"/>
                          <a:cs typeface="Tahoma" panose="020B0604030504040204" pitchFamily="34" charset="0"/>
                        </a:rPr>
                        <a:t>Move into space. </a:t>
                      </a:r>
                    </a:p>
                    <a:p>
                      <a:endParaRPr lang="en-GB" sz="800">
                        <a:latin typeface="Tahoma" panose="020B0604030504040204" pitchFamily="34" charset="0"/>
                        <a:ea typeface="Tahoma" panose="020B0604030504040204" pitchFamily="34" charset="0"/>
                        <a:cs typeface="Tahoma" panose="020B0604030504040204" pitchFamily="34" charset="0"/>
                      </a:endParaRPr>
                    </a:p>
                    <a:p>
                      <a:r>
                        <a:rPr lang="en-GB" sz="800">
                          <a:latin typeface="Tahoma" panose="020B0604030504040204" pitchFamily="34" charset="0"/>
                          <a:ea typeface="Tahoma" panose="020B0604030504040204" pitchFamily="34" charset="0"/>
                          <a:cs typeface="Tahoma" panose="020B0604030504040204" pitchFamily="34" charset="0"/>
                        </a:rPr>
                        <a:t>Strike a ball into space. </a:t>
                      </a:r>
                    </a:p>
                    <a:p>
                      <a:endParaRPr lang="en-GB" sz="800">
                        <a:latin typeface="Tahoma" panose="020B0604030504040204" pitchFamily="34" charset="0"/>
                        <a:ea typeface="Tahoma" panose="020B0604030504040204" pitchFamily="34" charset="0"/>
                        <a:cs typeface="Tahoma" panose="020B0604030504040204" pitchFamily="34" charset="0"/>
                      </a:endParaRPr>
                    </a:p>
                    <a:p>
                      <a:r>
                        <a:rPr lang="en-GB" sz="800">
                          <a:latin typeface="Tahoma" panose="020B0604030504040204" pitchFamily="34" charset="0"/>
                          <a:ea typeface="Tahoma" panose="020B0604030504040204" pitchFamily="34" charset="0"/>
                          <a:cs typeface="Tahoma" panose="020B0604030504040204" pitchFamily="34" charset="0"/>
                        </a:rPr>
                        <a:t>Compete with others.</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extLst>
                  <a:ext uri="{0D108BD9-81ED-4DB2-BD59-A6C34878D82A}">
                    <a16:rowId xmlns:a16="http://schemas.microsoft.com/office/drawing/2014/main" val="10002"/>
                  </a:ext>
                </a:extLst>
              </a:tr>
              <a:tr h="1017256">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algn="ctr">
                        <a:lnSpc>
                          <a:spcPct val="115000"/>
                        </a:lnSpc>
                        <a:spcAft>
                          <a:spcPts val="0"/>
                        </a:spcAft>
                      </a:pPr>
                      <a:r>
                        <a:rPr lang="en-GB" sz="800">
                          <a:latin typeface="Tahoma" panose="020B0604030504040204" pitchFamily="34" charset="0"/>
                          <a:ea typeface="Tahoma" panose="020B0604030504040204" pitchFamily="34" charset="0"/>
                          <a:cs typeface="Tahoma" panose="020B0604030504040204" pitchFamily="34" charset="0"/>
                        </a:rPr>
                        <a:t>• Aim • Backwards • Ball • Ball Control • Bat • Beanbag • Bounce • Catch • Control • Direction • Batting • Feeder • Forwards • Free Space • Grip • Left &amp; right • Stop • Movement • Rolling • Run • Safety • Score • Space</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a:latin typeface="Tahoma" panose="020B0604030504040204" pitchFamily="34" charset="0"/>
                          <a:ea typeface="Tahoma" panose="020B0604030504040204" pitchFamily="34" charset="0"/>
                          <a:cs typeface="Tahoma" panose="020B0604030504040204" pitchFamily="34" charset="0"/>
                        </a:rPr>
                        <a:t>• Batting • Fielding • Striking • Grip • Long barrier • Teamwork • Catching • Wickets • Bat • Ball • Aim • Feeder • Fielder • Underarm • Striking</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391251076"/>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5904656" cy="646331"/>
          </a:xfrm>
          <a:prstGeom prst="rect">
            <a:avLst/>
          </a:prstGeom>
          <a:noFill/>
        </p:spPr>
        <p:txBody>
          <a:bodyPr wrap="square" lIns="91440" tIns="45720" rIns="91440" bIns="45720" rtlCol="0" anchor="t">
            <a:spAutoFit/>
          </a:bodyPr>
          <a:lstStyle/>
          <a:p>
            <a:r>
              <a:rPr lang="en-GB" sz="3600" b="1">
                <a:solidFill>
                  <a:srgbClr val="002060"/>
                </a:solidFill>
                <a:latin typeface="Tahoma"/>
                <a:ea typeface="Tahoma"/>
                <a:cs typeface="Tahoma"/>
              </a:rPr>
              <a:t>P.E Years 3 to 6</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3"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6762751" y="563179"/>
            <a:ext cx="2110734" cy="338554"/>
          </a:xfrm>
          <a:prstGeom prst="rect">
            <a:avLst/>
          </a:prstGeom>
          <a:noFill/>
        </p:spPr>
        <p:txBody>
          <a:bodyPr wrap="square" lIns="91440" tIns="45720" rIns="91440" bIns="45720" rtlCol="0" anchor="t">
            <a:spAutoFit/>
          </a:bodyPr>
          <a:lstStyle/>
          <a:p>
            <a:pPr algn="r"/>
            <a:r>
              <a:rPr lang="en-GB" sz="1600" b="1">
                <a:solidFill>
                  <a:schemeClr val="tx2"/>
                </a:solidFill>
                <a:latin typeface="Tahoma"/>
                <a:ea typeface="Tahoma"/>
                <a:cs typeface="Tahoma"/>
                <a:hlinkClick r:id="rId4" action="ppaction://hlinksldjump">
                  <a:extLst>
                    <a:ext uri="{A12FA001-AC4F-418D-AE19-62706E023703}">
                      <ahyp:hlinkClr xmlns:ahyp="http://schemas.microsoft.com/office/drawing/2018/hyperlinkcolor" val="tx"/>
                    </a:ext>
                  </a:extLst>
                </a:hlinkClick>
              </a:rPr>
              <a:t>P.E Home</a:t>
            </a:r>
            <a:endParaRPr lang="en-GB" sz="1600" b="1">
              <a:solidFill>
                <a:schemeClr val="tx2"/>
              </a:solidFill>
              <a:latin typeface="Tahoma"/>
              <a:ea typeface="Tahoma"/>
              <a:cs typeface="Tahoma"/>
            </a:endParaRPr>
          </a:p>
        </p:txBody>
      </p:sp>
      <p:graphicFrame>
        <p:nvGraphicFramePr>
          <p:cNvPr id="7" name="Table 6">
            <a:extLst>
              <a:ext uri="{FF2B5EF4-FFF2-40B4-BE49-F238E27FC236}">
                <a16:creationId xmlns:a16="http://schemas.microsoft.com/office/drawing/2014/main" id="{8064ACAE-4A41-44F7-ABD6-4F21AF4A769E}"/>
              </a:ext>
            </a:extLst>
          </p:cNvPr>
          <p:cNvGraphicFramePr>
            <a:graphicFrameLocks noGrp="1"/>
          </p:cNvGraphicFramePr>
          <p:nvPr>
            <p:extLst>
              <p:ext uri="{D42A27DB-BD31-4B8C-83A1-F6EECF244321}">
                <p14:modId xmlns:p14="http://schemas.microsoft.com/office/powerpoint/2010/main" val="2557569829"/>
              </p:ext>
            </p:extLst>
          </p:nvPr>
        </p:nvGraphicFramePr>
        <p:xfrm>
          <a:off x="229215" y="1130514"/>
          <a:ext cx="8644270" cy="4963799"/>
        </p:xfrm>
        <a:graphic>
          <a:graphicData uri="http://schemas.openxmlformats.org/drawingml/2006/table">
            <a:tbl>
              <a:tblPr firstRow="1" firstCol="1" bandRow="1">
                <a:tableStyleId>{5C22544A-7EE6-4342-B048-85BDC9FD1C3A}</a:tableStyleId>
              </a:tblPr>
              <a:tblGrid>
                <a:gridCol w="995728">
                  <a:extLst>
                    <a:ext uri="{9D8B030D-6E8A-4147-A177-3AD203B41FA5}">
                      <a16:colId xmlns:a16="http://schemas.microsoft.com/office/drawing/2014/main" val="2863215087"/>
                    </a:ext>
                  </a:extLst>
                </a:gridCol>
                <a:gridCol w="2549034">
                  <a:extLst>
                    <a:ext uri="{9D8B030D-6E8A-4147-A177-3AD203B41FA5}">
                      <a16:colId xmlns:a16="http://schemas.microsoft.com/office/drawing/2014/main" val="122677382"/>
                    </a:ext>
                  </a:extLst>
                </a:gridCol>
                <a:gridCol w="2549754">
                  <a:extLst>
                    <a:ext uri="{9D8B030D-6E8A-4147-A177-3AD203B41FA5}">
                      <a16:colId xmlns:a16="http://schemas.microsoft.com/office/drawing/2014/main" val="375876866"/>
                    </a:ext>
                  </a:extLst>
                </a:gridCol>
                <a:gridCol w="2549754">
                  <a:extLst>
                    <a:ext uri="{9D8B030D-6E8A-4147-A177-3AD203B41FA5}">
                      <a16:colId xmlns:a16="http://schemas.microsoft.com/office/drawing/2014/main" val="3073927167"/>
                    </a:ext>
                  </a:extLst>
                </a:gridCol>
              </a:tblGrid>
              <a:tr h="441111">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3</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4/5</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5/6</a:t>
                      </a:r>
                    </a:p>
                  </a:txBody>
                  <a:tcPr marL="23581" marR="23581" marT="0" marB="0" anchor="ctr"/>
                </a:tc>
                <a:extLst>
                  <a:ext uri="{0D108BD9-81ED-4DB2-BD59-A6C34878D82A}">
                    <a16:rowId xmlns:a16="http://schemas.microsoft.com/office/drawing/2014/main" val="265378462"/>
                  </a:ext>
                </a:extLst>
              </a:tr>
              <a:tr h="3103103">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Rounders</a:t>
                      </a:r>
                    </a:p>
                  </a:txBody>
                  <a:tcPr marL="23581" marR="23581" marT="0" marB="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kern="1200">
                          <a:solidFill>
                            <a:srgbClr val="00B050"/>
                          </a:solidFill>
                          <a:effectLst/>
                          <a:latin typeface="Tahoma" panose="020B0604030504040204" pitchFamily="34" charset="0"/>
                          <a:ea typeface="Tahoma" panose="020B0604030504040204" pitchFamily="34" charset="0"/>
                          <a:cs typeface="Tahoma" panose="020B0604030504040204" pitchFamily="34" charset="0"/>
                        </a:rPr>
                        <a:t>Throw a ball with increasing accuracy and distance. </a:t>
                      </a:r>
                    </a:p>
                    <a:p>
                      <a:r>
                        <a:rPr lang="en-GB" sz="800" kern="1200">
                          <a:solidFill>
                            <a:srgbClr val="FF0000"/>
                          </a:solidFill>
                          <a:effectLst/>
                          <a:latin typeface="Tahoma" panose="020B0604030504040204" pitchFamily="34" charset="0"/>
                          <a:ea typeface="Tahoma" panose="020B0604030504040204" pitchFamily="34" charset="0"/>
                          <a:cs typeface="Tahoma" panose="020B0604030504040204" pitchFamily="34" charset="0"/>
                        </a:rPr>
                        <a:t> </a:t>
                      </a:r>
                      <a:endParaRPr lang="en-GB" sz="800" kern="1200">
                        <a:solidFill>
                          <a:srgbClr val="00B050"/>
                        </a:solidFill>
                        <a:effectLst/>
                        <a:latin typeface="Tahoma" panose="020B0604030504040204" pitchFamily="34" charset="0"/>
                        <a:ea typeface="Tahoma" panose="020B0604030504040204" pitchFamily="34" charset="0"/>
                        <a:cs typeface="Tahoma" panose="020B0604030504040204" pitchFamily="34" charset="0"/>
                      </a:endParaRPr>
                    </a:p>
                    <a:p>
                      <a:r>
                        <a:rPr lang="en-GB" sz="800" kern="1200">
                          <a:solidFill>
                            <a:srgbClr val="00B050"/>
                          </a:solidFill>
                          <a:effectLst/>
                          <a:latin typeface="Tahoma" panose="020B0604030504040204" pitchFamily="34" charset="0"/>
                          <a:ea typeface="Tahoma" panose="020B0604030504040204" pitchFamily="34" charset="0"/>
                          <a:cs typeface="Tahoma" panose="020B0604030504040204" pitchFamily="34" charset="0"/>
                        </a:rPr>
                        <a:t>Catch a ball with increasing consistency. </a:t>
                      </a:r>
                      <a:endParaRPr lang="en-GB" sz="800" kern="1200">
                        <a:solidFill>
                          <a:srgbClr val="FF0000"/>
                        </a:solidFill>
                        <a:effectLst/>
                        <a:latin typeface="Tahoma" panose="020B0604030504040204" pitchFamily="34" charset="0"/>
                        <a:ea typeface="Tahoma" panose="020B0604030504040204" pitchFamily="34" charset="0"/>
                        <a:cs typeface="Tahoma" panose="020B0604030504040204" pitchFamily="34" charset="0"/>
                      </a:endParaRPr>
                    </a:p>
                    <a:p>
                      <a:r>
                        <a:rPr lang="en-GB" sz="800" kern="1200">
                          <a:solidFill>
                            <a:srgbClr val="FF0000"/>
                          </a:solidFill>
                          <a:effectLst/>
                          <a:latin typeface="Tahoma" panose="020B0604030504040204" pitchFamily="34" charset="0"/>
                          <a:ea typeface="Tahoma" panose="020B0604030504040204" pitchFamily="34" charset="0"/>
                          <a:cs typeface="Tahoma" panose="020B060403050404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kern="1200">
                          <a:solidFill>
                            <a:srgbClr val="00B050"/>
                          </a:solidFill>
                          <a:effectLst/>
                          <a:latin typeface="Tahoma" panose="020B0604030504040204" pitchFamily="34" charset="0"/>
                          <a:ea typeface="Tahoma" panose="020B0604030504040204" pitchFamily="34" charset="0"/>
                          <a:cs typeface="Tahoma" panose="020B0604030504040204" pitchFamily="34" charset="0"/>
                        </a:rPr>
                        <a:t>Successfully hit a ball from a tee. </a:t>
                      </a:r>
                    </a:p>
                    <a:p>
                      <a:endParaRPr lang="en-GB" sz="800" kern="1200">
                        <a:solidFill>
                          <a:srgbClr val="FF0000"/>
                        </a:solidFill>
                        <a:effectLst/>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kern="1200">
                          <a:solidFill>
                            <a:srgbClr val="00B050"/>
                          </a:solidFill>
                          <a:effectLst/>
                          <a:latin typeface="Tahoma" panose="020B0604030504040204" pitchFamily="34" charset="0"/>
                          <a:ea typeface="Tahoma" panose="020B0604030504040204" pitchFamily="34" charset="0"/>
                          <a:cs typeface="Tahoma" panose="020B0604030504040204" pitchFamily="34" charset="0"/>
                        </a:rPr>
                        <a:t>Hit a ball with the correct technique. </a:t>
                      </a:r>
                    </a:p>
                    <a:p>
                      <a:endParaRPr lang="en-GB" sz="800" kern="1200">
                        <a:solidFill>
                          <a:srgbClr val="FF0000"/>
                        </a:solidFill>
                        <a:effectLst/>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kern="1200">
                          <a:solidFill>
                            <a:srgbClr val="00B050"/>
                          </a:solidFill>
                          <a:effectLst/>
                          <a:latin typeface="Tahoma" panose="020B0604030504040204" pitchFamily="34" charset="0"/>
                          <a:ea typeface="Tahoma" panose="020B0604030504040204" pitchFamily="34" charset="0"/>
                          <a:cs typeface="Tahoma" panose="020B0604030504040204" pitchFamily="34" charset="0"/>
                        </a:rPr>
                        <a:t>Choose fielding skills to make it difficult for an opponent. </a:t>
                      </a:r>
                    </a:p>
                    <a:p>
                      <a:endParaRPr lang="en-GB" sz="800" kern="1200">
                        <a:solidFill>
                          <a:srgbClr val="FF0000"/>
                        </a:solidFill>
                        <a:effectLst/>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kern="1200">
                          <a:solidFill>
                            <a:srgbClr val="FF0000"/>
                          </a:solidFill>
                          <a:effectLst/>
                          <a:latin typeface="Tahoma" panose="020B0604030504040204" pitchFamily="34" charset="0"/>
                          <a:ea typeface="Tahoma" panose="020B0604030504040204" pitchFamily="34" charset="0"/>
                          <a:cs typeface="Tahoma" panose="020B0604030504040204" pitchFamily="34" charset="0"/>
                        </a:rPr>
                        <a:t> </a:t>
                      </a:r>
                      <a:r>
                        <a:rPr lang="en-GB" sz="800" kern="1200">
                          <a:solidFill>
                            <a:srgbClr val="00B050"/>
                          </a:solidFill>
                          <a:effectLst/>
                          <a:latin typeface="Tahoma" panose="020B0604030504040204" pitchFamily="34" charset="0"/>
                          <a:ea typeface="Tahoma" panose="020B0604030504040204" pitchFamily="34" charset="0"/>
                          <a:cs typeface="Tahoma" panose="020B0604030504040204" pitchFamily="34" charset="0"/>
                        </a:rPr>
                        <a:t>Work well as part of a team.</a:t>
                      </a:r>
                      <a:endParaRPr lang="en-GB" sz="800">
                        <a:solidFill>
                          <a:srgbClr val="00B050"/>
                        </a:solidFill>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nSpc>
                          <a:spcPct val="107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Throw and bowl in different ways.</a:t>
                      </a:r>
                    </a:p>
                    <a:p>
                      <a:pPr>
                        <a:lnSpc>
                          <a:spcPct val="107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Hit a ball with some accuracy.</a:t>
                      </a:r>
                    </a:p>
                    <a:p>
                      <a:pPr>
                        <a:lnSpc>
                          <a:spcPct val="107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Understand tactics needed in games.</a:t>
                      </a:r>
                    </a:p>
                    <a:p>
                      <a:pPr>
                        <a:lnSpc>
                          <a:spcPct val="107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Stop a ball when fielding.</a:t>
                      </a:r>
                    </a:p>
                    <a:p>
                      <a:pPr>
                        <a:lnSpc>
                          <a:spcPct val="107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Choose effective positions when fielding.</a:t>
                      </a:r>
                    </a:p>
                    <a:p>
                      <a:pPr>
                        <a:lnSpc>
                          <a:spcPct val="107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Participate in team games against others.</a:t>
                      </a:r>
                    </a:p>
                    <a:p>
                      <a:pPr>
                        <a:lnSpc>
                          <a:spcPct val="107000"/>
                        </a:lnSpc>
                        <a:spcAft>
                          <a:spcPts val="0"/>
                        </a:spcAft>
                      </a:pPr>
                      <a:endPar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r>
                        <a:rPr lang="en-GB" sz="800" kern="1200" dirty="0">
                          <a:solidFill>
                            <a:srgbClr val="7030A0"/>
                          </a:solidFill>
                          <a:effectLst/>
                          <a:latin typeface="Tahoma" panose="020B0604030504040204" pitchFamily="34" charset="0"/>
                          <a:ea typeface="Tahoma" panose="020B0604030504040204" pitchFamily="34" charset="0"/>
                          <a:cs typeface="Tahoma" panose="020B0604030504040204" pitchFamily="34" charset="0"/>
                        </a:rPr>
                        <a:t>Retrieve, catch, intercept, and stop a ball when fielding.</a:t>
                      </a:r>
                    </a:p>
                    <a:p>
                      <a:r>
                        <a:rPr lang="en-GB" sz="800" kern="1200" dirty="0">
                          <a:solidFill>
                            <a:srgbClr val="7030A0"/>
                          </a:solidFill>
                          <a:effectLst/>
                          <a:latin typeface="Tahoma" panose="020B0604030504040204" pitchFamily="34" charset="0"/>
                          <a:ea typeface="Tahoma" panose="020B0604030504040204" pitchFamily="34" charset="0"/>
                          <a:cs typeface="Tahoma" panose="020B0604030504040204" pitchFamily="34" charset="0"/>
                        </a:rPr>
                        <a:t> </a:t>
                      </a:r>
                    </a:p>
                    <a:p>
                      <a:r>
                        <a:rPr lang="en-GB" sz="800" kern="1200" dirty="0">
                          <a:solidFill>
                            <a:srgbClr val="7030A0"/>
                          </a:solidFill>
                          <a:effectLst/>
                          <a:latin typeface="Tahoma" panose="020B0604030504040204" pitchFamily="34" charset="0"/>
                          <a:ea typeface="Tahoma" panose="020B0604030504040204" pitchFamily="34" charset="0"/>
                          <a:cs typeface="Tahoma" panose="020B0604030504040204" pitchFamily="34" charset="0"/>
                        </a:rPr>
                        <a:t>Pay shots that allow the ball to be hit to different areas of the field into spaces.</a:t>
                      </a:r>
                    </a:p>
                    <a:p>
                      <a:r>
                        <a:rPr lang="en-GB" sz="800" kern="1200" dirty="0">
                          <a:solidFill>
                            <a:srgbClr val="7030A0"/>
                          </a:solidFill>
                          <a:effectLst/>
                          <a:latin typeface="Tahoma" panose="020B0604030504040204" pitchFamily="34" charset="0"/>
                          <a:ea typeface="Tahoma" panose="020B0604030504040204" pitchFamily="34" charset="0"/>
                          <a:cs typeface="Tahoma" panose="020B0604030504040204" pitchFamily="34" charset="0"/>
                        </a:rPr>
                        <a:t> </a:t>
                      </a:r>
                    </a:p>
                    <a:p>
                      <a:r>
                        <a:rPr lang="en-GB" sz="800" kern="1200" dirty="0">
                          <a:solidFill>
                            <a:srgbClr val="7030A0"/>
                          </a:solidFill>
                          <a:effectLst/>
                          <a:latin typeface="Tahoma" panose="020B0604030504040204" pitchFamily="34" charset="0"/>
                          <a:ea typeface="Tahoma" panose="020B0604030504040204" pitchFamily="34" charset="0"/>
                          <a:cs typeface="Tahoma" panose="020B0604030504040204" pitchFamily="34" charset="0"/>
                        </a:rPr>
                        <a:t>Bowl effectively.</a:t>
                      </a:r>
                    </a:p>
                    <a:p>
                      <a:endParaRPr lang="en-GB" sz="800" kern="1200" dirty="0">
                        <a:solidFill>
                          <a:srgbClr val="7030A0"/>
                        </a:solidFill>
                        <a:effectLst/>
                        <a:latin typeface="Tahoma" panose="020B0604030504040204" pitchFamily="34" charset="0"/>
                        <a:ea typeface="Tahoma" panose="020B0604030504040204" pitchFamily="34" charset="0"/>
                        <a:cs typeface="Tahoma" panose="020B0604030504040204" pitchFamily="34" charset="0"/>
                      </a:endParaRPr>
                    </a:p>
                    <a:p>
                      <a:r>
                        <a:rPr lang="en-GB" sz="800" kern="1200" dirty="0">
                          <a:solidFill>
                            <a:srgbClr val="7030A0"/>
                          </a:solidFill>
                          <a:effectLst/>
                          <a:latin typeface="Tahoma" panose="020B0604030504040204" pitchFamily="34" charset="0"/>
                          <a:ea typeface="Tahoma" panose="020B0604030504040204" pitchFamily="34" charset="0"/>
                          <a:cs typeface="Tahoma" panose="020B0604030504040204" pitchFamily="34" charset="0"/>
                        </a:rPr>
                        <a:t>Use skills and tactics to outwit opponents when fielding.</a:t>
                      </a:r>
                    </a:p>
                    <a:p>
                      <a:r>
                        <a:rPr lang="en-GB" sz="800" kern="1200" dirty="0">
                          <a:solidFill>
                            <a:srgbClr val="7030A0"/>
                          </a:solidFill>
                          <a:effectLst/>
                          <a:latin typeface="Tahoma" panose="020B0604030504040204" pitchFamily="34" charset="0"/>
                          <a:ea typeface="Tahoma" panose="020B0604030504040204" pitchFamily="34" charset="0"/>
                          <a:cs typeface="Tahoma" panose="020B0604030504040204" pitchFamily="34" charset="0"/>
                        </a:rPr>
                        <a:t> </a:t>
                      </a:r>
                    </a:p>
                    <a:p>
                      <a:r>
                        <a:rPr lang="en-GB" sz="800" kern="1200" dirty="0">
                          <a:solidFill>
                            <a:srgbClr val="7030A0"/>
                          </a:solidFill>
                          <a:effectLst/>
                          <a:latin typeface="Tahoma" panose="020B0604030504040204" pitchFamily="34" charset="0"/>
                          <a:ea typeface="Tahoma" panose="020B0604030504040204" pitchFamily="34" charset="0"/>
                          <a:cs typeface="Tahoma" panose="020B0604030504040204" pitchFamily="34" charset="0"/>
                        </a:rPr>
                        <a:t>Use skills and tactics to outwit opponents when batting.</a:t>
                      </a:r>
                    </a:p>
                    <a:p>
                      <a:r>
                        <a:rPr lang="en-GB" sz="800" kern="1200" dirty="0">
                          <a:solidFill>
                            <a:srgbClr val="7030A0"/>
                          </a:solidFill>
                          <a:effectLst/>
                          <a:latin typeface="Tahoma" panose="020B0604030504040204" pitchFamily="34" charset="0"/>
                          <a:ea typeface="Tahoma" panose="020B0604030504040204" pitchFamily="34" charset="0"/>
                          <a:cs typeface="Tahoma" panose="020B0604030504040204" pitchFamily="34" charset="0"/>
                        </a:rPr>
                        <a:t> </a:t>
                      </a:r>
                    </a:p>
                    <a:p>
                      <a:r>
                        <a:rPr lang="en-GB" sz="800" kern="1200" dirty="0">
                          <a:solidFill>
                            <a:srgbClr val="7030A0"/>
                          </a:solidFill>
                          <a:effectLst/>
                          <a:latin typeface="Tahoma" panose="020B0604030504040204" pitchFamily="34" charset="0"/>
                          <a:ea typeface="Tahoma" panose="020B0604030504040204" pitchFamily="34" charset="0"/>
                          <a:cs typeface="Tahoma" panose="020B0604030504040204" pitchFamily="34" charset="0"/>
                        </a:rPr>
                        <a:t>Participate in competitive games.</a:t>
                      </a:r>
                      <a:endPar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extLst>
                  <a:ext uri="{0D108BD9-81ED-4DB2-BD59-A6C34878D82A}">
                    <a16:rowId xmlns:a16="http://schemas.microsoft.com/office/drawing/2014/main" val="1576507716"/>
                  </a:ext>
                </a:extLst>
              </a:tr>
              <a:tr h="1419585">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endParaRPr lang="en-GB" sz="800">
                        <a:solidFill>
                          <a:srgbClr val="00B050"/>
                        </a:solidFill>
                        <a:latin typeface="Tahoma" panose="020B0604030504040204" pitchFamily="34" charset="0"/>
                        <a:ea typeface="Tahoma" panose="020B0604030504040204" pitchFamily="34" charset="0"/>
                        <a:cs typeface="Tahoma" panose="020B0604030504040204" pitchFamily="34" charset="0"/>
                      </a:endParaRPr>
                    </a:p>
                    <a:p>
                      <a:pPr marL="0" marR="0" lvl="0" indent="0" algn="ctr" defTabSz="914400" rtl="0" eaLnBrk="1" fontAlgn="auto" latinLnBrk="0" hangingPunct="1">
                        <a:lnSpc>
                          <a:spcPct val="115000"/>
                        </a:lnSpc>
                        <a:spcBef>
                          <a:spcPts val="0"/>
                        </a:spcBef>
                        <a:spcAft>
                          <a:spcPts val="0"/>
                        </a:spcAft>
                        <a:buClrTx/>
                        <a:buSzTx/>
                        <a:buFontTx/>
                        <a:buNone/>
                        <a:tabLst/>
                        <a:defRPr/>
                      </a:pPr>
                      <a:r>
                        <a:rPr lang="en-GB" sz="800">
                          <a:solidFill>
                            <a:srgbClr val="00B050"/>
                          </a:solidFill>
                          <a:latin typeface="Tahoma" panose="020B0604030504040204" pitchFamily="34" charset="0"/>
                          <a:ea typeface="Tahoma" panose="020B0604030504040204" pitchFamily="34" charset="0"/>
                          <a:cs typeface="Tahoma" panose="020B0604030504040204" pitchFamily="34" charset="0"/>
                        </a:rPr>
                        <a:t>Throwing • Fielding • Catching • Power • Get in line • Communication • Accuracy • Technique • Batting • Score • Aiming • Space • Targets • Long Barrier</a:t>
                      </a:r>
                      <a:endParaRPr lang="en-GB" sz="800">
                        <a:solidFill>
                          <a:srgbClr val="00B050"/>
                        </a:solidFill>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endParaRPr lang="en-GB" sz="800">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en-GB" sz="800">
                          <a:latin typeface="Tahoma" panose="020B0604030504040204" pitchFamily="34" charset="0"/>
                          <a:ea typeface="Tahoma" panose="020B0604030504040204" pitchFamily="34" charset="0"/>
                          <a:cs typeface="Tahoma" panose="020B0604030504040204" pitchFamily="34" charset="0"/>
                        </a:rPr>
                        <a:t> </a:t>
                      </a:r>
                      <a:endParaRPr lang="en-GB" sz="800">
                        <a:solidFill>
                          <a:srgbClr val="FF0000"/>
                        </a:solidFill>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endParaRPr lang="en-GB" sz="800">
                        <a:solidFill>
                          <a:srgbClr val="FF0000"/>
                        </a:solidFill>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en-GB" sz="800">
                          <a:solidFill>
                            <a:srgbClr val="FFC000"/>
                          </a:solidFill>
                          <a:latin typeface="Tahoma" panose="020B0604030504040204" pitchFamily="34" charset="0"/>
                          <a:ea typeface="Tahoma" panose="020B0604030504040204" pitchFamily="34" charset="0"/>
                          <a:cs typeface="Tahoma" panose="020B0604030504040204" pitchFamily="34" charset="0"/>
                        </a:rPr>
                        <a:t> Stumped • Tournament • Tactics • Stance • Infield • Outfield • Run • Evaluate • Feedback • Technique • Gap • Tactics</a:t>
                      </a:r>
                      <a:endPar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dirty="0">
                          <a:solidFill>
                            <a:srgbClr val="7030A0"/>
                          </a:solidFill>
                          <a:latin typeface="Tahoma" panose="020B0604030504040204" pitchFamily="34" charset="0"/>
                          <a:ea typeface="Tahoma" panose="020B0604030504040204" pitchFamily="34" charset="0"/>
                          <a:cs typeface="Tahoma" panose="020B0604030504040204" pitchFamily="34" charset="0"/>
                        </a:rPr>
                        <a:t>Umpire • Tournament • Tactics • Stance • Infield • Outfield • Run • Evaluate • Feedback • Technique • Gap</a:t>
                      </a:r>
                      <a:endPar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3823981714"/>
                  </a:ext>
                </a:extLst>
              </a:tr>
            </a:tbl>
          </a:graphicData>
        </a:graphic>
      </p:graphicFrame>
    </p:spTree>
    <p:extLst>
      <p:ext uri="{BB962C8B-B14F-4D97-AF65-F5344CB8AC3E}">
        <p14:creationId xmlns:p14="http://schemas.microsoft.com/office/powerpoint/2010/main" val="3608705935"/>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5904656" cy="646331"/>
          </a:xfrm>
          <a:prstGeom prst="rect">
            <a:avLst/>
          </a:prstGeom>
          <a:noFill/>
        </p:spPr>
        <p:txBody>
          <a:bodyPr wrap="square" lIns="91440" tIns="45720" rIns="91440" bIns="45720" rtlCol="0" anchor="t">
            <a:spAutoFit/>
          </a:bodyPr>
          <a:lstStyle/>
          <a:p>
            <a:r>
              <a:rPr lang="en-GB" sz="3600" b="1">
                <a:solidFill>
                  <a:srgbClr val="002060"/>
                </a:solidFill>
                <a:latin typeface="Tahoma"/>
                <a:ea typeface="Tahoma"/>
                <a:cs typeface="Tahoma"/>
              </a:rPr>
              <a:t>P.E Years 3 to 6</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3"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6762751" y="563179"/>
            <a:ext cx="2110734" cy="338554"/>
          </a:xfrm>
          <a:prstGeom prst="rect">
            <a:avLst/>
          </a:prstGeom>
          <a:noFill/>
        </p:spPr>
        <p:txBody>
          <a:bodyPr wrap="square" lIns="91440" tIns="45720" rIns="91440" bIns="45720" rtlCol="0" anchor="t">
            <a:spAutoFit/>
          </a:bodyPr>
          <a:lstStyle/>
          <a:p>
            <a:pPr algn="r"/>
            <a:r>
              <a:rPr lang="en-GB" sz="1600" b="1">
                <a:solidFill>
                  <a:schemeClr val="tx2"/>
                </a:solidFill>
                <a:latin typeface="Tahoma"/>
                <a:ea typeface="Tahoma"/>
                <a:cs typeface="Tahoma"/>
                <a:hlinkClick r:id="rId4" action="ppaction://hlinksldjump">
                  <a:extLst>
                    <a:ext uri="{A12FA001-AC4F-418D-AE19-62706E023703}">
                      <ahyp:hlinkClr xmlns:ahyp="http://schemas.microsoft.com/office/drawing/2018/hyperlinkcolor" val="tx"/>
                    </a:ext>
                  </a:extLst>
                </a:hlinkClick>
              </a:rPr>
              <a:t>P.E Home</a:t>
            </a:r>
            <a:endParaRPr lang="en-GB" sz="1600" b="1">
              <a:solidFill>
                <a:schemeClr val="tx2"/>
              </a:solidFill>
              <a:latin typeface="Tahoma"/>
              <a:ea typeface="Tahoma"/>
              <a:cs typeface="Tahoma"/>
            </a:endParaRPr>
          </a:p>
        </p:txBody>
      </p:sp>
      <p:graphicFrame>
        <p:nvGraphicFramePr>
          <p:cNvPr id="7" name="Table 6">
            <a:extLst>
              <a:ext uri="{FF2B5EF4-FFF2-40B4-BE49-F238E27FC236}">
                <a16:creationId xmlns:a16="http://schemas.microsoft.com/office/drawing/2014/main" id="{8064ACAE-4A41-44F7-ABD6-4F21AF4A769E}"/>
              </a:ext>
            </a:extLst>
          </p:cNvPr>
          <p:cNvGraphicFramePr>
            <a:graphicFrameLocks noGrp="1"/>
          </p:cNvGraphicFramePr>
          <p:nvPr>
            <p:extLst>
              <p:ext uri="{D42A27DB-BD31-4B8C-83A1-F6EECF244321}">
                <p14:modId xmlns:p14="http://schemas.microsoft.com/office/powerpoint/2010/main" val="1563643926"/>
              </p:ext>
            </p:extLst>
          </p:nvPr>
        </p:nvGraphicFramePr>
        <p:xfrm>
          <a:off x="229215" y="1130515"/>
          <a:ext cx="8644270" cy="3454249"/>
        </p:xfrm>
        <a:graphic>
          <a:graphicData uri="http://schemas.openxmlformats.org/drawingml/2006/table">
            <a:tbl>
              <a:tblPr firstRow="1" firstCol="1" bandRow="1">
                <a:tableStyleId>{5C22544A-7EE6-4342-B048-85BDC9FD1C3A}</a:tableStyleId>
              </a:tblPr>
              <a:tblGrid>
                <a:gridCol w="995728">
                  <a:extLst>
                    <a:ext uri="{9D8B030D-6E8A-4147-A177-3AD203B41FA5}">
                      <a16:colId xmlns:a16="http://schemas.microsoft.com/office/drawing/2014/main" val="2863215087"/>
                    </a:ext>
                  </a:extLst>
                </a:gridCol>
                <a:gridCol w="2549034">
                  <a:extLst>
                    <a:ext uri="{9D8B030D-6E8A-4147-A177-3AD203B41FA5}">
                      <a16:colId xmlns:a16="http://schemas.microsoft.com/office/drawing/2014/main" val="122677382"/>
                    </a:ext>
                  </a:extLst>
                </a:gridCol>
                <a:gridCol w="2549754">
                  <a:extLst>
                    <a:ext uri="{9D8B030D-6E8A-4147-A177-3AD203B41FA5}">
                      <a16:colId xmlns:a16="http://schemas.microsoft.com/office/drawing/2014/main" val="375876866"/>
                    </a:ext>
                  </a:extLst>
                </a:gridCol>
                <a:gridCol w="2549754">
                  <a:extLst>
                    <a:ext uri="{9D8B030D-6E8A-4147-A177-3AD203B41FA5}">
                      <a16:colId xmlns:a16="http://schemas.microsoft.com/office/drawing/2014/main" val="3073927167"/>
                    </a:ext>
                  </a:extLst>
                </a:gridCol>
              </a:tblGrid>
              <a:tr h="288710">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3</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4/5</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5/6</a:t>
                      </a:r>
                    </a:p>
                  </a:txBody>
                  <a:tcPr marL="23581" marR="23581" marT="0" marB="0" anchor="ctr"/>
                </a:tc>
                <a:extLst>
                  <a:ext uri="{0D108BD9-81ED-4DB2-BD59-A6C34878D82A}">
                    <a16:rowId xmlns:a16="http://schemas.microsoft.com/office/drawing/2014/main" val="265378462"/>
                  </a:ext>
                </a:extLst>
              </a:tr>
              <a:tr h="560032">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Cricket</a:t>
                      </a:r>
                    </a:p>
                  </a:txBody>
                  <a:tcPr marL="23581" marR="23581" marT="0" marB="0" anchor="ctr"/>
                </a:tc>
                <a:tc>
                  <a:txBody>
                    <a:bodyPr/>
                    <a:lstStyle/>
                    <a:p>
                      <a:endParaRPr lang="en-GB" sz="800" kern="1200">
                        <a:solidFill>
                          <a:srgbClr val="00B050"/>
                        </a:solidFill>
                        <a:effectLst/>
                        <a:latin typeface="Tahoma" panose="020B0604030504040204" pitchFamily="34" charset="0"/>
                        <a:ea typeface="Tahoma" panose="020B0604030504040204" pitchFamily="34" charset="0"/>
                        <a:cs typeface="Tahoma" panose="020B0604030504040204" pitchFamily="34" charset="0"/>
                      </a:endParaRPr>
                    </a:p>
                    <a:p>
                      <a:r>
                        <a:rPr lang="en-GB" sz="800" kern="1200">
                          <a:solidFill>
                            <a:srgbClr val="00B050"/>
                          </a:solidFill>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solidFill>
                            <a:srgbClr val="00B050"/>
                          </a:solidFill>
                          <a:latin typeface="Tahoma" panose="020B0604030504040204" pitchFamily="34" charset="0"/>
                          <a:ea typeface="Tahoma" panose="020B0604030504040204" pitchFamily="34" charset="0"/>
                          <a:cs typeface="Tahoma" panose="020B0604030504040204" pitchFamily="34" charset="0"/>
                        </a:rPr>
                        <a:t>Throw a ball with increasing accuracy and distance. </a:t>
                      </a:r>
                    </a:p>
                    <a:p>
                      <a:pPr>
                        <a:lnSpc>
                          <a:spcPct val="107000"/>
                        </a:lnSpc>
                        <a:spcAft>
                          <a:spcPts val="0"/>
                        </a:spcAft>
                      </a:pPr>
                      <a:endParaRPr lang="en-GB" sz="800">
                        <a:solidFill>
                          <a:srgbClr val="00B050"/>
                        </a:solidFill>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solidFill>
                            <a:srgbClr val="00B050"/>
                          </a:solidFill>
                          <a:latin typeface="Tahoma" panose="020B0604030504040204" pitchFamily="34" charset="0"/>
                          <a:ea typeface="Tahoma" panose="020B0604030504040204" pitchFamily="34" charset="0"/>
                          <a:cs typeface="Tahoma" panose="020B0604030504040204" pitchFamily="34" charset="0"/>
                        </a:rPr>
                        <a:t>Catch a ball with increasing consistency. </a:t>
                      </a:r>
                    </a:p>
                    <a:p>
                      <a:pPr>
                        <a:lnSpc>
                          <a:spcPct val="107000"/>
                        </a:lnSpc>
                        <a:spcAft>
                          <a:spcPts val="0"/>
                        </a:spcAft>
                      </a:pPr>
                      <a:endParaRPr lang="en-GB" sz="800">
                        <a:solidFill>
                          <a:srgbClr val="00B050"/>
                        </a:solidFill>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solidFill>
                            <a:srgbClr val="00B050"/>
                          </a:solidFill>
                          <a:latin typeface="Tahoma" panose="020B0604030504040204" pitchFamily="34" charset="0"/>
                          <a:ea typeface="Tahoma" panose="020B0604030504040204" pitchFamily="34" charset="0"/>
                          <a:cs typeface="Tahoma" panose="020B0604030504040204" pitchFamily="34" charset="0"/>
                        </a:rPr>
                        <a:t>Successfully hit a ball from a tee. </a:t>
                      </a:r>
                    </a:p>
                    <a:p>
                      <a:pPr>
                        <a:lnSpc>
                          <a:spcPct val="107000"/>
                        </a:lnSpc>
                        <a:spcAft>
                          <a:spcPts val="0"/>
                        </a:spcAft>
                      </a:pPr>
                      <a:endParaRPr lang="en-GB" sz="800">
                        <a:solidFill>
                          <a:srgbClr val="00B050"/>
                        </a:solidFill>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solidFill>
                            <a:srgbClr val="00B050"/>
                          </a:solidFill>
                          <a:latin typeface="Tahoma" panose="020B0604030504040204" pitchFamily="34" charset="0"/>
                          <a:ea typeface="Tahoma" panose="020B0604030504040204" pitchFamily="34" charset="0"/>
                          <a:cs typeface="Tahoma" panose="020B0604030504040204" pitchFamily="34" charset="0"/>
                        </a:rPr>
                        <a:t>Hit a ball with correct technique. </a:t>
                      </a:r>
                    </a:p>
                    <a:p>
                      <a:pPr>
                        <a:lnSpc>
                          <a:spcPct val="107000"/>
                        </a:lnSpc>
                        <a:spcAft>
                          <a:spcPts val="0"/>
                        </a:spcAft>
                      </a:pPr>
                      <a:endParaRPr lang="en-GB" sz="800">
                        <a:solidFill>
                          <a:srgbClr val="00B050"/>
                        </a:solidFill>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solidFill>
                            <a:srgbClr val="00B050"/>
                          </a:solidFill>
                          <a:latin typeface="Tahoma" panose="020B0604030504040204" pitchFamily="34" charset="0"/>
                          <a:ea typeface="Tahoma" panose="020B0604030504040204" pitchFamily="34" charset="0"/>
                          <a:cs typeface="Tahoma" panose="020B0604030504040204" pitchFamily="34" charset="0"/>
                        </a:rPr>
                        <a:t>Choose fielding skills to make it difficult for an opponent. </a:t>
                      </a:r>
                    </a:p>
                    <a:p>
                      <a:pPr>
                        <a:lnSpc>
                          <a:spcPct val="107000"/>
                        </a:lnSpc>
                        <a:spcAft>
                          <a:spcPts val="0"/>
                        </a:spcAft>
                      </a:pPr>
                      <a:endParaRPr lang="en-GB" sz="800">
                        <a:solidFill>
                          <a:srgbClr val="00B050"/>
                        </a:solidFill>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solidFill>
                            <a:srgbClr val="00B050"/>
                          </a:solidFill>
                          <a:latin typeface="Tahoma" panose="020B0604030504040204" pitchFamily="34" charset="0"/>
                          <a:ea typeface="Tahoma" panose="020B0604030504040204" pitchFamily="34" charset="0"/>
                          <a:cs typeface="Tahoma" panose="020B0604030504040204" pitchFamily="34" charset="0"/>
                        </a:rPr>
                        <a:t>Work well as part of a team</a:t>
                      </a:r>
                    </a:p>
                    <a:p>
                      <a:pPr>
                        <a:lnSpc>
                          <a:spcPct val="107000"/>
                        </a:lnSpc>
                        <a:spcAft>
                          <a:spcPts val="0"/>
                        </a:spcAft>
                      </a:pPr>
                      <a:endParaRPr lang="en-GB" sz="800">
                        <a:solidFill>
                          <a:srgbClr val="00B050"/>
                        </a:solidFill>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endParaRPr lang="en-GB" sz="800">
                        <a:solidFill>
                          <a:srgbClr val="00B050"/>
                        </a:solidFill>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endParaRPr lang="en-GB" sz="800" dirty="0">
                        <a:effectLst/>
                        <a:latin typeface="Tahoma" panose="020B0604030504040204" pitchFamily="34" charset="0"/>
                        <a:ea typeface="Tahoma" panose="020B0604030504040204" pitchFamily="34" charset="0"/>
                        <a:cs typeface="Tahoma" panose="020B0604030504040204" pitchFamily="34" charset="0"/>
                      </a:endParaRPr>
                    </a:p>
                    <a:p>
                      <a:endParaRPr lang="en-GB" sz="800" dirty="0">
                        <a:effectLst/>
                        <a:latin typeface="Tahoma" panose="020B0604030504040204" pitchFamily="34" charset="0"/>
                        <a:ea typeface="Tahoma" panose="020B0604030504040204" pitchFamily="34" charset="0"/>
                        <a:cs typeface="Tahoma" panose="020B0604030504040204" pitchFamily="34" charset="0"/>
                      </a:endParaRPr>
                    </a:p>
                    <a:p>
                      <a:r>
                        <a:rPr lang="en-GB" sz="800" dirty="0">
                          <a:solidFill>
                            <a:srgbClr val="FFC000"/>
                          </a:solidFill>
                          <a:latin typeface="Tahoma" panose="020B0604030504040204" pitchFamily="34" charset="0"/>
                          <a:ea typeface="Tahoma" panose="020B0604030504040204" pitchFamily="34" charset="0"/>
                          <a:cs typeface="Tahoma" panose="020B0604030504040204" pitchFamily="34" charset="0"/>
                        </a:rPr>
                        <a:t>Throw and bowl in different ways.</a:t>
                      </a:r>
                    </a:p>
                    <a:p>
                      <a:pPr>
                        <a:lnSpc>
                          <a:spcPct val="107000"/>
                        </a:lnSpc>
                        <a:spcAft>
                          <a:spcPts val="0"/>
                        </a:spcAft>
                      </a:pPr>
                      <a:r>
                        <a:rPr lang="en-GB" sz="800" dirty="0">
                          <a:solidFill>
                            <a:srgbClr val="FF0000"/>
                          </a:solidFill>
                          <a:latin typeface="Tahoma" panose="020B0604030504040204" pitchFamily="34" charset="0"/>
                          <a:ea typeface="Tahoma" panose="020B0604030504040204" pitchFamily="34" charset="0"/>
                          <a:cs typeface="Tahoma" panose="020B0604030504040204" pitchFamily="34" charset="0"/>
                        </a:rPr>
                        <a:t> </a:t>
                      </a:r>
                    </a:p>
                    <a:p>
                      <a:r>
                        <a:rPr lang="en-GB" sz="800" dirty="0">
                          <a:solidFill>
                            <a:srgbClr val="FFC000"/>
                          </a:solidFill>
                          <a:latin typeface="Tahoma" panose="020B0604030504040204" pitchFamily="34" charset="0"/>
                          <a:ea typeface="Tahoma" panose="020B0604030504040204" pitchFamily="34" charset="0"/>
                          <a:cs typeface="Tahoma" panose="020B0604030504040204" pitchFamily="34" charset="0"/>
                        </a:rPr>
                        <a:t>Play a drive shot successfully.</a:t>
                      </a:r>
                    </a:p>
                    <a:p>
                      <a:endParaRPr lang="en-GB" sz="800" dirty="0">
                        <a:solidFill>
                          <a:srgbClr val="FFC000"/>
                        </a:solidFill>
                        <a:latin typeface="Tahoma" panose="020B0604030504040204" pitchFamily="34" charset="0"/>
                        <a:ea typeface="Tahoma" panose="020B0604030504040204" pitchFamily="34" charset="0"/>
                        <a:cs typeface="Tahoma" panose="020B0604030504040204" pitchFamily="34" charset="0"/>
                      </a:endParaRPr>
                    </a:p>
                    <a:p>
                      <a:r>
                        <a:rPr lang="en-GB" sz="800" dirty="0">
                          <a:solidFill>
                            <a:srgbClr val="FFC000"/>
                          </a:solidFill>
                          <a:latin typeface="Tahoma" panose="020B0604030504040204" pitchFamily="34" charset="0"/>
                          <a:ea typeface="Tahoma" panose="020B0604030504040204" pitchFamily="34" charset="0"/>
                          <a:cs typeface="Tahoma" panose="020B0604030504040204" pitchFamily="34" charset="0"/>
                        </a:rPr>
                        <a:t>Play a block shot when appropriate. </a:t>
                      </a:r>
                    </a:p>
                    <a:p>
                      <a:endParaRPr lang="en-GB" sz="800" dirty="0">
                        <a:solidFill>
                          <a:srgbClr val="FFC000"/>
                        </a:solidFill>
                        <a:latin typeface="Tahoma" panose="020B0604030504040204" pitchFamily="34" charset="0"/>
                        <a:ea typeface="Tahoma" panose="020B0604030504040204" pitchFamily="34" charset="0"/>
                        <a:cs typeface="Tahoma" panose="020B0604030504040204" pitchFamily="34" charset="0"/>
                      </a:endParaRPr>
                    </a:p>
                    <a:p>
                      <a:r>
                        <a:rPr lang="en-GB" sz="800" dirty="0">
                          <a:solidFill>
                            <a:srgbClr val="FFC000"/>
                          </a:solidFill>
                          <a:latin typeface="Tahoma" panose="020B0604030504040204" pitchFamily="34" charset="0"/>
                          <a:ea typeface="Tahoma" panose="020B0604030504040204" pitchFamily="34" charset="0"/>
                          <a:cs typeface="Tahoma" panose="020B0604030504040204" pitchFamily="34" charset="0"/>
                        </a:rPr>
                        <a:t>Stop a ball when fielding. </a:t>
                      </a:r>
                    </a:p>
                    <a:p>
                      <a:endParaRPr lang="en-GB" sz="800" dirty="0">
                        <a:solidFill>
                          <a:srgbClr val="FFC000"/>
                        </a:solidFill>
                        <a:latin typeface="Tahoma" panose="020B0604030504040204" pitchFamily="34" charset="0"/>
                        <a:ea typeface="Tahoma" panose="020B0604030504040204" pitchFamily="34" charset="0"/>
                        <a:cs typeface="Tahoma" panose="020B0604030504040204" pitchFamily="34" charset="0"/>
                      </a:endParaRPr>
                    </a:p>
                    <a:p>
                      <a:r>
                        <a:rPr lang="en-GB" sz="800" dirty="0">
                          <a:solidFill>
                            <a:srgbClr val="FFC000"/>
                          </a:solidFill>
                          <a:latin typeface="Tahoma" panose="020B0604030504040204" pitchFamily="34" charset="0"/>
                          <a:ea typeface="Tahoma" panose="020B0604030504040204" pitchFamily="34" charset="0"/>
                          <a:cs typeface="Tahoma" panose="020B0604030504040204" pitchFamily="34" charset="0"/>
                        </a:rPr>
                        <a:t>Choose effective positions when fielding</a:t>
                      </a:r>
                    </a:p>
                    <a:p>
                      <a:endParaRPr lang="en-GB" sz="800" dirty="0">
                        <a:solidFill>
                          <a:srgbClr val="FFC000"/>
                        </a:solidFill>
                        <a:latin typeface="Tahoma" panose="020B0604030504040204" pitchFamily="34" charset="0"/>
                        <a:ea typeface="Tahoma" panose="020B0604030504040204" pitchFamily="34" charset="0"/>
                        <a:cs typeface="Tahoma" panose="020B0604030504040204" pitchFamily="34" charset="0"/>
                      </a:endParaRPr>
                    </a:p>
                    <a:p>
                      <a:endParaRPr lang="en-GB" sz="800" dirty="0">
                        <a:solidFill>
                          <a:srgbClr val="FFC000"/>
                        </a:solidFill>
                        <a:latin typeface="Tahoma" panose="020B0604030504040204" pitchFamily="34" charset="0"/>
                        <a:ea typeface="Tahoma" panose="020B0604030504040204" pitchFamily="34" charset="0"/>
                        <a:cs typeface="Tahoma" panose="020B0604030504040204" pitchFamily="34" charset="0"/>
                      </a:endParaRPr>
                    </a:p>
                    <a:p>
                      <a:r>
                        <a:rPr lang="en-GB" sz="800" dirty="0">
                          <a:solidFill>
                            <a:srgbClr val="FFC000"/>
                          </a:solidFill>
                          <a:latin typeface="Tahoma" panose="020B0604030504040204" pitchFamily="34" charset="0"/>
                          <a:ea typeface="Tahoma" panose="020B0604030504040204" pitchFamily="34" charset="0"/>
                          <a:cs typeface="Tahoma" panose="020B0604030504040204" pitchFamily="34" charset="0"/>
                        </a:rPr>
                        <a:t>Participate in team games against others.</a:t>
                      </a:r>
                    </a:p>
                    <a:p>
                      <a:endParaRPr lang="en-GB" sz="800" dirty="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p>
                      <a:endParaRPr lang="en-GB" sz="800" dirty="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r>
                        <a:rPr lang="en-GB" sz="800" dirty="0">
                          <a:solidFill>
                            <a:srgbClr val="7030A0"/>
                          </a:solidFill>
                          <a:latin typeface="Tahoma" panose="020B0604030504040204" pitchFamily="34" charset="0"/>
                          <a:ea typeface="Tahoma" panose="020B0604030504040204" pitchFamily="34" charset="0"/>
                          <a:cs typeface="Tahoma" panose="020B0604030504040204" pitchFamily="34" charset="0"/>
                        </a:rPr>
                        <a:t>Retrieve, catch, intercept, and stop a ball when fielding. </a:t>
                      </a:r>
                    </a:p>
                    <a:p>
                      <a:endParaRPr lang="en-GB" sz="800" dirty="0">
                        <a:solidFill>
                          <a:srgbClr val="7030A0"/>
                        </a:solidFill>
                        <a:latin typeface="Tahoma" panose="020B0604030504040204" pitchFamily="34" charset="0"/>
                        <a:ea typeface="Tahoma" panose="020B0604030504040204" pitchFamily="34" charset="0"/>
                        <a:cs typeface="Tahoma" panose="020B0604030504040204" pitchFamily="34" charset="0"/>
                      </a:endParaRPr>
                    </a:p>
                    <a:p>
                      <a:r>
                        <a:rPr lang="en-GB" sz="800" dirty="0">
                          <a:solidFill>
                            <a:srgbClr val="7030A0"/>
                          </a:solidFill>
                          <a:latin typeface="Tahoma" panose="020B0604030504040204" pitchFamily="34" charset="0"/>
                          <a:ea typeface="Tahoma" panose="020B0604030504040204" pitchFamily="34" charset="0"/>
                          <a:cs typeface="Tahoma" panose="020B0604030504040204" pitchFamily="34" charset="0"/>
                        </a:rPr>
                        <a:t>Play shots that allow the ball to be hit to different areas of the field into spaces. </a:t>
                      </a:r>
                    </a:p>
                    <a:p>
                      <a:endParaRPr lang="en-GB" sz="800" dirty="0">
                        <a:solidFill>
                          <a:srgbClr val="7030A0"/>
                        </a:solidFill>
                        <a:latin typeface="Tahoma" panose="020B0604030504040204" pitchFamily="34" charset="0"/>
                        <a:ea typeface="Tahoma" panose="020B0604030504040204" pitchFamily="34" charset="0"/>
                        <a:cs typeface="Tahoma" panose="020B0604030504040204" pitchFamily="34" charset="0"/>
                      </a:endParaRPr>
                    </a:p>
                    <a:p>
                      <a:r>
                        <a:rPr lang="en-GB" sz="800" dirty="0">
                          <a:solidFill>
                            <a:srgbClr val="7030A0"/>
                          </a:solidFill>
                          <a:latin typeface="Tahoma" panose="020B0604030504040204" pitchFamily="34" charset="0"/>
                          <a:ea typeface="Tahoma" panose="020B0604030504040204" pitchFamily="34" charset="0"/>
                          <a:cs typeface="Tahoma" panose="020B0604030504040204" pitchFamily="34" charset="0"/>
                        </a:rPr>
                        <a:t>Bowl overarm. </a:t>
                      </a:r>
                    </a:p>
                    <a:p>
                      <a:endParaRPr lang="en-GB" sz="800" dirty="0">
                        <a:solidFill>
                          <a:srgbClr val="7030A0"/>
                        </a:solidFill>
                        <a:latin typeface="Tahoma" panose="020B0604030504040204" pitchFamily="34" charset="0"/>
                        <a:ea typeface="Tahoma" panose="020B0604030504040204" pitchFamily="34" charset="0"/>
                        <a:cs typeface="Tahoma" panose="020B0604030504040204" pitchFamily="34" charset="0"/>
                      </a:endParaRPr>
                    </a:p>
                    <a:p>
                      <a:r>
                        <a:rPr lang="en-GB" sz="800" dirty="0">
                          <a:solidFill>
                            <a:srgbClr val="7030A0"/>
                          </a:solidFill>
                          <a:latin typeface="Tahoma" panose="020B0604030504040204" pitchFamily="34" charset="0"/>
                          <a:ea typeface="Tahoma" panose="020B0604030504040204" pitchFamily="34" charset="0"/>
                          <a:cs typeface="Tahoma" panose="020B0604030504040204" pitchFamily="34" charset="0"/>
                        </a:rPr>
                        <a:t>Use skills and tactics to outwit opponents when fielding. </a:t>
                      </a:r>
                    </a:p>
                    <a:p>
                      <a:endParaRPr lang="en-GB" sz="800" dirty="0">
                        <a:solidFill>
                          <a:srgbClr val="7030A0"/>
                        </a:solidFill>
                        <a:latin typeface="Tahoma" panose="020B0604030504040204" pitchFamily="34" charset="0"/>
                        <a:ea typeface="Tahoma" panose="020B0604030504040204" pitchFamily="34" charset="0"/>
                        <a:cs typeface="Tahoma" panose="020B0604030504040204" pitchFamily="34" charset="0"/>
                      </a:endParaRPr>
                    </a:p>
                    <a:p>
                      <a:r>
                        <a:rPr lang="en-GB" sz="800" dirty="0">
                          <a:solidFill>
                            <a:srgbClr val="7030A0"/>
                          </a:solidFill>
                          <a:latin typeface="Tahoma" panose="020B0604030504040204" pitchFamily="34" charset="0"/>
                          <a:ea typeface="Tahoma" panose="020B0604030504040204" pitchFamily="34" charset="0"/>
                          <a:cs typeface="Tahoma" panose="020B0604030504040204" pitchFamily="34" charset="0"/>
                        </a:rPr>
                        <a:t>Use skills and tactics to outwit opponents when batting. </a:t>
                      </a:r>
                    </a:p>
                    <a:p>
                      <a:endParaRPr lang="en-GB" sz="800" dirty="0">
                        <a:solidFill>
                          <a:srgbClr val="7030A0"/>
                        </a:solidFill>
                        <a:latin typeface="Tahoma" panose="020B0604030504040204" pitchFamily="34" charset="0"/>
                        <a:ea typeface="Tahoma" panose="020B0604030504040204" pitchFamily="34" charset="0"/>
                        <a:cs typeface="Tahoma" panose="020B0604030504040204" pitchFamily="34" charset="0"/>
                      </a:endParaRPr>
                    </a:p>
                    <a:p>
                      <a:r>
                        <a:rPr lang="en-GB" sz="800" dirty="0">
                          <a:solidFill>
                            <a:srgbClr val="7030A0"/>
                          </a:solidFill>
                          <a:latin typeface="Tahoma" panose="020B0604030504040204" pitchFamily="34" charset="0"/>
                          <a:ea typeface="Tahoma" panose="020B0604030504040204" pitchFamily="34" charset="0"/>
                          <a:cs typeface="Tahoma" panose="020B0604030504040204" pitchFamily="34" charset="0"/>
                        </a:rPr>
                        <a:t>Participate in competitive games.</a:t>
                      </a:r>
                      <a:endPar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extLst>
                  <a:ext uri="{0D108BD9-81ED-4DB2-BD59-A6C34878D82A}">
                    <a16:rowId xmlns:a16="http://schemas.microsoft.com/office/drawing/2014/main" val="91534222"/>
                  </a:ext>
                </a:extLst>
              </a:tr>
              <a:tr h="860165">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algn="ctr">
                        <a:lnSpc>
                          <a:spcPct val="115000"/>
                        </a:lnSpc>
                        <a:spcAft>
                          <a:spcPts val="0"/>
                        </a:spcAft>
                      </a:pPr>
                      <a:endParaRPr lang="en-GB" sz="800">
                        <a:solidFill>
                          <a:srgbClr val="00B050"/>
                        </a:solidFill>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endParaRPr lang="en-GB" sz="800">
                        <a:solidFill>
                          <a:srgbClr val="00B050"/>
                        </a:solidFill>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en-GB" sz="800">
                          <a:solidFill>
                            <a:srgbClr val="00B050"/>
                          </a:solidFill>
                          <a:latin typeface="Tahoma" panose="020B0604030504040204" pitchFamily="34" charset="0"/>
                          <a:ea typeface="Tahoma" panose="020B0604030504040204" pitchFamily="34" charset="0"/>
                          <a:cs typeface="Tahoma" panose="020B0604030504040204" pitchFamily="34" charset="0"/>
                        </a:rPr>
                        <a:t>• Batting • Control • Feeder • Fielder • Grip • Score • Wickets • Communication • Long Barrier • Striking • Teamwork • Underarm • Wicket Keeper • Bowler • Position • Technique</a:t>
                      </a:r>
                    </a:p>
                    <a:p>
                      <a:pPr algn="ctr">
                        <a:lnSpc>
                          <a:spcPct val="115000"/>
                        </a:lnSpc>
                        <a:spcAft>
                          <a:spcPts val="0"/>
                        </a:spcAft>
                      </a:pPr>
                      <a:endParaRPr lang="en-GB" sz="800">
                        <a:solidFill>
                          <a:srgbClr val="00B050"/>
                        </a:solidFill>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endParaRPr lang="en-GB" sz="800">
                        <a:solidFill>
                          <a:srgbClr val="FF0000"/>
                        </a:solidFill>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endParaRPr lang="en-GB" sz="800">
                        <a:solidFill>
                          <a:srgbClr val="FF0000"/>
                        </a:solidFill>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en-GB" sz="800">
                          <a:solidFill>
                            <a:srgbClr val="FFC000"/>
                          </a:solidFill>
                          <a:latin typeface="Tahoma" panose="020B0604030504040204" pitchFamily="34" charset="0"/>
                          <a:ea typeface="Tahoma" panose="020B0604030504040204" pitchFamily="34" charset="0"/>
                          <a:cs typeface="Tahoma" panose="020B0604030504040204" pitchFamily="34" charset="0"/>
                        </a:rPr>
                        <a:t>• Wickets • Wicket Keeper • Positions • Outfield • Skill • Crease • Technique • Awareness • Forward Defence • Tactics • Fast Bowl</a:t>
                      </a:r>
                      <a:endPar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dirty="0">
                          <a:latin typeface="Tahoma" panose="020B0604030504040204" pitchFamily="34" charset="0"/>
                          <a:ea typeface="Tahoma" panose="020B0604030504040204" pitchFamily="34" charset="0"/>
                          <a:cs typeface="Tahoma" panose="020B0604030504040204" pitchFamily="34" charset="0"/>
                        </a:rPr>
                        <a:t>• </a:t>
                      </a:r>
                      <a:r>
                        <a:rPr lang="en-GB" sz="800" dirty="0">
                          <a:solidFill>
                            <a:srgbClr val="7030A0"/>
                          </a:solidFill>
                          <a:latin typeface="Tahoma" panose="020B0604030504040204" pitchFamily="34" charset="0"/>
                          <a:ea typeface="Tahoma" panose="020B0604030504040204" pitchFamily="34" charset="0"/>
                          <a:cs typeface="Tahoma" panose="020B0604030504040204" pitchFamily="34" charset="0"/>
                        </a:rPr>
                        <a:t>Wicket Keeper • Crease • Outfield • Fast bowl • Technique • Quality • Run up • Tournament • Awareness • Bowling • Tactics • Straight drive • Block • Bowled out</a:t>
                      </a:r>
                      <a:endPar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2792791123"/>
                  </a:ext>
                </a:extLst>
              </a:tr>
            </a:tbl>
          </a:graphicData>
        </a:graphic>
      </p:graphicFrame>
    </p:spTree>
    <p:extLst>
      <p:ext uri="{BB962C8B-B14F-4D97-AF65-F5344CB8AC3E}">
        <p14:creationId xmlns:p14="http://schemas.microsoft.com/office/powerpoint/2010/main" val="189501954"/>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5904656" cy="646331"/>
          </a:xfrm>
          <a:prstGeom prst="rect">
            <a:avLst/>
          </a:prstGeom>
          <a:noFill/>
        </p:spPr>
        <p:txBody>
          <a:bodyPr wrap="square" lIns="91440" tIns="45720" rIns="91440" bIns="45720" rtlCol="0" anchor="t">
            <a:spAutoFit/>
          </a:bodyPr>
          <a:lstStyle/>
          <a:p>
            <a:r>
              <a:rPr lang="en-GB" sz="3600" b="1">
                <a:solidFill>
                  <a:srgbClr val="002060"/>
                </a:solidFill>
                <a:latin typeface="Tahoma"/>
                <a:ea typeface="Tahoma"/>
                <a:cs typeface="Tahoma"/>
              </a:rPr>
              <a:t>	P.E Years 1 to 2</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3"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8210550" y="620688"/>
            <a:ext cx="825945" cy="338554"/>
          </a:xfrm>
          <a:prstGeom prst="rect">
            <a:avLst/>
          </a:prstGeom>
          <a:noFill/>
        </p:spPr>
        <p:txBody>
          <a:bodyPr wrap="square" lIns="91440" tIns="45720" rIns="91440" bIns="45720" rtlCol="0" anchor="t">
            <a:spAutoFit/>
          </a:bodyPr>
          <a:lstStyle/>
          <a:p>
            <a:r>
              <a:rPr lang="en-GB" sz="1600" b="1">
                <a:solidFill>
                  <a:schemeClr val="tx2"/>
                </a:solidFill>
                <a:latin typeface="Tahoma"/>
                <a:ea typeface="Tahoma"/>
                <a:cs typeface="Tahoma"/>
                <a:hlinkClick r:id="rId4" action="ppaction://hlinksldjump">
                  <a:extLst>
                    <a:ext uri="{A12FA001-AC4F-418D-AE19-62706E023703}">
                      <ahyp:hlinkClr xmlns:ahyp="http://schemas.microsoft.com/office/drawing/2018/hyperlinkcolor" val="tx"/>
                    </a:ext>
                  </a:extLst>
                </a:hlinkClick>
              </a:rPr>
              <a:t>P.E</a:t>
            </a:r>
            <a:endParaRPr lang="en-GB" sz="1600"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3588472883"/>
              </p:ext>
            </p:extLst>
          </p:nvPr>
        </p:nvGraphicFramePr>
        <p:xfrm>
          <a:off x="248209" y="959242"/>
          <a:ext cx="7852183" cy="5392014"/>
        </p:xfrm>
        <a:graphic>
          <a:graphicData uri="http://schemas.openxmlformats.org/drawingml/2006/table">
            <a:tbl>
              <a:tblPr firstRow="1" firstCol="1" bandRow="1">
                <a:tableStyleId>{5C22544A-7EE6-4342-B048-85BDC9FD1C3A}</a:tableStyleId>
              </a:tblPr>
              <a:tblGrid>
                <a:gridCol w="1282897">
                  <a:extLst>
                    <a:ext uri="{9D8B030D-6E8A-4147-A177-3AD203B41FA5}">
                      <a16:colId xmlns:a16="http://schemas.microsoft.com/office/drawing/2014/main" val="20000"/>
                    </a:ext>
                  </a:extLst>
                </a:gridCol>
                <a:gridCol w="3284179">
                  <a:extLst>
                    <a:ext uri="{9D8B030D-6E8A-4147-A177-3AD203B41FA5}">
                      <a16:colId xmlns:a16="http://schemas.microsoft.com/office/drawing/2014/main" val="20001"/>
                    </a:ext>
                  </a:extLst>
                </a:gridCol>
                <a:gridCol w="3285107">
                  <a:extLst>
                    <a:ext uri="{9D8B030D-6E8A-4147-A177-3AD203B41FA5}">
                      <a16:colId xmlns:a16="http://schemas.microsoft.com/office/drawing/2014/main" val="20002"/>
                    </a:ext>
                  </a:extLst>
                </a:gridCol>
              </a:tblGrid>
              <a:tr h="391256">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1</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2</a:t>
                      </a:r>
                    </a:p>
                  </a:txBody>
                  <a:tcPr marL="23581" marR="23581" marT="0" marB="0" anchor="ctr"/>
                </a:tc>
                <a:extLst>
                  <a:ext uri="{0D108BD9-81ED-4DB2-BD59-A6C34878D82A}">
                    <a16:rowId xmlns:a16="http://schemas.microsoft.com/office/drawing/2014/main" val="10000"/>
                  </a:ext>
                </a:extLst>
              </a:tr>
              <a:tr h="1554627">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Fitness</a:t>
                      </a:r>
                    </a:p>
                  </a:txBody>
                  <a:tcPr marL="23581" marR="23581" marT="0" marB="0" anchor="ctr"/>
                </a:tc>
                <a:tc>
                  <a:txBody>
                    <a:bodyPr/>
                    <a:lstStyle/>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Move at speed, safely.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Change directions whilst moving at speed.</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Jump two feet to two feet.</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To jump from one foot to the other.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Balance on apparatus and on the floor.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Play games in teams against others.</a:t>
                      </a:r>
                    </a:p>
                  </a:txBody>
                  <a:tcPr marL="68580" marR="68580" marT="0" marB="0"/>
                </a:tc>
                <a:tc>
                  <a:txBody>
                    <a:bodyPr/>
                    <a:lstStyle/>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Move and weave with coordination.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Move for periods of time without tiring.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Move on and across apparatus with control.</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Move at speed with control.</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Perform star jumps and high knees with control.</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Compete against others.</a:t>
                      </a:r>
                    </a:p>
                  </a:txBody>
                  <a:tcPr marL="68580" marR="68580" marT="0" marB="0"/>
                </a:tc>
                <a:extLst>
                  <a:ext uri="{0D108BD9-81ED-4DB2-BD59-A6C34878D82A}">
                    <a16:rowId xmlns:a16="http://schemas.microsoft.com/office/drawing/2014/main" val="10001"/>
                  </a:ext>
                </a:extLst>
              </a:tr>
              <a:tr h="600047">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algn="ctr">
                        <a:lnSpc>
                          <a:spcPct val="115000"/>
                        </a:lnSpc>
                        <a:spcAft>
                          <a:spcPts val="0"/>
                        </a:spcAft>
                      </a:pPr>
                      <a:r>
                        <a:rPr lang="en-GB" sz="800">
                          <a:latin typeface="Tahoma" panose="020B0604030504040204" pitchFamily="34" charset="0"/>
                          <a:ea typeface="Tahoma" panose="020B0604030504040204" pitchFamily="34" charset="0"/>
                          <a:cs typeface="Tahoma" panose="020B0604030504040204" pitchFamily="34" charset="0"/>
                        </a:rPr>
                        <a:t>Jump • Land • Space • Hurdle • Control • Balance • Forfeit • Movement • Stretch • Speed • Stamina</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a:latin typeface="Tahoma" panose="020B0604030504040204" pitchFamily="34" charset="0"/>
                          <a:ea typeface="Tahoma" panose="020B0604030504040204" pitchFamily="34" charset="0"/>
                          <a:cs typeface="Tahoma" panose="020B0604030504040204" pitchFamily="34" charset="0"/>
                        </a:rPr>
                        <a:t>Agility • Technique • Posture • Coordination • Height • Distance • Control • Relay • Fitness • Stamina • Energy</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476958427"/>
                  </a:ext>
                </a:extLst>
              </a:tr>
              <a:tr h="1828828">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Tennis </a:t>
                      </a:r>
                    </a:p>
                  </a:txBody>
                  <a:tcPr marL="23581" marR="23581" marT="0" marB="0" anchor="ctr"/>
                </a:tc>
                <a:tc>
                  <a:txBody>
                    <a:bodyPr/>
                    <a:lstStyle/>
                    <a:p>
                      <a:pPr>
                        <a:lnSpc>
                          <a:spcPct val="107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Move into space.</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Control your body when moving.</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Control the tennis ball with hands.</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Track different size balls.</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Copy actions.</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Hit a ball with hands.</a:t>
                      </a:r>
                    </a:p>
                  </a:txBody>
                  <a:tcPr marL="68580" marR="68580" marT="0" marB="0"/>
                </a:tc>
                <a:tc>
                  <a:txBody>
                    <a:bodyPr/>
                    <a:lstStyle/>
                    <a:p>
                      <a:pPr>
                        <a:lnSpc>
                          <a:spcPct val="107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Change direction when moving.</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Control your body and equipment.</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Catch a ball a tennis ball.</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Run and jump on the balls of your feet.</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Hit a ball with hands and racket.</a:t>
                      </a:r>
                    </a:p>
                    <a:p>
                      <a:pPr>
                        <a:lnSpc>
                          <a:spcPct val="107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Compete against yourself and others.</a:t>
                      </a:r>
                    </a:p>
                  </a:txBody>
                  <a:tcPr marL="68580" marR="68580" marT="0" marB="0"/>
                </a:tc>
                <a:extLst>
                  <a:ext uri="{0D108BD9-81ED-4DB2-BD59-A6C34878D82A}">
                    <a16:rowId xmlns:a16="http://schemas.microsoft.com/office/drawing/2014/main" val="10002"/>
                  </a:ext>
                </a:extLst>
              </a:tr>
              <a:tr h="1017256">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algn="ctr">
                        <a:lnSpc>
                          <a:spcPct val="115000"/>
                        </a:lnSpc>
                        <a:spcAft>
                          <a:spcPts val="0"/>
                        </a:spcAft>
                      </a:pPr>
                      <a:r>
                        <a:rPr lang="en-GB" sz="800">
                          <a:latin typeface="Tahoma" panose="020B0604030504040204" pitchFamily="34" charset="0"/>
                          <a:ea typeface="Tahoma" panose="020B0604030504040204" pitchFamily="34" charset="0"/>
                          <a:cs typeface="Tahoma" panose="020B0604030504040204" pitchFamily="34" charset="0"/>
                        </a:rPr>
                        <a:t>Aim • Aiming • Balance • Ball Control • Bounce • Move • Control • Experiment • Racket • Receive • Roll • Score • Send • Swing • Throw • Underarm</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a:latin typeface="Tahoma" panose="020B0604030504040204" pitchFamily="34" charset="0"/>
                          <a:ea typeface="Tahoma" panose="020B0604030504040204" pitchFamily="34" charset="0"/>
                          <a:cs typeface="Tahoma" panose="020B0604030504040204" pitchFamily="34" charset="0"/>
                        </a:rPr>
                        <a:t>Racket • Balance • Ball control • Opposition • Swing • Score • Positioning • Movement • Aiming • Accuracy • Rolling • Send • Throw • Bounce • Competition • Underarm • Ready position • Bounce feed • Receive • Cooperate</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015396982"/>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5904656" cy="646331"/>
          </a:xfrm>
          <a:prstGeom prst="rect">
            <a:avLst/>
          </a:prstGeom>
          <a:noFill/>
        </p:spPr>
        <p:txBody>
          <a:bodyPr wrap="square" lIns="91440" tIns="45720" rIns="91440" bIns="45720" rtlCol="0" anchor="t">
            <a:spAutoFit/>
          </a:bodyPr>
          <a:lstStyle/>
          <a:p>
            <a:r>
              <a:rPr lang="en-GB" sz="3600" b="1">
                <a:solidFill>
                  <a:srgbClr val="002060"/>
                </a:solidFill>
                <a:latin typeface="Tahoma"/>
                <a:ea typeface="Tahoma"/>
                <a:cs typeface="Tahoma"/>
              </a:rPr>
              <a:t>P.E Years 3 to 6</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3"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6762751" y="563179"/>
            <a:ext cx="2110734" cy="338554"/>
          </a:xfrm>
          <a:prstGeom prst="rect">
            <a:avLst/>
          </a:prstGeom>
          <a:noFill/>
        </p:spPr>
        <p:txBody>
          <a:bodyPr wrap="square" lIns="91440" tIns="45720" rIns="91440" bIns="45720" rtlCol="0" anchor="t">
            <a:spAutoFit/>
          </a:bodyPr>
          <a:lstStyle/>
          <a:p>
            <a:pPr algn="r"/>
            <a:r>
              <a:rPr lang="en-GB" sz="1600" b="1">
                <a:solidFill>
                  <a:schemeClr val="tx2"/>
                </a:solidFill>
                <a:latin typeface="Tahoma"/>
                <a:ea typeface="Tahoma"/>
                <a:cs typeface="Tahoma"/>
                <a:hlinkClick r:id="rId4" action="ppaction://hlinksldjump">
                  <a:extLst>
                    <a:ext uri="{A12FA001-AC4F-418D-AE19-62706E023703}">
                      <ahyp:hlinkClr xmlns:ahyp="http://schemas.microsoft.com/office/drawing/2018/hyperlinkcolor" val="tx"/>
                    </a:ext>
                  </a:extLst>
                </a:hlinkClick>
              </a:rPr>
              <a:t>P.E Home</a:t>
            </a:r>
            <a:endParaRPr lang="en-GB" sz="1600" b="1">
              <a:solidFill>
                <a:schemeClr val="tx2"/>
              </a:solidFill>
              <a:latin typeface="Tahoma"/>
              <a:ea typeface="Tahoma"/>
              <a:cs typeface="Tahoma"/>
            </a:endParaRPr>
          </a:p>
        </p:txBody>
      </p:sp>
      <p:graphicFrame>
        <p:nvGraphicFramePr>
          <p:cNvPr id="7" name="Table 6">
            <a:extLst>
              <a:ext uri="{FF2B5EF4-FFF2-40B4-BE49-F238E27FC236}">
                <a16:creationId xmlns:a16="http://schemas.microsoft.com/office/drawing/2014/main" id="{8064ACAE-4A41-44F7-ABD6-4F21AF4A769E}"/>
              </a:ext>
            </a:extLst>
          </p:cNvPr>
          <p:cNvGraphicFramePr>
            <a:graphicFrameLocks noGrp="1"/>
          </p:cNvGraphicFramePr>
          <p:nvPr>
            <p:extLst>
              <p:ext uri="{D42A27DB-BD31-4B8C-83A1-F6EECF244321}">
                <p14:modId xmlns:p14="http://schemas.microsoft.com/office/powerpoint/2010/main" val="2575143114"/>
              </p:ext>
            </p:extLst>
          </p:nvPr>
        </p:nvGraphicFramePr>
        <p:xfrm>
          <a:off x="229215" y="1130515"/>
          <a:ext cx="8667135" cy="3411287"/>
        </p:xfrm>
        <a:graphic>
          <a:graphicData uri="http://schemas.openxmlformats.org/drawingml/2006/table">
            <a:tbl>
              <a:tblPr firstRow="1" firstCol="1" bandRow="1">
                <a:tableStyleId>{5C22544A-7EE6-4342-B048-85BDC9FD1C3A}</a:tableStyleId>
              </a:tblPr>
              <a:tblGrid>
                <a:gridCol w="995728">
                  <a:extLst>
                    <a:ext uri="{9D8B030D-6E8A-4147-A177-3AD203B41FA5}">
                      <a16:colId xmlns:a16="http://schemas.microsoft.com/office/drawing/2014/main" val="2863215087"/>
                    </a:ext>
                  </a:extLst>
                </a:gridCol>
                <a:gridCol w="2549034">
                  <a:extLst>
                    <a:ext uri="{9D8B030D-6E8A-4147-A177-3AD203B41FA5}">
                      <a16:colId xmlns:a16="http://schemas.microsoft.com/office/drawing/2014/main" val="122677382"/>
                    </a:ext>
                  </a:extLst>
                </a:gridCol>
                <a:gridCol w="2549754">
                  <a:extLst>
                    <a:ext uri="{9D8B030D-6E8A-4147-A177-3AD203B41FA5}">
                      <a16:colId xmlns:a16="http://schemas.microsoft.com/office/drawing/2014/main" val="375876866"/>
                    </a:ext>
                  </a:extLst>
                </a:gridCol>
                <a:gridCol w="2572619">
                  <a:extLst>
                    <a:ext uri="{9D8B030D-6E8A-4147-A177-3AD203B41FA5}">
                      <a16:colId xmlns:a16="http://schemas.microsoft.com/office/drawing/2014/main" val="3073927167"/>
                    </a:ext>
                  </a:extLst>
                </a:gridCol>
              </a:tblGrid>
              <a:tr h="199909">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3</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4/5</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5/6</a:t>
                      </a:r>
                    </a:p>
                  </a:txBody>
                  <a:tcPr marL="23581" marR="23581" marT="0" marB="0" anchor="ctr"/>
                </a:tc>
                <a:extLst>
                  <a:ext uri="{0D108BD9-81ED-4DB2-BD59-A6C34878D82A}">
                    <a16:rowId xmlns:a16="http://schemas.microsoft.com/office/drawing/2014/main" val="265378462"/>
                  </a:ext>
                </a:extLst>
              </a:tr>
              <a:tr h="1823522">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Fitness</a:t>
                      </a: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l"/>
                      <a:r>
                        <a:rPr lang="en-GB" sz="800">
                          <a:solidFill>
                            <a:srgbClr val="00B050"/>
                          </a:solidFill>
                          <a:latin typeface="Tahoma" panose="020B0604030504040204" pitchFamily="34" charset="0"/>
                          <a:ea typeface="Tahoma" panose="020B0604030504040204" pitchFamily="34" charset="0"/>
                          <a:cs typeface="Tahoma" panose="020B0604030504040204" pitchFamily="34" charset="0"/>
                        </a:rPr>
                        <a:t>Combine movements. </a:t>
                      </a:r>
                    </a:p>
                    <a:p>
                      <a:pPr algn="l"/>
                      <a:endParaRPr lang="en-GB" sz="800">
                        <a:solidFill>
                          <a:srgbClr val="00B050"/>
                        </a:solidFill>
                        <a:latin typeface="Tahoma" panose="020B0604030504040204" pitchFamily="34" charset="0"/>
                        <a:ea typeface="Tahoma" panose="020B0604030504040204" pitchFamily="34" charset="0"/>
                        <a:cs typeface="Tahoma" panose="020B0604030504040204" pitchFamily="34" charset="0"/>
                      </a:endParaRPr>
                    </a:p>
                    <a:p>
                      <a:pPr algn="l"/>
                      <a:r>
                        <a:rPr lang="en-GB" sz="800">
                          <a:solidFill>
                            <a:srgbClr val="00B050"/>
                          </a:solidFill>
                          <a:latin typeface="Tahoma" panose="020B0604030504040204" pitchFamily="34" charset="0"/>
                          <a:ea typeface="Tahoma" panose="020B0604030504040204" pitchFamily="34" charset="0"/>
                          <a:cs typeface="Tahoma" panose="020B0604030504040204" pitchFamily="34" charset="0"/>
                        </a:rPr>
                        <a:t>Move with control when tired. </a:t>
                      </a:r>
                    </a:p>
                    <a:p>
                      <a:pPr algn="l"/>
                      <a:endParaRPr lang="en-GB" sz="800">
                        <a:solidFill>
                          <a:srgbClr val="00B050"/>
                        </a:solidFill>
                        <a:latin typeface="Tahoma" panose="020B0604030504040204" pitchFamily="34" charset="0"/>
                        <a:ea typeface="Tahoma" panose="020B0604030504040204" pitchFamily="34" charset="0"/>
                        <a:cs typeface="Tahoma" panose="020B0604030504040204" pitchFamily="34" charset="0"/>
                      </a:endParaRPr>
                    </a:p>
                    <a:p>
                      <a:pPr algn="l"/>
                      <a:r>
                        <a:rPr lang="en-GB" sz="800">
                          <a:solidFill>
                            <a:srgbClr val="00B050"/>
                          </a:solidFill>
                          <a:latin typeface="Tahoma" panose="020B0604030504040204" pitchFamily="34" charset="0"/>
                          <a:ea typeface="Tahoma" panose="020B0604030504040204" pitchFamily="34" charset="0"/>
                          <a:cs typeface="Tahoma" panose="020B0604030504040204" pitchFamily="34" charset="0"/>
                        </a:rPr>
                        <a:t>Hold own body weight in shapes such as front support and crab. </a:t>
                      </a:r>
                    </a:p>
                    <a:p>
                      <a:pPr algn="l"/>
                      <a:endParaRPr lang="en-GB" sz="800">
                        <a:solidFill>
                          <a:srgbClr val="00B050"/>
                        </a:solidFill>
                        <a:latin typeface="Tahoma" panose="020B0604030504040204" pitchFamily="34" charset="0"/>
                        <a:ea typeface="Tahoma" panose="020B0604030504040204" pitchFamily="34" charset="0"/>
                        <a:cs typeface="Tahoma" panose="020B0604030504040204" pitchFamily="34" charset="0"/>
                      </a:endParaRPr>
                    </a:p>
                    <a:p>
                      <a:pPr algn="l"/>
                      <a:r>
                        <a:rPr lang="en-GB" sz="800">
                          <a:solidFill>
                            <a:srgbClr val="00B050"/>
                          </a:solidFill>
                          <a:latin typeface="Tahoma" panose="020B0604030504040204" pitchFamily="34" charset="0"/>
                          <a:ea typeface="Tahoma" panose="020B0604030504040204" pitchFamily="34" charset="0"/>
                          <a:cs typeface="Tahoma" panose="020B0604030504040204" pitchFamily="34" charset="0"/>
                        </a:rPr>
                        <a:t>Perform fast feet with coordination. </a:t>
                      </a:r>
                    </a:p>
                    <a:p>
                      <a:pPr algn="l"/>
                      <a:endParaRPr lang="en-GB" sz="800">
                        <a:solidFill>
                          <a:srgbClr val="00B050"/>
                        </a:solidFill>
                        <a:latin typeface="Tahoma" panose="020B0604030504040204" pitchFamily="34" charset="0"/>
                        <a:ea typeface="Tahoma" panose="020B0604030504040204" pitchFamily="34" charset="0"/>
                        <a:cs typeface="Tahoma" panose="020B0604030504040204" pitchFamily="34" charset="0"/>
                      </a:endParaRPr>
                    </a:p>
                    <a:p>
                      <a:pPr algn="l"/>
                      <a:r>
                        <a:rPr lang="en-GB" sz="800">
                          <a:solidFill>
                            <a:srgbClr val="00B050"/>
                          </a:solidFill>
                          <a:latin typeface="Tahoma" panose="020B0604030504040204" pitchFamily="34" charset="0"/>
                          <a:ea typeface="Tahoma" panose="020B0604030504040204" pitchFamily="34" charset="0"/>
                          <a:cs typeface="Tahoma" panose="020B0604030504040204" pitchFamily="34" charset="0"/>
                        </a:rPr>
                        <a:t>Perform a number of sit-ups. </a:t>
                      </a:r>
                    </a:p>
                    <a:p>
                      <a:pPr algn="l"/>
                      <a:endParaRPr lang="en-GB" sz="800">
                        <a:solidFill>
                          <a:srgbClr val="00B050"/>
                        </a:solidFill>
                        <a:latin typeface="Tahoma" panose="020B0604030504040204" pitchFamily="34" charset="0"/>
                        <a:ea typeface="Tahoma" panose="020B0604030504040204" pitchFamily="34" charset="0"/>
                        <a:cs typeface="Tahoma" panose="020B0604030504040204" pitchFamily="34" charset="0"/>
                      </a:endParaRPr>
                    </a:p>
                    <a:p>
                      <a:pPr algn="l"/>
                      <a:r>
                        <a:rPr lang="en-GB" sz="800">
                          <a:solidFill>
                            <a:srgbClr val="00B050"/>
                          </a:solidFill>
                          <a:latin typeface="Tahoma" panose="020B0604030504040204" pitchFamily="34" charset="0"/>
                          <a:ea typeface="Tahoma" panose="020B0604030504040204" pitchFamily="34" charset="0"/>
                          <a:cs typeface="Tahoma" panose="020B0604030504040204" pitchFamily="34" charset="0"/>
                        </a:rPr>
                        <a:t>Show control during different movements.</a:t>
                      </a:r>
                    </a:p>
                    <a:p>
                      <a:pPr algn="l"/>
                      <a:endParaRPr lang="en-GB" sz="800">
                        <a:solidFill>
                          <a:srgbClr val="00B050"/>
                        </a:solidFill>
                        <a:effectLst/>
                        <a:latin typeface="Tahoma" panose="020B0604030504040204" pitchFamily="34" charset="0"/>
                        <a:ea typeface="Tahoma" panose="020B0604030504040204" pitchFamily="34" charset="0"/>
                        <a:cs typeface="Tahoma" panose="020B0604030504040204" pitchFamily="34" charset="0"/>
                      </a:endParaRPr>
                    </a:p>
                    <a:p>
                      <a:pPr algn="l"/>
                      <a:endParaRPr lang="en-GB" sz="800">
                        <a:solidFill>
                          <a:srgbClr val="00B050"/>
                        </a:solidFill>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nSpc>
                          <a:spcPct val="107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Perform squats with correct technique.</a:t>
                      </a:r>
                    </a:p>
                    <a:p>
                      <a:pPr>
                        <a:lnSpc>
                          <a:spcPct val="107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Sustain physical movements for periods of time.</a:t>
                      </a:r>
                    </a:p>
                    <a:p>
                      <a:pPr>
                        <a:lnSpc>
                          <a:spcPct val="107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Perform a press up.</a:t>
                      </a:r>
                    </a:p>
                    <a:p>
                      <a:pPr>
                        <a:lnSpc>
                          <a:spcPct val="107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Hold a plank position still.</a:t>
                      </a:r>
                    </a:p>
                    <a:p>
                      <a:pPr>
                        <a:lnSpc>
                          <a:spcPct val="107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Skip using a rope for increased periods.</a:t>
                      </a:r>
                    </a:p>
                    <a:p>
                      <a:pPr>
                        <a:lnSpc>
                          <a:spcPct val="107000"/>
                        </a:lnSpc>
                        <a:spcAft>
                          <a:spcPts val="0"/>
                        </a:spcAft>
                      </a:pPr>
                      <a:endPar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 Work to improve performance.</a:t>
                      </a:r>
                    </a:p>
                  </a:txBody>
                  <a:tcPr marL="68580" marR="68580" marT="0" marB="0"/>
                </a:tc>
                <a:tc>
                  <a:txBody>
                    <a:bodyPr/>
                    <a:lstStyle/>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Perform squat jumps with good technique.</a:t>
                      </a:r>
                    </a:p>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Perform lunge jumps with good technique. </a:t>
                      </a:r>
                    </a:p>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Compete against others. </a:t>
                      </a:r>
                    </a:p>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Compete against yourself to improve.</a:t>
                      </a:r>
                    </a:p>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Perform plank walks with control. </a:t>
                      </a:r>
                    </a:p>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Perform physical tasks for longer periods</a:t>
                      </a:r>
                      <a:r>
                        <a:rPr lang="en-GB" sz="800" dirty="0">
                          <a:effectLst/>
                          <a:latin typeface="Tahoma" panose="020B0604030504040204" pitchFamily="34" charset="0"/>
                          <a:ea typeface="Tahoma" panose="020B0604030504040204" pitchFamily="34" charset="0"/>
                          <a:cs typeface="Tahoma" panose="020B0604030504040204" pitchFamily="34" charset="0"/>
                        </a:rPr>
                        <a:t>.</a:t>
                      </a:r>
                    </a:p>
                  </a:txBody>
                  <a:tcPr marL="68580" marR="68580" marT="0" marB="0"/>
                </a:tc>
                <a:extLst>
                  <a:ext uri="{0D108BD9-81ED-4DB2-BD59-A6C34878D82A}">
                    <a16:rowId xmlns:a16="http://schemas.microsoft.com/office/drawing/2014/main" val="1576507716"/>
                  </a:ext>
                </a:extLst>
              </a:tr>
              <a:tr h="0">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algn="ctr">
                        <a:lnSpc>
                          <a:spcPct val="115000"/>
                        </a:lnSpc>
                        <a:spcAft>
                          <a:spcPts val="0"/>
                        </a:spcAft>
                      </a:pPr>
                      <a:endParaRPr lang="en-GB" sz="800">
                        <a:solidFill>
                          <a:srgbClr val="00B050"/>
                        </a:solidFill>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en-GB" sz="800">
                          <a:solidFill>
                            <a:srgbClr val="00B050"/>
                          </a:solidFill>
                          <a:latin typeface="Tahoma" panose="020B0604030504040204" pitchFamily="34" charset="0"/>
                          <a:ea typeface="Tahoma" panose="020B0604030504040204" pitchFamily="34" charset="0"/>
                          <a:cs typeface="Tahoma" panose="020B0604030504040204" pitchFamily="34" charset="0"/>
                        </a:rPr>
                        <a:t>• Strength • Independent • Aerobic • Endurance • Self-Belief • Determination • Combination • Lifestyle • Core Strength</a:t>
                      </a:r>
                    </a:p>
                    <a:p>
                      <a:pPr algn="ctr">
                        <a:lnSpc>
                          <a:spcPct val="115000"/>
                        </a:lnSpc>
                        <a:spcAft>
                          <a:spcPts val="0"/>
                        </a:spcAft>
                      </a:pPr>
                      <a:endParaRPr lang="en-GB" sz="800">
                        <a:solidFill>
                          <a:srgbClr val="00B050"/>
                        </a:solidFill>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endParaRPr lang="en-GB" sz="800">
                        <a:solidFill>
                          <a:srgbClr val="00B050"/>
                        </a:solidFill>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endParaRPr lang="en-GB" sz="800">
                        <a:solidFill>
                          <a:srgbClr val="00B050"/>
                        </a:solidFill>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endParaRPr lang="en-GB" sz="800">
                        <a:solidFill>
                          <a:srgbClr val="00B050"/>
                        </a:solidFill>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endParaRPr lang="en-GB" sz="800">
                        <a:solidFill>
                          <a:srgbClr val="00B050"/>
                        </a:solidFill>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endParaRPr lang="en-GB" sz="800">
                        <a:solidFill>
                          <a:srgbClr val="FF0000"/>
                        </a:solidFill>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en-GB" sz="800">
                          <a:solidFill>
                            <a:srgbClr val="FFC000"/>
                          </a:solidFill>
                          <a:latin typeface="Tahoma" panose="020B0604030504040204" pitchFamily="34" charset="0"/>
                          <a:ea typeface="Tahoma" panose="020B0604030504040204" pitchFamily="34" charset="0"/>
                          <a:cs typeface="Tahoma" panose="020B0604030504040204" pitchFamily="34" charset="0"/>
                        </a:rPr>
                        <a:t>Develop • Combine • Endurance • Circuit • Core Strength • Lifelong appreciation • Determination • Benefit • Stamina</a:t>
                      </a:r>
                      <a:endPar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dirty="0">
                          <a:solidFill>
                            <a:srgbClr val="7030A0"/>
                          </a:solidFill>
                          <a:latin typeface="Tahoma" panose="020B0604030504040204" pitchFamily="34" charset="0"/>
                          <a:ea typeface="Tahoma" panose="020B0604030504040204" pitchFamily="34" charset="0"/>
                          <a:cs typeface="Tahoma" panose="020B0604030504040204" pitchFamily="34" charset="0"/>
                        </a:rPr>
                        <a:t>Responsibility • Wellbeing • Encourage • Compare • Performance • Position • Ability • Recognise • Alternate</a:t>
                      </a:r>
                      <a:endPar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3823981714"/>
                  </a:ext>
                </a:extLst>
              </a:tr>
            </a:tbl>
          </a:graphicData>
        </a:graphic>
      </p:graphicFrame>
    </p:spTree>
    <p:extLst>
      <p:ext uri="{BB962C8B-B14F-4D97-AF65-F5344CB8AC3E}">
        <p14:creationId xmlns:p14="http://schemas.microsoft.com/office/powerpoint/2010/main" val="1876834664"/>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5904656" cy="646331"/>
          </a:xfrm>
          <a:prstGeom prst="rect">
            <a:avLst/>
          </a:prstGeom>
          <a:noFill/>
        </p:spPr>
        <p:txBody>
          <a:bodyPr wrap="square" lIns="91440" tIns="45720" rIns="91440" bIns="45720" rtlCol="0" anchor="t">
            <a:spAutoFit/>
          </a:bodyPr>
          <a:lstStyle/>
          <a:p>
            <a:r>
              <a:rPr lang="en-GB" sz="3600" b="1">
                <a:solidFill>
                  <a:srgbClr val="002060"/>
                </a:solidFill>
                <a:latin typeface="Tahoma"/>
                <a:ea typeface="Tahoma"/>
                <a:cs typeface="Tahoma"/>
              </a:rPr>
              <a:t>P.E Years 3 to 6</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graphicFrame>
        <p:nvGraphicFramePr>
          <p:cNvPr id="7" name="Table 6">
            <a:extLst>
              <a:ext uri="{FF2B5EF4-FFF2-40B4-BE49-F238E27FC236}">
                <a16:creationId xmlns:a16="http://schemas.microsoft.com/office/drawing/2014/main" id="{8064ACAE-4A41-44F7-ABD6-4F21AF4A769E}"/>
              </a:ext>
            </a:extLst>
          </p:cNvPr>
          <p:cNvGraphicFramePr>
            <a:graphicFrameLocks noGrp="1"/>
          </p:cNvGraphicFramePr>
          <p:nvPr>
            <p:extLst>
              <p:ext uri="{D42A27DB-BD31-4B8C-83A1-F6EECF244321}">
                <p14:modId xmlns:p14="http://schemas.microsoft.com/office/powerpoint/2010/main" val="3705812835"/>
              </p:ext>
            </p:extLst>
          </p:nvPr>
        </p:nvGraphicFramePr>
        <p:xfrm>
          <a:off x="229215" y="1130515"/>
          <a:ext cx="8644270" cy="3135191"/>
        </p:xfrm>
        <a:graphic>
          <a:graphicData uri="http://schemas.openxmlformats.org/drawingml/2006/table">
            <a:tbl>
              <a:tblPr firstRow="1" firstCol="1" bandRow="1">
                <a:tableStyleId>{5C22544A-7EE6-4342-B048-85BDC9FD1C3A}</a:tableStyleId>
              </a:tblPr>
              <a:tblGrid>
                <a:gridCol w="995728">
                  <a:extLst>
                    <a:ext uri="{9D8B030D-6E8A-4147-A177-3AD203B41FA5}">
                      <a16:colId xmlns:a16="http://schemas.microsoft.com/office/drawing/2014/main" val="2863215087"/>
                    </a:ext>
                  </a:extLst>
                </a:gridCol>
                <a:gridCol w="2549034">
                  <a:extLst>
                    <a:ext uri="{9D8B030D-6E8A-4147-A177-3AD203B41FA5}">
                      <a16:colId xmlns:a16="http://schemas.microsoft.com/office/drawing/2014/main" val="122677382"/>
                    </a:ext>
                  </a:extLst>
                </a:gridCol>
                <a:gridCol w="2549754">
                  <a:extLst>
                    <a:ext uri="{9D8B030D-6E8A-4147-A177-3AD203B41FA5}">
                      <a16:colId xmlns:a16="http://schemas.microsoft.com/office/drawing/2014/main" val="375876866"/>
                    </a:ext>
                  </a:extLst>
                </a:gridCol>
                <a:gridCol w="2549754">
                  <a:extLst>
                    <a:ext uri="{9D8B030D-6E8A-4147-A177-3AD203B41FA5}">
                      <a16:colId xmlns:a16="http://schemas.microsoft.com/office/drawing/2014/main" val="3073927167"/>
                    </a:ext>
                  </a:extLst>
                </a:gridCol>
              </a:tblGrid>
              <a:tr h="199909">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3</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4/5</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5/6</a:t>
                      </a:r>
                    </a:p>
                  </a:txBody>
                  <a:tcPr marL="23581" marR="23581" marT="0" marB="0" anchor="ctr"/>
                </a:tc>
                <a:extLst>
                  <a:ext uri="{0D108BD9-81ED-4DB2-BD59-A6C34878D82A}">
                    <a16:rowId xmlns:a16="http://schemas.microsoft.com/office/drawing/2014/main" val="265378462"/>
                  </a:ext>
                </a:extLst>
              </a:tr>
              <a:tr h="1924457">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Tennis</a:t>
                      </a:r>
                    </a:p>
                  </a:txBody>
                  <a:tcPr marL="23581" marR="23581" marT="0" marB="0" anchor="ctr"/>
                </a:tc>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800">
                          <a:solidFill>
                            <a:srgbClr val="00B050"/>
                          </a:solidFill>
                          <a:effectLst/>
                          <a:latin typeface="Tahoma" panose="020B0604030504040204" pitchFamily="34" charset="0"/>
                          <a:ea typeface="Tahoma" panose="020B0604030504040204" pitchFamily="34" charset="0"/>
                          <a:cs typeface="Tahoma" panose="020B0604030504040204" pitchFamily="34" charset="0"/>
                        </a:rPr>
                        <a:t>Can watch, track, and catch a tennis ball successfully. </a:t>
                      </a:r>
                    </a:p>
                    <a:p>
                      <a:pPr>
                        <a:lnSpc>
                          <a:spcPct val="107000"/>
                        </a:lnSpc>
                        <a:spcAft>
                          <a:spcPts val="0"/>
                        </a:spcAft>
                      </a:pPr>
                      <a:r>
                        <a:rPr lang="en-GB" sz="800">
                          <a:solidFill>
                            <a:srgbClr val="FF0000"/>
                          </a:solidFill>
                          <a:effectLst/>
                          <a:latin typeface="Tahoma" panose="020B0604030504040204" pitchFamily="34" charset="0"/>
                          <a:ea typeface="Tahoma" panose="020B0604030504040204" pitchFamily="34" charset="0"/>
                          <a:cs typeface="Tahoma" panose="020B0604030504040204" pitchFamily="34" charset="0"/>
                        </a:rPr>
                        <a:t>.</a:t>
                      </a:r>
                    </a:p>
                    <a:p>
                      <a:pPr>
                        <a:lnSpc>
                          <a:spcPct val="107000"/>
                        </a:lnSpc>
                        <a:spcAft>
                          <a:spcPts val="0"/>
                        </a:spcAft>
                      </a:pPr>
                      <a:endParaRPr lang="en-GB" sz="800">
                        <a:solidFill>
                          <a:srgbClr val="FF0000"/>
                        </a:solidFill>
                        <a:effectLst/>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GB" sz="800">
                          <a:solidFill>
                            <a:srgbClr val="00B050"/>
                          </a:solidFill>
                          <a:effectLst/>
                          <a:latin typeface="Tahoma" panose="020B0604030504040204" pitchFamily="34" charset="0"/>
                          <a:ea typeface="Tahoma" panose="020B0604030504040204" pitchFamily="34" charset="0"/>
                          <a:cs typeface="Tahoma" panose="020B0604030504040204" pitchFamily="34" charset="0"/>
                        </a:rPr>
                        <a:t>Move, changing direction and speed.</a:t>
                      </a:r>
                    </a:p>
                    <a:p>
                      <a:pPr marL="0" marR="0" lvl="0" indent="0" algn="l" defTabSz="914400" rtl="0" eaLnBrk="1" fontAlgn="auto" latinLnBrk="0" hangingPunct="1">
                        <a:lnSpc>
                          <a:spcPct val="107000"/>
                        </a:lnSpc>
                        <a:spcBef>
                          <a:spcPts val="0"/>
                        </a:spcBef>
                        <a:spcAft>
                          <a:spcPts val="0"/>
                        </a:spcAft>
                        <a:buClrTx/>
                        <a:buSzTx/>
                        <a:buFontTx/>
                        <a:buNone/>
                        <a:tabLst/>
                        <a:defRPr/>
                      </a:pPr>
                      <a:endParaRPr lang="en-GB" sz="800">
                        <a:solidFill>
                          <a:srgbClr val="00B050"/>
                        </a:solidFill>
                        <a:effectLst/>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GB" sz="800">
                          <a:solidFill>
                            <a:srgbClr val="00B050"/>
                          </a:solidFill>
                          <a:effectLst/>
                          <a:latin typeface="Tahoma" panose="020B0604030504040204" pitchFamily="34" charset="0"/>
                          <a:ea typeface="Tahoma" panose="020B0604030504040204" pitchFamily="34" charset="0"/>
                          <a:cs typeface="Tahoma" panose="020B0604030504040204" pitchFamily="34" charset="0"/>
                        </a:rPr>
                        <a:t>Balance a tennis ball on a racket.</a:t>
                      </a:r>
                    </a:p>
                    <a:p>
                      <a:pPr>
                        <a:lnSpc>
                          <a:spcPct val="107000"/>
                        </a:lnSpc>
                        <a:spcAft>
                          <a:spcPts val="0"/>
                        </a:spcAft>
                      </a:pPr>
                      <a:r>
                        <a:rPr lang="en-GB" sz="800">
                          <a:solidFill>
                            <a:srgbClr val="FF0000"/>
                          </a:solidFill>
                          <a:effectLst/>
                          <a:latin typeface="Tahoma" panose="020B0604030504040204" pitchFamily="34" charset="0"/>
                          <a:ea typeface="Tahoma" panose="020B0604030504040204" pitchFamily="34" charset="0"/>
                          <a:cs typeface="Tahoma" panose="020B0604030504040204" pitchFamily="34" charset="0"/>
                        </a:rPr>
                        <a:t> </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800">
                          <a:solidFill>
                            <a:srgbClr val="00B050"/>
                          </a:solidFill>
                          <a:effectLst/>
                          <a:latin typeface="Tahoma" panose="020B0604030504040204" pitchFamily="34" charset="0"/>
                          <a:ea typeface="Tahoma" panose="020B0604030504040204" pitchFamily="34" charset="0"/>
                          <a:cs typeface="Tahoma" panose="020B0604030504040204" pitchFamily="34" charset="0"/>
                        </a:rPr>
                        <a:t>Hit the tennis ball with some control.</a:t>
                      </a:r>
                    </a:p>
                    <a:p>
                      <a:pPr marL="0" marR="0" lvl="0" indent="0" algn="l" defTabSz="914400" rtl="0" eaLnBrk="1" fontAlgn="auto" latinLnBrk="0" hangingPunct="1">
                        <a:lnSpc>
                          <a:spcPct val="107000"/>
                        </a:lnSpc>
                        <a:spcBef>
                          <a:spcPts val="0"/>
                        </a:spcBef>
                        <a:spcAft>
                          <a:spcPts val="0"/>
                        </a:spcAft>
                        <a:buClrTx/>
                        <a:buSzTx/>
                        <a:buFontTx/>
                        <a:buNone/>
                        <a:tabLst/>
                        <a:defRPr/>
                      </a:pPr>
                      <a:endParaRPr lang="en-GB" sz="800">
                        <a:solidFill>
                          <a:srgbClr val="00B050"/>
                        </a:solidFill>
                        <a:effectLst/>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GB" sz="800">
                          <a:solidFill>
                            <a:srgbClr val="00B050"/>
                          </a:solidFill>
                          <a:effectLst/>
                          <a:latin typeface="Tahoma" panose="020B0604030504040204" pitchFamily="34" charset="0"/>
                          <a:ea typeface="Tahoma" panose="020B0604030504040204" pitchFamily="34" charset="0"/>
                          <a:cs typeface="Tahoma" panose="020B0604030504040204" pitchFamily="34" charset="0"/>
                        </a:rPr>
                        <a:t>Perform a forehand serve using the correct grip. </a:t>
                      </a:r>
                    </a:p>
                    <a:p>
                      <a:pPr>
                        <a:lnSpc>
                          <a:spcPct val="107000"/>
                        </a:lnSpc>
                        <a:spcAft>
                          <a:spcPts val="0"/>
                        </a:spcAft>
                      </a:pPr>
                      <a:r>
                        <a:rPr lang="en-GB" sz="800">
                          <a:solidFill>
                            <a:srgbClr val="FF0000"/>
                          </a:solidFill>
                          <a:effectLst/>
                          <a:latin typeface="Tahoma" panose="020B0604030504040204" pitchFamily="34" charset="0"/>
                          <a:ea typeface="Tahoma" panose="020B0604030504040204" pitchFamily="34" charset="0"/>
                          <a:cs typeface="Tahoma" panose="020B0604030504040204" pitchFamily="34" charset="0"/>
                        </a:rPr>
                        <a:t> </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800">
                          <a:solidFill>
                            <a:srgbClr val="00B050"/>
                          </a:solidFill>
                          <a:effectLst/>
                          <a:latin typeface="Tahoma" panose="020B0604030504040204" pitchFamily="34" charset="0"/>
                          <a:ea typeface="Tahoma" panose="020B0604030504040204" pitchFamily="34" charset="0"/>
                          <a:cs typeface="Tahoma" panose="020B0604030504040204" pitchFamily="34" charset="0"/>
                        </a:rPr>
                        <a:t>Hit a ball into space (at different speeds and heights) to try beat an opponent.</a:t>
                      </a:r>
                    </a:p>
                    <a:p>
                      <a:pPr>
                        <a:lnSpc>
                          <a:spcPct val="107000"/>
                        </a:lnSpc>
                        <a:spcAft>
                          <a:spcPts val="0"/>
                        </a:spcAft>
                      </a:pPr>
                      <a:endParaRPr lang="en-GB" sz="800">
                        <a:solidFill>
                          <a:srgbClr val="FF0000"/>
                        </a:solidFill>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endParaRPr lang="en-GB" sz="800">
                        <a:solidFill>
                          <a:srgbClr val="FF0000"/>
                        </a:solidFill>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nSpc>
                          <a:spcPct val="107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Demonstrate a good ready position and fast-paced movements.</a:t>
                      </a:r>
                    </a:p>
                    <a:p>
                      <a:pPr>
                        <a:lnSpc>
                          <a:spcPct val="107000"/>
                        </a:lnSpc>
                        <a:spcAft>
                          <a:spcPts val="0"/>
                        </a:spcAft>
                      </a:pPr>
                      <a:endPar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Vary shot selection – speed, height, direction.</a:t>
                      </a:r>
                    </a:p>
                    <a:p>
                      <a:pPr>
                        <a:lnSpc>
                          <a:spcPct val="107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 </a:t>
                      </a:r>
                      <a:r>
                        <a:rPr lang="en-GB" sz="800">
                          <a:solidFill>
                            <a:srgbClr val="FF0000"/>
                          </a:solidFill>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Play shots on the forehand and backhand side of the body.</a:t>
                      </a:r>
                    </a:p>
                    <a:p>
                      <a:pPr>
                        <a:lnSpc>
                          <a:spcPct val="107000"/>
                        </a:lnSpc>
                        <a:spcAft>
                          <a:spcPts val="0"/>
                        </a:spcAft>
                      </a:pPr>
                      <a:endPar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Use a variety of different shots, and serves, hitting with increasing consistency.</a:t>
                      </a:r>
                    </a:p>
                    <a:p>
                      <a:pPr>
                        <a:lnSpc>
                          <a:spcPct val="107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Employ some tactics in games.</a:t>
                      </a:r>
                    </a:p>
                    <a:p>
                      <a:pPr>
                        <a:lnSpc>
                          <a:spcPct val="107000"/>
                        </a:lnSpc>
                        <a:spcAft>
                          <a:spcPts val="0"/>
                        </a:spcAft>
                      </a:pPr>
                      <a:endPar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Participate in a successful rally.</a:t>
                      </a:r>
                    </a:p>
                    <a:p>
                      <a:pPr>
                        <a:lnSpc>
                          <a:spcPct val="107000"/>
                        </a:lnSpc>
                        <a:spcAft>
                          <a:spcPts val="0"/>
                        </a:spcAft>
                      </a:pPr>
                      <a:endPar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endPar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nSpc>
                          <a:spcPct val="107000"/>
                        </a:lnSpc>
                        <a:spcAft>
                          <a:spcPts val="0"/>
                        </a:spcAft>
                      </a:pPr>
                      <a:endParaRPr lang="en-GB" sz="800" dirty="0">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Know and describe the correct grip and stance when holding a racket. </a:t>
                      </a:r>
                    </a:p>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Adopt a good ready position and move with purpose.</a:t>
                      </a:r>
                    </a:p>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Play shots overhead and on the forehand and backhand side of the body. </a:t>
                      </a:r>
                    </a:p>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Hit the ball accurately and with control whilst moving at a quick pace.</a:t>
                      </a:r>
                    </a:p>
                    <a:p>
                      <a:pPr>
                        <a:lnSpc>
                          <a:spcPct val="107000"/>
                        </a:lnSpc>
                        <a:spcAft>
                          <a:spcPts val="0"/>
                        </a:spcAft>
                      </a:pPr>
                      <a:endPar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Employ tactics in games.</a:t>
                      </a:r>
                    </a:p>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Participate in games following the rules and scoring correctly.</a:t>
                      </a:r>
                    </a:p>
                  </a:txBody>
                  <a:tcPr marL="68580" marR="68580" marT="0" marB="0"/>
                </a:tc>
                <a:extLst>
                  <a:ext uri="{0D108BD9-81ED-4DB2-BD59-A6C34878D82A}">
                    <a16:rowId xmlns:a16="http://schemas.microsoft.com/office/drawing/2014/main" val="91534222"/>
                  </a:ext>
                </a:extLst>
              </a:tr>
              <a:tr h="860165">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a:solidFill>
                            <a:srgbClr val="00B050"/>
                          </a:solidFill>
                          <a:latin typeface="Tahoma" panose="020B0604030504040204" pitchFamily="34" charset="0"/>
                          <a:ea typeface="Tahoma" panose="020B0604030504040204" pitchFamily="34" charset="0"/>
                          <a:cs typeface="Tahoma" panose="020B0604030504040204" pitchFamily="34" charset="0"/>
                        </a:rPr>
                        <a:t>Swing • Cooperative • Cooperative • Movement • Partner • Direction • Send • Catch • Court target • Power • Accuracy • Space • Free Space • Control • Bounce • Aim</a:t>
                      </a:r>
                      <a:endParaRPr lang="en-GB" sz="800">
                        <a:solidFill>
                          <a:srgbClr val="00B050"/>
                        </a:solidFill>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endParaRPr lang="en-GB" sz="800">
                        <a:solidFill>
                          <a:srgbClr val="FF0000"/>
                        </a:solidFill>
                        <a:latin typeface="Tahoma" panose="020B0604030504040204" pitchFamily="34" charset="0"/>
                        <a:ea typeface="Tahoma" panose="020B0604030504040204" pitchFamily="34" charset="0"/>
                        <a:cs typeface="Tahoma" panose="020B0604030504040204" pitchFamily="34" charset="0"/>
                      </a:endParaRPr>
                    </a:p>
                    <a:p>
                      <a:pPr marL="0" marR="0" lvl="0" indent="0" algn="ctr" defTabSz="914400" rtl="0" eaLnBrk="1" fontAlgn="auto" latinLnBrk="0" hangingPunct="1">
                        <a:lnSpc>
                          <a:spcPct val="115000"/>
                        </a:lnSpc>
                        <a:spcBef>
                          <a:spcPts val="0"/>
                        </a:spcBef>
                        <a:spcAft>
                          <a:spcPts val="0"/>
                        </a:spcAft>
                        <a:buClrTx/>
                        <a:buSzTx/>
                        <a:buFontTx/>
                        <a:buNone/>
                        <a:tabLst/>
                        <a:defRPr/>
                      </a:pPr>
                      <a:endParaRPr lang="en-GB" sz="800">
                        <a:solidFill>
                          <a:srgbClr val="FF0000"/>
                        </a:solidFill>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en-GB" sz="800">
                          <a:solidFill>
                            <a:srgbClr val="FFC000"/>
                          </a:solidFill>
                          <a:latin typeface="Tahoma" panose="020B0604030504040204" pitchFamily="34" charset="0"/>
                          <a:ea typeface="Tahoma" panose="020B0604030504040204" pitchFamily="34" charset="0"/>
                          <a:cs typeface="Tahoma" panose="020B0604030504040204" pitchFamily="34" charset="0"/>
                        </a:rPr>
                        <a:t>Court Target • Backhand • Rally • Power • Service • Cooperative • Competitive • Follow through • Respond • Decision Making • Teamwork • Doubles • Feedback • Position</a:t>
                      </a:r>
                      <a:endPar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dirty="0">
                          <a:solidFill>
                            <a:srgbClr val="7030A0"/>
                          </a:solidFill>
                          <a:latin typeface="Tahoma" panose="020B0604030504040204" pitchFamily="34" charset="0"/>
                          <a:ea typeface="Tahoma" panose="020B0604030504040204" pitchFamily="34" charset="0"/>
                          <a:cs typeface="Tahoma" panose="020B0604030504040204" pitchFamily="34" charset="0"/>
                        </a:rPr>
                        <a:t>Strategy • Defence • Attack • Height • Travel • Positioning • On Court • React • Singles • Service • Backswing • Overhead • Selection • Respond • Evaluate</a:t>
                      </a:r>
                      <a:endPar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2792791123"/>
                  </a:ext>
                </a:extLst>
              </a:tr>
            </a:tbl>
          </a:graphicData>
        </a:graphic>
      </p:graphicFrame>
      <p:sp>
        <p:nvSpPr>
          <p:cNvPr id="8" name="TextBox 7">
            <a:extLst>
              <a:ext uri="{FF2B5EF4-FFF2-40B4-BE49-F238E27FC236}">
                <a16:creationId xmlns:a16="http://schemas.microsoft.com/office/drawing/2014/main" id="{DB89DF72-D3C8-4E28-85F3-5932B1D96055}"/>
              </a:ext>
            </a:extLst>
          </p:cNvPr>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3"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10" name="TextBox 9">
            <a:extLst>
              <a:ext uri="{FF2B5EF4-FFF2-40B4-BE49-F238E27FC236}">
                <a16:creationId xmlns:a16="http://schemas.microsoft.com/office/drawing/2014/main" id="{F6042C3F-EA8F-4FA9-B625-D1D02708B995}"/>
              </a:ext>
            </a:extLst>
          </p:cNvPr>
          <p:cNvSpPr txBox="1"/>
          <p:nvPr/>
        </p:nvSpPr>
        <p:spPr>
          <a:xfrm>
            <a:off x="6762751" y="563179"/>
            <a:ext cx="2110734" cy="338554"/>
          </a:xfrm>
          <a:prstGeom prst="rect">
            <a:avLst/>
          </a:prstGeom>
          <a:noFill/>
        </p:spPr>
        <p:txBody>
          <a:bodyPr wrap="square" lIns="91440" tIns="45720" rIns="91440" bIns="45720" rtlCol="0" anchor="t">
            <a:spAutoFit/>
          </a:bodyPr>
          <a:lstStyle/>
          <a:p>
            <a:pPr algn="r"/>
            <a:r>
              <a:rPr lang="en-GB" sz="1600" b="1">
                <a:solidFill>
                  <a:schemeClr val="tx2"/>
                </a:solidFill>
                <a:latin typeface="Tahoma"/>
                <a:ea typeface="Tahoma"/>
                <a:cs typeface="Tahoma"/>
                <a:hlinkClick r:id="rId4" action="ppaction://hlinksldjump">
                  <a:extLst>
                    <a:ext uri="{A12FA001-AC4F-418D-AE19-62706E023703}">
                      <ahyp:hlinkClr xmlns:ahyp="http://schemas.microsoft.com/office/drawing/2018/hyperlinkcolor" val="tx"/>
                    </a:ext>
                  </a:extLst>
                </a:hlinkClick>
              </a:rPr>
              <a:t>P.E Home</a:t>
            </a:r>
            <a:endParaRPr lang="en-GB" sz="1600" b="1">
              <a:solidFill>
                <a:schemeClr val="tx2"/>
              </a:solidFill>
              <a:latin typeface="Tahoma"/>
              <a:ea typeface="Tahoma"/>
              <a:cs typeface="Tahoma"/>
            </a:endParaRPr>
          </a:p>
        </p:txBody>
      </p:sp>
    </p:spTree>
    <p:extLst>
      <p:ext uri="{BB962C8B-B14F-4D97-AF65-F5344CB8AC3E}">
        <p14:creationId xmlns:p14="http://schemas.microsoft.com/office/powerpoint/2010/main" val="1009020182"/>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5904656" cy="646331"/>
          </a:xfrm>
          <a:prstGeom prst="rect">
            <a:avLst/>
          </a:prstGeom>
          <a:noFill/>
        </p:spPr>
        <p:txBody>
          <a:bodyPr wrap="square" lIns="91440" tIns="45720" rIns="91440" bIns="45720" rtlCol="0" anchor="t">
            <a:spAutoFit/>
          </a:bodyPr>
          <a:lstStyle/>
          <a:p>
            <a:r>
              <a:rPr lang="en-GB" sz="3600" b="1">
                <a:solidFill>
                  <a:srgbClr val="002060"/>
                </a:solidFill>
                <a:latin typeface="Tahoma"/>
                <a:ea typeface="Tahoma"/>
                <a:cs typeface="Tahoma"/>
              </a:rPr>
              <a:t>	P.E Years 1 to 2</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427193222"/>
              </p:ext>
            </p:extLst>
          </p:nvPr>
        </p:nvGraphicFramePr>
        <p:xfrm>
          <a:off x="248209" y="1005740"/>
          <a:ext cx="8155561" cy="4887978"/>
        </p:xfrm>
        <a:graphic>
          <a:graphicData uri="http://schemas.openxmlformats.org/drawingml/2006/table">
            <a:tbl>
              <a:tblPr firstRow="1" firstCol="1" bandRow="1">
                <a:tableStyleId>{5C22544A-7EE6-4342-B048-85BDC9FD1C3A}</a:tableStyleId>
              </a:tblPr>
              <a:tblGrid>
                <a:gridCol w="1332464">
                  <a:extLst>
                    <a:ext uri="{9D8B030D-6E8A-4147-A177-3AD203B41FA5}">
                      <a16:colId xmlns:a16="http://schemas.microsoft.com/office/drawing/2014/main" val="20000"/>
                    </a:ext>
                  </a:extLst>
                </a:gridCol>
                <a:gridCol w="3411067">
                  <a:extLst>
                    <a:ext uri="{9D8B030D-6E8A-4147-A177-3AD203B41FA5}">
                      <a16:colId xmlns:a16="http://schemas.microsoft.com/office/drawing/2014/main" val="20001"/>
                    </a:ext>
                  </a:extLst>
                </a:gridCol>
                <a:gridCol w="3412030">
                  <a:extLst>
                    <a:ext uri="{9D8B030D-6E8A-4147-A177-3AD203B41FA5}">
                      <a16:colId xmlns:a16="http://schemas.microsoft.com/office/drawing/2014/main" val="20002"/>
                    </a:ext>
                  </a:extLst>
                </a:gridCol>
              </a:tblGrid>
              <a:tr h="387560">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1</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2</a:t>
                      </a:r>
                    </a:p>
                  </a:txBody>
                  <a:tcPr marL="23581" marR="23581" marT="0" marB="0" anchor="ctr"/>
                </a:tc>
                <a:extLst>
                  <a:ext uri="{0D108BD9-81ED-4DB2-BD59-A6C34878D82A}">
                    <a16:rowId xmlns:a16="http://schemas.microsoft.com/office/drawing/2014/main" val="10000"/>
                  </a:ext>
                </a:extLst>
              </a:tr>
              <a:tr h="1539939">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Football</a:t>
                      </a:r>
                    </a:p>
                  </a:txBody>
                  <a:tcPr marL="23581" marR="23581" marT="0" marB="0" anchor="ctr"/>
                </a:tc>
                <a:tc>
                  <a:txBody>
                    <a:bodyPr/>
                    <a:lstStyle/>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Move into space.</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Move with and without a ball.</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Roll, kick, and carry a ball.</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Stop a ball.</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Change direction when moving.</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Use skills in games.</a:t>
                      </a:r>
                    </a:p>
                  </a:txBody>
                  <a:tcPr marL="68580" marR="68580" marT="0" marB="0"/>
                </a:tc>
                <a:tc>
                  <a:txBody>
                    <a:bodyPr/>
                    <a:lstStyle/>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Move into space showing awareness of others.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Move with control.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Pass/receive a ball with control.</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Dribble a ball with feet. </a:t>
                      </a:r>
                    </a:p>
                    <a:p>
                      <a:pPr>
                        <a:lnSpc>
                          <a:spcPct val="107000"/>
                        </a:lnSpc>
                        <a:spcAft>
                          <a:spcPts val="0"/>
                        </a:spcAft>
                      </a:pPr>
                      <a:endParaRPr lang="en-GB" sz="800">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Move towards a goal to defend it.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Compete against others trying to score.</a:t>
                      </a:r>
                    </a:p>
                  </a:txBody>
                  <a:tcPr marL="68580" marR="68580" marT="0" marB="0"/>
                </a:tc>
                <a:extLst>
                  <a:ext uri="{0D108BD9-81ED-4DB2-BD59-A6C34878D82A}">
                    <a16:rowId xmlns:a16="http://schemas.microsoft.com/office/drawing/2014/main" val="10001"/>
                  </a:ext>
                </a:extLst>
              </a:tr>
              <a:tr h="594378">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algn="ctr">
                        <a:lnSpc>
                          <a:spcPct val="115000"/>
                        </a:lnSpc>
                        <a:spcAft>
                          <a:spcPts val="0"/>
                        </a:spcAft>
                      </a:pPr>
                      <a:r>
                        <a:rPr lang="en-GB" sz="800">
                          <a:latin typeface="Tahoma" panose="020B0604030504040204" pitchFamily="34" charset="0"/>
                          <a:ea typeface="Tahoma" panose="020B0604030504040204" pitchFamily="34" charset="0"/>
                          <a:cs typeface="Tahoma" panose="020B0604030504040204" pitchFamily="34" charset="0"/>
                        </a:rPr>
                        <a:t> Ball Control • Control • Coordination • Direction • Dribble • Movement • Partner • Rules • Space</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a:latin typeface="Tahoma" panose="020B0604030504040204" pitchFamily="34" charset="0"/>
                          <a:ea typeface="Tahoma" panose="020B0604030504040204" pitchFamily="34" charset="0"/>
                          <a:cs typeface="Tahoma" panose="020B0604030504040204" pitchFamily="34" charset="0"/>
                        </a:rPr>
                        <a:t>Aim • Attack • Control • Coordination • Turn • Teamwork • Shooting • Passing • Speed • Space • Dribble • Defend • Space • Movement • Rules</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476958427"/>
                  </a:ext>
                </a:extLst>
              </a:tr>
              <a:tr h="1345622">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Basketball  </a:t>
                      </a:r>
                    </a:p>
                  </a:txBody>
                  <a:tcPr marL="23581" marR="23581" marT="0" marB="0" anchor="ctr"/>
                </a:tc>
                <a:tc>
                  <a:txBody>
                    <a:bodyPr/>
                    <a:lstStyle/>
                    <a:p>
                      <a:pPr>
                        <a:lnSpc>
                          <a:spcPct val="107000"/>
                        </a:lnSpc>
                        <a:spcAft>
                          <a:spcPts val="600"/>
                        </a:spcAft>
                      </a:pPr>
                      <a:endParaRPr lang="en-GB" sz="800">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600"/>
                        </a:spcAft>
                      </a:pPr>
                      <a:r>
                        <a:rPr lang="en-GB" sz="800">
                          <a:effectLst/>
                          <a:latin typeface="Tahoma" panose="020B0604030504040204" pitchFamily="34" charset="0"/>
                          <a:ea typeface="Tahoma" panose="020B0604030504040204" pitchFamily="34" charset="0"/>
                          <a:cs typeface="Tahoma" panose="020B0604030504040204" pitchFamily="34" charset="0"/>
                        </a:rPr>
                        <a:t>Roll, push and throw a ball.</a:t>
                      </a:r>
                    </a:p>
                    <a:p>
                      <a:pPr>
                        <a:lnSpc>
                          <a:spcPct val="107000"/>
                        </a:lnSpc>
                        <a:spcAft>
                          <a:spcPts val="600"/>
                        </a:spcAft>
                      </a:pPr>
                      <a:r>
                        <a:rPr lang="en-GB" sz="800">
                          <a:effectLst/>
                          <a:latin typeface="Tahoma" panose="020B0604030504040204" pitchFamily="34" charset="0"/>
                          <a:ea typeface="Tahoma" panose="020B0604030504040204" pitchFamily="34" charset="0"/>
                          <a:cs typeface="Tahoma" panose="020B0604030504040204" pitchFamily="34" charset="0"/>
                        </a:rPr>
                        <a:t>Successfully stop a ball.</a:t>
                      </a:r>
                    </a:p>
                    <a:p>
                      <a:pPr>
                        <a:lnSpc>
                          <a:spcPct val="107000"/>
                        </a:lnSpc>
                        <a:spcAft>
                          <a:spcPts val="600"/>
                        </a:spcAft>
                      </a:pPr>
                      <a:r>
                        <a:rPr lang="en-GB" sz="800">
                          <a:effectLst/>
                          <a:latin typeface="Tahoma" panose="020B0604030504040204" pitchFamily="34" charset="0"/>
                          <a:ea typeface="Tahoma" panose="020B0604030504040204" pitchFamily="34" charset="0"/>
                          <a:cs typeface="Tahoma" panose="020B0604030504040204" pitchFamily="34" charset="0"/>
                        </a:rPr>
                        <a:t>Control a ball with basic actions.</a:t>
                      </a:r>
                    </a:p>
                    <a:p>
                      <a:pPr>
                        <a:lnSpc>
                          <a:spcPct val="107000"/>
                        </a:lnSpc>
                        <a:spcAft>
                          <a:spcPts val="600"/>
                        </a:spcAft>
                      </a:pPr>
                      <a:r>
                        <a:rPr lang="en-GB" sz="800">
                          <a:effectLst/>
                          <a:latin typeface="Tahoma" panose="020B0604030504040204" pitchFamily="34" charset="0"/>
                          <a:ea typeface="Tahoma" panose="020B0604030504040204" pitchFamily="34" charset="0"/>
                          <a:cs typeface="Tahoma" panose="020B0604030504040204" pitchFamily="34" charset="0"/>
                        </a:rPr>
                        <a:t>Move to get in line and receive a ball.</a:t>
                      </a:r>
                    </a:p>
                    <a:p>
                      <a:pPr>
                        <a:lnSpc>
                          <a:spcPct val="107000"/>
                        </a:lnSpc>
                        <a:spcAft>
                          <a:spcPts val="600"/>
                        </a:spcAft>
                      </a:pPr>
                      <a:r>
                        <a:rPr lang="en-GB" sz="800">
                          <a:effectLst/>
                          <a:latin typeface="Tahoma" panose="020B0604030504040204" pitchFamily="34" charset="0"/>
                          <a:ea typeface="Tahoma" panose="020B0604030504040204" pitchFamily="34" charset="0"/>
                          <a:cs typeface="Tahoma" panose="020B0604030504040204" pitchFamily="34" charset="0"/>
                        </a:rPr>
                        <a:t>Begin to think about tactics in games.</a:t>
                      </a:r>
                    </a:p>
                    <a:p>
                      <a:pPr>
                        <a:lnSpc>
                          <a:spcPct val="107000"/>
                        </a:lnSpc>
                        <a:spcAft>
                          <a:spcPts val="600"/>
                        </a:spcAft>
                      </a:pPr>
                      <a:r>
                        <a:rPr lang="en-GB" sz="800">
                          <a:effectLst/>
                          <a:latin typeface="Tahoma" panose="020B0604030504040204" pitchFamily="34" charset="0"/>
                          <a:ea typeface="Tahoma" panose="020B0604030504040204" pitchFamily="34" charset="0"/>
                          <a:cs typeface="Tahoma" panose="020B0604030504040204" pitchFamily="34" charset="0"/>
                        </a:rPr>
                        <a:t>Play games using skills learnt.</a:t>
                      </a:r>
                    </a:p>
                  </a:txBody>
                  <a:tcPr marL="68580" marR="68580" marT="0" marB="0"/>
                </a:tc>
                <a:tc>
                  <a:txBody>
                    <a:bodyPr/>
                    <a:lstStyle/>
                    <a:p>
                      <a:pPr>
                        <a:lnSpc>
                          <a:spcPct val="107000"/>
                        </a:lnSpc>
                        <a:spcAft>
                          <a:spcPts val="600"/>
                        </a:spcAft>
                      </a:pPr>
                      <a:endParaRPr lang="en-GB" sz="800">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600"/>
                        </a:spcAft>
                      </a:pPr>
                      <a:r>
                        <a:rPr lang="en-GB" sz="800">
                          <a:effectLst/>
                          <a:latin typeface="Tahoma" panose="020B0604030504040204" pitchFamily="34" charset="0"/>
                          <a:ea typeface="Tahoma" panose="020B0604030504040204" pitchFamily="34" charset="0"/>
                          <a:cs typeface="Tahoma" panose="020B0604030504040204" pitchFamily="34" charset="0"/>
                        </a:rPr>
                        <a:t>Move with a ball. </a:t>
                      </a:r>
                    </a:p>
                    <a:p>
                      <a:pPr>
                        <a:lnSpc>
                          <a:spcPct val="107000"/>
                        </a:lnSpc>
                        <a:spcAft>
                          <a:spcPts val="600"/>
                        </a:spcAft>
                      </a:pPr>
                      <a:r>
                        <a:rPr lang="en-GB" sz="800">
                          <a:effectLst/>
                          <a:latin typeface="Tahoma" panose="020B0604030504040204" pitchFamily="34" charset="0"/>
                          <a:ea typeface="Tahoma" panose="020B0604030504040204" pitchFamily="34" charset="0"/>
                          <a:cs typeface="Tahoma" panose="020B0604030504040204" pitchFamily="34" charset="0"/>
                        </a:rPr>
                        <a:t>Move with a ball under control. </a:t>
                      </a:r>
                    </a:p>
                    <a:p>
                      <a:pPr>
                        <a:lnSpc>
                          <a:spcPct val="107000"/>
                        </a:lnSpc>
                        <a:spcAft>
                          <a:spcPts val="600"/>
                        </a:spcAft>
                      </a:pPr>
                      <a:r>
                        <a:rPr lang="en-GB" sz="800">
                          <a:effectLst/>
                          <a:latin typeface="Tahoma" panose="020B0604030504040204" pitchFamily="34" charset="0"/>
                          <a:ea typeface="Tahoma" panose="020B0604030504040204" pitchFamily="34" charset="0"/>
                          <a:cs typeface="Tahoma" panose="020B0604030504040204" pitchFamily="34" charset="0"/>
                        </a:rPr>
                        <a:t>Throw a ball high, low, fast, and slow.</a:t>
                      </a:r>
                    </a:p>
                    <a:p>
                      <a:pPr>
                        <a:lnSpc>
                          <a:spcPct val="107000"/>
                        </a:lnSpc>
                        <a:spcAft>
                          <a:spcPts val="600"/>
                        </a:spcAft>
                      </a:pPr>
                      <a:r>
                        <a:rPr lang="en-GB" sz="800">
                          <a:effectLst/>
                          <a:latin typeface="Tahoma" panose="020B0604030504040204" pitchFamily="34" charset="0"/>
                          <a:ea typeface="Tahoma" panose="020B0604030504040204" pitchFamily="34" charset="0"/>
                          <a:cs typeface="Tahoma" panose="020B0604030504040204" pitchFamily="34" charset="0"/>
                        </a:rPr>
                        <a:t>Catch with some control. </a:t>
                      </a:r>
                    </a:p>
                    <a:p>
                      <a:pPr>
                        <a:lnSpc>
                          <a:spcPct val="107000"/>
                        </a:lnSpc>
                        <a:spcAft>
                          <a:spcPts val="600"/>
                        </a:spcAft>
                      </a:pPr>
                      <a:r>
                        <a:rPr lang="en-GB" sz="800">
                          <a:effectLst/>
                          <a:latin typeface="Tahoma" panose="020B0604030504040204" pitchFamily="34" charset="0"/>
                          <a:ea typeface="Tahoma" panose="020B0604030504040204" pitchFamily="34" charset="0"/>
                          <a:cs typeface="Tahoma" panose="020B0604030504040204" pitchFamily="34" charset="0"/>
                        </a:rPr>
                        <a:t>Move towards a goal to defend it. </a:t>
                      </a:r>
                    </a:p>
                    <a:p>
                      <a:pPr>
                        <a:lnSpc>
                          <a:spcPct val="107000"/>
                        </a:lnSpc>
                        <a:spcAft>
                          <a:spcPts val="600"/>
                        </a:spcAft>
                      </a:pPr>
                      <a:r>
                        <a:rPr lang="en-GB" sz="800">
                          <a:effectLst/>
                          <a:latin typeface="Tahoma" panose="020B0604030504040204" pitchFamily="34" charset="0"/>
                          <a:ea typeface="Tahoma" panose="020B0604030504040204" pitchFamily="34" charset="0"/>
                          <a:cs typeface="Tahoma" panose="020B0604030504040204" pitchFamily="34" charset="0"/>
                        </a:rPr>
                        <a:t>Compete against others trying to score.</a:t>
                      </a:r>
                    </a:p>
                  </a:txBody>
                  <a:tcPr marL="68580" marR="68580" marT="0" marB="0"/>
                </a:tc>
                <a:extLst>
                  <a:ext uri="{0D108BD9-81ED-4DB2-BD59-A6C34878D82A}">
                    <a16:rowId xmlns:a16="http://schemas.microsoft.com/office/drawing/2014/main" val="10002"/>
                  </a:ext>
                </a:extLst>
              </a:tr>
              <a:tr h="1007645">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algn="ctr">
                        <a:lnSpc>
                          <a:spcPct val="115000"/>
                        </a:lnSpc>
                        <a:spcAft>
                          <a:spcPts val="0"/>
                        </a:spcAft>
                      </a:pPr>
                      <a:r>
                        <a:rPr lang="en-GB" sz="800">
                          <a:latin typeface="Tahoma" panose="020B0604030504040204" pitchFamily="34" charset="0"/>
                          <a:ea typeface="Tahoma" panose="020B0604030504040204" pitchFamily="34" charset="0"/>
                          <a:cs typeface="Tahoma" panose="020B0604030504040204" pitchFamily="34" charset="0"/>
                        </a:rPr>
                        <a:t>Aim • Throw &amp; Catch • Describe • Pass • Ready • Ball Control • Close • Dribble • Roll • Skills • Bounce • Control • Explore • Swap • Teamwork</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a:latin typeface="Tahoma" panose="020B0604030504040204" pitchFamily="34" charset="0"/>
                          <a:ea typeface="Tahoma" panose="020B0604030504040204" pitchFamily="34" charset="0"/>
                          <a:cs typeface="Tahoma" panose="020B0604030504040204" pitchFamily="34" charset="0"/>
                        </a:rPr>
                        <a:t>Aim • Catch • Close • Control • Explore • Pass • Ready • Teamwork • Accuracy • Rules • Score • Space</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10003"/>
                  </a:ext>
                </a:extLst>
              </a:tr>
            </a:tbl>
          </a:graphicData>
        </a:graphic>
      </p:graphicFrame>
      <p:sp>
        <p:nvSpPr>
          <p:cNvPr id="8" name="TextBox 7">
            <a:extLst>
              <a:ext uri="{FF2B5EF4-FFF2-40B4-BE49-F238E27FC236}">
                <a16:creationId xmlns:a16="http://schemas.microsoft.com/office/drawing/2014/main" id="{FF43706F-1E8D-4FFE-AFBA-8A768CACC0F8}"/>
              </a:ext>
            </a:extLst>
          </p:cNvPr>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3"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10" name="TextBox 9">
            <a:extLst>
              <a:ext uri="{FF2B5EF4-FFF2-40B4-BE49-F238E27FC236}">
                <a16:creationId xmlns:a16="http://schemas.microsoft.com/office/drawing/2014/main" id="{D23E9AD1-C45D-476E-AC79-F8FAB2ACBF3F}"/>
              </a:ext>
            </a:extLst>
          </p:cNvPr>
          <p:cNvSpPr txBox="1"/>
          <p:nvPr/>
        </p:nvSpPr>
        <p:spPr>
          <a:xfrm>
            <a:off x="6762751" y="563179"/>
            <a:ext cx="2110734" cy="338554"/>
          </a:xfrm>
          <a:prstGeom prst="rect">
            <a:avLst/>
          </a:prstGeom>
          <a:noFill/>
        </p:spPr>
        <p:txBody>
          <a:bodyPr wrap="square" lIns="91440" tIns="45720" rIns="91440" bIns="45720" rtlCol="0" anchor="t">
            <a:spAutoFit/>
          </a:bodyPr>
          <a:lstStyle/>
          <a:p>
            <a:pPr algn="r"/>
            <a:r>
              <a:rPr lang="en-GB" sz="1600" b="1">
                <a:solidFill>
                  <a:schemeClr val="tx2"/>
                </a:solidFill>
                <a:latin typeface="Tahoma"/>
                <a:ea typeface="Tahoma"/>
                <a:cs typeface="Tahoma"/>
                <a:hlinkClick r:id="rId4" action="ppaction://hlinksldjump">
                  <a:extLst>
                    <a:ext uri="{A12FA001-AC4F-418D-AE19-62706E023703}">
                      <ahyp:hlinkClr xmlns:ahyp="http://schemas.microsoft.com/office/drawing/2018/hyperlinkcolor" val="tx"/>
                    </a:ext>
                  </a:extLst>
                </a:hlinkClick>
              </a:rPr>
              <a:t>P.E Home</a:t>
            </a:r>
            <a:endParaRPr lang="en-GB" sz="1600" b="1">
              <a:solidFill>
                <a:schemeClr val="tx2"/>
              </a:solidFill>
              <a:latin typeface="Tahoma"/>
              <a:ea typeface="Tahoma"/>
              <a:cs typeface="Tahoma"/>
            </a:endParaRPr>
          </a:p>
        </p:txBody>
      </p:sp>
    </p:spTree>
    <p:extLst>
      <p:ext uri="{BB962C8B-B14F-4D97-AF65-F5344CB8AC3E}">
        <p14:creationId xmlns:p14="http://schemas.microsoft.com/office/powerpoint/2010/main" val="587316875"/>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5904656" cy="646331"/>
          </a:xfrm>
          <a:prstGeom prst="rect">
            <a:avLst/>
          </a:prstGeom>
          <a:noFill/>
        </p:spPr>
        <p:txBody>
          <a:bodyPr wrap="square" lIns="91440" tIns="45720" rIns="91440" bIns="45720" rtlCol="0" anchor="t">
            <a:spAutoFit/>
          </a:bodyPr>
          <a:lstStyle/>
          <a:p>
            <a:r>
              <a:rPr lang="en-GB" sz="3600" b="1">
                <a:solidFill>
                  <a:srgbClr val="002060"/>
                </a:solidFill>
                <a:latin typeface="Tahoma"/>
                <a:ea typeface="Tahoma"/>
                <a:cs typeface="Tahoma"/>
              </a:rPr>
              <a:t>P.E Years 3 to 6</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graphicFrame>
        <p:nvGraphicFramePr>
          <p:cNvPr id="7" name="Table 6">
            <a:extLst>
              <a:ext uri="{FF2B5EF4-FFF2-40B4-BE49-F238E27FC236}">
                <a16:creationId xmlns:a16="http://schemas.microsoft.com/office/drawing/2014/main" id="{8064ACAE-4A41-44F7-ABD6-4F21AF4A769E}"/>
              </a:ext>
            </a:extLst>
          </p:cNvPr>
          <p:cNvGraphicFramePr>
            <a:graphicFrameLocks noGrp="1"/>
          </p:cNvGraphicFramePr>
          <p:nvPr>
            <p:extLst>
              <p:ext uri="{D42A27DB-BD31-4B8C-83A1-F6EECF244321}">
                <p14:modId xmlns:p14="http://schemas.microsoft.com/office/powerpoint/2010/main" val="1926225995"/>
              </p:ext>
            </p:extLst>
          </p:nvPr>
        </p:nvGraphicFramePr>
        <p:xfrm>
          <a:off x="229215" y="1130515"/>
          <a:ext cx="8644270" cy="2989194"/>
        </p:xfrm>
        <a:graphic>
          <a:graphicData uri="http://schemas.openxmlformats.org/drawingml/2006/table">
            <a:tbl>
              <a:tblPr firstRow="1" firstCol="1" bandRow="1">
                <a:tableStyleId>{5C22544A-7EE6-4342-B048-85BDC9FD1C3A}</a:tableStyleId>
              </a:tblPr>
              <a:tblGrid>
                <a:gridCol w="995728">
                  <a:extLst>
                    <a:ext uri="{9D8B030D-6E8A-4147-A177-3AD203B41FA5}">
                      <a16:colId xmlns:a16="http://schemas.microsoft.com/office/drawing/2014/main" val="2863215087"/>
                    </a:ext>
                  </a:extLst>
                </a:gridCol>
                <a:gridCol w="2549034">
                  <a:extLst>
                    <a:ext uri="{9D8B030D-6E8A-4147-A177-3AD203B41FA5}">
                      <a16:colId xmlns:a16="http://schemas.microsoft.com/office/drawing/2014/main" val="122677382"/>
                    </a:ext>
                  </a:extLst>
                </a:gridCol>
                <a:gridCol w="2549754">
                  <a:extLst>
                    <a:ext uri="{9D8B030D-6E8A-4147-A177-3AD203B41FA5}">
                      <a16:colId xmlns:a16="http://schemas.microsoft.com/office/drawing/2014/main" val="375876866"/>
                    </a:ext>
                  </a:extLst>
                </a:gridCol>
                <a:gridCol w="2549754">
                  <a:extLst>
                    <a:ext uri="{9D8B030D-6E8A-4147-A177-3AD203B41FA5}">
                      <a16:colId xmlns:a16="http://schemas.microsoft.com/office/drawing/2014/main" val="3073927167"/>
                    </a:ext>
                  </a:extLst>
                </a:gridCol>
              </a:tblGrid>
              <a:tr h="199909">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3</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4/5</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5/6</a:t>
                      </a:r>
                    </a:p>
                  </a:txBody>
                  <a:tcPr marL="23581" marR="23581" marT="0" marB="0" anchor="ctr"/>
                </a:tc>
                <a:extLst>
                  <a:ext uri="{0D108BD9-81ED-4DB2-BD59-A6C34878D82A}">
                    <a16:rowId xmlns:a16="http://schemas.microsoft.com/office/drawing/2014/main" val="265378462"/>
                  </a:ext>
                </a:extLst>
              </a:tr>
              <a:tr h="1962261">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Football</a:t>
                      </a:r>
                    </a:p>
                  </a:txBody>
                  <a:tcPr marL="23581" marR="23581" marT="0" marB="0" anchor="ctr"/>
                </a:tc>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800">
                          <a:solidFill>
                            <a:srgbClr val="00B050"/>
                          </a:solidFill>
                          <a:effectLst/>
                          <a:latin typeface="Tahoma" panose="020B0604030504040204" pitchFamily="34" charset="0"/>
                          <a:ea typeface="Tahoma" panose="020B0604030504040204" pitchFamily="34" charset="0"/>
                          <a:cs typeface="Tahoma" panose="020B0604030504040204" pitchFamily="34" charset="0"/>
                        </a:rPr>
                        <a:t>Stop the ball with my feet. </a:t>
                      </a:r>
                    </a:p>
                    <a:p>
                      <a:pPr>
                        <a:lnSpc>
                          <a:spcPct val="107000"/>
                        </a:lnSpc>
                        <a:spcAft>
                          <a:spcPts val="0"/>
                        </a:spcAft>
                      </a:pPr>
                      <a:r>
                        <a:rPr lang="en-GB" sz="800">
                          <a:solidFill>
                            <a:srgbClr val="FF0000"/>
                          </a:solidFill>
                          <a:effectLst/>
                          <a:latin typeface="Tahoma" panose="020B0604030504040204" pitchFamily="34" charset="0"/>
                          <a:ea typeface="Tahoma" panose="020B0604030504040204" pitchFamily="34" charset="0"/>
                          <a:cs typeface="Tahoma" panose="020B0604030504040204" pitchFamily="34" charset="0"/>
                        </a:rPr>
                        <a:t> </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800">
                          <a:solidFill>
                            <a:srgbClr val="00B050"/>
                          </a:solidFill>
                          <a:effectLst/>
                          <a:latin typeface="Tahoma" panose="020B0604030504040204" pitchFamily="34" charset="0"/>
                          <a:ea typeface="Tahoma" panose="020B0604030504040204" pitchFamily="34" charset="0"/>
                          <a:cs typeface="Tahoma" panose="020B0604030504040204" pitchFamily="34" charset="0"/>
                        </a:rPr>
                        <a:t>Pass the ball with the inside of my feet. </a:t>
                      </a:r>
                    </a:p>
                    <a:p>
                      <a:pPr>
                        <a:lnSpc>
                          <a:spcPct val="107000"/>
                        </a:lnSpc>
                        <a:spcAft>
                          <a:spcPts val="0"/>
                        </a:spcAft>
                      </a:pPr>
                      <a:r>
                        <a:rPr lang="en-GB" sz="800">
                          <a:solidFill>
                            <a:srgbClr val="FF0000"/>
                          </a:solidFill>
                          <a:effectLst/>
                          <a:latin typeface="Tahoma" panose="020B0604030504040204" pitchFamily="34" charset="0"/>
                          <a:ea typeface="Tahoma" panose="020B0604030504040204" pitchFamily="34" charset="0"/>
                          <a:cs typeface="Tahoma" panose="020B0604030504040204" pitchFamily="34" charset="0"/>
                        </a:rPr>
                        <a:t> </a:t>
                      </a:r>
                      <a:endParaRPr lang="en-GB" sz="800">
                        <a:solidFill>
                          <a:srgbClr val="00B050"/>
                        </a:solidFill>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solidFill>
                            <a:srgbClr val="00B050"/>
                          </a:solidFill>
                          <a:effectLst/>
                          <a:latin typeface="Tahoma" panose="020B0604030504040204" pitchFamily="34" charset="0"/>
                          <a:ea typeface="Tahoma" panose="020B0604030504040204" pitchFamily="34" charset="0"/>
                          <a:cs typeface="Tahoma" panose="020B0604030504040204" pitchFamily="34" charset="0"/>
                        </a:rPr>
                        <a:t>Move with the ball. </a:t>
                      </a:r>
                    </a:p>
                    <a:p>
                      <a:pPr>
                        <a:lnSpc>
                          <a:spcPct val="107000"/>
                        </a:lnSpc>
                        <a:spcAft>
                          <a:spcPts val="0"/>
                        </a:spcAft>
                      </a:pPr>
                      <a:r>
                        <a:rPr lang="en-GB" sz="800">
                          <a:solidFill>
                            <a:srgbClr val="FF0000"/>
                          </a:solidFill>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solidFill>
                            <a:srgbClr val="FF0000"/>
                          </a:solidFill>
                          <a:effectLst/>
                          <a:latin typeface="Tahoma" panose="020B0604030504040204" pitchFamily="34" charset="0"/>
                          <a:ea typeface="Tahoma" panose="020B0604030504040204" pitchFamily="34" charset="0"/>
                          <a:cs typeface="Tahoma" panose="020B0604030504040204" pitchFamily="34" charset="0"/>
                        </a:rPr>
                        <a:t> </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800">
                          <a:solidFill>
                            <a:srgbClr val="00B050"/>
                          </a:solidFill>
                          <a:effectLst/>
                          <a:latin typeface="Tahoma" panose="020B0604030504040204" pitchFamily="34" charset="0"/>
                          <a:ea typeface="Tahoma" panose="020B0604030504040204" pitchFamily="34" charset="0"/>
                          <a:cs typeface="Tahoma" panose="020B0604030504040204" pitchFamily="34" charset="0"/>
                        </a:rPr>
                        <a:t>Make a standing tackle. </a:t>
                      </a:r>
                    </a:p>
                    <a:p>
                      <a:pPr marL="0" marR="0" lvl="0" indent="0" algn="l" defTabSz="914400" rtl="0" eaLnBrk="1" fontAlgn="auto" latinLnBrk="0" hangingPunct="1">
                        <a:lnSpc>
                          <a:spcPct val="107000"/>
                        </a:lnSpc>
                        <a:spcBef>
                          <a:spcPts val="0"/>
                        </a:spcBef>
                        <a:spcAft>
                          <a:spcPts val="0"/>
                        </a:spcAft>
                        <a:buClrTx/>
                        <a:buSzTx/>
                        <a:buFontTx/>
                        <a:buNone/>
                        <a:tabLst/>
                        <a:defRPr/>
                      </a:pPr>
                      <a:endParaRPr lang="en-GB" sz="800">
                        <a:solidFill>
                          <a:srgbClr val="00B050"/>
                        </a:solidFill>
                        <a:effectLst/>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GB" sz="800">
                          <a:solidFill>
                            <a:srgbClr val="00B050"/>
                          </a:solidFill>
                          <a:effectLst/>
                          <a:latin typeface="Tahoma" panose="020B0604030504040204" pitchFamily="34" charset="0"/>
                          <a:ea typeface="Tahoma" panose="020B0604030504040204" pitchFamily="34" charset="0"/>
                          <a:cs typeface="Tahoma" panose="020B0604030504040204" pitchFamily="34" charset="0"/>
                        </a:rPr>
                        <a:t>Shoot a stationary football. </a:t>
                      </a:r>
                    </a:p>
                    <a:p>
                      <a:pPr>
                        <a:lnSpc>
                          <a:spcPct val="107000"/>
                        </a:lnSpc>
                        <a:spcAft>
                          <a:spcPts val="0"/>
                        </a:spcAft>
                      </a:pPr>
                      <a:r>
                        <a:rPr lang="en-GB" sz="800">
                          <a:solidFill>
                            <a:srgbClr val="FF0000"/>
                          </a:solidFill>
                          <a:effectLst/>
                          <a:latin typeface="Tahoma" panose="020B0604030504040204" pitchFamily="34" charset="0"/>
                          <a:ea typeface="Tahoma" panose="020B0604030504040204" pitchFamily="34" charset="0"/>
                          <a:cs typeface="Tahoma" panose="020B0604030504040204" pitchFamily="34" charset="0"/>
                        </a:rPr>
                        <a:t> </a:t>
                      </a:r>
                    </a:p>
                    <a:p>
                      <a:pPr marL="0" marR="0" lvl="0" indent="0" algn="l" defTabSz="914400" rtl="0" eaLnBrk="1" fontAlgn="auto" latinLnBrk="0" hangingPunct="1">
                        <a:lnSpc>
                          <a:spcPct val="107000"/>
                        </a:lnSpc>
                        <a:spcBef>
                          <a:spcPts val="0"/>
                        </a:spcBef>
                        <a:spcAft>
                          <a:spcPts val="0"/>
                        </a:spcAft>
                        <a:buClrTx/>
                        <a:buSzTx/>
                        <a:buFontTx/>
                        <a:buNone/>
                        <a:tabLst/>
                        <a:defRPr/>
                      </a:pPr>
                      <a:r>
                        <a:rPr lang="en-GB" sz="800">
                          <a:solidFill>
                            <a:srgbClr val="00B050"/>
                          </a:solidFill>
                          <a:effectLst/>
                          <a:latin typeface="Tahoma" panose="020B0604030504040204" pitchFamily="34" charset="0"/>
                          <a:ea typeface="Tahoma" panose="020B0604030504040204" pitchFamily="34" charset="0"/>
                          <a:cs typeface="Tahoma" panose="020B0604030504040204" pitchFamily="34" charset="0"/>
                        </a:rPr>
                        <a:t>Participate in games controlling the ball.</a:t>
                      </a:r>
                    </a:p>
                  </a:txBody>
                  <a:tcPr marL="68580" marR="68580" marT="0" marB="0"/>
                </a:tc>
                <a:tc>
                  <a:txBody>
                    <a:bodyPr/>
                    <a:lstStyle/>
                    <a:p>
                      <a:pPr>
                        <a:lnSpc>
                          <a:spcPct val="107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Confidently pass accurately.</a:t>
                      </a:r>
                    </a:p>
                    <a:p>
                      <a:pPr>
                        <a:lnSpc>
                          <a:spcPct val="107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Choose when to dribble, when to pass, and when to shoot.</a:t>
                      </a:r>
                    </a:p>
                    <a:p>
                      <a:pPr>
                        <a:lnSpc>
                          <a:spcPct val="107000"/>
                        </a:lnSpc>
                        <a:spcAft>
                          <a:spcPts val="0"/>
                        </a:spcAft>
                      </a:pPr>
                      <a:endPar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Defend in a team.</a:t>
                      </a:r>
                    </a:p>
                    <a:p>
                      <a:pPr>
                        <a:lnSpc>
                          <a:spcPct val="107000"/>
                        </a:lnSpc>
                        <a:spcAft>
                          <a:spcPts val="0"/>
                        </a:spcAft>
                      </a:pPr>
                      <a:endPar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Compete in small-sided games.</a:t>
                      </a:r>
                    </a:p>
                    <a:p>
                      <a:pPr>
                        <a:lnSpc>
                          <a:spcPct val="107000"/>
                        </a:lnSpc>
                        <a:spcAft>
                          <a:spcPts val="0"/>
                        </a:spcAft>
                      </a:pPr>
                      <a:endPar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 </a:t>
                      </a:r>
                      <a:r>
                        <a:rPr lang="en-GB" sz="800">
                          <a:solidFill>
                            <a:srgbClr val="FF0000"/>
                          </a:solidFill>
                          <a:effectLst/>
                          <a:latin typeface="Tahoma" panose="020B0604030504040204" pitchFamily="34" charset="0"/>
                          <a:ea typeface="Tahoma" panose="020B0604030504040204" pitchFamily="34" charset="0"/>
                          <a:cs typeface="Tahoma" panose="020B0604030504040204" pitchFamily="34" charset="0"/>
                        </a:rPr>
                        <a:t> </a:t>
                      </a: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Mark a player to stop them from getting the ball.</a:t>
                      </a:r>
                    </a:p>
                    <a:p>
                      <a:pPr>
                        <a:lnSpc>
                          <a:spcPct val="107000"/>
                        </a:lnSpc>
                        <a:spcAft>
                          <a:spcPts val="0"/>
                        </a:spcAft>
                      </a:pPr>
                      <a:endPar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Decide on ways to defend in games</a:t>
                      </a:r>
                    </a:p>
                    <a:p>
                      <a:pPr>
                        <a:lnSpc>
                          <a:spcPct val="107000"/>
                        </a:lnSpc>
                        <a:spcAft>
                          <a:spcPts val="0"/>
                        </a:spcAft>
                      </a:pPr>
                      <a:endPar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endPar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nSpc>
                          <a:spcPct val="107000"/>
                        </a:lnSpc>
                        <a:spcAft>
                          <a:spcPts val="0"/>
                        </a:spcAft>
                      </a:pPr>
                      <a:endPar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Pass the ball to keep possession in game situations.</a:t>
                      </a:r>
                    </a:p>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Dribble the ball whilst under pressure.</a:t>
                      </a:r>
                    </a:p>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Apply defending principles in games.</a:t>
                      </a:r>
                    </a:p>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Compete in games.</a:t>
                      </a:r>
                    </a:p>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Apply attacking principles in games.</a:t>
                      </a:r>
                    </a:p>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Understand the positions and roles of individuals in team games.</a:t>
                      </a:r>
                    </a:p>
                  </a:txBody>
                  <a:tcPr marL="68580" marR="68580" marT="0" marB="0"/>
                </a:tc>
                <a:extLst>
                  <a:ext uri="{0D108BD9-81ED-4DB2-BD59-A6C34878D82A}">
                    <a16:rowId xmlns:a16="http://schemas.microsoft.com/office/drawing/2014/main" val="1576507716"/>
                  </a:ext>
                </a:extLst>
              </a:tr>
              <a:tr h="507383">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800">
                          <a:solidFill>
                            <a:srgbClr val="00B050"/>
                          </a:solidFill>
                          <a:latin typeface="Tahoma" panose="020B0604030504040204" pitchFamily="34" charset="0"/>
                          <a:ea typeface="Tahoma" panose="020B0604030504040204" pitchFamily="34" charset="0"/>
                          <a:cs typeface="Tahoma" panose="020B0604030504040204" pitchFamily="34" charset="0"/>
                        </a:rPr>
                        <a:t>Speed • Dribble • Movement • Shoot • Space • Marking • Attack • Defend • Decision • Accuracy • Tackle • Strike • Power • Receive • Position • Experiment</a:t>
                      </a:r>
                    </a:p>
                    <a:p>
                      <a:pPr marL="0" marR="0" lvl="0" indent="0" algn="ctr" defTabSz="914400" rtl="0" eaLnBrk="1" fontAlgn="auto" latinLnBrk="0" hangingPunct="1">
                        <a:lnSpc>
                          <a:spcPct val="115000"/>
                        </a:lnSpc>
                        <a:spcBef>
                          <a:spcPts val="0"/>
                        </a:spcBef>
                        <a:spcAft>
                          <a:spcPts val="0"/>
                        </a:spcAft>
                        <a:buClrTx/>
                        <a:buSzTx/>
                        <a:buFontTx/>
                        <a:buNone/>
                        <a:tabLst/>
                        <a:defRPr/>
                      </a:pPr>
                      <a:endParaRPr lang="en-GB" sz="800">
                        <a:solidFill>
                          <a:srgbClr val="00B050"/>
                        </a:solidFill>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endParaRPr lang="en-GB" sz="800">
                        <a:solidFill>
                          <a:srgbClr val="FF0000"/>
                        </a:solidFill>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endParaRPr lang="en-GB" sz="800">
                        <a:solidFill>
                          <a:srgbClr val="FFC000"/>
                        </a:solidFill>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en-GB" sz="800">
                          <a:solidFill>
                            <a:srgbClr val="FFC000"/>
                          </a:solidFill>
                          <a:latin typeface="Tahoma" panose="020B0604030504040204" pitchFamily="34" charset="0"/>
                          <a:ea typeface="Tahoma" panose="020B0604030504040204" pitchFamily="34" charset="0"/>
                          <a:cs typeface="Tahoma" panose="020B0604030504040204" pitchFamily="34" charset="0"/>
                        </a:rPr>
                        <a:t>Marking • Tactics • Accuracy • Experiment • Possession • Support • Tackle • Defence • Opposition • Patience • Power • Referee</a:t>
                      </a:r>
                    </a:p>
                    <a:p>
                      <a:pPr algn="ctr">
                        <a:lnSpc>
                          <a:spcPct val="115000"/>
                        </a:lnSpc>
                        <a:spcAft>
                          <a:spcPts val="0"/>
                        </a:spcAft>
                      </a:pPr>
                      <a:endPar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dirty="0">
                          <a:solidFill>
                            <a:srgbClr val="7030A0"/>
                          </a:solidFill>
                          <a:latin typeface="Tahoma" panose="020B0604030504040204" pitchFamily="34" charset="0"/>
                          <a:ea typeface="Tahoma" panose="020B0604030504040204" pitchFamily="34" charset="0"/>
                          <a:cs typeface="Tahoma" panose="020B0604030504040204" pitchFamily="34" charset="0"/>
                        </a:rPr>
                        <a:t>Marking • Tactics • Apply • Consider • Evaluate • Midfield • Possession • Opposition • Patience • Support • Closing down</a:t>
                      </a:r>
                      <a:endPar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3823981714"/>
                  </a:ext>
                </a:extLst>
              </a:tr>
            </a:tbl>
          </a:graphicData>
        </a:graphic>
      </p:graphicFrame>
      <p:sp>
        <p:nvSpPr>
          <p:cNvPr id="8" name="TextBox 7">
            <a:extLst>
              <a:ext uri="{FF2B5EF4-FFF2-40B4-BE49-F238E27FC236}">
                <a16:creationId xmlns:a16="http://schemas.microsoft.com/office/drawing/2014/main" id="{3755A630-6D4C-41AA-B9DC-E9814C9CA0FB}"/>
              </a:ext>
            </a:extLst>
          </p:cNvPr>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3"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10" name="TextBox 9">
            <a:extLst>
              <a:ext uri="{FF2B5EF4-FFF2-40B4-BE49-F238E27FC236}">
                <a16:creationId xmlns:a16="http://schemas.microsoft.com/office/drawing/2014/main" id="{35C0C677-A602-4576-9AA5-6DD33D05639B}"/>
              </a:ext>
            </a:extLst>
          </p:cNvPr>
          <p:cNvSpPr txBox="1"/>
          <p:nvPr/>
        </p:nvSpPr>
        <p:spPr>
          <a:xfrm>
            <a:off x="6762751" y="563179"/>
            <a:ext cx="2110734" cy="338554"/>
          </a:xfrm>
          <a:prstGeom prst="rect">
            <a:avLst/>
          </a:prstGeom>
          <a:noFill/>
        </p:spPr>
        <p:txBody>
          <a:bodyPr wrap="square" lIns="91440" tIns="45720" rIns="91440" bIns="45720" rtlCol="0" anchor="t">
            <a:spAutoFit/>
          </a:bodyPr>
          <a:lstStyle/>
          <a:p>
            <a:pPr algn="r"/>
            <a:r>
              <a:rPr lang="en-GB" sz="1600" b="1">
                <a:solidFill>
                  <a:schemeClr val="tx2"/>
                </a:solidFill>
                <a:latin typeface="Tahoma"/>
                <a:ea typeface="Tahoma"/>
                <a:cs typeface="Tahoma"/>
                <a:hlinkClick r:id="rId4" action="ppaction://hlinksldjump">
                  <a:extLst>
                    <a:ext uri="{A12FA001-AC4F-418D-AE19-62706E023703}">
                      <ahyp:hlinkClr xmlns:ahyp="http://schemas.microsoft.com/office/drawing/2018/hyperlinkcolor" val="tx"/>
                    </a:ext>
                  </a:extLst>
                </a:hlinkClick>
              </a:rPr>
              <a:t>P.E Home</a:t>
            </a:r>
            <a:endParaRPr lang="en-GB" sz="1600" b="1">
              <a:solidFill>
                <a:schemeClr val="tx2"/>
              </a:solidFill>
              <a:latin typeface="Tahoma"/>
              <a:ea typeface="Tahoma"/>
              <a:cs typeface="Tahoma"/>
            </a:endParaRPr>
          </a:p>
        </p:txBody>
      </p:sp>
    </p:spTree>
    <p:extLst>
      <p:ext uri="{BB962C8B-B14F-4D97-AF65-F5344CB8AC3E}">
        <p14:creationId xmlns:p14="http://schemas.microsoft.com/office/powerpoint/2010/main" val="1875263141"/>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5904656" cy="646331"/>
          </a:xfrm>
          <a:prstGeom prst="rect">
            <a:avLst/>
          </a:prstGeom>
          <a:noFill/>
        </p:spPr>
        <p:txBody>
          <a:bodyPr wrap="square" lIns="91440" tIns="45720" rIns="91440" bIns="45720" rtlCol="0" anchor="t">
            <a:spAutoFit/>
          </a:bodyPr>
          <a:lstStyle/>
          <a:p>
            <a:r>
              <a:rPr lang="en-GB" sz="3600" b="1">
                <a:solidFill>
                  <a:srgbClr val="002060"/>
                </a:solidFill>
                <a:latin typeface="Tahoma"/>
                <a:ea typeface="Tahoma"/>
                <a:cs typeface="Tahoma"/>
              </a:rPr>
              <a:t>P.E Years 3 to 6</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graphicFrame>
        <p:nvGraphicFramePr>
          <p:cNvPr id="7" name="Table 6">
            <a:extLst>
              <a:ext uri="{FF2B5EF4-FFF2-40B4-BE49-F238E27FC236}">
                <a16:creationId xmlns:a16="http://schemas.microsoft.com/office/drawing/2014/main" id="{8064ACAE-4A41-44F7-ABD6-4F21AF4A769E}"/>
              </a:ext>
            </a:extLst>
          </p:cNvPr>
          <p:cNvGraphicFramePr>
            <a:graphicFrameLocks noGrp="1"/>
          </p:cNvGraphicFramePr>
          <p:nvPr>
            <p:extLst>
              <p:ext uri="{D42A27DB-BD31-4B8C-83A1-F6EECF244321}">
                <p14:modId xmlns:p14="http://schemas.microsoft.com/office/powerpoint/2010/main" val="2829044441"/>
              </p:ext>
            </p:extLst>
          </p:nvPr>
        </p:nvGraphicFramePr>
        <p:xfrm>
          <a:off x="229215" y="1130515"/>
          <a:ext cx="8644270" cy="4049591"/>
        </p:xfrm>
        <a:graphic>
          <a:graphicData uri="http://schemas.openxmlformats.org/drawingml/2006/table">
            <a:tbl>
              <a:tblPr firstRow="1" firstCol="1" bandRow="1">
                <a:tableStyleId>{5C22544A-7EE6-4342-B048-85BDC9FD1C3A}</a:tableStyleId>
              </a:tblPr>
              <a:tblGrid>
                <a:gridCol w="995728">
                  <a:extLst>
                    <a:ext uri="{9D8B030D-6E8A-4147-A177-3AD203B41FA5}">
                      <a16:colId xmlns:a16="http://schemas.microsoft.com/office/drawing/2014/main" val="2863215087"/>
                    </a:ext>
                  </a:extLst>
                </a:gridCol>
                <a:gridCol w="2549034">
                  <a:extLst>
                    <a:ext uri="{9D8B030D-6E8A-4147-A177-3AD203B41FA5}">
                      <a16:colId xmlns:a16="http://schemas.microsoft.com/office/drawing/2014/main" val="122677382"/>
                    </a:ext>
                  </a:extLst>
                </a:gridCol>
                <a:gridCol w="2549754">
                  <a:extLst>
                    <a:ext uri="{9D8B030D-6E8A-4147-A177-3AD203B41FA5}">
                      <a16:colId xmlns:a16="http://schemas.microsoft.com/office/drawing/2014/main" val="375876866"/>
                    </a:ext>
                  </a:extLst>
                </a:gridCol>
                <a:gridCol w="2549754">
                  <a:extLst>
                    <a:ext uri="{9D8B030D-6E8A-4147-A177-3AD203B41FA5}">
                      <a16:colId xmlns:a16="http://schemas.microsoft.com/office/drawing/2014/main" val="3073927167"/>
                    </a:ext>
                  </a:extLst>
                </a:gridCol>
              </a:tblGrid>
              <a:tr h="199909">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3</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4/5</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5/6</a:t>
                      </a:r>
                    </a:p>
                  </a:txBody>
                  <a:tcPr marL="23581" marR="23581" marT="0" marB="0" anchor="ctr"/>
                </a:tc>
                <a:extLst>
                  <a:ext uri="{0D108BD9-81ED-4DB2-BD59-A6C34878D82A}">
                    <a16:rowId xmlns:a16="http://schemas.microsoft.com/office/drawing/2014/main" val="265378462"/>
                  </a:ext>
                </a:extLst>
              </a:tr>
              <a:tr h="1924457">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Basketball </a:t>
                      </a:r>
                    </a:p>
                  </a:txBody>
                  <a:tcPr marL="23581" marR="23581" marT="0" marB="0" anchor="ctr"/>
                </a:tc>
                <a:tc>
                  <a:txBody>
                    <a:bodyPr/>
                    <a:lstStyle/>
                    <a:p>
                      <a:pPr marL="0" marR="0" lvl="0" indent="0" algn="l" defTabSz="914400" rtl="0" eaLnBrk="1" fontAlgn="auto" latinLnBrk="0" hangingPunct="1">
                        <a:lnSpc>
                          <a:spcPct val="107000"/>
                        </a:lnSpc>
                        <a:spcBef>
                          <a:spcPts val="0"/>
                        </a:spcBef>
                        <a:spcAft>
                          <a:spcPts val="600"/>
                        </a:spcAft>
                        <a:buClrTx/>
                        <a:buSzTx/>
                        <a:buFontTx/>
                        <a:buNone/>
                        <a:tabLst/>
                        <a:defRPr/>
                      </a:pPr>
                      <a:endParaRPr lang="en-GB" sz="800">
                        <a:solidFill>
                          <a:srgbClr val="00B050"/>
                        </a:solidFill>
                        <a:effectLst/>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7000"/>
                        </a:lnSpc>
                        <a:spcBef>
                          <a:spcPts val="0"/>
                        </a:spcBef>
                        <a:spcAft>
                          <a:spcPts val="600"/>
                        </a:spcAft>
                        <a:buClrTx/>
                        <a:buSzTx/>
                        <a:buFontTx/>
                        <a:buNone/>
                        <a:tabLst/>
                        <a:defRPr/>
                      </a:pPr>
                      <a:r>
                        <a:rPr lang="en-GB" sz="800">
                          <a:solidFill>
                            <a:srgbClr val="00B050"/>
                          </a:solidFill>
                          <a:effectLst/>
                          <a:latin typeface="Tahoma" panose="020B0604030504040204" pitchFamily="34" charset="0"/>
                          <a:ea typeface="Tahoma" panose="020B0604030504040204" pitchFamily="34" charset="0"/>
                          <a:cs typeface="Tahoma" panose="020B0604030504040204" pitchFamily="34" charset="0"/>
                        </a:rPr>
                        <a:t>Pass/ send a ball with increasing accuracy. </a:t>
                      </a:r>
                    </a:p>
                    <a:p>
                      <a:pPr>
                        <a:lnSpc>
                          <a:spcPct val="107000"/>
                        </a:lnSpc>
                        <a:spcAft>
                          <a:spcPts val="600"/>
                        </a:spcAft>
                      </a:pPr>
                      <a:endParaRPr lang="en-GB" sz="800">
                        <a:solidFill>
                          <a:srgbClr val="FF0000"/>
                        </a:solidFill>
                        <a:effectLst/>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7000"/>
                        </a:lnSpc>
                        <a:spcBef>
                          <a:spcPts val="0"/>
                        </a:spcBef>
                        <a:spcAft>
                          <a:spcPts val="600"/>
                        </a:spcAft>
                        <a:buClrTx/>
                        <a:buSzTx/>
                        <a:buFontTx/>
                        <a:buNone/>
                        <a:tabLst/>
                        <a:defRPr/>
                      </a:pPr>
                      <a:r>
                        <a:rPr lang="en-GB" sz="800">
                          <a:solidFill>
                            <a:srgbClr val="00B050"/>
                          </a:solidFill>
                          <a:effectLst/>
                          <a:latin typeface="Tahoma" panose="020B0604030504040204" pitchFamily="34" charset="0"/>
                          <a:ea typeface="Tahoma" panose="020B0604030504040204" pitchFamily="34" charset="0"/>
                          <a:cs typeface="Tahoma" panose="020B0604030504040204" pitchFamily="34" charset="0"/>
                        </a:rPr>
                        <a:t>Move with the ball keeping it under control. </a:t>
                      </a:r>
                    </a:p>
                    <a:p>
                      <a:pPr>
                        <a:lnSpc>
                          <a:spcPct val="107000"/>
                        </a:lnSpc>
                        <a:spcAft>
                          <a:spcPts val="600"/>
                        </a:spcAft>
                      </a:pPr>
                      <a:endParaRPr lang="en-GB" sz="800">
                        <a:solidFill>
                          <a:srgbClr val="FF0000"/>
                        </a:solidFill>
                        <a:effectLst/>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7000"/>
                        </a:lnSpc>
                        <a:spcBef>
                          <a:spcPts val="0"/>
                        </a:spcBef>
                        <a:spcAft>
                          <a:spcPts val="600"/>
                        </a:spcAft>
                        <a:buClrTx/>
                        <a:buSzTx/>
                        <a:buFontTx/>
                        <a:buNone/>
                        <a:tabLst/>
                        <a:defRPr/>
                      </a:pPr>
                      <a:r>
                        <a:rPr lang="en-GB" sz="800">
                          <a:solidFill>
                            <a:srgbClr val="00B050"/>
                          </a:solidFill>
                          <a:effectLst/>
                          <a:latin typeface="Tahoma" panose="020B0604030504040204" pitchFamily="34" charset="0"/>
                          <a:ea typeface="Tahoma" panose="020B0604030504040204" pitchFamily="34" charset="0"/>
                          <a:cs typeface="Tahoma" panose="020B0604030504040204" pitchFamily="34" charset="0"/>
                        </a:rPr>
                        <a:t>Pass the ball in different ways. </a:t>
                      </a:r>
                    </a:p>
                    <a:p>
                      <a:pPr>
                        <a:lnSpc>
                          <a:spcPct val="107000"/>
                        </a:lnSpc>
                        <a:spcAft>
                          <a:spcPts val="600"/>
                        </a:spcAft>
                      </a:pPr>
                      <a:endParaRPr lang="en-GB" sz="800">
                        <a:solidFill>
                          <a:srgbClr val="FF0000"/>
                        </a:solidFill>
                        <a:effectLst/>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7000"/>
                        </a:lnSpc>
                        <a:spcBef>
                          <a:spcPts val="0"/>
                        </a:spcBef>
                        <a:spcAft>
                          <a:spcPts val="600"/>
                        </a:spcAft>
                        <a:buClrTx/>
                        <a:buSzTx/>
                        <a:buFontTx/>
                        <a:buNone/>
                        <a:tabLst/>
                        <a:defRPr/>
                      </a:pPr>
                      <a:r>
                        <a:rPr lang="en-GB" sz="800">
                          <a:solidFill>
                            <a:srgbClr val="00B050"/>
                          </a:solidFill>
                          <a:effectLst/>
                          <a:latin typeface="Tahoma" panose="020B0604030504040204" pitchFamily="34" charset="0"/>
                          <a:ea typeface="Tahoma" panose="020B0604030504040204" pitchFamily="34" charset="0"/>
                          <a:cs typeface="Tahoma" panose="020B0604030504040204" pitchFamily="34" charset="0"/>
                        </a:rPr>
                        <a:t>Move with purpose. </a:t>
                      </a:r>
                      <a:endParaRPr lang="en-GB" sz="800">
                        <a:solidFill>
                          <a:srgbClr val="FF0000"/>
                        </a:solidFill>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600"/>
                        </a:spcAft>
                      </a:pPr>
                      <a:endParaRPr lang="en-GB" sz="800">
                        <a:solidFill>
                          <a:srgbClr val="FF0000"/>
                        </a:solidFill>
                        <a:effectLst/>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7000"/>
                        </a:lnSpc>
                        <a:spcBef>
                          <a:spcPts val="0"/>
                        </a:spcBef>
                        <a:spcAft>
                          <a:spcPts val="600"/>
                        </a:spcAft>
                        <a:buClrTx/>
                        <a:buSzTx/>
                        <a:buFontTx/>
                        <a:buNone/>
                        <a:tabLst/>
                        <a:defRPr/>
                      </a:pPr>
                      <a:r>
                        <a:rPr lang="en-GB" sz="800">
                          <a:solidFill>
                            <a:srgbClr val="00B050"/>
                          </a:solidFill>
                          <a:effectLst/>
                          <a:latin typeface="Tahoma" panose="020B0604030504040204" pitchFamily="34" charset="0"/>
                          <a:ea typeface="Tahoma" panose="020B0604030504040204" pitchFamily="34" charset="0"/>
                          <a:cs typeface="Tahoma" panose="020B0604030504040204" pitchFamily="34" charset="0"/>
                        </a:rPr>
                        <a:t>Begin to think about tactics in games. </a:t>
                      </a:r>
                    </a:p>
                    <a:p>
                      <a:pPr>
                        <a:lnSpc>
                          <a:spcPct val="107000"/>
                        </a:lnSpc>
                        <a:spcAft>
                          <a:spcPts val="600"/>
                        </a:spcAft>
                      </a:pPr>
                      <a:endParaRPr lang="en-GB" sz="800">
                        <a:solidFill>
                          <a:srgbClr val="FF0000"/>
                        </a:solidFill>
                        <a:effectLst/>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7000"/>
                        </a:lnSpc>
                        <a:spcBef>
                          <a:spcPts val="0"/>
                        </a:spcBef>
                        <a:spcAft>
                          <a:spcPts val="600"/>
                        </a:spcAft>
                        <a:buClrTx/>
                        <a:buSzTx/>
                        <a:buFontTx/>
                        <a:buNone/>
                        <a:tabLst/>
                        <a:defRPr/>
                      </a:pPr>
                      <a:r>
                        <a:rPr lang="en-GB" sz="800">
                          <a:solidFill>
                            <a:srgbClr val="00B050"/>
                          </a:solidFill>
                          <a:effectLst/>
                          <a:latin typeface="Tahoma" panose="020B0604030504040204" pitchFamily="34" charset="0"/>
                          <a:ea typeface="Tahoma" panose="020B0604030504040204" pitchFamily="34" charset="0"/>
                          <a:cs typeface="Tahoma" panose="020B0604030504040204" pitchFamily="34" charset="0"/>
                        </a:rPr>
                        <a:t>Play in small-sided games, employing simple tactics.</a:t>
                      </a:r>
                    </a:p>
                    <a:p>
                      <a:pPr>
                        <a:lnSpc>
                          <a:spcPct val="107000"/>
                        </a:lnSpc>
                        <a:spcAft>
                          <a:spcPts val="600"/>
                        </a:spcAft>
                      </a:pPr>
                      <a:endParaRPr lang="en-GB" sz="800">
                        <a:solidFill>
                          <a:srgbClr val="FF0000"/>
                        </a:solidFill>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marL="0" marR="0" lvl="0" indent="0" algn="l" defTabSz="914400" rtl="0" eaLnBrk="1" fontAlgn="auto" latinLnBrk="0" hangingPunct="1">
                        <a:lnSpc>
                          <a:spcPct val="107000"/>
                        </a:lnSpc>
                        <a:spcBef>
                          <a:spcPts val="0"/>
                        </a:spcBef>
                        <a:spcAft>
                          <a:spcPts val="600"/>
                        </a:spcAft>
                        <a:buClrTx/>
                        <a:buSzTx/>
                        <a:buFontTx/>
                        <a:buNone/>
                        <a:tabLst/>
                        <a:defRPr/>
                      </a:pPr>
                      <a:r>
                        <a:rPr lang="en-GB" sz="800" dirty="0">
                          <a:solidFill>
                            <a:srgbClr val="FFC000"/>
                          </a:solidFill>
                          <a:effectLst/>
                          <a:latin typeface="Tahoma" panose="020B0604030504040204" pitchFamily="34" charset="0"/>
                          <a:ea typeface="Tahoma" panose="020B0604030504040204" pitchFamily="34" charset="0"/>
                          <a:cs typeface="Tahoma" panose="020B0604030504040204" pitchFamily="34" charset="0"/>
                        </a:rPr>
                        <a:t>Confidently pass the ball with accuracy.</a:t>
                      </a:r>
                    </a:p>
                    <a:p>
                      <a:pPr marL="0" marR="0" lvl="0" indent="0" algn="l" defTabSz="914400" rtl="0" eaLnBrk="1" fontAlgn="auto" latinLnBrk="0" hangingPunct="1">
                        <a:lnSpc>
                          <a:spcPct val="107000"/>
                        </a:lnSpc>
                        <a:spcBef>
                          <a:spcPts val="0"/>
                        </a:spcBef>
                        <a:spcAft>
                          <a:spcPts val="600"/>
                        </a:spcAft>
                        <a:buClrTx/>
                        <a:buSzTx/>
                        <a:buFontTx/>
                        <a:buNone/>
                        <a:tabLst/>
                        <a:defRPr/>
                      </a:pPr>
                      <a:endParaRPr lang="en-GB" sz="800" dirty="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7000"/>
                        </a:lnSpc>
                        <a:spcBef>
                          <a:spcPts val="0"/>
                        </a:spcBef>
                        <a:spcAft>
                          <a:spcPts val="600"/>
                        </a:spcAft>
                        <a:buClrTx/>
                        <a:buSzTx/>
                        <a:buFontTx/>
                        <a:buNone/>
                        <a:tabLst/>
                        <a:defRPr/>
                      </a:pPr>
                      <a:r>
                        <a:rPr lang="en-GB" sz="800" dirty="0">
                          <a:solidFill>
                            <a:srgbClr val="FFC000"/>
                          </a:solidFill>
                          <a:effectLst/>
                          <a:latin typeface="Tahoma" panose="020B0604030504040204" pitchFamily="34" charset="0"/>
                          <a:ea typeface="Tahoma" panose="020B0604030504040204" pitchFamily="34" charset="0"/>
                          <a:cs typeface="Tahoma" panose="020B0604030504040204" pitchFamily="34" charset="0"/>
                        </a:rPr>
                        <a:t>Move with the ball at speed.</a:t>
                      </a:r>
                    </a:p>
                    <a:p>
                      <a:pPr marL="0" marR="0" lvl="0" indent="0" algn="l" defTabSz="914400" rtl="0" eaLnBrk="1" fontAlgn="auto" latinLnBrk="0" hangingPunct="1">
                        <a:lnSpc>
                          <a:spcPct val="107000"/>
                        </a:lnSpc>
                        <a:spcBef>
                          <a:spcPts val="0"/>
                        </a:spcBef>
                        <a:spcAft>
                          <a:spcPts val="600"/>
                        </a:spcAft>
                        <a:buClrTx/>
                        <a:buSzTx/>
                        <a:buFontTx/>
                        <a:buNone/>
                        <a:tabLst/>
                        <a:defRPr/>
                      </a:pPr>
                      <a:endParaRPr lang="en-GB" sz="800" dirty="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600"/>
                        </a:spcAft>
                      </a:pPr>
                      <a:r>
                        <a:rPr lang="en-GB" sz="800" dirty="0">
                          <a:solidFill>
                            <a:srgbClr val="FFC000"/>
                          </a:solidFill>
                          <a:effectLst/>
                          <a:latin typeface="Tahoma" panose="020B0604030504040204" pitchFamily="34" charset="0"/>
                          <a:ea typeface="Tahoma" panose="020B0604030504040204" pitchFamily="34" charset="0"/>
                          <a:cs typeface="Tahoma" panose="020B0604030504040204" pitchFamily="34" charset="0"/>
                        </a:rPr>
                        <a:t>Mark, track, and cover when defending.</a:t>
                      </a:r>
                    </a:p>
                    <a:p>
                      <a:pPr>
                        <a:lnSpc>
                          <a:spcPct val="107000"/>
                        </a:lnSpc>
                        <a:spcAft>
                          <a:spcPts val="600"/>
                        </a:spcAft>
                      </a:pPr>
                      <a:endParaRPr lang="en-GB" sz="800" dirty="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600"/>
                        </a:spcAft>
                      </a:pPr>
                      <a:r>
                        <a:rPr lang="en-GB" sz="800" dirty="0">
                          <a:solidFill>
                            <a:srgbClr val="FFC000"/>
                          </a:solidFill>
                          <a:effectLst/>
                          <a:latin typeface="Tahoma" panose="020B0604030504040204" pitchFamily="34" charset="0"/>
                          <a:ea typeface="Tahoma" panose="020B0604030504040204" pitchFamily="34" charset="0"/>
                          <a:cs typeface="Tahoma" panose="020B0604030504040204" pitchFamily="34" charset="0"/>
                        </a:rPr>
                        <a:t>Keep possession of the ball when faced with opponents.</a:t>
                      </a:r>
                    </a:p>
                    <a:p>
                      <a:pPr>
                        <a:lnSpc>
                          <a:spcPct val="107000"/>
                        </a:lnSpc>
                        <a:spcAft>
                          <a:spcPts val="600"/>
                        </a:spcAft>
                      </a:pPr>
                      <a:endParaRPr lang="en-GB" sz="800" dirty="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600"/>
                        </a:spcAft>
                      </a:pPr>
                      <a:r>
                        <a:rPr lang="en-GB" sz="800" dirty="0">
                          <a:solidFill>
                            <a:srgbClr val="FFC000"/>
                          </a:solidFill>
                          <a:effectLst/>
                          <a:latin typeface="Tahoma" panose="020B0604030504040204" pitchFamily="34" charset="0"/>
                          <a:ea typeface="Tahoma" panose="020B0604030504040204" pitchFamily="34" charset="0"/>
                          <a:cs typeface="Tahoma" panose="020B0604030504040204" pitchFamily="34" charset="0"/>
                        </a:rPr>
                        <a:t>Work together as a team, showing good awareness of others.</a:t>
                      </a:r>
                    </a:p>
                    <a:p>
                      <a:pPr>
                        <a:lnSpc>
                          <a:spcPct val="107000"/>
                        </a:lnSpc>
                        <a:spcAft>
                          <a:spcPts val="600"/>
                        </a:spcAft>
                      </a:pPr>
                      <a:endParaRPr lang="en-GB" sz="800" dirty="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600"/>
                        </a:spcAft>
                      </a:pPr>
                      <a:r>
                        <a:rPr lang="en-GB" sz="800" dirty="0">
                          <a:solidFill>
                            <a:srgbClr val="FFC000"/>
                          </a:solidFill>
                          <a:effectLst/>
                          <a:latin typeface="Tahoma" panose="020B0604030504040204" pitchFamily="34" charset="0"/>
                          <a:ea typeface="Tahoma" panose="020B0604030504040204" pitchFamily="34" charset="0"/>
                          <a:cs typeface="Tahoma" panose="020B0604030504040204" pitchFamily="34" charset="0"/>
                        </a:rPr>
                        <a:t>Apply some basic principles for attacking and defending in game situations.</a:t>
                      </a:r>
                    </a:p>
                    <a:p>
                      <a:pPr>
                        <a:lnSpc>
                          <a:spcPct val="107000"/>
                        </a:lnSpc>
                        <a:spcAft>
                          <a:spcPts val="600"/>
                        </a:spcAft>
                      </a:pPr>
                      <a:endParaRPr lang="en-GB" sz="800" dirty="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600"/>
                        </a:spcAft>
                      </a:pPr>
                      <a:endParaRPr lang="en-GB" sz="800" dirty="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nSpc>
                          <a:spcPct val="107000"/>
                        </a:lnSpc>
                        <a:spcAft>
                          <a:spcPts val="600"/>
                        </a:spcAft>
                      </a:pPr>
                      <a:endParaRPr lang="en-GB" sz="800" dirty="0">
                        <a:effectLst/>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60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Pass the ball and move in a variety of different ways with confidence and control. </a:t>
                      </a:r>
                    </a:p>
                    <a:p>
                      <a:pPr>
                        <a:lnSpc>
                          <a:spcPct val="107000"/>
                        </a:lnSpc>
                        <a:spcAft>
                          <a:spcPts val="60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Pass the ball and move in a variety of different ways at speed.  </a:t>
                      </a:r>
                    </a:p>
                    <a:p>
                      <a:pPr>
                        <a:lnSpc>
                          <a:spcPct val="107000"/>
                        </a:lnSpc>
                        <a:spcAft>
                          <a:spcPts val="60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Defend appropriately depending on the situation. </a:t>
                      </a:r>
                    </a:p>
                    <a:p>
                      <a:pPr>
                        <a:lnSpc>
                          <a:spcPct val="107000"/>
                        </a:lnSpc>
                        <a:spcAft>
                          <a:spcPts val="60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Keep possession of the ball when faced with opponents. </a:t>
                      </a:r>
                    </a:p>
                    <a:p>
                      <a:pPr>
                        <a:lnSpc>
                          <a:spcPct val="107000"/>
                        </a:lnSpc>
                        <a:spcAft>
                          <a:spcPts val="60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Apply basic principles for defending in game situations. </a:t>
                      </a:r>
                    </a:p>
                    <a:p>
                      <a:pPr>
                        <a:lnSpc>
                          <a:spcPct val="107000"/>
                        </a:lnSpc>
                        <a:spcAft>
                          <a:spcPts val="60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Apply basic principles for attacking in game situations.</a:t>
                      </a:r>
                    </a:p>
                  </a:txBody>
                  <a:tcPr marL="68580" marR="68580" marT="0" marB="0"/>
                </a:tc>
                <a:extLst>
                  <a:ext uri="{0D108BD9-81ED-4DB2-BD59-A6C34878D82A}">
                    <a16:rowId xmlns:a16="http://schemas.microsoft.com/office/drawing/2014/main" val="91534222"/>
                  </a:ext>
                </a:extLst>
              </a:tr>
              <a:tr h="860165">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endParaRPr lang="en-GB" sz="800">
                        <a:solidFill>
                          <a:srgbClr val="00B050"/>
                        </a:solidFill>
                        <a:latin typeface="Tahoma" panose="020B0604030504040204" pitchFamily="34" charset="0"/>
                        <a:ea typeface="Tahoma" panose="020B0604030504040204" pitchFamily="34" charset="0"/>
                        <a:cs typeface="Tahoma" panose="020B0604030504040204" pitchFamily="34" charset="0"/>
                      </a:endParaRPr>
                    </a:p>
                    <a:p>
                      <a:pPr marL="0" marR="0" lvl="0" indent="0" algn="ctr" defTabSz="914400" rtl="0" eaLnBrk="1" fontAlgn="auto" latinLnBrk="0" hangingPunct="1">
                        <a:lnSpc>
                          <a:spcPct val="115000"/>
                        </a:lnSpc>
                        <a:spcBef>
                          <a:spcPts val="0"/>
                        </a:spcBef>
                        <a:spcAft>
                          <a:spcPts val="0"/>
                        </a:spcAft>
                        <a:buClrTx/>
                        <a:buSzTx/>
                        <a:buFontTx/>
                        <a:buNone/>
                        <a:tabLst/>
                        <a:defRPr/>
                      </a:pPr>
                      <a:r>
                        <a:rPr lang="en-GB" sz="800">
                          <a:solidFill>
                            <a:srgbClr val="00B050"/>
                          </a:solidFill>
                          <a:latin typeface="Tahoma" panose="020B0604030504040204" pitchFamily="34" charset="0"/>
                          <a:ea typeface="Tahoma" panose="020B0604030504040204" pitchFamily="34" charset="0"/>
                          <a:cs typeface="Tahoma" panose="020B0604030504040204" pitchFamily="34" charset="0"/>
                        </a:rPr>
                        <a:t>Shoot • Skills • Teamwork • Rules • Score • Space • Accuracy • Chest / bounce Pass • Speed • Dribbling • Passing • Possession</a:t>
                      </a:r>
                    </a:p>
                    <a:p>
                      <a:pPr marL="0" marR="0" lvl="0" indent="0" algn="ctr" defTabSz="914400" rtl="0" eaLnBrk="1" fontAlgn="auto" latinLnBrk="0" hangingPunct="1">
                        <a:lnSpc>
                          <a:spcPct val="115000"/>
                        </a:lnSpc>
                        <a:spcBef>
                          <a:spcPts val="0"/>
                        </a:spcBef>
                        <a:spcAft>
                          <a:spcPts val="0"/>
                        </a:spcAft>
                        <a:buClrTx/>
                        <a:buSzTx/>
                        <a:buFontTx/>
                        <a:buNone/>
                        <a:tabLst/>
                        <a:defRPr/>
                      </a:pPr>
                      <a:endParaRPr lang="en-GB" sz="800">
                        <a:solidFill>
                          <a:srgbClr val="00B050"/>
                        </a:solidFill>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a:solidFill>
                            <a:srgbClr val="FFC000"/>
                          </a:solidFill>
                          <a:latin typeface="Tahoma" panose="020B0604030504040204" pitchFamily="34" charset="0"/>
                          <a:ea typeface="Tahoma" panose="020B0604030504040204" pitchFamily="34" charset="0"/>
                          <a:cs typeface="Tahoma" panose="020B0604030504040204" pitchFamily="34" charset="0"/>
                        </a:rPr>
                        <a:t>Mark • Evaluate • Tactics • Double Dribble • Foul / Hold • Awareness • Attack / Defend • Principles</a:t>
                      </a:r>
                      <a:endPar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dirty="0">
                          <a:solidFill>
                            <a:srgbClr val="7030A0"/>
                          </a:solidFill>
                          <a:latin typeface="Tahoma" panose="020B0604030504040204" pitchFamily="34" charset="0"/>
                          <a:ea typeface="Tahoma" panose="020B0604030504040204" pitchFamily="34" charset="0"/>
                          <a:cs typeface="Tahoma" panose="020B0604030504040204" pitchFamily="34" charset="0"/>
                        </a:rPr>
                        <a:t>• Awareness • Management • Decision Making • Attack / Defend • Principles • Positions • Performance • Plays</a:t>
                      </a:r>
                      <a:endPar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2792791123"/>
                  </a:ext>
                </a:extLst>
              </a:tr>
            </a:tbl>
          </a:graphicData>
        </a:graphic>
      </p:graphicFrame>
      <p:sp>
        <p:nvSpPr>
          <p:cNvPr id="8" name="TextBox 7">
            <a:extLst>
              <a:ext uri="{FF2B5EF4-FFF2-40B4-BE49-F238E27FC236}">
                <a16:creationId xmlns:a16="http://schemas.microsoft.com/office/drawing/2014/main" id="{384B88FA-E761-4E58-ADC0-957DA5BB8C5E}"/>
              </a:ext>
            </a:extLst>
          </p:cNvPr>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3"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10" name="TextBox 9">
            <a:extLst>
              <a:ext uri="{FF2B5EF4-FFF2-40B4-BE49-F238E27FC236}">
                <a16:creationId xmlns:a16="http://schemas.microsoft.com/office/drawing/2014/main" id="{716EBC12-4426-4877-A55A-4485CF602249}"/>
              </a:ext>
            </a:extLst>
          </p:cNvPr>
          <p:cNvSpPr txBox="1"/>
          <p:nvPr/>
        </p:nvSpPr>
        <p:spPr>
          <a:xfrm>
            <a:off x="6762751" y="563179"/>
            <a:ext cx="2110734" cy="338554"/>
          </a:xfrm>
          <a:prstGeom prst="rect">
            <a:avLst/>
          </a:prstGeom>
          <a:noFill/>
        </p:spPr>
        <p:txBody>
          <a:bodyPr wrap="square" lIns="91440" tIns="45720" rIns="91440" bIns="45720" rtlCol="0" anchor="t">
            <a:spAutoFit/>
          </a:bodyPr>
          <a:lstStyle/>
          <a:p>
            <a:pPr algn="r"/>
            <a:r>
              <a:rPr lang="en-GB" sz="1600" b="1">
                <a:solidFill>
                  <a:schemeClr val="tx2"/>
                </a:solidFill>
                <a:latin typeface="Tahoma"/>
                <a:ea typeface="Tahoma"/>
                <a:cs typeface="Tahoma"/>
                <a:hlinkClick r:id="rId4" action="ppaction://hlinksldjump">
                  <a:extLst>
                    <a:ext uri="{A12FA001-AC4F-418D-AE19-62706E023703}">
                      <ahyp:hlinkClr xmlns:ahyp="http://schemas.microsoft.com/office/drawing/2018/hyperlinkcolor" val="tx"/>
                    </a:ext>
                  </a:extLst>
                </a:hlinkClick>
              </a:rPr>
              <a:t>P.E Home</a:t>
            </a:r>
            <a:endParaRPr lang="en-GB" sz="1600" b="1">
              <a:solidFill>
                <a:schemeClr val="tx2"/>
              </a:solidFill>
              <a:latin typeface="Tahoma"/>
              <a:ea typeface="Tahoma"/>
              <a:cs typeface="Tahoma"/>
            </a:endParaRPr>
          </a:p>
        </p:txBody>
      </p:sp>
    </p:spTree>
    <p:extLst>
      <p:ext uri="{BB962C8B-B14F-4D97-AF65-F5344CB8AC3E}">
        <p14:creationId xmlns:p14="http://schemas.microsoft.com/office/powerpoint/2010/main" val="661680011"/>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5904656" cy="646331"/>
          </a:xfrm>
          <a:prstGeom prst="rect">
            <a:avLst/>
          </a:prstGeom>
          <a:noFill/>
        </p:spPr>
        <p:txBody>
          <a:bodyPr wrap="square" lIns="91440" tIns="45720" rIns="91440" bIns="45720" rtlCol="0" anchor="t">
            <a:spAutoFit/>
          </a:bodyPr>
          <a:lstStyle/>
          <a:p>
            <a:r>
              <a:rPr lang="en-GB" sz="3600" b="1">
                <a:solidFill>
                  <a:srgbClr val="002060"/>
                </a:solidFill>
                <a:latin typeface="Tahoma"/>
                <a:ea typeface="Tahoma"/>
                <a:cs typeface="Tahoma"/>
              </a:rPr>
              <a:t>	P.E Years 1 to 2</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3282736287"/>
              </p:ext>
            </p:extLst>
          </p:nvPr>
        </p:nvGraphicFramePr>
        <p:xfrm>
          <a:off x="248210" y="959242"/>
          <a:ext cx="8644270" cy="5287239"/>
        </p:xfrm>
        <a:graphic>
          <a:graphicData uri="http://schemas.openxmlformats.org/drawingml/2006/table">
            <a:tbl>
              <a:tblPr firstRow="1" firstCol="1" bandRow="1">
                <a:tableStyleId>{5C22544A-7EE6-4342-B048-85BDC9FD1C3A}</a:tableStyleId>
              </a:tblPr>
              <a:tblGrid>
                <a:gridCol w="1412309">
                  <a:extLst>
                    <a:ext uri="{9D8B030D-6E8A-4147-A177-3AD203B41FA5}">
                      <a16:colId xmlns:a16="http://schemas.microsoft.com/office/drawing/2014/main" val="20000"/>
                    </a:ext>
                  </a:extLst>
                </a:gridCol>
                <a:gridCol w="3615470">
                  <a:extLst>
                    <a:ext uri="{9D8B030D-6E8A-4147-A177-3AD203B41FA5}">
                      <a16:colId xmlns:a16="http://schemas.microsoft.com/office/drawing/2014/main" val="20001"/>
                    </a:ext>
                  </a:extLst>
                </a:gridCol>
                <a:gridCol w="3616491">
                  <a:extLst>
                    <a:ext uri="{9D8B030D-6E8A-4147-A177-3AD203B41FA5}">
                      <a16:colId xmlns:a16="http://schemas.microsoft.com/office/drawing/2014/main" val="20002"/>
                    </a:ext>
                  </a:extLst>
                </a:gridCol>
              </a:tblGrid>
              <a:tr h="391256">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1</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2</a:t>
                      </a:r>
                    </a:p>
                  </a:txBody>
                  <a:tcPr marL="23581" marR="23581" marT="0" marB="0" anchor="ctr"/>
                </a:tc>
                <a:extLst>
                  <a:ext uri="{0D108BD9-81ED-4DB2-BD59-A6C34878D82A}">
                    <a16:rowId xmlns:a16="http://schemas.microsoft.com/office/drawing/2014/main" val="10000"/>
                  </a:ext>
                </a:extLst>
              </a:tr>
              <a:tr h="1554627">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Hockey</a:t>
                      </a:r>
                    </a:p>
                  </a:txBody>
                  <a:tcPr marL="23581" marR="23581" marT="0" marB="0" anchor="ctr"/>
                </a:tc>
                <a:tc>
                  <a:txBody>
                    <a:bodyPr/>
                    <a:lstStyle/>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Move fluently.</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Use equipment safely and correctly.</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Control a ball with hands.</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Hold a hockey stick correctly.</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Stop a ball using a hockey stick.</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Play games.</a:t>
                      </a:r>
                    </a:p>
                  </a:txBody>
                  <a:tcPr marL="68580" marR="68580" marT="0" marB="0"/>
                </a:tc>
                <a:tc>
                  <a:txBody>
                    <a:bodyPr/>
                    <a:lstStyle/>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Move into space showing awareness of others.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Move with control.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Pass/receive a ball with control.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Dribble a ball using a hockey stick.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Move towards a goal to defend it.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Compete against others trying to score.</a:t>
                      </a:r>
                    </a:p>
                  </a:txBody>
                  <a:tcPr marL="68580" marR="68580" marT="0" marB="0"/>
                </a:tc>
                <a:extLst>
                  <a:ext uri="{0D108BD9-81ED-4DB2-BD59-A6C34878D82A}">
                    <a16:rowId xmlns:a16="http://schemas.microsoft.com/office/drawing/2014/main" val="10001"/>
                  </a:ext>
                </a:extLst>
              </a:tr>
              <a:tr h="600047">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algn="ctr">
                        <a:lnSpc>
                          <a:spcPct val="115000"/>
                        </a:lnSpc>
                        <a:spcAft>
                          <a:spcPts val="0"/>
                        </a:spcAft>
                      </a:pPr>
                      <a:r>
                        <a:rPr lang="en-GB" sz="800">
                          <a:latin typeface="Tahoma" panose="020B0604030504040204" pitchFamily="34" charset="0"/>
                          <a:ea typeface="Tahoma" panose="020B0604030504040204" pitchFamily="34" charset="0"/>
                          <a:cs typeface="Tahoma" panose="020B0604030504040204" pitchFamily="34" charset="0"/>
                        </a:rPr>
                        <a:t>Aim • Balance • Control • Ball Control • Direction • Dribble • Movement • React • Rules • Space • Speed • Stick</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a:latin typeface="Tahoma" panose="020B0604030504040204" pitchFamily="34" charset="0"/>
                          <a:ea typeface="Tahoma" panose="020B0604030504040204" pitchFamily="34" charset="0"/>
                          <a:cs typeface="Tahoma" panose="020B0604030504040204" pitchFamily="34" charset="0"/>
                        </a:rPr>
                        <a:t>Rules • Score • Teamwork • Shoot • Target • Passing • Dribbling • Push pass • Space • Send &amp; receive • Roll • Hockey stick • Goal • Direction • Attack &amp; defend</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476958427"/>
                  </a:ext>
                </a:extLst>
              </a:tr>
              <a:tr h="1724053">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Dodgeball </a:t>
                      </a:r>
                    </a:p>
                  </a:txBody>
                  <a:tcPr marL="23581" marR="23581" marT="0" marB="0" anchor="ctr"/>
                </a:tc>
                <a:tc>
                  <a:txBody>
                    <a:bodyPr/>
                    <a:lstStyle/>
                    <a:p>
                      <a:r>
                        <a:rPr lang="en-GB" sz="800">
                          <a:latin typeface="Tahoma" panose="020B0604030504040204" pitchFamily="34" charset="0"/>
                          <a:ea typeface="Tahoma" panose="020B0604030504040204" pitchFamily="34" charset="0"/>
                          <a:cs typeface="Tahoma" panose="020B0604030504040204" pitchFamily="34" charset="0"/>
                        </a:rPr>
                        <a:t>Move in different ways. </a:t>
                      </a:r>
                    </a:p>
                    <a:p>
                      <a:endParaRPr lang="en-GB" sz="800">
                        <a:latin typeface="Tahoma" panose="020B0604030504040204" pitchFamily="34" charset="0"/>
                        <a:ea typeface="Tahoma" panose="020B0604030504040204" pitchFamily="34" charset="0"/>
                        <a:cs typeface="Tahoma" panose="020B0604030504040204" pitchFamily="34" charset="0"/>
                      </a:endParaRPr>
                    </a:p>
                    <a:p>
                      <a:r>
                        <a:rPr lang="en-GB" sz="800">
                          <a:latin typeface="Tahoma" panose="020B0604030504040204" pitchFamily="34" charset="0"/>
                          <a:ea typeface="Tahoma" panose="020B0604030504040204" pitchFamily="34" charset="0"/>
                          <a:cs typeface="Tahoma" panose="020B0604030504040204" pitchFamily="34" charset="0"/>
                        </a:rPr>
                        <a:t>Roll a ball. </a:t>
                      </a:r>
                    </a:p>
                    <a:p>
                      <a:endParaRPr lang="en-GB" sz="800">
                        <a:latin typeface="Tahoma" panose="020B0604030504040204" pitchFamily="34" charset="0"/>
                        <a:ea typeface="Tahoma" panose="020B0604030504040204" pitchFamily="34" charset="0"/>
                        <a:cs typeface="Tahoma" panose="020B0604030504040204" pitchFamily="34" charset="0"/>
                      </a:endParaRPr>
                    </a:p>
                    <a:p>
                      <a:r>
                        <a:rPr lang="en-GB" sz="800">
                          <a:latin typeface="Tahoma" panose="020B0604030504040204" pitchFamily="34" charset="0"/>
                          <a:ea typeface="Tahoma" panose="020B0604030504040204" pitchFamily="34" charset="0"/>
                          <a:cs typeface="Tahoma" panose="020B0604030504040204" pitchFamily="34" charset="0"/>
                        </a:rPr>
                        <a:t>Move the ball in different ways. </a:t>
                      </a:r>
                    </a:p>
                    <a:p>
                      <a:endParaRPr lang="en-GB" sz="800">
                        <a:latin typeface="Tahoma" panose="020B0604030504040204" pitchFamily="34" charset="0"/>
                        <a:ea typeface="Tahoma" panose="020B0604030504040204" pitchFamily="34" charset="0"/>
                        <a:cs typeface="Tahoma" panose="020B0604030504040204" pitchFamily="34" charset="0"/>
                      </a:endParaRPr>
                    </a:p>
                    <a:p>
                      <a:r>
                        <a:rPr lang="en-GB" sz="800">
                          <a:latin typeface="Tahoma" panose="020B0604030504040204" pitchFamily="34" charset="0"/>
                          <a:ea typeface="Tahoma" panose="020B0604030504040204" pitchFamily="34" charset="0"/>
                          <a:cs typeface="Tahoma" panose="020B0604030504040204" pitchFamily="34" charset="0"/>
                        </a:rPr>
                        <a:t>Receive a ball successfully. </a:t>
                      </a:r>
                    </a:p>
                    <a:p>
                      <a:endParaRPr lang="en-GB" sz="800">
                        <a:latin typeface="Tahoma" panose="020B0604030504040204" pitchFamily="34" charset="0"/>
                        <a:ea typeface="Tahoma" panose="020B0604030504040204" pitchFamily="34" charset="0"/>
                        <a:cs typeface="Tahoma" panose="020B0604030504040204" pitchFamily="34" charset="0"/>
                      </a:endParaRPr>
                    </a:p>
                    <a:p>
                      <a:r>
                        <a:rPr lang="en-GB" sz="800">
                          <a:latin typeface="Tahoma" panose="020B0604030504040204" pitchFamily="34" charset="0"/>
                          <a:ea typeface="Tahoma" panose="020B0604030504040204" pitchFamily="34" charset="0"/>
                          <a:cs typeface="Tahoma" panose="020B0604030504040204" pitchFamily="34" charset="0"/>
                        </a:rPr>
                        <a:t>Throw the ball overarm and underarm. </a:t>
                      </a:r>
                    </a:p>
                    <a:p>
                      <a:endParaRPr lang="en-GB" sz="800">
                        <a:latin typeface="Tahoma" panose="020B0604030504040204" pitchFamily="34" charset="0"/>
                        <a:ea typeface="Tahoma" panose="020B0604030504040204" pitchFamily="34" charset="0"/>
                        <a:cs typeface="Tahoma" panose="020B0604030504040204" pitchFamily="34" charset="0"/>
                      </a:endParaRPr>
                    </a:p>
                    <a:p>
                      <a:r>
                        <a:rPr lang="en-GB" sz="800">
                          <a:latin typeface="Tahoma" panose="020B0604030504040204" pitchFamily="34" charset="0"/>
                          <a:ea typeface="Tahoma" panose="020B0604030504040204" pitchFamily="34" charset="0"/>
                          <a:cs typeface="Tahoma" panose="020B0604030504040204" pitchFamily="34" charset="0"/>
                        </a:rPr>
                        <a:t>Play games using the skills learnt. </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nSpc>
                          <a:spcPct val="107000"/>
                        </a:lnSpc>
                        <a:spcAft>
                          <a:spcPts val="0"/>
                        </a:spcAft>
                      </a:pPr>
                      <a:r>
                        <a:rPr lang="en-GB" sz="800">
                          <a:latin typeface="Tahoma" panose="020B0604030504040204" pitchFamily="34" charset="0"/>
                          <a:ea typeface="Tahoma" panose="020B0604030504040204" pitchFamily="34" charset="0"/>
                          <a:cs typeface="Tahoma" panose="020B0604030504040204" pitchFamily="34" charset="0"/>
                        </a:rPr>
                        <a:t>Move in different ways, changing speed and direction. </a:t>
                      </a:r>
                    </a:p>
                    <a:p>
                      <a:pPr>
                        <a:lnSpc>
                          <a:spcPct val="107000"/>
                        </a:lnSpc>
                        <a:spcAft>
                          <a:spcPts val="0"/>
                        </a:spcAft>
                      </a:pPr>
                      <a:endParaRPr lang="en-GB" sz="800">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latin typeface="Tahoma" panose="020B0604030504040204" pitchFamily="34" charset="0"/>
                          <a:ea typeface="Tahoma" panose="020B0604030504040204" pitchFamily="34" charset="0"/>
                          <a:cs typeface="Tahoma" panose="020B0604030504040204" pitchFamily="34" charset="0"/>
                        </a:rPr>
                        <a:t>To increase accuracy when throwing using underarm and underarm technique. </a:t>
                      </a:r>
                    </a:p>
                    <a:p>
                      <a:pPr>
                        <a:lnSpc>
                          <a:spcPct val="107000"/>
                        </a:lnSpc>
                        <a:spcAft>
                          <a:spcPts val="0"/>
                        </a:spcAft>
                      </a:pPr>
                      <a:endParaRPr lang="en-GB" sz="800">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latin typeface="Tahoma" panose="020B0604030504040204" pitchFamily="34" charset="0"/>
                          <a:ea typeface="Tahoma" panose="020B0604030504040204" pitchFamily="34" charset="0"/>
                          <a:cs typeface="Tahoma" panose="020B0604030504040204" pitchFamily="34" charset="0"/>
                        </a:rPr>
                        <a:t>Move quickly. </a:t>
                      </a:r>
                    </a:p>
                    <a:p>
                      <a:pPr>
                        <a:lnSpc>
                          <a:spcPct val="107000"/>
                        </a:lnSpc>
                        <a:spcAft>
                          <a:spcPts val="0"/>
                        </a:spcAft>
                      </a:pPr>
                      <a:endParaRPr lang="en-GB" sz="800">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latin typeface="Tahoma" panose="020B0604030504040204" pitchFamily="34" charset="0"/>
                          <a:ea typeface="Tahoma" panose="020B0604030504040204" pitchFamily="34" charset="0"/>
                          <a:cs typeface="Tahoma" panose="020B0604030504040204" pitchFamily="34" charset="0"/>
                        </a:rPr>
                        <a:t>Send a ball at a different speed. </a:t>
                      </a:r>
                    </a:p>
                    <a:p>
                      <a:pPr>
                        <a:lnSpc>
                          <a:spcPct val="107000"/>
                        </a:lnSpc>
                        <a:spcAft>
                          <a:spcPts val="0"/>
                        </a:spcAft>
                      </a:pPr>
                      <a:endParaRPr lang="en-GB" sz="800">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latin typeface="Tahoma" panose="020B0604030504040204" pitchFamily="34" charset="0"/>
                          <a:ea typeface="Tahoma" panose="020B0604030504040204" pitchFamily="34" charset="0"/>
                          <a:cs typeface="Tahoma" panose="020B0604030504040204" pitchFamily="34" charset="0"/>
                        </a:rPr>
                        <a:t>Catch a ball. </a:t>
                      </a:r>
                    </a:p>
                    <a:p>
                      <a:pPr>
                        <a:lnSpc>
                          <a:spcPct val="107000"/>
                        </a:lnSpc>
                        <a:spcAft>
                          <a:spcPts val="0"/>
                        </a:spcAft>
                      </a:pPr>
                      <a:endParaRPr lang="en-GB" sz="800">
                        <a:latin typeface="Tahoma" panose="020B0604030504040204" pitchFamily="34" charset="0"/>
                        <a:ea typeface="Tahoma" panose="020B0604030504040204" pitchFamily="34" charset="0"/>
                        <a:cs typeface="Tahoma" panose="020B0604030504040204" pitchFamily="34" charset="0"/>
                      </a:endParaRPr>
                    </a:p>
                    <a:p>
                      <a:pPr>
                        <a:lnSpc>
                          <a:spcPct val="107000"/>
                        </a:lnSpc>
                        <a:spcAft>
                          <a:spcPts val="0"/>
                        </a:spcAft>
                      </a:pPr>
                      <a:r>
                        <a:rPr lang="en-GB" sz="800">
                          <a:latin typeface="Tahoma" panose="020B0604030504040204" pitchFamily="34" charset="0"/>
                          <a:ea typeface="Tahoma" panose="020B0604030504040204" pitchFamily="34" charset="0"/>
                          <a:cs typeface="Tahoma" panose="020B0604030504040204" pitchFamily="34" charset="0"/>
                        </a:rPr>
                        <a:t>Compete in games.</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extLst>
                  <a:ext uri="{0D108BD9-81ED-4DB2-BD59-A6C34878D82A}">
                    <a16:rowId xmlns:a16="http://schemas.microsoft.com/office/drawing/2014/main" val="10002"/>
                  </a:ext>
                </a:extLst>
              </a:tr>
              <a:tr h="1017256">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algn="ctr">
                        <a:lnSpc>
                          <a:spcPct val="115000"/>
                        </a:lnSpc>
                        <a:spcAft>
                          <a:spcPts val="0"/>
                        </a:spcAft>
                      </a:pPr>
                      <a:r>
                        <a:rPr lang="en-GB" sz="800">
                          <a:latin typeface="Tahoma" panose="020B0604030504040204" pitchFamily="34" charset="0"/>
                          <a:ea typeface="Tahoma" panose="020B0604030504040204" pitchFamily="34" charset="0"/>
                          <a:cs typeface="Tahoma" panose="020B0604030504040204" pitchFamily="34" charset="0"/>
                        </a:rPr>
                        <a:t>• Accuracy • Aim • Ball Control • Bounce • Control • Hands ready • Heart • React • Roll • Rolling • Rules • Scoring • Smash • Success • Target • Teamwork</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a:latin typeface="Tahoma" panose="020B0604030504040204" pitchFamily="34" charset="0"/>
                          <a:ea typeface="Tahoma" panose="020B0604030504040204" pitchFamily="34" charset="0"/>
                          <a:cs typeface="Tahoma" panose="020B0604030504040204" pitchFamily="34" charset="0"/>
                        </a:rPr>
                        <a:t>• Dodge • Throw • Catch • Bounce • Speed • Teamwork • React • Pass • Hands Ready • Roll • Reaction time • Control • Aiming • Target • Underarm</a:t>
                      </a:r>
                      <a:endParaRPr lang="en-GB" sz="800">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10003"/>
                  </a:ext>
                </a:extLst>
              </a:tr>
            </a:tbl>
          </a:graphicData>
        </a:graphic>
      </p:graphicFrame>
      <p:sp>
        <p:nvSpPr>
          <p:cNvPr id="8" name="TextBox 7">
            <a:extLst>
              <a:ext uri="{FF2B5EF4-FFF2-40B4-BE49-F238E27FC236}">
                <a16:creationId xmlns:a16="http://schemas.microsoft.com/office/drawing/2014/main" id="{579CB23D-D722-4910-9003-7221DE060A0A}"/>
              </a:ext>
            </a:extLst>
          </p:cNvPr>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3"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10" name="TextBox 9">
            <a:extLst>
              <a:ext uri="{FF2B5EF4-FFF2-40B4-BE49-F238E27FC236}">
                <a16:creationId xmlns:a16="http://schemas.microsoft.com/office/drawing/2014/main" id="{A8DC1EBB-8691-4536-B6B0-1E4FD8283145}"/>
              </a:ext>
            </a:extLst>
          </p:cNvPr>
          <p:cNvSpPr txBox="1"/>
          <p:nvPr/>
        </p:nvSpPr>
        <p:spPr>
          <a:xfrm>
            <a:off x="6762751" y="563179"/>
            <a:ext cx="2110734" cy="338554"/>
          </a:xfrm>
          <a:prstGeom prst="rect">
            <a:avLst/>
          </a:prstGeom>
          <a:noFill/>
        </p:spPr>
        <p:txBody>
          <a:bodyPr wrap="square" lIns="91440" tIns="45720" rIns="91440" bIns="45720" rtlCol="0" anchor="t">
            <a:spAutoFit/>
          </a:bodyPr>
          <a:lstStyle/>
          <a:p>
            <a:pPr algn="r"/>
            <a:r>
              <a:rPr lang="en-GB" sz="1600" b="1">
                <a:solidFill>
                  <a:schemeClr val="tx2"/>
                </a:solidFill>
                <a:latin typeface="Tahoma"/>
                <a:ea typeface="Tahoma"/>
                <a:cs typeface="Tahoma"/>
                <a:hlinkClick r:id="rId4" action="ppaction://hlinksldjump">
                  <a:extLst>
                    <a:ext uri="{A12FA001-AC4F-418D-AE19-62706E023703}">
                      <ahyp:hlinkClr xmlns:ahyp="http://schemas.microsoft.com/office/drawing/2018/hyperlinkcolor" val="tx"/>
                    </a:ext>
                  </a:extLst>
                </a:hlinkClick>
              </a:rPr>
              <a:t>P.E Home</a:t>
            </a:r>
            <a:endParaRPr lang="en-GB" sz="1600" b="1">
              <a:solidFill>
                <a:schemeClr val="tx2"/>
              </a:solidFill>
              <a:latin typeface="Tahoma"/>
              <a:ea typeface="Tahoma"/>
              <a:cs typeface="Tahoma"/>
            </a:endParaRPr>
          </a:p>
        </p:txBody>
      </p:sp>
    </p:spTree>
    <p:extLst>
      <p:ext uri="{BB962C8B-B14F-4D97-AF65-F5344CB8AC3E}">
        <p14:creationId xmlns:p14="http://schemas.microsoft.com/office/powerpoint/2010/main" val="3195332922"/>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5904656" cy="646331"/>
          </a:xfrm>
          <a:prstGeom prst="rect">
            <a:avLst/>
          </a:prstGeom>
          <a:noFill/>
        </p:spPr>
        <p:txBody>
          <a:bodyPr wrap="square" lIns="91440" tIns="45720" rIns="91440" bIns="45720" rtlCol="0" anchor="t">
            <a:spAutoFit/>
          </a:bodyPr>
          <a:lstStyle/>
          <a:p>
            <a:r>
              <a:rPr lang="en-GB" sz="3600" b="1">
                <a:solidFill>
                  <a:srgbClr val="002060"/>
                </a:solidFill>
                <a:latin typeface="Tahoma"/>
                <a:ea typeface="Tahoma"/>
                <a:cs typeface="Tahoma"/>
              </a:rPr>
              <a:t>P.E Years 3 to 6</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graphicFrame>
        <p:nvGraphicFramePr>
          <p:cNvPr id="7" name="Table 6">
            <a:extLst>
              <a:ext uri="{FF2B5EF4-FFF2-40B4-BE49-F238E27FC236}">
                <a16:creationId xmlns:a16="http://schemas.microsoft.com/office/drawing/2014/main" id="{8064ACAE-4A41-44F7-ABD6-4F21AF4A769E}"/>
              </a:ext>
            </a:extLst>
          </p:cNvPr>
          <p:cNvGraphicFramePr>
            <a:graphicFrameLocks noGrp="1"/>
          </p:cNvGraphicFramePr>
          <p:nvPr>
            <p:extLst>
              <p:ext uri="{D42A27DB-BD31-4B8C-83A1-F6EECF244321}">
                <p14:modId xmlns:p14="http://schemas.microsoft.com/office/powerpoint/2010/main" val="1418669502"/>
              </p:ext>
            </p:extLst>
          </p:nvPr>
        </p:nvGraphicFramePr>
        <p:xfrm>
          <a:off x="229215" y="1130515"/>
          <a:ext cx="8644270" cy="5437699"/>
        </p:xfrm>
        <a:graphic>
          <a:graphicData uri="http://schemas.openxmlformats.org/drawingml/2006/table">
            <a:tbl>
              <a:tblPr firstRow="1" firstCol="1" bandRow="1">
                <a:tableStyleId>{5C22544A-7EE6-4342-B048-85BDC9FD1C3A}</a:tableStyleId>
              </a:tblPr>
              <a:tblGrid>
                <a:gridCol w="995728">
                  <a:extLst>
                    <a:ext uri="{9D8B030D-6E8A-4147-A177-3AD203B41FA5}">
                      <a16:colId xmlns:a16="http://schemas.microsoft.com/office/drawing/2014/main" val="2863215087"/>
                    </a:ext>
                  </a:extLst>
                </a:gridCol>
                <a:gridCol w="2549034">
                  <a:extLst>
                    <a:ext uri="{9D8B030D-6E8A-4147-A177-3AD203B41FA5}">
                      <a16:colId xmlns:a16="http://schemas.microsoft.com/office/drawing/2014/main" val="122677382"/>
                    </a:ext>
                  </a:extLst>
                </a:gridCol>
                <a:gridCol w="2549754">
                  <a:extLst>
                    <a:ext uri="{9D8B030D-6E8A-4147-A177-3AD203B41FA5}">
                      <a16:colId xmlns:a16="http://schemas.microsoft.com/office/drawing/2014/main" val="375876866"/>
                    </a:ext>
                  </a:extLst>
                </a:gridCol>
                <a:gridCol w="2549754">
                  <a:extLst>
                    <a:ext uri="{9D8B030D-6E8A-4147-A177-3AD203B41FA5}">
                      <a16:colId xmlns:a16="http://schemas.microsoft.com/office/drawing/2014/main" val="3073927167"/>
                    </a:ext>
                  </a:extLst>
                </a:gridCol>
              </a:tblGrid>
              <a:tr h="326810">
                <a:tc>
                  <a:txBody>
                    <a:bodyPr/>
                    <a:lstStyle/>
                    <a:p>
                      <a:pP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 </a:t>
                      </a:r>
                    </a:p>
                  </a:txBody>
                  <a:tcPr marL="23581" marR="23581" marT="0" marB="0"/>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3</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4/5</a:t>
                      </a:r>
                    </a:p>
                  </a:txBody>
                  <a:tcPr marL="23581" marR="23581" marT="0" marB="0" anchor="ctr"/>
                </a:tc>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Year 5/6</a:t>
                      </a:r>
                    </a:p>
                  </a:txBody>
                  <a:tcPr marL="23581" marR="23581" marT="0" marB="0" anchor="ctr"/>
                </a:tc>
                <a:extLst>
                  <a:ext uri="{0D108BD9-81ED-4DB2-BD59-A6C34878D82A}">
                    <a16:rowId xmlns:a16="http://schemas.microsoft.com/office/drawing/2014/main" val="265378462"/>
                  </a:ext>
                </a:extLst>
              </a:tr>
              <a:tr h="1857375">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Hockey</a:t>
                      </a:r>
                    </a:p>
                  </a:txBody>
                  <a:tcPr marL="23581" marR="23581" marT="0" marB="0" anchor="ctr"/>
                </a:tc>
                <a:tc>
                  <a:txBody>
                    <a:bodyPr/>
                    <a:lstStyle/>
                    <a:p>
                      <a:r>
                        <a:rPr lang="en-GB" sz="800" b="0" i="0" u="none" strike="noStrike" kern="1200" baseline="0" dirty="0">
                          <a:solidFill>
                            <a:srgbClr val="00B050"/>
                          </a:solidFill>
                          <a:latin typeface="Tahoma" panose="020B0604030504040204" pitchFamily="34" charset="0"/>
                          <a:ea typeface="Tahoma" panose="020B0604030504040204" pitchFamily="34" charset="0"/>
                          <a:cs typeface="Tahoma" panose="020B0604030504040204" pitchFamily="34" charset="0"/>
                        </a:rPr>
                        <a:t>Hold a hockey stick correctly and safely. </a:t>
                      </a:r>
                    </a:p>
                    <a:p>
                      <a:endParaRPr lang="en-GB" sz="800" b="0" i="0" u="none" strike="noStrike" kern="1200" baseline="0" dirty="0">
                        <a:solidFill>
                          <a:srgbClr val="00B050"/>
                        </a:solidFill>
                        <a:latin typeface="Tahoma" panose="020B0604030504040204" pitchFamily="34" charset="0"/>
                        <a:ea typeface="Tahoma" panose="020B0604030504040204" pitchFamily="34" charset="0"/>
                        <a:cs typeface="Tahoma" panose="020B0604030504040204" pitchFamily="34" charset="0"/>
                      </a:endParaRPr>
                    </a:p>
                    <a:p>
                      <a:r>
                        <a:rPr lang="en-GB" sz="800" b="0" i="0" u="none" strike="noStrike" kern="1200" baseline="0" dirty="0">
                          <a:solidFill>
                            <a:srgbClr val="00B050"/>
                          </a:solidFill>
                          <a:latin typeface="Tahoma" panose="020B0604030504040204" pitchFamily="34" charset="0"/>
                          <a:ea typeface="Tahoma" panose="020B0604030504040204" pitchFamily="34" charset="0"/>
                          <a:cs typeface="Tahoma" panose="020B0604030504040204" pitchFamily="34" charset="0"/>
                        </a:rPr>
                        <a:t>Use a push pass. </a:t>
                      </a:r>
                    </a:p>
                    <a:p>
                      <a:endParaRPr lang="en-GB" sz="800" b="0" i="0" u="none" strike="noStrike" kern="1200" baseline="0" dirty="0">
                        <a:solidFill>
                          <a:srgbClr val="00B050"/>
                        </a:solidFill>
                        <a:latin typeface="Tahoma" panose="020B0604030504040204" pitchFamily="34" charset="0"/>
                        <a:ea typeface="Tahoma" panose="020B0604030504040204" pitchFamily="34" charset="0"/>
                        <a:cs typeface="Tahoma" panose="020B0604030504040204" pitchFamily="34" charset="0"/>
                      </a:endParaRPr>
                    </a:p>
                    <a:p>
                      <a:r>
                        <a:rPr lang="en-GB" sz="800" b="0" i="0" u="none" strike="noStrike" kern="1200" baseline="0" dirty="0">
                          <a:solidFill>
                            <a:srgbClr val="00B050"/>
                          </a:solidFill>
                          <a:latin typeface="Tahoma" panose="020B0604030504040204" pitchFamily="34" charset="0"/>
                          <a:ea typeface="Tahoma" panose="020B0604030504040204" pitchFamily="34" charset="0"/>
                          <a:cs typeface="Tahoma" panose="020B0604030504040204" pitchFamily="34" charset="0"/>
                        </a:rPr>
                        <a:t>Make a standing tackle. </a:t>
                      </a:r>
                    </a:p>
                    <a:p>
                      <a:endParaRPr lang="en-GB" sz="800" b="0" i="0" u="none" strike="noStrike" kern="1200" baseline="0" dirty="0">
                        <a:solidFill>
                          <a:srgbClr val="00B050"/>
                        </a:solidFill>
                        <a:latin typeface="Tahoma" panose="020B0604030504040204" pitchFamily="34" charset="0"/>
                        <a:ea typeface="Tahoma" panose="020B0604030504040204" pitchFamily="34" charset="0"/>
                        <a:cs typeface="Tahoma" panose="020B0604030504040204" pitchFamily="34" charset="0"/>
                      </a:endParaRPr>
                    </a:p>
                    <a:p>
                      <a:r>
                        <a:rPr lang="en-GB" sz="800" b="0" i="0" u="none" strike="noStrike" kern="1200" baseline="0" dirty="0">
                          <a:solidFill>
                            <a:srgbClr val="00B050"/>
                          </a:solidFill>
                          <a:latin typeface="Tahoma" panose="020B0604030504040204" pitchFamily="34" charset="0"/>
                          <a:ea typeface="Tahoma" panose="020B0604030504040204" pitchFamily="34" charset="0"/>
                          <a:cs typeface="Tahoma" panose="020B0604030504040204" pitchFamily="34" charset="0"/>
                        </a:rPr>
                        <a:t>Keep control of the ball when moving. </a:t>
                      </a:r>
                    </a:p>
                    <a:p>
                      <a:endParaRPr lang="en-GB" sz="800" b="0" i="0" u="none" strike="noStrike" kern="1200" baseline="0" dirty="0">
                        <a:solidFill>
                          <a:srgbClr val="00B050"/>
                        </a:solidFill>
                        <a:latin typeface="Tahoma" panose="020B0604030504040204" pitchFamily="34" charset="0"/>
                        <a:ea typeface="Tahoma" panose="020B0604030504040204" pitchFamily="34" charset="0"/>
                        <a:cs typeface="Tahoma" panose="020B0604030504040204" pitchFamily="34" charset="0"/>
                      </a:endParaRPr>
                    </a:p>
                    <a:p>
                      <a:r>
                        <a:rPr lang="en-GB" sz="800" b="0" i="0" u="none" strike="noStrike" kern="1200" baseline="0" dirty="0">
                          <a:solidFill>
                            <a:srgbClr val="00B050"/>
                          </a:solidFill>
                          <a:latin typeface="Tahoma" panose="020B0604030504040204" pitchFamily="34" charset="0"/>
                          <a:ea typeface="Tahoma" panose="020B0604030504040204" pitchFamily="34" charset="0"/>
                          <a:cs typeface="Tahoma" panose="020B0604030504040204" pitchFamily="34" charset="0"/>
                        </a:rPr>
                        <a:t>Demonstrate the Indian dribble. </a:t>
                      </a:r>
                    </a:p>
                    <a:p>
                      <a:endParaRPr lang="en-GB" sz="800" b="0" i="0" u="none" strike="noStrike" kern="1200" baseline="0" dirty="0">
                        <a:solidFill>
                          <a:srgbClr val="00B050"/>
                        </a:solidFill>
                        <a:latin typeface="Tahoma" panose="020B0604030504040204" pitchFamily="34" charset="0"/>
                        <a:ea typeface="Tahoma" panose="020B0604030504040204" pitchFamily="34" charset="0"/>
                        <a:cs typeface="Tahoma" panose="020B0604030504040204" pitchFamily="34" charset="0"/>
                      </a:endParaRPr>
                    </a:p>
                    <a:p>
                      <a:r>
                        <a:rPr lang="en-GB" sz="800" b="0" i="0" u="none" strike="noStrike" kern="1200" baseline="0" dirty="0">
                          <a:solidFill>
                            <a:srgbClr val="00B050"/>
                          </a:solidFill>
                          <a:latin typeface="Tahoma" panose="020B0604030504040204" pitchFamily="34" charset="0"/>
                          <a:ea typeface="Tahoma" panose="020B0604030504040204" pitchFamily="34" charset="0"/>
                          <a:cs typeface="Tahoma" panose="020B0604030504040204" pitchFamily="34" charset="0"/>
                        </a:rPr>
                        <a:t>Play hockey games against others. </a:t>
                      </a:r>
                    </a:p>
                    <a:p>
                      <a:r>
                        <a:rPr lang="en-GB" sz="1800" b="0" i="0" u="none" strike="noStrike" kern="1200" baseline="0" dirty="0">
                          <a:solidFill>
                            <a:schemeClr val="dk1"/>
                          </a:solidFill>
                          <a:highlight>
                            <a:srgbClr val="FFFF00"/>
                          </a:highlight>
                          <a:latin typeface="+mn-lt"/>
                          <a:ea typeface="+mn-ea"/>
                          <a:cs typeface="+mn-cs"/>
                        </a:rPr>
                        <a:t>	</a:t>
                      </a:r>
                    </a:p>
                    <a:p>
                      <a:pPr algn="ctr"/>
                      <a:endParaRPr lang="en-GB" sz="800" dirty="0">
                        <a:effectLst/>
                        <a:highlight>
                          <a:srgbClr val="FFFF00"/>
                        </a:highligh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nSpc>
                          <a:spcPct val="107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Confidently pass accurately.</a:t>
                      </a:r>
                    </a:p>
                    <a:p>
                      <a:pPr>
                        <a:lnSpc>
                          <a:spcPct val="107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Choose when to dribble, when to pass, and when to</a:t>
                      </a:r>
                    </a:p>
                    <a:p>
                      <a:pPr>
                        <a:lnSpc>
                          <a:spcPct val="107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shoot.</a:t>
                      </a:r>
                    </a:p>
                    <a:p>
                      <a:pPr>
                        <a:lnSpc>
                          <a:spcPct val="107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Defend in a team.</a:t>
                      </a:r>
                    </a:p>
                    <a:p>
                      <a:pPr>
                        <a:lnSpc>
                          <a:spcPct val="107000"/>
                        </a:lnSpc>
                        <a:spcAft>
                          <a:spcPts val="0"/>
                        </a:spcAft>
                      </a:pPr>
                      <a:endPar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Compete in small-sided games.</a:t>
                      </a:r>
                    </a:p>
                    <a:p>
                      <a:pPr>
                        <a:lnSpc>
                          <a:spcPct val="107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Mark a player to stop them from getting the ball.</a:t>
                      </a:r>
                    </a:p>
                    <a:p>
                      <a:pPr>
                        <a:lnSpc>
                          <a:spcPct val="107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rPr>
                        <a:t>Decide on ways to defend in games.</a:t>
                      </a:r>
                    </a:p>
                  </a:txBody>
                  <a:tcPr marL="68580" marR="68580" marT="0" marB="0"/>
                </a:tc>
                <a:tc>
                  <a:txBody>
                    <a:bodyPr/>
                    <a:lstStyle/>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Pass the ball to keep possession in game situations.</a:t>
                      </a:r>
                    </a:p>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Dribble the ball whilst under pressure.</a:t>
                      </a:r>
                    </a:p>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Apply defending principles in games. </a:t>
                      </a:r>
                    </a:p>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Compete in games. </a:t>
                      </a:r>
                    </a:p>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Apply attacking principles in games.</a:t>
                      </a:r>
                    </a:p>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 </a:t>
                      </a:r>
                    </a:p>
                    <a:p>
                      <a:pPr>
                        <a:lnSpc>
                          <a:spcPct val="107000"/>
                        </a:lnSpc>
                        <a:spcAft>
                          <a:spcPts val="0"/>
                        </a:spcAft>
                      </a:pPr>
                      <a:r>
                        <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rPr>
                        <a:t>Understand the positions and roles of individuals in team games.</a:t>
                      </a:r>
                    </a:p>
                  </a:txBody>
                  <a:tcPr marL="68580" marR="68580" marT="0" marB="0"/>
                </a:tc>
                <a:extLst>
                  <a:ext uri="{0D108BD9-81ED-4DB2-BD59-A6C34878D82A}">
                    <a16:rowId xmlns:a16="http://schemas.microsoft.com/office/drawing/2014/main" val="1576507716"/>
                  </a:ext>
                </a:extLst>
              </a:tr>
              <a:tr h="655989">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pPr algn="ctr">
                        <a:lnSpc>
                          <a:spcPct val="115000"/>
                        </a:lnSpc>
                        <a:spcAft>
                          <a:spcPts val="0"/>
                        </a:spcAft>
                      </a:pPr>
                      <a:r>
                        <a:rPr lang="en-GB" sz="800" dirty="0">
                          <a:solidFill>
                            <a:srgbClr val="00B050"/>
                          </a:solidFill>
                          <a:effectLst/>
                          <a:latin typeface="Tahoma" panose="020B0604030504040204" pitchFamily="34" charset="0"/>
                          <a:ea typeface="Tahoma" panose="020B0604030504040204" pitchFamily="34" charset="0"/>
                          <a:cs typeface="Tahoma" panose="020B0604030504040204" pitchFamily="34" charset="0"/>
                        </a:rPr>
                        <a:t>Opposition • Passing •Dribbling • Shoot</a:t>
                      </a:r>
                    </a:p>
                    <a:p>
                      <a:pPr algn="ctr">
                        <a:lnSpc>
                          <a:spcPct val="115000"/>
                        </a:lnSpc>
                        <a:spcAft>
                          <a:spcPts val="0"/>
                        </a:spcAft>
                      </a:pPr>
                      <a:r>
                        <a:rPr lang="en-GB" sz="800" dirty="0">
                          <a:solidFill>
                            <a:srgbClr val="00B050"/>
                          </a:solidFill>
                          <a:effectLst/>
                          <a:latin typeface="Tahoma" panose="020B0604030504040204" pitchFamily="34" charset="0"/>
                          <a:ea typeface="Tahoma" panose="020B0604030504040204" pitchFamily="34" charset="0"/>
                          <a:cs typeface="Tahoma" panose="020B0604030504040204" pitchFamily="34" charset="0"/>
                        </a:rPr>
                        <a:t>• Stick • Control • Teamwork • Direction • Decision Making • Aim  • Turn • Stop • Possession • Speed</a:t>
                      </a:r>
                    </a:p>
                    <a:p>
                      <a:pPr algn="ctr">
                        <a:lnSpc>
                          <a:spcPct val="115000"/>
                        </a:lnSpc>
                        <a:spcAft>
                          <a:spcPts val="0"/>
                        </a:spcAft>
                      </a:pPr>
                      <a:r>
                        <a:rPr lang="en-GB" sz="800" dirty="0">
                          <a:solidFill>
                            <a:srgbClr val="00B050"/>
                          </a:solidFill>
                          <a:effectLst/>
                          <a:latin typeface="Tahoma" panose="020B0604030504040204" pitchFamily="34" charset="0"/>
                          <a:ea typeface="Tahoma" panose="020B0604030504040204" pitchFamily="34" charset="0"/>
                          <a:cs typeface="Tahoma" panose="020B0604030504040204" pitchFamily="34" charset="0"/>
                        </a:rPr>
                        <a:t>• Slap pass • Push pass • Attack • Defence</a:t>
                      </a:r>
                      <a:endParaRPr lang="en-GB" sz="800" dirty="0">
                        <a:solidFill>
                          <a:srgbClr val="00B050"/>
                        </a:solidFill>
                        <a:effectLst/>
                        <a:highlight>
                          <a:srgbClr val="FFFF00"/>
                        </a:highligh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endParaRPr lang="en-GB" sz="800">
                        <a:solidFill>
                          <a:srgbClr val="FF0000"/>
                        </a:solidFill>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r>
                        <a:rPr lang="en-GB" sz="800">
                          <a:solidFill>
                            <a:srgbClr val="FFC000"/>
                          </a:solidFill>
                          <a:latin typeface="Tahoma" panose="020B0604030504040204" pitchFamily="34" charset="0"/>
                          <a:ea typeface="Tahoma" panose="020B0604030504040204" pitchFamily="34" charset="0"/>
                          <a:cs typeface="Tahoma" panose="020B0604030504040204" pitchFamily="34" charset="0"/>
                        </a:rPr>
                        <a:t>Indian Dribble • Close • Cover • Mark • Block • Slap Pass • Decision Making • Possession • Principles • Evaluate • Watch • Explore</a:t>
                      </a:r>
                      <a:endParaRPr lang="en-GB" sz="80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a:solidFill>
                            <a:srgbClr val="7030A0"/>
                          </a:solidFill>
                          <a:latin typeface="Tahoma" panose="020B0604030504040204" pitchFamily="34" charset="0"/>
                          <a:ea typeface="Tahoma" panose="020B0604030504040204" pitchFamily="34" charset="0"/>
                          <a:cs typeface="Tahoma" panose="020B0604030504040204" pitchFamily="34" charset="0"/>
                        </a:rPr>
                        <a:t> • Indian Dribbling • Close down • Cover • Track • Block • Slap Pass • Decision Making • Possession • Principles • Evaluate • Discuss • Explore</a:t>
                      </a:r>
                      <a:endParaRPr lang="en-GB" sz="800">
                        <a:solidFill>
                          <a:srgbClr val="7030A0"/>
                        </a:solidFill>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3823981714"/>
                  </a:ext>
                </a:extLst>
              </a:tr>
              <a:tr h="1647107">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Dodgeball </a:t>
                      </a:r>
                    </a:p>
                  </a:txBody>
                  <a:tcPr marL="23581" marR="23581" marT="0" marB="0" anchor="ctr"/>
                </a:tc>
                <a:tc>
                  <a:txBody>
                    <a:bodyPr/>
                    <a:lstStyle/>
                    <a:p>
                      <a:endParaRPr lang="en-GB" sz="800" b="0" i="0" u="none" strike="noStrike" kern="1200" baseline="0" dirty="0">
                        <a:solidFill>
                          <a:srgbClr val="00B050"/>
                        </a:solidFill>
                        <a:latin typeface="Tahoma" panose="020B0604030504040204" pitchFamily="34" charset="0"/>
                        <a:ea typeface="Tahoma" panose="020B0604030504040204" pitchFamily="34" charset="0"/>
                        <a:cs typeface="Tahoma" panose="020B0604030504040204" pitchFamily="34" charset="0"/>
                      </a:endParaRPr>
                    </a:p>
                    <a:p>
                      <a:r>
                        <a:rPr lang="en-GB" sz="800" b="0" i="0" u="none" strike="noStrike" kern="1200" baseline="0" dirty="0">
                          <a:solidFill>
                            <a:srgbClr val="00B050"/>
                          </a:solidFill>
                          <a:latin typeface="Tahoma" panose="020B0604030504040204" pitchFamily="34" charset="0"/>
                          <a:ea typeface="Tahoma" panose="020B0604030504040204" pitchFamily="34" charset="0"/>
                          <a:cs typeface="Tahoma" panose="020B0604030504040204" pitchFamily="34" charset="0"/>
                        </a:rPr>
                        <a:t>Throw the ball underarm. </a:t>
                      </a:r>
                    </a:p>
                    <a:p>
                      <a:endParaRPr lang="en-GB" sz="800" b="0" i="0" u="none" strike="noStrike" kern="1200" baseline="0" dirty="0">
                        <a:solidFill>
                          <a:srgbClr val="00B050"/>
                        </a:solidFill>
                        <a:latin typeface="Tahoma" panose="020B0604030504040204" pitchFamily="34" charset="0"/>
                        <a:ea typeface="Tahoma" panose="020B0604030504040204" pitchFamily="34" charset="0"/>
                        <a:cs typeface="Tahoma" panose="020B0604030504040204" pitchFamily="34" charset="0"/>
                      </a:endParaRPr>
                    </a:p>
                    <a:p>
                      <a:r>
                        <a:rPr lang="en-GB" sz="800" b="0" i="0" u="none" strike="noStrike" kern="1200" baseline="0" dirty="0">
                          <a:solidFill>
                            <a:srgbClr val="00B050"/>
                          </a:solidFill>
                          <a:latin typeface="Tahoma" panose="020B0604030504040204" pitchFamily="34" charset="0"/>
                          <a:ea typeface="Tahoma" panose="020B0604030504040204" pitchFamily="34" charset="0"/>
                          <a:cs typeface="Tahoma" panose="020B0604030504040204" pitchFamily="34" charset="0"/>
                        </a:rPr>
                        <a:t>Develop striking skills. </a:t>
                      </a:r>
                    </a:p>
                    <a:p>
                      <a:endParaRPr lang="en-GB" sz="800" b="0" i="0" u="none" strike="noStrike" kern="1200" baseline="0" dirty="0">
                        <a:solidFill>
                          <a:srgbClr val="00B050"/>
                        </a:solidFill>
                        <a:latin typeface="Tahoma" panose="020B0604030504040204" pitchFamily="34" charset="0"/>
                        <a:ea typeface="Tahoma" panose="020B0604030504040204" pitchFamily="34" charset="0"/>
                        <a:cs typeface="Tahoma" panose="020B0604030504040204" pitchFamily="34" charset="0"/>
                      </a:endParaRPr>
                    </a:p>
                    <a:p>
                      <a:r>
                        <a:rPr lang="en-GB" sz="800" b="0" i="0" u="none" strike="noStrike" kern="1200" baseline="0" dirty="0">
                          <a:solidFill>
                            <a:srgbClr val="00B050"/>
                          </a:solidFill>
                          <a:latin typeface="Tahoma" panose="020B0604030504040204" pitchFamily="34" charset="0"/>
                          <a:ea typeface="Tahoma" panose="020B0604030504040204" pitchFamily="34" charset="0"/>
                          <a:cs typeface="Tahoma" panose="020B0604030504040204" pitchFamily="34" charset="0"/>
                        </a:rPr>
                        <a:t>Move in different ways – at speed. </a:t>
                      </a:r>
                    </a:p>
                    <a:p>
                      <a:endParaRPr lang="en-GB" sz="800" b="0" i="0" u="none" strike="noStrike" kern="1200" baseline="0" dirty="0">
                        <a:solidFill>
                          <a:srgbClr val="00B050"/>
                        </a:solidFill>
                        <a:latin typeface="Tahoma" panose="020B0604030504040204" pitchFamily="34" charset="0"/>
                        <a:ea typeface="Tahoma" panose="020B0604030504040204" pitchFamily="34" charset="0"/>
                        <a:cs typeface="Tahoma" panose="020B0604030504040204" pitchFamily="34" charset="0"/>
                      </a:endParaRPr>
                    </a:p>
                    <a:p>
                      <a:r>
                        <a:rPr lang="en-GB" sz="800" b="0" i="0" u="none" strike="noStrike" kern="1200" baseline="0" dirty="0">
                          <a:solidFill>
                            <a:srgbClr val="00B050"/>
                          </a:solidFill>
                          <a:latin typeface="Tahoma" panose="020B0604030504040204" pitchFamily="34" charset="0"/>
                          <a:ea typeface="Tahoma" panose="020B0604030504040204" pitchFamily="34" charset="0"/>
                          <a:cs typeface="Tahoma" panose="020B0604030504040204" pitchFamily="34" charset="0"/>
                        </a:rPr>
                        <a:t>Catch a ball at different heights. </a:t>
                      </a:r>
                    </a:p>
                    <a:p>
                      <a:endParaRPr lang="en-GB" sz="800" b="0" i="0" u="none" strike="noStrike" kern="1200" baseline="0" dirty="0">
                        <a:solidFill>
                          <a:srgbClr val="00B050"/>
                        </a:solidFill>
                        <a:latin typeface="Tahoma" panose="020B0604030504040204" pitchFamily="34" charset="0"/>
                        <a:ea typeface="Tahoma" panose="020B0604030504040204" pitchFamily="34" charset="0"/>
                        <a:cs typeface="Tahoma" panose="020B0604030504040204" pitchFamily="34" charset="0"/>
                      </a:endParaRPr>
                    </a:p>
                    <a:p>
                      <a:r>
                        <a:rPr lang="en-GB" sz="800" b="0" i="0" u="none" strike="noStrike" kern="1200" baseline="0" dirty="0">
                          <a:solidFill>
                            <a:srgbClr val="00B050"/>
                          </a:solidFill>
                          <a:latin typeface="Tahoma" panose="020B0604030504040204" pitchFamily="34" charset="0"/>
                          <a:ea typeface="Tahoma" panose="020B0604030504040204" pitchFamily="34" charset="0"/>
                          <a:cs typeface="Tahoma" panose="020B0604030504040204" pitchFamily="34" charset="0"/>
                        </a:rPr>
                        <a:t>Use tactics to win games. </a:t>
                      </a:r>
                    </a:p>
                    <a:p>
                      <a:endParaRPr lang="en-GB" sz="800" b="0" i="0" u="none" strike="noStrike" kern="1200" baseline="0" dirty="0">
                        <a:solidFill>
                          <a:srgbClr val="00B050"/>
                        </a:solidFill>
                        <a:latin typeface="Tahoma" panose="020B0604030504040204" pitchFamily="34" charset="0"/>
                        <a:ea typeface="Tahoma" panose="020B0604030504040204" pitchFamily="34" charset="0"/>
                        <a:cs typeface="Tahoma" panose="020B0604030504040204" pitchFamily="34" charset="0"/>
                      </a:endParaRPr>
                    </a:p>
                    <a:p>
                      <a:r>
                        <a:rPr lang="en-GB" sz="800" b="0" i="0" u="none" strike="noStrike" kern="1200" baseline="0" dirty="0">
                          <a:solidFill>
                            <a:srgbClr val="00B050"/>
                          </a:solidFill>
                          <a:latin typeface="Tahoma" panose="020B0604030504040204" pitchFamily="34" charset="0"/>
                          <a:ea typeface="Tahoma" panose="020B0604030504040204" pitchFamily="34" charset="0"/>
                          <a:cs typeface="Tahoma" panose="020B0604030504040204" pitchFamily="34" charset="0"/>
                        </a:rPr>
                        <a:t>Participate in dodgeball games. </a:t>
                      </a:r>
                    </a:p>
                    <a:p>
                      <a:r>
                        <a:rPr lang="en-GB" sz="1800" b="0" i="0" u="none" strike="noStrike" kern="1200" baseline="0" dirty="0">
                          <a:solidFill>
                            <a:schemeClr val="dk1"/>
                          </a:solidFill>
                          <a:highlight>
                            <a:srgbClr val="FFFF00"/>
                          </a:highlight>
                          <a:latin typeface="+mn-lt"/>
                          <a:ea typeface="+mn-ea"/>
                          <a:cs typeface="+mn-cs"/>
                        </a:rPr>
                        <a:t>	</a:t>
                      </a:r>
                      <a:endParaRPr lang="en-GB" sz="800" dirty="0">
                        <a:effectLst/>
                        <a:highlight>
                          <a:srgbClr val="FFFF00"/>
                        </a:highligh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r>
                        <a:rPr lang="en-GB" sz="800" dirty="0">
                          <a:solidFill>
                            <a:srgbClr val="FFC000"/>
                          </a:solidFill>
                          <a:latin typeface="Tahoma" panose="020B0604030504040204" pitchFamily="34" charset="0"/>
                          <a:ea typeface="Tahoma" panose="020B0604030504040204" pitchFamily="34" charset="0"/>
                          <a:cs typeface="Tahoma" panose="020B0604030504040204" pitchFamily="34" charset="0"/>
                        </a:rPr>
                        <a:t>Throw a ball at a moving target. </a:t>
                      </a:r>
                    </a:p>
                    <a:p>
                      <a:endParaRPr lang="en-GB" sz="800" dirty="0">
                        <a:solidFill>
                          <a:srgbClr val="FFC000"/>
                        </a:solidFill>
                        <a:latin typeface="Tahoma" panose="020B0604030504040204" pitchFamily="34" charset="0"/>
                        <a:ea typeface="Tahoma" panose="020B0604030504040204" pitchFamily="34" charset="0"/>
                        <a:cs typeface="Tahoma" panose="020B0604030504040204" pitchFamily="34" charset="0"/>
                      </a:endParaRPr>
                    </a:p>
                    <a:p>
                      <a:r>
                        <a:rPr lang="en-GB" sz="800" dirty="0">
                          <a:solidFill>
                            <a:srgbClr val="FFC000"/>
                          </a:solidFill>
                          <a:latin typeface="Tahoma" panose="020B0604030504040204" pitchFamily="34" charset="0"/>
                          <a:ea typeface="Tahoma" panose="020B0604030504040204" pitchFamily="34" charset="0"/>
                          <a:cs typeface="Tahoma" panose="020B0604030504040204" pitchFamily="34" charset="0"/>
                        </a:rPr>
                        <a:t>Increase the pace of a side shot. </a:t>
                      </a:r>
                    </a:p>
                    <a:p>
                      <a:endParaRPr lang="en-GB" sz="800" dirty="0">
                        <a:solidFill>
                          <a:srgbClr val="FFC000"/>
                        </a:solidFill>
                        <a:latin typeface="Tahoma" panose="020B0604030504040204" pitchFamily="34" charset="0"/>
                        <a:ea typeface="Tahoma" panose="020B0604030504040204" pitchFamily="34" charset="0"/>
                        <a:cs typeface="Tahoma" panose="020B0604030504040204" pitchFamily="34" charset="0"/>
                      </a:endParaRPr>
                    </a:p>
                    <a:p>
                      <a:r>
                        <a:rPr lang="en-GB" sz="800" dirty="0">
                          <a:solidFill>
                            <a:srgbClr val="FFC000"/>
                          </a:solidFill>
                          <a:latin typeface="Tahoma" panose="020B0604030504040204" pitchFamily="34" charset="0"/>
                          <a:ea typeface="Tahoma" panose="020B0604030504040204" pitchFamily="34" charset="0"/>
                          <a:cs typeface="Tahoma" panose="020B0604030504040204" pitchFamily="34" charset="0"/>
                        </a:rPr>
                        <a:t>Play catching games. </a:t>
                      </a:r>
                    </a:p>
                    <a:p>
                      <a:endParaRPr lang="en-GB" sz="800" dirty="0">
                        <a:solidFill>
                          <a:srgbClr val="FFC000"/>
                        </a:solidFill>
                        <a:latin typeface="Tahoma" panose="020B0604030504040204" pitchFamily="34" charset="0"/>
                        <a:ea typeface="Tahoma" panose="020B0604030504040204" pitchFamily="34" charset="0"/>
                        <a:cs typeface="Tahoma" panose="020B0604030504040204" pitchFamily="34" charset="0"/>
                      </a:endParaRPr>
                    </a:p>
                    <a:p>
                      <a:r>
                        <a:rPr lang="en-GB" sz="800" dirty="0">
                          <a:solidFill>
                            <a:srgbClr val="FFC000"/>
                          </a:solidFill>
                          <a:latin typeface="Tahoma" panose="020B0604030504040204" pitchFamily="34" charset="0"/>
                          <a:ea typeface="Tahoma" panose="020B0604030504040204" pitchFamily="34" charset="0"/>
                          <a:cs typeface="Tahoma" panose="020B0604030504040204" pitchFamily="34" charset="0"/>
                        </a:rPr>
                        <a:t>Move quickly with control. </a:t>
                      </a:r>
                    </a:p>
                    <a:p>
                      <a:endParaRPr lang="en-GB" sz="800" dirty="0">
                        <a:solidFill>
                          <a:srgbClr val="FFC000"/>
                        </a:solidFill>
                        <a:latin typeface="Tahoma" panose="020B0604030504040204" pitchFamily="34" charset="0"/>
                        <a:ea typeface="Tahoma" panose="020B0604030504040204" pitchFamily="34" charset="0"/>
                        <a:cs typeface="Tahoma" panose="020B0604030504040204" pitchFamily="34" charset="0"/>
                      </a:endParaRPr>
                    </a:p>
                    <a:p>
                      <a:r>
                        <a:rPr lang="en-GB" sz="800" dirty="0">
                          <a:solidFill>
                            <a:srgbClr val="FFC000"/>
                          </a:solidFill>
                          <a:latin typeface="Tahoma" panose="020B0604030504040204" pitchFamily="34" charset="0"/>
                          <a:ea typeface="Tahoma" panose="020B0604030504040204" pitchFamily="34" charset="0"/>
                          <a:cs typeface="Tahoma" panose="020B0604030504040204" pitchFamily="34" charset="0"/>
                        </a:rPr>
                        <a:t>Participate in games fairly. </a:t>
                      </a:r>
                    </a:p>
                    <a:p>
                      <a:endParaRPr lang="en-GB" sz="800" dirty="0">
                        <a:solidFill>
                          <a:srgbClr val="FFC000"/>
                        </a:solidFill>
                        <a:latin typeface="Tahoma" panose="020B0604030504040204" pitchFamily="34" charset="0"/>
                        <a:ea typeface="Tahoma" panose="020B0604030504040204" pitchFamily="34" charset="0"/>
                        <a:cs typeface="Tahoma" panose="020B0604030504040204" pitchFamily="34" charset="0"/>
                      </a:endParaRPr>
                    </a:p>
                    <a:p>
                      <a:r>
                        <a:rPr lang="en-GB" sz="800" dirty="0">
                          <a:solidFill>
                            <a:srgbClr val="FFC000"/>
                          </a:solidFill>
                          <a:latin typeface="Tahoma" panose="020B0604030504040204" pitchFamily="34" charset="0"/>
                          <a:ea typeface="Tahoma" panose="020B0604030504040204" pitchFamily="34" charset="0"/>
                          <a:cs typeface="Tahoma" panose="020B0604030504040204" pitchFamily="34" charset="0"/>
                        </a:rPr>
                        <a:t>Use peer evaluation to discuss strategies and tactics and apply these to your own game.</a:t>
                      </a:r>
                      <a:endParaRPr lang="en-GB" sz="800" dirty="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r>
                        <a:rPr lang="en-GB" sz="800" dirty="0">
                          <a:solidFill>
                            <a:srgbClr val="7030A0"/>
                          </a:solidFill>
                          <a:latin typeface="Tahoma" panose="020B0604030504040204" pitchFamily="34" charset="0"/>
                          <a:ea typeface="Tahoma" panose="020B0604030504040204" pitchFamily="34" charset="0"/>
                          <a:cs typeface="Tahoma" panose="020B0604030504040204" pitchFamily="34" charset="0"/>
                        </a:rPr>
                        <a:t>Throw a ball with accuracy and pace. </a:t>
                      </a:r>
                    </a:p>
                    <a:p>
                      <a:endParaRPr lang="en-GB" sz="800" dirty="0">
                        <a:solidFill>
                          <a:srgbClr val="7030A0"/>
                        </a:solidFill>
                        <a:latin typeface="Tahoma" panose="020B0604030504040204" pitchFamily="34" charset="0"/>
                        <a:ea typeface="Tahoma" panose="020B0604030504040204" pitchFamily="34" charset="0"/>
                        <a:cs typeface="Tahoma" panose="020B0604030504040204" pitchFamily="34" charset="0"/>
                      </a:endParaRPr>
                    </a:p>
                    <a:p>
                      <a:r>
                        <a:rPr lang="en-GB" sz="800" dirty="0">
                          <a:solidFill>
                            <a:srgbClr val="7030A0"/>
                          </a:solidFill>
                          <a:latin typeface="Tahoma" panose="020B0604030504040204" pitchFamily="34" charset="0"/>
                          <a:ea typeface="Tahoma" panose="020B0604030504040204" pitchFamily="34" charset="0"/>
                          <a:cs typeface="Tahoma" panose="020B0604030504040204" pitchFamily="34" charset="0"/>
                        </a:rPr>
                        <a:t>Use the most appropriate throwing technique for the situation. </a:t>
                      </a:r>
                    </a:p>
                    <a:p>
                      <a:endParaRPr lang="en-GB" sz="800" dirty="0">
                        <a:solidFill>
                          <a:srgbClr val="7030A0"/>
                        </a:solidFill>
                        <a:latin typeface="Tahoma" panose="020B0604030504040204" pitchFamily="34" charset="0"/>
                        <a:ea typeface="Tahoma" panose="020B0604030504040204" pitchFamily="34" charset="0"/>
                        <a:cs typeface="Tahoma" panose="020B0604030504040204" pitchFamily="34" charset="0"/>
                      </a:endParaRPr>
                    </a:p>
                    <a:p>
                      <a:r>
                        <a:rPr lang="en-GB" sz="800" dirty="0">
                          <a:solidFill>
                            <a:srgbClr val="7030A0"/>
                          </a:solidFill>
                          <a:latin typeface="Tahoma" panose="020B0604030504040204" pitchFamily="34" charset="0"/>
                          <a:ea typeface="Tahoma" panose="020B0604030504040204" pitchFamily="34" charset="0"/>
                          <a:cs typeface="Tahoma" panose="020B0604030504040204" pitchFamily="34" charset="0"/>
                        </a:rPr>
                        <a:t>Catch a ball at different heights and speed. </a:t>
                      </a:r>
                    </a:p>
                    <a:p>
                      <a:endParaRPr lang="en-GB" sz="800" dirty="0">
                        <a:solidFill>
                          <a:srgbClr val="7030A0"/>
                        </a:solidFill>
                        <a:latin typeface="Tahoma" panose="020B0604030504040204" pitchFamily="34" charset="0"/>
                        <a:ea typeface="Tahoma" panose="020B0604030504040204" pitchFamily="34" charset="0"/>
                        <a:cs typeface="Tahoma" panose="020B0604030504040204" pitchFamily="34" charset="0"/>
                      </a:endParaRPr>
                    </a:p>
                    <a:p>
                      <a:r>
                        <a:rPr lang="en-GB" sz="800" dirty="0">
                          <a:solidFill>
                            <a:srgbClr val="7030A0"/>
                          </a:solidFill>
                          <a:latin typeface="Tahoma" panose="020B0604030504040204" pitchFamily="34" charset="0"/>
                          <a:ea typeface="Tahoma" panose="020B0604030504040204" pitchFamily="34" charset="0"/>
                          <a:cs typeface="Tahoma" panose="020B0604030504040204" pitchFamily="34" charset="0"/>
                        </a:rPr>
                        <a:t>Dodge a ball by jumping, galloping and jockeying. </a:t>
                      </a:r>
                    </a:p>
                    <a:p>
                      <a:endParaRPr lang="en-GB" sz="800" dirty="0">
                        <a:solidFill>
                          <a:srgbClr val="7030A0"/>
                        </a:solidFill>
                        <a:latin typeface="Tahoma" panose="020B0604030504040204" pitchFamily="34" charset="0"/>
                        <a:ea typeface="Tahoma" panose="020B0604030504040204" pitchFamily="34" charset="0"/>
                        <a:cs typeface="Tahoma" panose="020B0604030504040204" pitchFamily="34" charset="0"/>
                      </a:endParaRPr>
                    </a:p>
                    <a:p>
                      <a:r>
                        <a:rPr lang="en-GB" sz="800" dirty="0">
                          <a:solidFill>
                            <a:srgbClr val="7030A0"/>
                          </a:solidFill>
                          <a:latin typeface="Tahoma" panose="020B0604030504040204" pitchFamily="34" charset="0"/>
                          <a:ea typeface="Tahoma" panose="020B0604030504040204" pitchFamily="34" charset="0"/>
                          <a:cs typeface="Tahoma" panose="020B0604030504040204" pitchFamily="34" charset="0"/>
                        </a:rPr>
                        <a:t>Participate in competitive games. </a:t>
                      </a:r>
                    </a:p>
                    <a:p>
                      <a:endParaRPr lang="en-GB" sz="800" dirty="0">
                        <a:solidFill>
                          <a:srgbClr val="7030A0"/>
                        </a:solidFill>
                        <a:latin typeface="Tahoma" panose="020B0604030504040204" pitchFamily="34" charset="0"/>
                        <a:ea typeface="Tahoma" panose="020B0604030504040204" pitchFamily="34" charset="0"/>
                        <a:cs typeface="Tahoma" panose="020B0604030504040204" pitchFamily="34" charset="0"/>
                      </a:endParaRPr>
                    </a:p>
                    <a:p>
                      <a:r>
                        <a:rPr lang="en-GB" sz="800" dirty="0">
                          <a:solidFill>
                            <a:srgbClr val="7030A0"/>
                          </a:solidFill>
                          <a:latin typeface="Tahoma" panose="020B0604030504040204" pitchFamily="34" charset="0"/>
                          <a:ea typeface="Tahoma" panose="020B0604030504040204" pitchFamily="34" charset="0"/>
                          <a:cs typeface="Tahoma" panose="020B0604030504040204" pitchFamily="34" charset="0"/>
                        </a:rPr>
                        <a:t>Discuss and apply tactics in games</a:t>
                      </a:r>
                      <a:endPar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extLst>
                  <a:ext uri="{0D108BD9-81ED-4DB2-BD59-A6C34878D82A}">
                    <a16:rowId xmlns:a16="http://schemas.microsoft.com/office/drawing/2014/main" val="91534222"/>
                  </a:ext>
                </a:extLst>
              </a:tr>
              <a:tr h="860165">
                <a:tc>
                  <a:txBody>
                    <a:bodyPr/>
                    <a:lstStyle/>
                    <a:p>
                      <a:pPr algn="ctr">
                        <a:lnSpc>
                          <a:spcPct val="115000"/>
                        </a:lnSpc>
                        <a:spcAft>
                          <a:spcPts val="0"/>
                        </a:spcAft>
                      </a:pPr>
                      <a:r>
                        <a:rPr lang="en-GB" sz="800">
                          <a:effectLst/>
                          <a:latin typeface="Tahoma" panose="020B0604030504040204" pitchFamily="34" charset="0"/>
                          <a:ea typeface="Tahoma" panose="020B0604030504040204" pitchFamily="34" charset="0"/>
                          <a:cs typeface="Tahoma" panose="020B0604030504040204" pitchFamily="34" charset="0"/>
                        </a:rPr>
                        <a:t>Key Vocabulary</a:t>
                      </a:r>
                    </a:p>
                  </a:txBody>
                  <a:tcPr marL="23581" marR="23581" marT="0" marB="0" anchor="ctr"/>
                </a:tc>
                <a:tc>
                  <a:txBody>
                    <a:bodyPr/>
                    <a:lstStyle/>
                    <a:p>
                      <a:r>
                        <a:rPr lang="en-GB" sz="800" b="0" i="0" u="none" strike="noStrike" kern="1200" baseline="0" dirty="0">
                          <a:solidFill>
                            <a:schemeClr val="dk1"/>
                          </a:solidFill>
                          <a:latin typeface="Tahoma" panose="020B0604030504040204" pitchFamily="34" charset="0"/>
                          <a:ea typeface="Tahoma" panose="020B0604030504040204" pitchFamily="34" charset="0"/>
                          <a:cs typeface="Tahoma" panose="020B0604030504040204" pitchFamily="34" charset="0"/>
                        </a:rPr>
                        <a:t>	</a:t>
                      </a:r>
                    </a:p>
                    <a:p>
                      <a:pPr algn="ctr">
                        <a:lnSpc>
                          <a:spcPct val="115000"/>
                        </a:lnSpc>
                        <a:spcAft>
                          <a:spcPts val="0"/>
                        </a:spcAft>
                      </a:pPr>
                      <a:r>
                        <a:rPr lang="en-GB" sz="800" dirty="0">
                          <a:solidFill>
                            <a:srgbClr val="00B050"/>
                          </a:solidFill>
                          <a:effectLst/>
                          <a:latin typeface="Tahoma" panose="020B0604030504040204" pitchFamily="34" charset="0"/>
                          <a:ea typeface="Tahoma" panose="020B0604030504040204" pitchFamily="34" charset="0"/>
                          <a:cs typeface="Tahoma" panose="020B0604030504040204" pitchFamily="34" charset="0"/>
                        </a:rPr>
                        <a:t>Accuracy • Aim • Control • Space • React • Target</a:t>
                      </a:r>
                    </a:p>
                    <a:p>
                      <a:pPr algn="ctr">
                        <a:lnSpc>
                          <a:spcPct val="115000"/>
                        </a:lnSpc>
                        <a:spcAft>
                          <a:spcPts val="0"/>
                        </a:spcAft>
                      </a:pPr>
                      <a:r>
                        <a:rPr lang="en-GB" sz="800" dirty="0">
                          <a:solidFill>
                            <a:srgbClr val="00B050"/>
                          </a:solidFill>
                          <a:effectLst/>
                          <a:latin typeface="Tahoma" panose="020B0604030504040204" pitchFamily="34" charset="0"/>
                          <a:ea typeface="Tahoma" panose="020B0604030504040204" pitchFamily="34" charset="0"/>
                          <a:cs typeface="Tahoma" panose="020B0604030504040204" pitchFamily="34" charset="0"/>
                        </a:rPr>
                        <a:t>• Teamwork • Strike • Compete • Dodge • Pass • Overarm • Speed • Duck • Movement •</a:t>
                      </a:r>
                    </a:p>
                    <a:p>
                      <a:pPr algn="ctr">
                        <a:lnSpc>
                          <a:spcPct val="115000"/>
                        </a:lnSpc>
                        <a:spcAft>
                          <a:spcPts val="0"/>
                        </a:spcAft>
                      </a:pPr>
                      <a:r>
                        <a:rPr lang="en-GB" sz="800" dirty="0">
                          <a:solidFill>
                            <a:srgbClr val="00B050"/>
                          </a:solidFill>
                          <a:effectLst/>
                          <a:latin typeface="Tahoma" panose="020B0604030504040204" pitchFamily="34" charset="0"/>
                          <a:ea typeface="Tahoma" panose="020B0604030504040204" pitchFamily="34" charset="0"/>
                          <a:cs typeface="Tahoma" panose="020B0604030504040204" pitchFamily="34" charset="0"/>
                        </a:rPr>
                        <a:t>Underarm</a:t>
                      </a:r>
                      <a:endParaRPr lang="en-GB" sz="800" dirty="0">
                        <a:solidFill>
                          <a:srgbClr val="00B050"/>
                        </a:solidFill>
                        <a:effectLst/>
                        <a:highlight>
                          <a:srgbClr val="FFFF00"/>
                        </a:highligh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dirty="0">
                          <a:solidFill>
                            <a:srgbClr val="FFC000"/>
                          </a:solidFill>
                          <a:latin typeface="Tahoma" panose="020B0604030504040204" pitchFamily="34" charset="0"/>
                          <a:ea typeface="Tahoma" panose="020B0604030504040204" pitchFamily="34" charset="0"/>
                          <a:cs typeface="Tahoma" panose="020B0604030504040204" pitchFamily="34" charset="0"/>
                        </a:rPr>
                        <a:t>• Communicate • Accelerate • Accurate • Side shot • Defend • Agility • Balance • Coordinate • React • Attack</a:t>
                      </a:r>
                      <a:endParaRPr lang="en-GB" sz="800" dirty="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tc>
                  <a:txBody>
                    <a:bodyPr/>
                    <a:lstStyle/>
                    <a:p>
                      <a:pPr algn="ctr">
                        <a:lnSpc>
                          <a:spcPct val="115000"/>
                        </a:lnSpc>
                        <a:spcAft>
                          <a:spcPts val="0"/>
                        </a:spcAft>
                      </a:pPr>
                      <a:r>
                        <a:rPr lang="en-GB" sz="800" dirty="0">
                          <a:solidFill>
                            <a:srgbClr val="7030A0"/>
                          </a:solidFill>
                          <a:latin typeface="Tahoma" panose="020B0604030504040204" pitchFamily="34" charset="0"/>
                          <a:ea typeface="Tahoma" panose="020B0604030504040204" pitchFamily="34" charset="0"/>
                          <a:cs typeface="Tahoma" panose="020B0604030504040204" pitchFamily="34" charset="0"/>
                        </a:rPr>
                        <a:t>• Communicate • Accelerate • Accurate • Side shot • Track • Strike • Agility • Balance • Coordinate • React • Attack &amp; defend</a:t>
                      </a:r>
                      <a:endParaRPr lang="en-GB" sz="800" dirty="0">
                        <a:solidFill>
                          <a:srgbClr val="7030A0"/>
                        </a:solidFill>
                        <a:effectLst/>
                        <a:latin typeface="Tahoma" panose="020B0604030504040204" pitchFamily="34" charset="0"/>
                        <a:ea typeface="Tahoma" panose="020B0604030504040204" pitchFamily="34" charset="0"/>
                        <a:cs typeface="Tahoma" panose="020B0604030504040204" pitchFamily="34" charset="0"/>
                      </a:endParaRPr>
                    </a:p>
                  </a:txBody>
                  <a:tcPr marL="23581" marR="23581" marT="0" marB="0" anchor="ctr"/>
                </a:tc>
                <a:extLst>
                  <a:ext uri="{0D108BD9-81ED-4DB2-BD59-A6C34878D82A}">
                    <a16:rowId xmlns:a16="http://schemas.microsoft.com/office/drawing/2014/main" val="2792791123"/>
                  </a:ext>
                </a:extLst>
              </a:tr>
            </a:tbl>
          </a:graphicData>
        </a:graphic>
      </p:graphicFrame>
      <p:sp>
        <p:nvSpPr>
          <p:cNvPr id="8" name="TextBox 7">
            <a:extLst>
              <a:ext uri="{FF2B5EF4-FFF2-40B4-BE49-F238E27FC236}">
                <a16:creationId xmlns:a16="http://schemas.microsoft.com/office/drawing/2014/main" id="{78FD9354-8927-41E8-A48E-37DBF6C91B20}"/>
              </a:ext>
            </a:extLst>
          </p:cNvPr>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3"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10" name="TextBox 9">
            <a:extLst>
              <a:ext uri="{FF2B5EF4-FFF2-40B4-BE49-F238E27FC236}">
                <a16:creationId xmlns:a16="http://schemas.microsoft.com/office/drawing/2014/main" id="{5E149B8A-3644-4D5A-99DB-C11035A9E75B}"/>
              </a:ext>
            </a:extLst>
          </p:cNvPr>
          <p:cNvSpPr txBox="1"/>
          <p:nvPr/>
        </p:nvSpPr>
        <p:spPr>
          <a:xfrm>
            <a:off x="6762751" y="563179"/>
            <a:ext cx="2110734" cy="338554"/>
          </a:xfrm>
          <a:prstGeom prst="rect">
            <a:avLst/>
          </a:prstGeom>
          <a:noFill/>
        </p:spPr>
        <p:txBody>
          <a:bodyPr wrap="square" lIns="91440" tIns="45720" rIns="91440" bIns="45720" rtlCol="0" anchor="t">
            <a:spAutoFit/>
          </a:bodyPr>
          <a:lstStyle/>
          <a:p>
            <a:pPr algn="r"/>
            <a:r>
              <a:rPr lang="en-GB" sz="1600" b="1">
                <a:solidFill>
                  <a:schemeClr val="tx2"/>
                </a:solidFill>
                <a:latin typeface="Tahoma"/>
                <a:ea typeface="Tahoma"/>
                <a:cs typeface="Tahoma"/>
                <a:hlinkClick r:id="rId4" action="ppaction://hlinksldjump">
                  <a:extLst>
                    <a:ext uri="{A12FA001-AC4F-418D-AE19-62706E023703}">
                      <ahyp:hlinkClr xmlns:ahyp="http://schemas.microsoft.com/office/drawing/2018/hyperlinkcolor" val="tx"/>
                    </a:ext>
                  </a:extLst>
                </a:hlinkClick>
              </a:rPr>
              <a:t>P.E Home</a:t>
            </a:r>
            <a:endParaRPr lang="en-GB" sz="1600" b="1">
              <a:solidFill>
                <a:schemeClr val="tx2"/>
              </a:solidFill>
              <a:latin typeface="Tahoma"/>
              <a:ea typeface="Tahoma"/>
              <a:cs typeface="Tahoma"/>
            </a:endParaRPr>
          </a:p>
        </p:txBody>
      </p:sp>
    </p:spTree>
    <p:extLst>
      <p:ext uri="{BB962C8B-B14F-4D97-AF65-F5344CB8AC3E}">
        <p14:creationId xmlns:p14="http://schemas.microsoft.com/office/powerpoint/2010/main" val="3999517365"/>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66873" y="404663"/>
            <a:ext cx="950912" cy="943335"/>
          </a:xfrm>
          <a:prstGeom prst="rect">
            <a:avLst/>
          </a:prstGeom>
        </p:spPr>
      </p:pic>
      <p:sp>
        <p:nvSpPr>
          <p:cNvPr id="6" name="TextBox 5"/>
          <p:cNvSpPr txBox="1"/>
          <p:nvPr/>
        </p:nvSpPr>
        <p:spPr>
          <a:xfrm>
            <a:off x="1317784" y="476672"/>
            <a:ext cx="6134535" cy="1200329"/>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Spiritual, Moral, Social &amp; Cultural Development</a:t>
            </a:r>
          </a:p>
        </p:txBody>
      </p:sp>
      <p:sp>
        <p:nvSpPr>
          <p:cNvPr id="7" name="TextBox 6"/>
          <p:cNvSpPr txBox="1"/>
          <p:nvPr/>
        </p:nvSpPr>
        <p:spPr>
          <a:xfrm>
            <a:off x="236712" y="2708919"/>
            <a:ext cx="8223720" cy="1615827"/>
          </a:xfrm>
          <a:prstGeom prst="rect">
            <a:avLst/>
          </a:prstGeom>
          <a:noFill/>
        </p:spPr>
        <p:txBody>
          <a:bodyPr wrap="square" rtlCol="0">
            <a:spAutoFit/>
          </a:bodyPr>
          <a:lstStyle/>
          <a:p>
            <a:pPr>
              <a:lnSpc>
                <a:spcPct val="150000"/>
              </a:lnSpc>
            </a:pPr>
            <a:r>
              <a:rPr lang="en-GB" sz="2200">
                <a:solidFill>
                  <a:srgbClr val="002060"/>
                </a:solidFill>
                <a:latin typeface="Tahoma" panose="020B0604030504040204" pitchFamily="34" charset="0"/>
                <a:ea typeface="Tahoma" panose="020B0604030504040204" pitchFamily="34" charset="0"/>
                <a:cs typeface="Tahoma" panose="020B0604030504040204" pitchFamily="34" charset="0"/>
                <a:hlinkClick r:id="rId4" action="ppaction://hlinksldjump"/>
              </a:rPr>
              <a:t>Assemblies and Collective Worship</a:t>
            </a:r>
            <a:r>
              <a:rPr lang="en-GB" sz="2200">
                <a:solidFill>
                  <a:srgbClr val="002060"/>
                </a:solidFill>
                <a:latin typeface="Tahoma" panose="020B0604030504040204" pitchFamily="34" charset="0"/>
                <a:ea typeface="Tahoma" panose="020B0604030504040204" pitchFamily="34" charset="0"/>
                <a:cs typeface="Tahoma" panose="020B0604030504040204" pitchFamily="34" charset="0"/>
              </a:rPr>
              <a:t> including weekly </a:t>
            </a:r>
            <a:r>
              <a:rPr lang="en-GB" sz="2200">
                <a:solidFill>
                  <a:srgbClr val="002060"/>
                </a:solidFill>
                <a:latin typeface="Tahoma" panose="020B0604030504040204" pitchFamily="34" charset="0"/>
                <a:ea typeface="Tahoma" panose="020B0604030504040204" pitchFamily="34" charset="0"/>
                <a:cs typeface="Tahoma" panose="020B0604030504040204" pitchFamily="34" charset="0"/>
                <a:hlinkClick r:id="rId5" action="ppaction://hlinksldjump"/>
              </a:rPr>
              <a:t>Circle Time</a:t>
            </a:r>
            <a:endParaRPr lang="en-GB" sz="22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2200">
                <a:solidFill>
                  <a:srgbClr val="002060"/>
                </a:solidFill>
                <a:latin typeface="Tahoma" panose="020B0604030504040204" pitchFamily="34" charset="0"/>
                <a:ea typeface="Tahoma" panose="020B0604030504040204" pitchFamily="34" charset="0"/>
                <a:cs typeface="Tahoma" panose="020B0604030504040204" pitchFamily="34" charset="0"/>
                <a:hlinkClick r:id="rId6" action="ppaction://hlinksldjump"/>
              </a:rPr>
              <a:t>Religious Education</a:t>
            </a:r>
            <a:endParaRPr lang="en-GB" sz="22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2200">
                <a:solidFill>
                  <a:srgbClr val="002060"/>
                </a:solidFill>
                <a:latin typeface="Tahoma" panose="020B0604030504040204" pitchFamily="34" charset="0"/>
                <a:ea typeface="Tahoma" panose="020B0604030504040204" pitchFamily="34" charset="0"/>
                <a:cs typeface="Tahoma" panose="020B0604030504040204" pitchFamily="34" charset="0"/>
                <a:hlinkClick r:id="rId7" action="ppaction://hlinksldjump"/>
              </a:rPr>
              <a:t>Personal, Social, Health &amp; Economic Education</a:t>
            </a:r>
            <a:endParaRPr lang="en-GB" sz="2200">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236712" y="1897939"/>
            <a:ext cx="7575648" cy="331694"/>
          </a:xfrm>
          <a:prstGeom prst="rect">
            <a:avLst/>
          </a:prstGeom>
          <a:noFill/>
          <a:ln>
            <a:solidFill>
              <a:schemeClr val="accent1"/>
            </a:solidFill>
          </a:ln>
        </p:spPr>
        <p:txBody>
          <a:bodyPr wrap="square" rtlCol="0">
            <a:spAutoFit/>
          </a:bodyPr>
          <a:lstStyle/>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Our SMSC Co-ordinator is Mrs Kavita Tansley</a:t>
            </a:r>
          </a:p>
        </p:txBody>
      </p:sp>
      <p:sp>
        <p:nvSpPr>
          <p:cNvPr id="10" name="TextBox 9"/>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8"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504590597"/>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66873" y="404663"/>
            <a:ext cx="950912" cy="943335"/>
          </a:xfrm>
          <a:prstGeom prst="rect">
            <a:avLst/>
          </a:prstGeom>
        </p:spPr>
      </p:pic>
      <p:sp>
        <p:nvSpPr>
          <p:cNvPr id="6" name="TextBox 5"/>
          <p:cNvSpPr txBox="1"/>
          <p:nvPr/>
        </p:nvSpPr>
        <p:spPr>
          <a:xfrm>
            <a:off x="1317784" y="284455"/>
            <a:ext cx="6134535" cy="1200329"/>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Assemblies and</a:t>
            </a:r>
            <a:b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br>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Collective Worship</a:t>
            </a:r>
          </a:p>
        </p:txBody>
      </p:sp>
      <p:sp>
        <p:nvSpPr>
          <p:cNvPr id="7" name="TextBox 6"/>
          <p:cNvSpPr txBox="1"/>
          <p:nvPr/>
        </p:nvSpPr>
        <p:spPr>
          <a:xfrm>
            <a:off x="253344" y="1916832"/>
            <a:ext cx="8423111" cy="4616648"/>
          </a:xfrm>
          <a:prstGeom prst="rect">
            <a:avLst/>
          </a:prstGeom>
          <a:noFill/>
        </p:spPr>
        <p:txBody>
          <a:bodyPr wrap="square" rtlCol="0">
            <a:spAutoFit/>
          </a:bodyPr>
          <a:lstStyle/>
          <a:p>
            <a:pPr>
              <a:lnSpc>
                <a:spcPct val="150000"/>
              </a:lnSpc>
            </a:pPr>
            <a: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t>Assembly is the act of coming together in one place.</a:t>
            </a:r>
          </a:p>
          <a:p>
            <a:pPr>
              <a:lnSpc>
                <a:spcPct val="150000"/>
              </a:lnSpc>
            </a:pPr>
            <a: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t>Collective Worship, which occurs within Assembly, is a special moment at which pupils reflect and give thanks.  </a:t>
            </a:r>
          </a:p>
          <a:p>
            <a:pPr>
              <a:lnSpc>
                <a:spcPct val="150000"/>
              </a:lnSpc>
            </a:pPr>
            <a:endParaRPr lang="en-GB" sz="14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t>By law, children must engage in Collective Worship every day.  Over each school term, this must mostly be wholly or mainly of a broadly Christian character.  This means that assemblies will reflect the broad traditions of the Christian belief without following the distinctive ways of any particular denomination.  </a:t>
            </a:r>
          </a:p>
          <a:p>
            <a:pPr>
              <a:lnSpc>
                <a:spcPct val="150000"/>
              </a:lnSpc>
            </a:pPr>
            <a:endParaRPr lang="en-GB" sz="14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1400" err="1">
                <a:solidFill>
                  <a:srgbClr val="002060"/>
                </a:solidFill>
                <a:latin typeface="Tahoma" panose="020B0604030504040204" pitchFamily="34" charset="0"/>
                <a:ea typeface="Tahoma" panose="020B0604030504040204" pitchFamily="34" charset="0"/>
                <a:cs typeface="Tahoma" panose="020B0604030504040204" pitchFamily="34" charset="0"/>
              </a:rPr>
              <a:t>Muskham</a:t>
            </a:r>
            <a: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t> Primary School recognises that the majority of assemblies will meet the requirement for daily Collective Worship by considering spiritual and moral issues, allowing for the exploration of pupils’ beliefs, encouraging participation and response, the development of community spirit, the promotion of common ethos, shared values and the reinforcement of positive attitudes.  </a:t>
            </a:r>
          </a:p>
          <a:p>
            <a:pPr>
              <a:lnSpc>
                <a:spcPct val="150000"/>
              </a:lnSpc>
            </a:pPr>
            <a:endParaRPr lang="en-GB" sz="14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t>On Wednesdays, in place of whole school assembly, classes partake in </a:t>
            </a:r>
            <a:r>
              <a:rPr lang="en-GB" sz="1400">
                <a:solidFill>
                  <a:srgbClr val="002060"/>
                </a:solidFill>
                <a:latin typeface="Tahoma" panose="020B0604030504040204" pitchFamily="34" charset="0"/>
                <a:ea typeface="Tahoma" panose="020B0604030504040204" pitchFamily="34" charset="0"/>
                <a:cs typeface="Tahoma" panose="020B0604030504040204" pitchFamily="34" charset="0"/>
                <a:hlinkClick r:id="rId4" action="ppaction://hlinksldjump"/>
              </a:rPr>
              <a:t>Circle Time</a:t>
            </a:r>
            <a: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t>.  </a:t>
            </a:r>
          </a:p>
        </p:txBody>
      </p:sp>
      <p:sp>
        <p:nvSpPr>
          <p:cNvPr id="10" name="TextBox 9"/>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5"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8" name="TextBox 7"/>
          <p:cNvSpPr txBox="1"/>
          <p:nvPr/>
        </p:nvSpPr>
        <p:spPr>
          <a:xfrm>
            <a:off x="7308305" y="689212"/>
            <a:ext cx="1595960"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6" action="ppaction://hlinksldjump"/>
              </a:rPr>
              <a:t>SMSC Home</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010407293"/>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66873" y="404663"/>
            <a:ext cx="950912" cy="943335"/>
          </a:xfrm>
          <a:prstGeom prst="rect">
            <a:avLst/>
          </a:prstGeom>
        </p:spPr>
      </p:pic>
      <p:sp>
        <p:nvSpPr>
          <p:cNvPr id="6" name="TextBox 5"/>
          <p:cNvSpPr txBox="1"/>
          <p:nvPr/>
        </p:nvSpPr>
        <p:spPr>
          <a:xfrm>
            <a:off x="1317784" y="553164"/>
            <a:ext cx="6134535"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Class Circle Time</a:t>
            </a:r>
          </a:p>
        </p:txBody>
      </p:sp>
      <p:sp>
        <p:nvSpPr>
          <p:cNvPr id="7" name="TextBox 6"/>
          <p:cNvSpPr txBox="1"/>
          <p:nvPr/>
        </p:nvSpPr>
        <p:spPr>
          <a:xfrm>
            <a:off x="253343" y="1556792"/>
            <a:ext cx="8423111" cy="1061829"/>
          </a:xfrm>
          <a:prstGeom prst="rect">
            <a:avLst/>
          </a:prstGeom>
          <a:noFill/>
        </p:spPr>
        <p:txBody>
          <a:bodyPr wrap="square" rtlCol="0">
            <a:spAutoFit/>
          </a:bodyPr>
          <a:lstStyle/>
          <a:p>
            <a:pPr>
              <a:lnSpc>
                <a:spcPct val="150000"/>
              </a:lnSpc>
            </a:pPr>
            <a: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t>Once a week, individual classes engage in a shared discussion based upon a key question which they seek to answer.  The teacher facilitates the discussion, aiming to draw together “an answer” at the end of the session.  </a:t>
            </a:r>
          </a:p>
        </p:txBody>
      </p:sp>
      <p:sp>
        <p:nvSpPr>
          <p:cNvPr id="10" name="TextBox 9"/>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4"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8" name="TextBox 7"/>
          <p:cNvSpPr txBox="1"/>
          <p:nvPr/>
        </p:nvSpPr>
        <p:spPr>
          <a:xfrm>
            <a:off x="7308305" y="611396"/>
            <a:ext cx="1595960"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5" action="ppaction://hlinksldjump"/>
              </a:rPr>
              <a:t>SMSC Home</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529389" y="2734176"/>
            <a:ext cx="8425706" cy="3139321"/>
          </a:xfrm>
          <a:prstGeom prst="rect">
            <a:avLst/>
          </a:prstGeom>
          <a:noFill/>
          <a:ln>
            <a:solidFill>
              <a:srgbClr val="002060"/>
            </a:solidFill>
          </a:ln>
        </p:spPr>
        <p:txBody>
          <a:bodyPr wrap="square" rtlCol="0">
            <a:spAutoFit/>
          </a:bodyPr>
          <a:lstStyle/>
          <a:p>
            <a:pPr>
              <a:lnSpc>
                <a:spcPct val="150000"/>
              </a:lnSpc>
            </a:pPr>
            <a:r>
              <a:rPr lang="en-GB" sz="1100" b="1">
                <a:solidFill>
                  <a:srgbClr val="002060"/>
                </a:solidFill>
                <a:latin typeface="Tahoma" panose="020B0604030504040204" pitchFamily="34" charset="0"/>
                <a:ea typeface="Tahoma" panose="020B0604030504040204" pitchFamily="34" charset="0"/>
                <a:cs typeface="Tahoma" panose="020B0604030504040204" pitchFamily="34" charset="0"/>
              </a:rPr>
              <a:t>During this session, we actively expect children to:</a:t>
            </a:r>
          </a:p>
          <a:p>
            <a:pPr>
              <a:lnSpc>
                <a:spcPct val="150000"/>
              </a:lnSpc>
            </a:pPr>
            <a:r>
              <a:rPr lang="en-GB" sz="1100">
                <a:solidFill>
                  <a:srgbClr val="002060"/>
                </a:solidFill>
                <a:latin typeface="Tahoma" panose="020B0604030504040204" pitchFamily="34" charset="0"/>
                <a:ea typeface="Tahoma" panose="020B0604030504040204" pitchFamily="34" charset="0"/>
                <a:cs typeface="Tahoma" panose="020B0604030504040204" pitchFamily="34" charset="0"/>
              </a:rPr>
              <a:t> listen and respond appropriately to adults and their peers </a:t>
            </a:r>
          </a:p>
          <a:p>
            <a:pPr>
              <a:lnSpc>
                <a:spcPct val="150000"/>
              </a:lnSpc>
            </a:pPr>
            <a:r>
              <a:rPr lang="en-GB" sz="1100">
                <a:solidFill>
                  <a:srgbClr val="002060"/>
                </a:solidFill>
                <a:latin typeface="Tahoma" panose="020B0604030504040204" pitchFamily="34" charset="0"/>
                <a:ea typeface="Tahoma" panose="020B0604030504040204" pitchFamily="34" charset="0"/>
                <a:cs typeface="Tahoma" panose="020B0604030504040204" pitchFamily="34" charset="0"/>
              </a:rPr>
              <a:t> ask relevant questions to extend their understanding and build vocabulary and knowledge </a:t>
            </a:r>
          </a:p>
          <a:p>
            <a:pPr>
              <a:lnSpc>
                <a:spcPct val="150000"/>
              </a:lnSpc>
            </a:pPr>
            <a:r>
              <a:rPr lang="en-GB" sz="1100">
                <a:solidFill>
                  <a:srgbClr val="002060"/>
                </a:solidFill>
                <a:latin typeface="Tahoma" panose="020B0604030504040204" pitchFamily="34" charset="0"/>
                <a:ea typeface="Tahoma" panose="020B0604030504040204" pitchFamily="34" charset="0"/>
                <a:cs typeface="Tahoma" panose="020B0604030504040204" pitchFamily="34" charset="0"/>
              </a:rPr>
              <a:t> articulate and justify answers, arguments and opinions </a:t>
            </a:r>
          </a:p>
          <a:p>
            <a:pPr>
              <a:lnSpc>
                <a:spcPct val="150000"/>
              </a:lnSpc>
            </a:pPr>
            <a:r>
              <a:rPr lang="en-GB" sz="1100">
                <a:solidFill>
                  <a:srgbClr val="002060"/>
                </a:solidFill>
                <a:latin typeface="Tahoma" panose="020B0604030504040204" pitchFamily="34" charset="0"/>
                <a:ea typeface="Tahoma" panose="020B0604030504040204" pitchFamily="34" charset="0"/>
                <a:cs typeface="Tahoma" panose="020B0604030504040204" pitchFamily="34" charset="0"/>
              </a:rPr>
              <a:t> give well-structured descriptions and explanations </a:t>
            </a:r>
          </a:p>
          <a:p>
            <a:pPr>
              <a:lnSpc>
                <a:spcPct val="150000"/>
              </a:lnSpc>
            </a:pPr>
            <a:r>
              <a:rPr lang="en-GB" sz="1100">
                <a:solidFill>
                  <a:srgbClr val="002060"/>
                </a:solidFill>
                <a:latin typeface="Tahoma" panose="020B0604030504040204" pitchFamily="34" charset="0"/>
                <a:ea typeface="Tahoma" panose="020B0604030504040204" pitchFamily="34" charset="0"/>
                <a:cs typeface="Tahoma" panose="020B0604030504040204" pitchFamily="34" charset="0"/>
              </a:rPr>
              <a:t> maintain attention and participate actively in collaborative conversations, staying on topic and initiating and responding to comments  </a:t>
            </a:r>
          </a:p>
          <a:p>
            <a:pPr>
              <a:lnSpc>
                <a:spcPct val="150000"/>
              </a:lnSpc>
            </a:pPr>
            <a:r>
              <a:rPr lang="en-GB" sz="1100">
                <a:solidFill>
                  <a:srgbClr val="002060"/>
                </a:solidFill>
                <a:latin typeface="Tahoma" panose="020B0604030504040204" pitchFamily="34" charset="0"/>
                <a:ea typeface="Tahoma" panose="020B0604030504040204" pitchFamily="34" charset="0"/>
                <a:cs typeface="Tahoma" panose="020B0604030504040204" pitchFamily="34" charset="0"/>
              </a:rPr>
              <a:t> use spoken language to develop understanding through speculating, hypothesising, imagining and exploring ideas </a:t>
            </a:r>
          </a:p>
          <a:p>
            <a:pPr>
              <a:lnSpc>
                <a:spcPct val="150000"/>
              </a:lnSpc>
            </a:pPr>
            <a:r>
              <a:rPr lang="en-GB" sz="1100">
                <a:solidFill>
                  <a:srgbClr val="002060"/>
                </a:solidFill>
                <a:latin typeface="Tahoma" panose="020B0604030504040204" pitchFamily="34" charset="0"/>
                <a:ea typeface="Tahoma" panose="020B0604030504040204" pitchFamily="34" charset="0"/>
                <a:cs typeface="Tahoma" panose="020B0604030504040204" pitchFamily="34" charset="0"/>
              </a:rPr>
              <a:t> speak audibly and fluently with an increasing command of Standard English </a:t>
            </a:r>
          </a:p>
          <a:p>
            <a:pPr>
              <a:lnSpc>
                <a:spcPct val="150000"/>
              </a:lnSpc>
            </a:pPr>
            <a:r>
              <a:rPr lang="en-GB" sz="1100">
                <a:solidFill>
                  <a:srgbClr val="002060"/>
                </a:solidFill>
                <a:latin typeface="Tahoma" panose="020B0604030504040204" pitchFamily="34" charset="0"/>
                <a:ea typeface="Tahoma" panose="020B0604030504040204" pitchFamily="34" charset="0"/>
                <a:cs typeface="Tahoma" panose="020B0604030504040204" pitchFamily="34" charset="0"/>
              </a:rPr>
              <a:t> gain, maintain and monitor the interest of the listener(s) </a:t>
            </a:r>
          </a:p>
          <a:p>
            <a:pPr>
              <a:lnSpc>
                <a:spcPct val="150000"/>
              </a:lnSpc>
            </a:pPr>
            <a:r>
              <a:rPr lang="en-GB" sz="1100">
                <a:solidFill>
                  <a:srgbClr val="002060"/>
                </a:solidFill>
                <a:latin typeface="Tahoma" panose="020B0604030504040204" pitchFamily="34" charset="0"/>
                <a:ea typeface="Tahoma" panose="020B0604030504040204" pitchFamily="34" charset="0"/>
                <a:cs typeface="Tahoma" panose="020B0604030504040204" pitchFamily="34" charset="0"/>
              </a:rPr>
              <a:t> consider and evaluate different viewpoints, attending to and building on the contributions of others </a:t>
            </a:r>
          </a:p>
          <a:p>
            <a:pPr>
              <a:lnSpc>
                <a:spcPct val="150000"/>
              </a:lnSpc>
            </a:pPr>
            <a:r>
              <a:rPr lang="en-GB" sz="1100">
                <a:solidFill>
                  <a:srgbClr val="002060"/>
                </a:solidFill>
                <a:latin typeface="Tahoma" panose="020B0604030504040204" pitchFamily="34" charset="0"/>
                <a:ea typeface="Tahoma" panose="020B0604030504040204" pitchFamily="34" charset="0"/>
                <a:cs typeface="Tahoma" panose="020B0604030504040204" pitchFamily="34" charset="0"/>
              </a:rPr>
              <a:t> select and use appropriate registers for effective communication</a:t>
            </a:r>
          </a:p>
        </p:txBody>
      </p:sp>
    </p:spTree>
    <p:extLst>
      <p:ext uri="{BB962C8B-B14F-4D97-AF65-F5344CB8AC3E}">
        <p14:creationId xmlns:p14="http://schemas.microsoft.com/office/powerpoint/2010/main" val="1452197"/>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66873" y="404663"/>
            <a:ext cx="950912" cy="943335"/>
          </a:xfrm>
          <a:prstGeom prst="rect">
            <a:avLst/>
          </a:prstGeom>
        </p:spPr>
      </p:pic>
      <p:sp>
        <p:nvSpPr>
          <p:cNvPr id="6" name="TextBox 5"/>
          <p:cNvSpPr txBox="1"/>
          <p:nvPr/>
        </p:nvSpPr>
        <p:spPr>
          <a:xfrm>
            <a:off x="1317784" y="284455"/>
            <a:ext cx="6562899" cy="2308324"/>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Relationships and Sex Education/Personal, Social, Health and Economic Education</a:t>
            </a:r>
          </a:p>
        </p:txBody>
      </p:sp>
      <p:sp>
        <p:nvSpPr>
          <p:cNvPr id="7" name="TextBox 6"/>
          <p:cNvSpPr txBox="1"/>
          <p:nvPr/>
        </p:nvSpPr>
        <p:spPr>
          <a:xfrm>
            <a:off x="0" y="2382404"/>
            <a:ext cx="3764371" cy="3139321"/>
          </a:xfrm>
          <a:prstGeom prst="rect">
            <a:avLst/>
          </a:prstGeom>
          <a:noFill/>
        </p:spPr>
        <p:txBody>
          <a:bodyPr wrap="square" rtlCol="0">
            <a:spAutoFit/>
          </a:bodyPr>
          <a:lstStyle/>
          <a:p>
            <a:pPr>
              <a:lnSpc>
                <a:spcPct val="150000"/>
              </a:lnSpc>
            </a:pPr>
            <a:r>
              <a:rPr lang="en-GB" sz="2200">
                <a:solidFill>
                  <a:srgbClr val="002060"/>
                </a:solidFill>
                <a:latin typeface="Tahoma" panose="020B0604030504040204" pitchFamily="34" charset="0"/>
                <a:ea typeface="Tahoma" panose="020B0604030504040204" pitchFamily="34" charset="0"/>
                <a:cs typeface="Tahoma" panose="020B0604030504040204" pitchFamily="34" charset="0"/>
                <a:hlinkClick r:id="rId4" action="ppaction://hlinksldjump"/>
              </a:rPr>
              <a:t>Healthy minds and bodies</a:t>
            </a:r>
            <a:endParaRPr lang="en-GB" sz="22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2200">
                <a:solidFill>
                  <a:srgbClr val="002060"/>
                </a:solidFill>
                <a:latin typeface="Tahoma" panose="020B0604030504040204" pitchFamily="34" charset="0"/>
                <a:ea typeface="Tahoma" panose="020B0604030504040204" pitchFamily="34" charset="0"/>
                <a:cs typeface="Tahoma" panose="020B0604030504040204" pitchFamily="34" charset="0"/>
                <a:hlinkClick r:id="rId5" action="ppaction://hlinksldjump"/>
              </a:rPr>
              <a:t>Rights and responsibilities</a:t>
            </a:r>
            <a:endParaRPr lang="en-GB" sz="22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2200">
                <a:solidFill>
                  <a:srgbClr val="002060"/>
                </a:solidFill>
                <a:latin typeface="Tahoma" panose="020B0604030504040204" pitchFamily="34" charset="0"/>
                <a:ea typeface="Tahoma" panose="020B0604030504040204" pitchFamily="34" charset="0"/>
                <a:cs typeface="Tahoma" panose="020B0604030504040204" pitchFamily="34" charset="0"/>
                <a:hlinkClick r:id="rId6" action="ppaction://hlinksldjump"/>
              </a:rPr>
              <a:t>Keeping safe</a:t>
            </a:r>
            <a:endParaRPr lang="en-GB" sz="22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2200">
                <a:solidFill>
                  <a:srgbClr val="002060"/>
                </a:solidFill>
                <a:latin typeface="Tahoma" panose="020B0604030504040204" pitchFamily="34" charset="0"/>
                <a:ea typeface="Tahoma" panose="020B0604030504040204" pitchFamily="34" charset="0"/>
                <a:cs typeface="Tahoma" panose="020B0604030504040204" pitchFamily="34" charset="0"/>
                <a:hlinkClick r:id="rId7" action="ppaction://hlinksldjump"/>
              </a:rPr>
              <a:t>Online safety</a:t>
            </a:r>
            <a:endParaRPr lang="en-GB" sz="22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2200">
                <a:solidFill>
                  <a:srgbClr val="002060"/>
                </a:solidFill>
                <a:latin typeface="Tahoma" panose="020B0604030504040204" pitchFamily="34" charset="0"/>
                <a:ea typeface="Tahoma" panose="020B0604030504040204" pitchFamily="34" charset="0"/>
                <a:cs typeface="Tahoma" panose="020B0604030504040204" pitchFamily="34" charset="0"/>
                <a:hlinkClick r:id="rId8" action="ppaction://hlinksldjump"/>
              </a:rPr>
              <a:t>Healthy relationships</a:t>
            </a:r>
            <a:endParaRPr lang="en-GB" sz="22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2200">
                <a:solidFill>
                  <a:srgbClr val="002060"/>
                </a:solidFill>
                <a:latin typeface="Tahoma" panose="020B0604030504040204" pitchFamily="34" charset="0"/>
                <a:ea typeface="Tahoma" panose="020B0604030504040204" pitchFamily="34" charset="0"/>
                <a:cs typeface="Tahoma" panose="020B0604030504040204" pitchFamily="34" charset="0"/>
                <a:hlinkClick r:id="rId9" action="ppaction://hlinksldjump"/>
              </a:rPr>
              <a:t>Living in the wider world</a:t>
            </a:r>
            <a:endParaRPr lang="en-GB" sz="2200">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10" name="TextBox 9"/>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10"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pic>
        <p:nvPicPr>
          <p:cNvPr id="4" name="Picture 3"/>
          <p:cNvPicPr>
            <a:picLocks noChangeAspect="1"/>
          </p:cNvPicPr>
          <p:nvPr/>
        </p:nvPicPr>
        <p:blipFill rotWithShape="1">
          <a:blip r:embed="rId11">
            <a:extLst>
              <a:ext uri="{28A0092B-C50C-407E-A947-70E740481C1C}">
                <a14:useLocalDpi xmlns:a14="http://schemas.microsoft.com/office/drawing/2010/main" val="0"/>
              </a:ext>
            </a:extLst>
          </a:blip>
          <a:srcRect t="4227" r="3262"/>
          <a:stretch/>
        </p:blipFill>
        <p:spPr>
          <a:xfrm>
            <a:off x="3764372" y="2692662"/>
            <a:ext cx="5139893" cy="3816424"/>
          </a:xfrm>
          <a:prstGeom prst="rect">
            <a:avLst/>
          </a:prstGeom>
        </p:spPr>
      </p:pic>
      <p:sp>
        <p:nvSpPr>
          <p:cNvPr id="8" name="TextBox 7"/>
          <p:cNvSpPr txBox="1"/>
          <p:nvPr/>
        </p:nvSpPr>
        <p:spPr>
          <a:xfrm>
            <a:off x="7296520" y="589329"/>
            <a:ext cx="1595960"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12" action="ppaction://hlinksldjump"/>
              </a:rPr>
              <a:t>SMSC Home</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576522549"/>
      </p:ext>
    </p:extLst>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1370674" y="975673"/>
            <a:ext cx="507551" cy="503507"/>
          </a:xfrm>
          <a:prstGeom prst="rect">
            <a:avLst/>
          </a:prstGeom>
        </p:spPr>
      </p:pic>
      <p:sp>
        <p:nvSpPr>
          <p:cNvPr id="6" name="TextBox 5"/>
          <p:cNvSpPr txBox="1"/>
          <p:nvPr/>
        </p:nvSpPr>
        <p:spPr>
          <a:xfrm>
            <a:off x="1999718" y="975673"/>
            <a:ext cx="4735190" cy="507831"/>
          </a:xfrm>
          <a:prstGeom prst="rect">
            <a:avLst/>
          </a:prstGeom>
          <a:noFill/>
        </p:spPr>
        <p:txBody>
          <a:bodyPr wrap="square" rtlCol="0">
            <a:spAutoFit/>
          </a:bodyPr>
          <a:lstStyle/>
          <a:p>
            <a:pPr defTabSz="685800"/>
            <a:r>
              <a:rPr lang="en-GB" sz="2700" b="1">
                <a:solidFill>
                  <a:srgbClr val="002060"/>
                </a:solidFill>
                <a:latin typeface="Tahoma" panose="020B0604030504040204" pitchFamily="34" charset="0"/>
                <a:ea typeface="Tahoma" panose="020B0604030504040204" pitchFamily="34" charset="0"/>
                <a:cs typeface="Tahoma" panose="020B0604030504040204" pitchFamily="34" charset="0"/>
              </a:rPr>
              <a:t>RSE/PSHE EYFS to Year 3</a:t>
            </a:r>
          </a:p>
        </p:txBody>
      </p:sp>
      <p:sp>
        <p:nvSpPr>
          <p:cNvPr id="4" name="Rectangle 1"/>
          <p:cNvSpPr>
            <a:spLocks noChangeArrowheads="1"/>
          </p:cNvSpPr>
          <p:nvPr/>
        </p:nvSpPr>
        <p:spPr bwMode="auto">
          <a:xfrm>
            <a:off x="1485901" y="2248705"/>
            <a:ext cx="138564"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fontAlgn="base">
              <a:spcBef>
                <a:spcPct val="0"/>
              </a:spcBef>
              <a:spcAft>
                <a:spcPct val="0"/>
              </a:spcAft>
            </a:pPr>
            <a:endParaRPr lang="en-US" altLang="en-US" sz="135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nvGraphicFramePr>
        <p:xfrm>
          <a:off x="1330400" y="1483419"/>
          <a:ext cx="6483203" cy="4517332"/>
        </p:xfrm>
        <a:graphic>
          <a:graphicData uri="http://schemas.openxmlformats.org/drawingml/2006/table">
            <a:tbl>
              <a:tblPr firstRow="1" firstCol="1" bandRow="1">
                <a:tableStyleId>{5C22544A-7EE6-4342-B048-85BDC9FD1C3A}</a:tableStyleId>
              </a:tblPr>
              <a:tblGrid>
                <a:gridCol w="576729">
                  <a:extLst>
                    <a:ext uri="{9D8B030D-6E8A-4147-A177-3AD203B41FA5}">
                      <a16:colId xmlns:a16="http://schemas.microsoft.com/office/drawing/2014/main" val="20000"/>
                    </a:ext>
                  </a:extLst>
                </a:gridCol>
                <a:gridCol w="1476410">
                  <a:extLst>
                    <a:ext uri="{9D8B030D-6E8A-4147-A177-3AD203B41FA5}">
                      <a16:colId xmlns:a16="http://schemas.microsoft.com/office/drawing/2014/main" val="713258296"/>
                    </a:ext>
                  </a:extLst>
                </a:gridCol>
                <a:gridCol w="1476410">
                  <a:extLst>
                    <a:ext uri="{9D8B030D-6E8A-4147-A177-3AD203B41FA5}">
                      <a16:colId xmlns:a16="http://schemas.microsoft.com/office/drawing/2014/main" val="20001"/>
                    </a:ext>
                  </a:extLst>
                </a:gridCol>
                <a:gridCol w="1476827">
                  <a:extLst>
                    <a:ext uri="{9D8B030D-6E8A-4147-A177-3AD203B41FA5}">
                      <a16:colId xmlns:a16="http://schemas.microsoft.com/office/drawing/2014/main" val="20002"/>
                    </a:ext>
                  </a:extLst>
                </a:gridCol>
                <a:gridCol w="1476827">
                  <a:extLst>
                    <a:ext uri="{9D8B030D-6E8A-4147-A177-3AD203B41FA5}">
                      <a16:colId xmlns:a16="http://schemas.microsoft.com/office/drawing/2014/main" val="20003"/>
                    </a:ext>
                  </a:extLst>
                </a:gridCol>
              </a:tblGrid>
              <a:tr h="218165">
                <a:tc>
                  <a:txBody>
                    <a:bodyPr/>
                    <a:lstStyle/>
                    <a:p>
                      <a:pP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 </a:t>
                      </a:r>
                    </a:p>
                  </a:txBody>
                  <a:tcPr marL="17686" marR="17686" marT="0" marB="0"/>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EYFS</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1</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2</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3</a:t>
                      </a:r>
                    </a:p>
                  </a:txBody>
                  <a:tcPr marL="17686" marR="17686" marT="0" marB="0" anchor="ctr"/>
                </a:tc>
                <a:extLst>
                  <a:ext uri="{0D108BD9-81ED-4DB2-BD59-A6C34878D82A}">
                    <a16:rowId xmlns:a16="http://schemas.microsoft.com/office/drawing/2014/main" val="10000"/>
                  </a:ext>
                </a:extLst>
              </a:tr>
              <a:tr h="3988161">
                <a:tc>
                  <a:txBody>
                    <a:bodyPr/>
                    <a:lstStyle/>
                    <a:p>
                      <a:pPr algn="ctr">
                        <a:lnSpc>
                          <a:spcPct val="115000"/>
                        </a:lnSpc>
                        <a:spcAft>
                          <a:spcPts val="0"/>
                        </a:spcAft>
                      </a:pPr>
                      <a:r>
                        <a:rPr lang="en-GB" sz="600"/>
                        <a:t>Healthy Minds and Bodies</a:t>
                      </a: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nchor="ctr"/>
                </a:tc>
                <a:tc>
                  <a:txBody>
                    <a:bodyPr/>
                    <a:lstStyle/>
                    <a:p>
                      <a:pPr lvl="0" algn="l">
                        <a:lnSpc>
                          <a:spcPct val="115000"/>
                        </a:lnSpc>
                        <a:spcAft>
                          <a:spcPts val="0"/>
                        </a:spcAft>
                      </a:pPr>
                      <a:r>
                        <a:rPr lang="en-GB" sz="600" b="1">
                          <a:latin typeface="Tahoma" panose="020B0604030504040204" pitchFamily="34" charset="0"/>
                          <a:ea typeface="Tahoma" panose="020B0604030504040204" pitchFamily="34" charset="0"/>
                          <a:cs typeface="Tahoma" panose="020B0604030504040204" pitchFamily="34" charset="0"/>
                        </a:rPr>
                        <a:t>Mental Health </a:t>
                      </a:r>
                    </a:p>
                    <a:p>
                      <a:pPr marL="171450" lvl="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how to control my breathing - Take 5</a:t>
                      </a:r>
                    </a:p>
                    <a:p>
                      <a:pPr marL="0" lv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Feelings and Emotions </a:t>
                      </a:r>
                    </a:p>
                    <a:p>
                      <a:pPr marL="171450" lvl="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what ‘feelings’ are</a:t>
                      </a:r>
                    </a:p>
                    <a:p>
                      <a:pPr marL="171450" lvl="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Identify different types of feelings </a:t>
                      </a:r>
                    </a:p>
                    <a:p>
                      <a:pPr marL="171450" lvl="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Talk about how others and I show feelings.</a:t>
                      </a:r>
                    </a:p>
                    <a:p>
                      <a:pPr marL="0" lvl="0" indent="0" algn="l">
                        <a:lnSpc>
                          <a:spcPct val="115000"/>
                        </a:lnSpc>
                        <a:spcAft>
                          <a:spcPts val="0"/>
                        </a:spcAft>
                        <a:buFont typeface="Arial" panose="020B0604020202020204" pitchFamily="34" charset="0"/>
                        <a:buNone/>
                      </a:pPr>
                      <a:r>
                        <a:rPr lang="en-GB" sz="600">
                          <a:latin typeface="Tahoma" panose="020B0604030504040204" pitchFamily="34" charset="0"/>
                          <a:ea typeface="Tahoma" panose="020B0604030504040204" pitchFamily="34" charset="0"/>
                          <a:cs typeface="Tahoma" panose="020B0604030504040204" pitchFamily="34" charset="0"/>
                        </a:rPr>
                        <a:t> </a:t>
                      </a:r>
                      <a:r>
                        <a:rPr lang="en-GB" sz="600" b="1">
                          <a:latin typeface="Tahoma" panose="020B0604030504040204" pitchFamily="34" charset="0"/>
                          <a:ea typeface="Tahoma" panose="020B0604030504040204" pitchFamily="34" charset="0"/>
                          <a:cs typeface="Tahoma" panose="020B0604030504040204" pitchFamily="34" charset="0"/>
                        </a:rPr>
                        <a:t>Healthy Bodies </a:t>
                      </a:r>
                    </a:p>
                    <a:p>
                      <a:pPr marL="171450" lvl="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Show some understanding of the good practices with regard to exercise, eating, sleeping and hygiene that can contribute to good health</a:t>
                      </a:r>
                    </a:p>
                    <a:p>
                      <a:pPr marL="0" lv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Body image</a:t>
                      </a:r>
                    </a:p>
                    <a:p>
                      <a:pPr marL="171450" lvl="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 Know that I look different from my friends</a:t>
                      </a: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Mental Health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how to control my breathing - Take 5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what mental health is </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Feelings and Emotions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Identify different types of feelings</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who to talk to about how I feel</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Communicate feelings to others , recognise how others show feelings and how to respond</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 Sleep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why we sleep  and how long for</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how technology might affect our sleep </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Personal Hygiene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what personal hygiene means</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how to keep clean and when and how to wash hands//body</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Diet and Nutrition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Describe a healthy diet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why a healthy diet is important</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Body image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why people look different (including differences due to ethnicity)</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Exercise</a:t>
                      </a:r>
                      <a:r>
                        <a:rPr lang="en-GB" sz="600">
                          <a:latin typeface="Tahoma" panose="020B0604030504040204" pitchFamily="34" charset="0"/>
                          <a:ea typeface="Tahoma" panose="020B0604030504040204" pitchFamily="34" charset="0"/>
                          <a:cs typeface="Tahoma" panose="020B0604030504040204" pitchFamily="34" charset="0"/>
                        </a:rPr>
                        <a:t>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what exercise is and why we exercise</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Oral Hygiene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why we brush our teeth and how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when/why we lose our teeth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what foods damage our teeth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when to go to the dentist and what happens</a:t>
                      </a:r>
                    </a:p>
                    <a:p>
                      <a:pPr marL="171450" indent="-171450" algn="l">
                        <a:lnSpc>
                          <a:spcPct val="115000"/>
                        </a:lnSpc>
                        <a:spcAft>
                          <a:spcPts val="0"/>
                        </a:spcAft>
                        <a:buFont typeface="Arial" panose="020B0604020202020204" pitchFamily="34" charset="0"/>
                        <a:buChar char="•"/>
                      </a:pPr>
                      <a:endParaRPr lang="en-GB" sz="600">
                        <a:latin typeface="Tahoma" panose="020B0604030504040204" pitchFamily="34" charset="0"/>
                        <a:ea typeface="Tahoma" panose="020B0604030504040204" pitchFamily="34" charset="0"/>
                        <a:cs typeface="Tahoma" panose="020B0604030504040204" pitchFamily="34" charset="0"/>
                      </a:endParaRPr>
                    </a:p>
                    <a:p>
                      <a:pPr marL="0" indent="0" algn="l">
                        <a:lnSpc>
                          <a:spcPct val="115000"/>
                        </a:lnSpc>
                        <a:spcAft>
                          <a:spcPts val="0"/>
                        </a:spcAft>
                        <a:buFont typeface="Arial" panose="020B0604020202020204" pitchFamily="34" charset="0"/>
                        <a:buNone/>
                      </a:pPr>
                      <a:r>
                        <a:rPr lang="en-GB" sz="600">
                          <a:latin typeface="Tahoma" panose="020B0604030504040204" pitchFamily="34" charset="0"/>
                          <a:ea typeface="Tahoma" panose="020B0604030504040204" pitchFamily="34" charset="0"/>
                          <a:cs typeface="Tahoma" panose="020B0604030504040204" pitchFamily="34" charset="0"/>
                        </a:rPr>
                        <a:t> Label basic parts of the body</a:t>
                      </a: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600" b="1">
                          <a:latin typeface="Tahoma" panose="020B0604030504040204" pitchFamily="34" charset="0"/>
                          <a:ea typeface="Tahoma" panose="020B0604030504040204" pitchFamily="34" charset="0"/>
                          <a:cs typeface="Tahoma" panose="020B0604030504040204" pitchFamily="34" charset="0"/>
                        </a:rPr>
                        <a:t>Mental Health </a:t>
                      </a:r>
                      <a:r>
                        <a:rPr lang="en-GB" sz="600">
                          <a:latin typeface="Tahoma" panose="020B0604030504040204" pitchFamily="34" charset="0"/>
                          <a:ea typeface="Tahoma" panose="020B0604030504040204" pitchFamily="34" charset="0"/>
                          <a:cs typeface="Tahoma" panose="020B0604030504040204" pitchFamily="34" charset="0"/>
                        </a:rPr>
                        <a:t>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a:latin typeface="Tahoma" panose="020B0604030504040204" pitchFamily="34" charset="0"/>
                          <a:ea typeface="Tahoma" panose="020B0604030504040204" pitchFamily="34" charset="0"/>
                          <a:cs typeface="Tahoma" panose="020B0604030504040204" pitchFamily="34" charset="0"/>
                        </a:rPr>
                        <a:t>Know how to control my breathing - Take 5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a:latin typeface="Tahoma" panose="020B0604030504040204" pitchFamily="34" charset="0"/>
                          <a:ea typeface="Tahoma" panose="020B0604030504040204" pitchFamily="34" charset="0"/>
                          <a:cs typeface="Tahoma" panose="020B0604030504040204" pitchFamily="34" charset="0"/>
                        </a:rPr>
                        <a:t> Be aware that everyone has mental health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a:latin typeface="Tahoma" panose="020B0604030504040204" pitchFamily="34" charset="0"/>
                          <a:ea typeface="Tahoma" panose="020B0604030504040204" pitchFamily="34" charset="0"/>
                          <a:cs typeface="Tahoma" panose="020B0604030504040204" pitchFamily="34" charset="0"/>
                        </a:rPr>
                        <a:t> Know how to keep my mind healthy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a:latin typeface="Tahoma" panose="020B0604030504040204" pitchFamily="34" charset="0"/>
                          <a:ea typeface="Tahoma" panose="020B0604030504040204" pitchFamily="34" charset="0"/>
                          <a:cs typeface="Tahoma" panose="020B0604030504040204" pitchFamily="34" charset="0"/>
                        </a:rPr>
                        <a:t> Know what can affect my mental health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600" b="1">
                          <a:latin typeface="Tahoma" panose="020B0604030504040204" pitchFamily="34" charset="0"/>
                          <a:ea typeface="Tahoma" panose="020B0604030504040204" pitchFamily="34" charset="0"/>
                          <a:cs typeface="Tahoma" panose="020B0604030504040204" pitchFamily="34" charset="0"/>
                        </a:rPr>
                        <a:t>Feelings and Emotions </a:t>
                      </a:r>
                      <a:r>
                        <a:rPr lang="en-GB" sz="600">
                          <a:latin typeface="Tahoma" panose="020B0604030504040204" pitchFamily="34" charset="0"/>
                          <a:ea typeface="Tahoma" panose="020B0604030504040204" pitchFamily="34" charset="0"/>
                          <a:cs typeface="Tahoma" panose="020B0604030504040204" pitchFamily="34" charset="0"/>
                        </a:rPr>
                        <a:t>I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a:latin typeface="Tahoma" panose="020B0604030504040204" pitchFamily="34" charset="0"/>
                          <a:ea typeface="Tahoma" panose="020B0604030504040204" pitchFamily="34" charset="0"/>
                          <a:cs typeface="Tahoma" panose="020B0604030504040204" pitchFamily="34" charset="0"/>
                        </a:rPr>
                        <a:t>Know how to manage how I feel</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600" b="1">
                          <a:latin typeface="Tahoma" panose="020B0604030504040204" pitchFamily="34" charset="0"/>
                          <a:ea typeface="Tahoma" panose="020B0604030504040204" pitchFamily="34" charset="0"/>
                          <a:cs typeface="Tahoma" panose="020B0604030504040204" pitchFamily="34" charset="0"/>
                        </a:rPr>
                        <a:t>Personal Hygiene </a:t>
                      </a:r>
                      <a:r>
                        <a:rPr lang="en-GB" sz="600">
                          <a:latin typeface="Tahoma" panose="020B0604030504040204" pitchFamily="34" charset="0"/>
                          <a:ea typeface="Tahoma" panose="020B0604030504040204" pitchFamily="34" charset="0"/>
                          <a:cs typeface="Tahoma" panose="020B0604030504040204" pitchFamily="34" charset="0"/>
                        </a:rPr>
                        <a:t>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a:latin typeface="Tahoma" panose="020B0604030504040204" pitchFamily="34" charset="0"/>
                          <a:ea typeface="Tahoma" panose="020B0604030504040204" pitchFamily="34" charset="0"/>
                          <a:cs typeface="Tahoma" panose="020B0604030504040204" pitchFamily="34" charset="0"/>
                        </a:rPr>
                        <a:t>Know how personal hygiene links to body image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a:latin typeface="Tahoma" panose="020B0604030504040204" pitchFamily="34" charset="0"/>
                          <a:ea typeface="Tahoma" panose="020B0604030504040204" pitchFamily="34" charset="0"/>
                          <a:cs typeface="Tahoma" panose="020B0604030504040204" pitchFamily="34" charset="0"/>
                        </a:rPr>
                        <a:t>Know why personal hygiene is important</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600">
                          <a:latin typeface="Tahoma" panose="020B0604030504040204" pitchFamily="34" charset="0"/>
                          <a:ea typeface="Tahoma" panose="020B0604030504040204" pitchFamily="34" charset="0"/>
                          <a:cs typeface="Tahoma" panose="020B0604030504040204" pitchFamily="34" charset="0"/>
                        </a:rPr>
                        <a:t> </a:t>
                      </a:r>
                      <a:r>
                        <a:rPr lang="en-GB" sz="600" b="1">
                          <a:latin typeface="Tahoma" panose="020B0604030504040204" pitchFamily="34" charset="0"/>
                          <a:ea typeface="Tahoma" panose="020B0604030504040204" pitchFamily="34" charset="0"/>
                          <a:cs typeface="Tahoma" panose="020B0604030504040204" pitchFamily="34" charset="0"/>
                        </a:rPr>
                        <a:t>Puberty</a:t>
                      </a:r>
                      <a:r>
                        <a:rPr lang="en-GB" sz="600">
                          <a:latin typeface="Tahoma" panose="020B0604030504040204" pitchFamily="34" charset="0"/>
                          <a:ea typeface="Tahoma" panose="020B0604030504040204" pitchFamily="34" charset="0"/>
                          <a:cs typeface="Tahoma" panose="020B060403050404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a:latin typeface="Tahoma" panose="020B0604030504040204" pitchFamily="34" charset="0"/>
                          <a:ea typeface="Tahoma" panose="020B0604030504040204" pitchFamily="34" charset="0"/>
                          <a:cs typeface="Tahoma" panose="020B0604030504040204" pitchFamily="34" charset="0"/>
                        </a:rPr>
                        <a:t>Know what happens to our bodies as we grow up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600" b="1">
                          <a:latin typeface="Tahoma" panose="020B0604030504040204" pitchFamily="34" charset="0"/>
                          <a:ea typeface="Tahoma" panose="020B0604030504040204" pitchFamily="34" charset="0"/>
                          <a:cs typeface="Tahoma" panose="020B0604030504040204" pitchFamily="34" charset="0"/>
                        </a:rPr>
                        <a:t>Diet and Nutrition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600">
                          <a:latin typeface="Tahoma" panose="020B0604030504040204" pitchFamily="34" charset="0"/>
                          <a:ea typeface="Tahoma" panose="020B0604030504040204" pitchFamily="34" charset="0"/>
                          <a:cs typeface="Tahoma" panose="020B0604030504040204" pitchFamily="34" charset="0"/>
                        </a:rPr>
                        <a:t>know how diet is linked to oral hygiene, sleep body image, mental health and feelings I know how sugar and ‘fast’ foods affect the body and mind I can make healthy choices at lunchtime Exercise I know how exercise makes me feel I know the different ways we can exercise I know what might happen if we don’t exercise Body image I know what I like about my body and the way I look Name the body parts I can label different gender parts I know my body is min</a:t>
                      </a: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0" indent="0" algn="l">
                        <a:lnSpc>
                          <a:spcPct val="115000"/>
                        </a:lnSpc>
                        <a:spcAft>
                          <a:spcPts val="0"/>
                        </a:spcAft>
                        <a:buFont typeface="Arial" panose="020B0604020202020204" pitchFamily="34" charset="0"/>
                        <a:buNone/>
                      </a:pPr>
                      <a:r>
                        <a:rPr lang="en-GB" sz="600" b="1" dirty="0">
                          <a:latin typeface="Tahoma" panose="020B0604030504040204" pitchFamily="34" charset="0"/>
                          <a:ea typeface="Tahoma" panose="020B0604030504040204" pitchFamily="34" charset="0"/>
                          <a:cs typeface="Tahoma" panose="020B0604030504040204" pitchFamily="34" charset="0"/>
                        </a:rPr>
                        <a:t>Mental Health </a:t>
                      </a:r>
                    </a:p>
                    <a:p>
                      <a:pPr marL="171450" indent="-171450" algn="l">
                        <a:lnSpc>
                          <a:spcPct val="115000"/>
                        </a:lnSpc>
                        <a:spcAft>
                          <a:spcPts val="0"/>
                        </a:spcAft>
                        <a:buFont typeface="Arial" panose="020B0604020202020204" pitchFamily="34" charset="0"/>
                        <a:buChar char="•"/>
                      </a:pPr>
                      <a:r>
                        <a:rPr lang="en-GB" sz="600" dirty="0">
                          <a:latin typeface="Tahoma" panose="020B0604030504040204" pitchFamily="34" charset="0"/>
                          <a:ea typeface="Tahoma" panose="020B0604030504040204" pitchFamily="34" charset="0"/>
                          <a:cs typeface="Tahoma" panose="020B0604030504040204" pitchFamily="34" charset="0"/>
                        </a:rPr>
                        <a:t>w how to control my breathing - Take 5</a:t>
                      </a:r>
                    </a:p>
                    <a:p>
                      <a:pPr marL="171450" indent="-171450" algn="l">
                        <a:lnSpc>
                          <a:spcPct val="115000"/>
                        </a:lnSpc>
                        <a:spcAft>
                          <a:spcPts val="0"/>
                        </a:spcAft>
                        <a:buFont typeface="Arial" panose="020B0604020202020204" pitchFamily="34" charset="0"/>
                        <a:buChar char="•"/>
                      </a:pPr>
                      <a:r>
                        <a:rPr lang="en-GB" sz="600" dirty="0">
                          <a:latin typeface="Tahoma" panose="020B0604030504040204" pitchFamily="34" charset="0"/>
                          <a:ea typeface="Tahoma" panose="020B0604030504040204" pitchFamily="34" charset="0"/>
                          <a:cs typeface="Tahoma" panose="020B0604030504040204" pitchFamily="34" charset="0"/>
                        </a:rPr>
                        <a:t>Know what worries me</a:t>
                      </a:r>
                    </a:p>
                    <a:p>
                      <a:pPr marL="171450" indent="-171450" algn="l">
                        <a:lnSpc>
                          <a:spcPct val="115000"/>
                        </a:lnSpc>
                        <a:spcAft>
                          <a:spcPts val="0"/>
                        </a:spcAft>
                        <a:buFont typeface="Arial" panose="020B0604020202020204" pitchFamily="34" charset="0"/>
                        <a:buChar char="•"/>
                      </a:pPr>
                      <a:r>
                        <a:rPr lang="en-GB" sz="600" dirty="0">
                          <a:latin typeface="Tahoma" panose="020B0604030504040204" pitchFamily="34" charset="0"/>
                          <a:ea typeface="Tahoma" panose="020B0604030504040204" pitchFamily="34" charset="0"/>
                          <a:cs typeface="Tahoma" panose="020B0604030504040204" pitchFamily="34" charset="0"/>
                        </a:rPr>
                        <a:t>Know some ways to help myself feel better </a:t>
                      </a:r>
                    </a:p>
                    <a:p>
                      <a:pPr marL="0" indent="0" algn="l">
                        <a:lnSpc>
                          <a:spcPct val="115000"/>
                        </a:lnSpc>
                        <a:spcAft>
                          <a:spcPts val="0"/>
                        </a:spcAft>
                        <a:buFont typeface="Arial" panose="020B0604020202020204" pitchFamily="34" charset="0"/>
                        <a:buNone/>
                      </a:pPr>
                      <a:r>
                        <a:rPr lang="en-GB" sz="600" b="1" dirty="0">
                          <a:latin typeface="Tahoma" panose="020B0604030504040204" pitchFamily="34" charset="0"/>
                          <a:ea typeface="Tahoma" panose="020B0604030504040204" pitchFamily="34" charset="0"/>
                          <a:cs typeface="Tahoma" panose="020B0604030504040204" pitchFamily="34" charset="0"/>
                        </a:rPr>
                        <a:t>Sleep</a:t>
                      </a:r>
                    </a:p>
                    <a:p>
                      <a:pPr marL="171450" indent="-171450" algn="l">
                        <a:lnSpc>
                          <a:spcPct val="115000"/>
                        </a:lnSpc>
                        <a:spcAft>
                          <a:spcPts val="0"/>
                        </a:spcAft>
                        <a:buFont typeface="Arial" panose="020B0604020202020204" pitchFamily="34" charset="0"/>
                        <a:buChar char="•"/>
                      </a:pPr>
                      <a:r>
                        <a:rPr lang="en-GB" sz="600" dirty="0">
                          <a:latin typeface="Tahoma" panose="020B0604030504040204" pitchFamily="34" charset="0"/>
                          <a:ea typeface="Tahoma" panose="020B0604030504040204" pitchFamily="34" charset="0"/>
                          <a:cs typeface="Tahoma" panose="020B0604030504040204" pitchFamily="34" charset="0"/>
                        </a:rPr>
                        <a:t>Know how to create the right environment for sleep </a:t>
                      </a:r>
                    </a:p>
                    <a:p>
                      <a:pPr marL="171450" indent="-171450" algn="l">
                        <a:lnSpc>
                          <a:spcPct val="115000"/>
                        </a:lnSpc>
                        <a:spcAft>
                          <a:spcPts val="0"/>
                        </a:spcAft>
                        <a:buFont typeface="Arial" panose="020B0604020202020204" pitchFamily="34" charset="0"/>
                        <a:buChar char="•"/>
                      </a:pPr>
                      <a:r>
                        <a:rPr lang="en-GB" sz="600" dirty="0">
                          <a:latin typeface="Tahoma" panose="020B0604030504040204" pitchFamily="34" charset="0"/>
                          <a:ea typeface="Tahoma" panose="020B0604030504040204" pitchFamily="34" charset="0"/>
                          <a:cs typeface="Tahoma" panose="020B0604030504040204" pitchFamily="34" charset="0"/>
                        </a:rPr>
                        <a:t>Know how to create good sleeping habits </a:t>
                      </a:r>
                    </a:p>
                    <a:p>
                      <a:pPr marL="171450" indent="-171450" algn="l">
                        <a:lnSpc>
                          <a:spcPct val="115000"/>
                        </a:lnSpc>
                        <a:spcAft>
                          <a:spcPts val="0"/>
                        </a:spcAft>
                        <a:buFont typeface="Arial" panose="020B0604020202020204" pitchFamily="34" charset="0"/>
                        <a:buChar char="•"/>
                      </a:pPr>
                      <a:r>
                        <a:rPr lang="en-GB" sz="600" dirty="0">
                          <a:latin typeface="Tahoma" panose="020B0604030504040204" pitchFamily="34" charset="0"/>
                          <a:ea typeface="Tahoma" panose="020B0604030504040204" pitchFamily="34" charset="0"/>
                          <a:cs typeface="Tahoma" panose="020B0604030504040204" pitchFamily="34" charset="0"/>
                        </a:rPr>
                        <a:t>Know why we have dreams and nightmares </a:t>
                      </a:r>
                    </a:p>
                    <a:p>
                      <a:pPr marL="171450" indent="-171450" algn="l">
                        <a:lnSpc>
                          <a:spcPct val="115000"/>
                        </a:lnSpc>
                        <a:spcAft>
                          <a:spcPts val="0"/>
                        </a:spcAft>
                        <a:buFont typeface="Arial" panose="020B0604020202020204" pitchFamily="34" charset="0"/>
                        <a:buChar char="•"/>
                      </a:pPr>
                      <a:r>
                        <a:rPr lang="en-GB" sz="600" dirty="0">
                          <a:latin typeface="Tahoma" panose="020B0604030504040204" pitchFamily="34" charset="0"/>
                          <a:ea typeface="Tahoma" panose="020B0604030504040204" pitchFamily="34" charset="0"/>
                          <a:cs typeface="Tahoma" panose="020B0604030504040204" pitchFamily="34" charset="0"/>
                        </a:rPr>
                        <a:t>Know the importance of sleep</a:t>
                      </a:r>
                    </a:p>
                    <a:p>
                      <a:pPr marL="171450" indent="-171450" algn="l">
                        <a:lnSpc>
                          <a:spcPct val="115000"/>
                        </a:lnSpc>
                        <a:spcAft>
                          <a:spcPts val="0"/>
                        </a:spcAft>
                        <a:buFont typeface="Arial" panose="020B0604020202020204" pitchFamily="34" charset="0"/>
                        <a:buChar char="•"/>
                      </a:pPr>
                      <a:endParaRPr lang="en-GB" sz="600" dirty="0">
                        <a:latin typeface="Tahoma" panose="020B0604030504040204" pitchFamily="34" charset="0"/>
                        <a:ea typeface="Tahoma" panose="020B0604030504040204" pitchFamily="34" charset="0"/>
                        <a:cs typeface="Tahoma" panose="020B0604030504040204" pitchFamily="34" charset="0"/>
                      </a:endParaRPr>
                    </a:p>
                    <a:p>
                      <a:pPr marL="0" indent="0" algn="l">
                        <a:lnSpc>
                          <a:spcPct val="115000"/>
                        </a:lnSpc>
                        <a:spcAft>
                          <a:spcPts val="0"/>
                        </a:spcAft>
                        <a:buFont typeface="Arial" panose="020B0604020202020204" pitchFamily="34" charset="0"/>
                        <a:buNone/>
                      </a:pPr>
                      <a:r>
                        <a:rPr lang="en-GB" sz="600" dirty="0">
                          <a:latin typeface="Tahoma" panose="020B0604030504040204" pitchFamily="34" charset="0"/>
                          <a:ea typeface="Tahoma" panose="020B0604030504040204" pitchFamily="34" charset="0"/>
                          <a:cs typeface="Tahoma" panose="020B0604030504040204" pitchFamily="34" charset="0"/>
                        </a:rPr>
                        <a:t>Know how to make informed choices and begin to understand the concept of a ‘balanced lifestyle’. </a:t>
                      </a:r>
                    </a:p>
                    <a:p>
                      <a:pPr marL="0" indent="0" algn="l">
                        <a:lnSpc>
                          <a:spcPct val="115000"/>
                        </a:lnSpc>
                        <a:spcAft>
                          <a:spcPts val="0"/>
                        </a:spcAft>
                        <a:buFont typeface="Arial" panose="020B0604020202020204" pitchFamily="34" charset="0"/>
                        <a:buNone/>
                      </a:pPr>
                      <a:endParaRPr lang="en-GB" sz="600" dirty="0">
                        <a:latin typeface="Tahoma" panose="020B0604030504040204" pitchFamily="34" charset="0"/>
                        <a:ea typeface="Tahoma" panose="020B0604030504040204" pitchFamily="34" charset="0"/>
                        <a:cs typeface="Tahoma" panose="020B0604030504040204" pitchFamily="34" charset="0"/>
                      </a:endParaRPr>
                    </a:p>
                    <a:p>
                      <a:pPr marL="0" indent="0" algn="l">
                        <a:lnSpc>
                          <a:spcPct val="115000"/>
                        </a:lnSpc>
                        <a:spcAft>
                          <a:spcPts val="0"/>
                        </a:spcAft>
                        <a:buFont typeface="Arial" panose="020B0604020202020204" pitchFamily="34" charset="0"/>
                        <a:buNone/>
                      </a:pPr>
                      <a:r>
                        <a:rPr lang="en-GB" sz="600" dirty="0">
                          <a:latin typeface="Tahoma" panose="020B0604030504040204" pitchFamily="34" charset="0"/>
                          <a:ea typeface="Tahoma" panose="020B0604030504040204" pitchFamily="34" charset="0"/>
                          <a:cs typeface="Tahoma" panose="020B0604030504040204" pitchFamily="34" charset="0"/>
                        </a:rPr>
                        <a:t>Know who is responsible for helping me stay healthy and ways that I can help others. </a:t>
                      </a:r>
                    </a:p>
                    <a:p>
                      <a:pPr marL="0" indent="0" algn="l">
                        <a:lnSpc>
                          <a:spcPct val="115000"/>
                        </a:lnSpc>
                        <a:spcAft>
                          <a:spcPts val="0"/>
                        </a:spcAft>
                        <a:buFont typeface="Arial" panose="020B0604020202020204" pitchFamily="34" charset="0"/>
                        <a:buNone/>
                      </a:pPr>
                      <a:endParaRPr lang="en-GB" sz="600" dirty="0">
                        <a:latin typeface="Tahoma" panose="020B0604030504040204" pitchFamily="34" charset="0"/>
                        <a:ea typeface="Tahoma" panose="020B0604030504040204" pitchFamily="34" charset="0"/>
                        <a:cs typeface="Tahoma" panose="020B0604030504040204" pitchFamily="34" charset="0"/>
                      </a:endParaRPr>
                    </a:p>
                    <a:p>
                      <a:pPr marL="0" indent="0" algn="l">
                        <a:lnSpc>
                          <a:spcPct val="115000"/>
                        </a:lnSpc>
                        <a:spcAft>
                          <a:spcPts val="0"/>
                        </a:spcAft>
                        <a:buFont typeface="Arial" panose="020B0604020202020204" pitchFamily="34" charset="0"/>
                        <a:buNone/>
                      </a:pPr>
                      <a:r>
                        <a:rPr lang="en-GB" sz="600" dirty="0">
                          <a:latin typeface="Tahoma" panose="020B0604030504040204" pitchFamily="34" charset="0"/>
                          <a:ea typeface="Tahoma" panose="020B0604030504040204" pitchFamily="34" charset="0"/>
                          <a:cs typeface="Tahoma" panose="020B0604030504040204" pitchFamily="34" charset="0"/>
                        </a:rPr>
                        <a:t>Know who to go to for support if I am concerned about my ill health. </a:t>
                      </a:r>
                      <a:endParaRPr lang="en-GB" sz="600" dirty="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extLst>
                  <a:ext uri="{0D108BD9-81ED-4DB2-BD59-A6C34878D82A}">
                    <a16:rowId xmlns:a16="http://schemas.microsoft.com/office/drawing/2014/main" val="10001"/>
                  </a:ext>
                </a:extLst>
              </a:tr>
              <a:tr h="311006">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Key Vocabulary</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Feelings, sad, happy, angry, cross, sleep, exercise, healthy, washing, boy, girl, clean</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Worried, upset, nervous, excited, calm, proud, mental health, hygiene, diet, damage, dentist, check-up, choices</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Body image, fast food, gender, male, female</a:t>
                      </a:r>
                    </a:p>
                  </a:txBody>
                  <a:tcPr marL="17686" marR="17686" marT="0" marB="0" anchor="ctr"/>
                </a:tc>
                <a:tc>
                  <a:txBody>
                    <a:bodyPr/>
                    <a:lstStyle/>
                    <a:p>
                      <a:pPr algn="ctr">
                        <a:lnSpc>
                          <a:spcPct val="115000"/>
                        </a:lnSpc>
                        <a:spcAft>
                          <a:spcPts val="0"/>
                        </a:spcAft>
                      </a:pPr>
                      <a:r>
                        <a:rPr lang="en-GB" sz="600" dirty="0">
                          <a:effectLst/>
                          <a:latin typeface="Tahoma" panose="020B0604030504040204" pitchFamily="34" charset="0"/>
                          <a:ea typeface="Tahoma" panose="020B0604030504040204" pitchFamily="34" charset="0"/>
                          <a:cs typeface="Tahoma" panose="020B0604030504040204" pitchFamily="34" charset="0"/>
                        </a:rPr>
                        <a:t>Nightmares, dreams, habit, balance lifestyle, ill health</a:t>
                      </a:r>
                    </a:p>
                  </a:txBody>
                  <a:tcPr marL="17686" marR="17686" marT="0" marB="0" anchor="ctr"/>
                </a:tc>
                <a:extLst>
                  <a:ext uri="{0D108BD9-81ED-4DB2-BD59-A6C34878D82A}">
                    <a16:rowId xmlns:a16="http://schemas.microsoft.com/office/drawing/2014/main" val="476958427"/>
                  </a:ext>
                </a:extLst>
              </a:tr>
            </a:tbl>
          </a:graphicData>
        </a:graphic>
      </p:graphicFrame>
    </p:spTree>
    <p:extLst>
      <p:ext uri="{BB962C8B-B14F-4D97-AF65-F5344CB8AC3E}">
        <p14:creationId xmlns:p14="http://schemas.microsoft.com/office/powerpoint/2010/main" val="2820366488"/>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1418155" y="1089290"/>
            <a:ext cx="507551" cy="503507"/>
          </a:xfrm>
          <a:prstGeom prst="rect">
            <a:avLst/>
          </a:prstGeom>
        </p:spPr>
      </p:pic>
      <p:sp>
        <p:nvSpPr>
          <p:cNvPr id="4" name="Rectangle 1"/>
          <p:cNvSpPr>
            <a:spLocks noChangeArrowheads="1"/>
          </p:cNvSpPr>
          <p:nvPr/>
        </p:nvSpPr>
        <p:spPr bwMode="auto">
          <a:xfrm>
            <a:off x="1485901" y="2248705"/>
            <a:ext cx="138564"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fontAlgn="base">
              <a:spcBef>
                <a:spcPct val="0"/>
              </a:spcBef>
              <a:spcAft>
                <a:spcPct val="0"/>
              </a:spcAft>
            </a:pPr>
            <a:endParaRPr lang="en-US" altLang="en-US" sz="135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6894258" y="1022248"/>
            <a:ext cx="918102" cy="300082"/>
          </a:xfrm>
          <a:prstGeom prst="rect">
            <a:avLst/>
          </a:prstGeom>
          <a:noFill/>
        </p:spPr>
        <p:txBody>
          <a:bodyPr wrap="square" rtlCol="0">
            <a:spAutoFit/>
          </a:bodyPr>
          <a:lstStyle/>
          <a:p>
            <a:pPr defTabSz="685800"/>
            <a:endParaRPr lang="en-GB" sz="1350" b="1">
              <a:solidFill>
                <a:srgbClr val="1F497D"/>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6678235" y="1322767"/>
            <a:ext cx="1242137" cy="276999"/>
          </a:xfrm>
          <a:prstGeom prst="rect">
            <a:avLst/>
          </a:prstGeom>
          <a:noFill/>
        </p:spPr>
        <p:txBody>
          <a:bodyPr wrap="square" rtlCol="0">
            <a:spAutoFit/>
          </a:bodyPr>
          <a:lstStyle/>
          <a:p>
            <a:pPr defTabSz="685800"/>
            <a:endParaRPr lang="en-GB" sz="1200" b="1">
              <a:solidFill>
                <a:srgbClr val="1F497D"/>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7" name="Table 6">
            <a:extLst>
              <a:ext uri="{FF2B5EF4-FFF2-40B4-BE49-F238E27FC236}">
                <a16:creationId xmlns:a16="http://schemas.microsoft.com/office/drawing/2014/main" id="{8064ACAE-4A41-44F7-ABD6-4F21AF4A769E}"/>
              </a:ext>
            </a:extLst>
          </p:cNvPr>
          <p:cNvGraphicFramePr>
            <a:graphicFrameLocks noGrp="1"/>
          </p:cNvGraphicFramePr>
          <p:nvPr>
            <p:extLst>
              <p:ext uri="{D42A27DB-BD31-4B8C-83A1-F6EECF244321}">
                <p14:modId xmlns:p14="http://schemas.microsoft.com/office/powerpoint/2010/main" val="830440168"/>
              </p:ext>
            </p:extLst>
          </p:nvPr>
        </p:nvGraphicFramePr>
        <p:xfrm>
          <a:off x="1314910" y="1621635"/>
          <a:ext cx="7326170" cy="4302436"/>
        </p:xfrm>
        <a:graphic>
          <a:graphicData uri="http://schemas.openxmlformats.org/drawingml/2006/table">
            <a:tbl>
              <a:tblPr firstRow="1" firstCol="1" bandRow="1">
                <a:tableStyleId>{5C22544A-7EE6-4342-B048-85BDC9FD1C3A}</a:tableStyleId>
              </a:tblPr>
              <a:tblGrid>
                <a:gridCol w="1196957">
                  <a:extLst>
                    <a:ext uri="{9D8B030D-6E8A-4147-A177-3AD203B41FA5}">
                      <a16:colId xmlns:a16="http://schemas.microsoft.com/office/drawing/2014/main" val="2863215087"/>
                    </a:ext>
                  </a:extLst>
                </a:gridCol>
                <a:gridCol w="3064173">
                  <a:extLst>
                    <a:ext uri="{9D8B030D-6E8A-4147-A177-3AD203B41FA5}">
                      <a16:colId xmlns:a16="http://schemas.microsoft.com/office/drawing/2014/main" val="122677382"/>
                    </a:ext>
                  </a:extLst>
                </a:gridCol>
                <a:gridCol w="3065040">
                  <a:extLst>
                    <a:ext uri="{9D8B030D-6E8A-4147-A177-3AD203B41FA5}">
                      <a16:colId xmlns:a16="http://schemas.microsoft.com/office/drawing/2014/main" val="375876866"/>
                    </a:ext>
                  </a:extLst>
                </a:gridCol>
              </a:tblGrid>
              <a:tr h="266392">
                <a:tc>
                  <a:txBody>
                    <a:bodyPr/>
                    <a:lstStyle/>
                    <a:p>
                      <a:pP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 </a:t>
                      </a:r>
                    </a:p>
                  </a:txBody>
                  <a:tcPr marL="17686" marR="17686" marT="0" marB="0"/>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4/5</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5/6</a:t>
                      </a:r>
                    </a:p>
                  </a:txBody>
                  <a:tcPr marL="17686" marR="17686" marT="0" marB="0" anchor="ctr"/>
                </a:tc>
                <a:extLst>
                  <a:ext uri="{0D108BD9-81ED-4DB2-BD59-A6C34878D82A}">
                    <a16:rowId xmlns:a16="http://schemas.microsoft.com/office/drawing/2014/main" val="265378462"/>
                  </a:ext>
                </a:extLst>
              </a:tr>
              <a:tr h="3564636">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600"/>
                        <a:t>Healthy Minds and Bodies</a:t>
                      </a:r>
                      <a:endParaRPr lang="en-GB" sz="60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nchor="ctr"/>
                </a:tc>
                <a:tc>
                  <a:txBody>
                    <a:bodyPr/>
                    <a:lstStyle/>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Mental Health </a:t>
                      </a:r>
                      <a:r>
                        <a:rPr lang="en-GB" sz="600">
                          <a:latin typeface="Tahoma" panose="020B0604030504040204" pitchFamily="34" charset="0"/>
                          <a:ea typeface="Tahoma" panose="020B0604030504040204" pitchFamily="34" charset="0"/>
                          <a:cs typeface="Tahoma" panose="020B0604030504040204" pitchFamily="34" charset="0"/>
                        </a:rPr>
                        <a:t>I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how to control my breathing - Take 5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types of mental health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where to go for support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some strategies to self-regulate my mental health</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The media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what positively and negatively affects my physical, mental and emotional health (including the media)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Understand how the media can influence my own mental </a:t>
                      </a:r>
                      <a:r>
                        <a:rPr lang="en-GB" sz="600" err="1">
                          <a:latin typeface="Tahoma" panose="020B0604030504040204" pitchFamily="34" charset="0"/>
                          <a:ea typeface="Tahoma" panose="020B0604030504040204" pitchFamily="34" charset="0"/>
                          <a:cs typeface="Tahoma" panose="020B0604030504040204" pitchFamily="34" charset="0"/>
                        </a:rPr>
                        <a:t>helath</a:t>
                      </a:r>
                      <a:r>
                        <a:rPr lang="en-GB" sz="600">
                          <a:latin typeface="Tahoma" panose="020B0604030504040204" pitchFamily="34" charset="0"/>
                          <a:ea typeface="Tahoma" panose="020B0604030504040204" pitchFamily="34" charset="0"/>
                          <a:cs typeface="Tahoma" panose="020B0604030504040204" pitchFamily="34" charset="0"/>
                        </a:rPr>
                        <a:t> through pressure to look a certain way or weigh a certain amount.</a:t>
                      </a:r>
                    </a:p>
                    <a:p>
                      <a:pPr marL="0" indent="0" algn="l">
                        <a:lnSpc>
                          <a:spcPct val="115000"/>
                        </a:lnSpc>
                        <a:spcAft>
                          <a:spcPts val="0"/>
                        </a:spcAft>
                        <a:buFont typeface="Arial" panose="020B0604020202020204" pitchFamily="34" charset="0"/>
                        <a:buNone/>
                      </a:pPr>
                      <a:r>
                        <a:rPr lang="en-GB" sz="600">
                          <a:latin typeface="Tahoma" panose="020B0604030504040204" pitchFamily="34" charset="0"/>
                          <a:ea typeface="Tahoma" panose="020B0604030504040204" pitchFamily="34" charset="0"/>
                          <a:cs typeface="Tahoma" panose="020B0604030504040204" pitchFamily="34" charset="0"/>
                        </a:rPr>
                        <a:t> </a:t>
                      </a:r>
                      <a:r>
                        <a:rPr lang="en-GB" sz="600" b="1">
                          <a:latin typeface="Tahoma" panose="020B0604030504040204" pitchFamily="34" charset="0"/>
                          <a:ea typeface="Tahoma" panose="020B0604030504040204" pitchFamily="34" charset="0"/>
                          <a:cs typeface="Tahoma" panose="020B0604030504040204" pitchFamily="34" charset="0"/>
                        </a:rPr>
                        <a:t>Habits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what is meant by the term ‘habit’ and why habits can be hard to change</a:t>
                      </a:r>
                      <a:endParaRPr lang="en-GB" sz="600">
                        <a:effectLst/>
                        <a:latin typeface="Tahoma" panose="020B0604030504040204" pitchFamily="34" charset="0"/>
                        <a:ea typeface="Tahoma" panose="020B0604030504040204" pitchFamily="34" charset="0"/>
                        <a:cs typeface="Tahoma" panose="020B0604030504040204" pitchFamily="34" charset="0"/>
                      </a:endParaRP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Personal Hygiene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the importance of wearing clean clothes and clean underwear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why the body sweats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what products can be used to help with personal hygiene </a:t>
                      </a:r>
                    </a:p>
                    <a:p>
                      <a:pPr marL="0" indent="0" algn="l">
                        <a:lnSpc>
                          <a:spcPct val="115000"/>
                        </a:lnSpc>
                        <a:spcAft>
                          <a:spcPts val="0"/>
                        </a:spcAft>
                        <a:buFont typeface="Arial" panose="020B0604020202020204" pitchFamily="34" charset="0"/>
                        <a:buNone/>
                      </a:pPr>
                      <a:r>
                        <a:rPr lang="en-GB" sz="600" b="1">
                          <a:solidFill>
                            <a:schemeClr val="accent6"/>
                          </a:solidFill>
                          <a:latin typeface="Tahoma" panose="020B0604030504040204" pitchFamily="34" charset="0"/>
                          <a:ea typeface="Tahoma" panose="020B0604030504040204" pitchFamily="34" charset="0"/>
                          <a:cs typeface="Tahoma" panose="020B0604030504040204" pitchFamily="34" charset="0"/>
                        </a:rPr>
                        <a:t>Reproduction</a:t>
                      </a:r>
                    </a:p>
                    <a:p>
                      <a:pPr marL="171450" indent="-171450" algn="l">
                        <a:lnSpc>
                          <a:spcPct val="115000"/>
                        </a:lnSpc>
                        <a:spcAft>
                          <a:spcPts val="0"/>
                        </a:spcAft>
                        <a:buFont typeface="Arial" panose="020B0604020202020204" pitchFamily="34" charset="0"/>
                        <a:buChar char="•"/>
                      </a:pPr>
                      <a:r>
                        <a:rPr lang="en-GB" sz="600">
                          <a:solidFill>
                            <a:schemeClr val="accent6"/>
                          </a:solidFill>
                          <a:latin typeface="Tahoma" panose="020B0604030504040204" pitchFamily="34" charset="0"/>
                          <a:ea typeface="Tahoma" panose="020B0604030504040204" pitchFamily="34" charset="0"/>
                          <a:cs typeface="Tahoma" panose="020B0604030504040204" pitchFamily="34" charset="0"/>
                        </a:rPr>
                        <a:t>Know about animal reproduction </a:t>
                      </a:r>
                    </a:p>
                    <a:p>
                      <a:pPr marL="171450" indent="-171450" algn="l">
                        <a:lnSpc>
                          <a:spcPct val="115000"/>
                        </a:lnSpc>
                        <a:spcAft>
                          <a:spcPts val="0"/>
                        </a:spcAft>
                        <a:buFont typeface="Arial" panose="020B0604020202020204" pitchFamily="34" charset="0"/>
                        <a:buChar char="•"/>
                      </a:pPr>
                      <a:r>
                        <a:rPr lang="en-GB" sz="600">
                          <a:solidFill>
                            <a:schemeClr val="accent6"/>
                          </a:solidFill>
                          <a:latin typeface="Tahoma" panose="020B0604030504040204" pitchFamily="34" charset="0"/>
                          <a:ea typeface="Tahoma" panose="020B0604030504040204" pitchFamily="34" charset="0"/>
                          <a:cs typeface="Tahoma" panose="020B0604030504040204" pitchFamily="34" charset="0"/>
                        </a:rPr>
                        <a:t>Know how different animals look after their young </a:t>
                      </a:r>
                    </a:p>
                    <a:p>
                      <a:pPr marL="171450" indent="-171450" algn="l">
                        <a:lnSpc>
                          <a:spcPct val="115000"/>
                        </a:lnSpc>
                        <a:spcAft>
                          <a:spcPts val="0"/>
                        </a:spcAft>
                        <a:buFont typeface="Arial" panose="020B0604020202020204" pitchFamily="34" charset="0"/>
                        <a:buChar char="•"/>
                      </a:pPr>
                      <a:r>
                        <a:rPr lang="en-GB" sz="600">
                          <a:solidFill>
                            <a:schemeClr val="accent6"/>
                          </a:solidFill>
                          <a:latin typeface="Tahoma" panose="020B0604030504040204" pitchFamily="34" charset="0"/>
                          <a:ea typeface="Tahoma" panose="020B0604030504040204" pitchFamily="34" charset="0"/>
                          <a:cs typeface="Tahoma" panose="020B0604030504040204" pitchFamily="34" charset="0"/>
                        </a:rPr>
                        <a:t>Know how pregnancy happens </a:t>
                      </a:r>
                    </a:p>
                    <a:p>
                      <a:pPr marL="171450" indent="-171450" algn="l">
                        <a:lnSpc>
                          <a:spcPct val="115000"/>
                        </a:lnSpc>
                        <a:spcAft>
                          <a:spcPts val="0"/>
                        </a:spcAft>
                        <a:buFont typeface="Arial" panose="020B0604020202020204" pitchFamily="34" charset="0"/>
                        <a:buChar char="•"/>
                      </a:pPr>
                      <a:r>
                        <a:rPr lang="en-GB" sz="600">
                          <a:solidFill>
                            <a:schemeClr val="accent6"/>
                          </a:solidFill>
                          <a:latin typeface="Tahoma" panose="020B0604030504040204" pitchFamily="34" charset="0"/>
                          <a:ea typeface="Tahoma" panose="020B0604030504040204" pitchFamily="34" charset="0"/>
                          <a:cs typeface="Tahoma" panose="020B0604030504040204" pitchFamily="34" charset="0"/>
                        </a:rPr>
                        <a:t>Know why people have babies </a:t>
                      </a:r>
                    </a:p>
                    <a:p>
                      <a:pPr marL="171450" indent="-171450" algn="l">
                        <a:lnSpc>
                          <a:spcPct val="115000"/>
                        </a:lnSpc>
                        <a:spcAft>
                          <a:spcPts val="0"/>
                        </a:spcAft>
                        <a:buFont typeface="Arial" panose="020B0604020202020204" pitchFamily="34" charset="0"/>
                        <a:buChar char="•"/>
                      </a:pPr>
                      <a:r>
                        <a:rPr lang="en-GB" sz="600">
                          <a:solidFill>
                            <a:schemeClr val="accent6"/>
                          </a:solidFill>
                          <a:latin typeface="Tahoma" panose="020B0604030504040204" pitchFamily="34" charset="0"/>
                          <a:ea typeface="Tahoma" panose="020B0604030504040204" pitchFamily="34" charset="0"/>
                          <a:cs typeface="Tahoma" panose="020B0604030504040204" pitchFamily="34" charset="0"/>
                        </a:rPr>
                        <a:t>Know how a baby develops</a:t>
                      </a:r>
                    </a:p>
                    <a:p>
                      <a:pPr marL="0" indent="0" algn="l">
                        <a:lnSpc>
                          <a:spcPct val="115000"/>
                        </a:lnSpc>
                        <a:spcAft>
                          <a:spcPts val="0"/>
                        </a:spcAft>
                        <a:buFont typeface="Arial" panose="020B0604020202020204" pitchFamily="34" charset="0"/>
                        <a:buNone/>
                      </a:pPr>
                      <a:r>
                        <a:rPr lang="en-GB" sz="600" b="1">
                          <a:solidFill>
                            <a:schemeClr val="accent6"/>
                          </a:solidFill>
                          <a:latin typeface="Tahoma" panose="020B0604030504040204" pitchFamily="34" charset="0"/>
                          <a:ea typeface="Tahoma" panose="020B0604030504040204" pitchFamily="34" charset="0"/>
                          <a:cs typeface="Tahoma" panose="020B0604030504040204" pitchFamily="34" charset="0"/>
                        </a:rPr>
                        <a:t>Puberty</a:t>
                      </a:r>
                      <a:r>
                        <a:rPr lang="en-GB" sz="600">
                          <a:solidFill>
                            <a:schemeClr val="accent6"/>
                          </a:solidFill>
                          <a:latin typeface="Tahoma" panose="020B0604030504040204" pitchFamily="34" charset="0"/>
                          <a:ea typeface="Tahoma" panose="020B0604030504040204" pitchFamily="34" charset="0"/>
                          <a:cs typeface="Tahoma" panose="020B0604030504040204" pitchFamily="34" charset="0"/>
                        </a:rPr>
                        <a:t> </a:t>
                      </a:r>
                    </a:p>
                    <a:p>
                      <a:pPr marL="171450" indent="-171450" algn="l">
                        <a:lnSpc>
                          <a:spcPct val="115000"/>
                        </a:lnSpc>
                        <a:spcAft>
                          <a:spcPts val="0"/>
                        </a:spcAft>
                        <a:buFont typeface="Arial" panose="020B0604020202020204" pitchFamily="34" charset="0"/>
                        <a:buChar char="•"/>
                      </a:pPr>
                      <a:r>
                        <a:rPr lang="en-GB" sz="600">
                          <a:solidFill>
                            <a:schemeClr val="accent6"/>
                          </a:solidFill>
                          <a:latin typeface="Tahoma" panose="020B0604030504040204" pitchFamily="34" charset="0"/>
                          <a:ea typeface="Tahoma" panose="020B0604030504040204" pitchFamily="34" charset="0"/>
                          <a:cs typeface="Tahoma" panose="020B0604030504040204" pitchFamily="34" charset="0"/>
                        </a:rPr>
                        <a:t>Know how our bodies change – body, voice, hormones etc</a:t>
                      </a:r>
                    </a:p>
                    <a:p>
                      <a:pPr marL="171450" indent="-171450" algn="l">
                        <a:lnSpc>
                          <a:spcPct val="115000"/>
                        </a:lnSpc>
                        <a:spcAft>
                          <a:spcPts val="0"/>
                        </a:spcAft>
                        <a:buFont typeface="Arial" panose="020B0604020202020204" pitchFamily="34" charset="0"/>
                        <a:buChar char="•"/>
                      </a:pPr>
                      <a:r>
                        <a:rPr lang="en-GB" sz="600">
                          <a:solidFill>
                            <a:schemeClr val="accent6"/>
                          </a:solidFill>
                          <a:latin typeface="Tahoma" panose="020B0604030504040204" pitchFamily="34" charset="0"/>
                          <a:ea typeface="Tahoma" panose="020B0604030504040204" pitchFamily="34" charset="0"/>
                          <a:cs typeface="Tahoma" panose="020B0604030504040204" pitchFamily="34" charset="0"/>
                        </a:rPr>
                        <a:t> Know the stages of puberty</a:t>
                      </a:r>
                    </a:p>
                    <a:p>
                      <a:pPr marL="171450" indent="-171450" algn="l">
                        <a:lnSpc>
                          <a:spcPct val="115000"/>
                        </a:lnSpc>
                        <a:spcAft>
                          <a:spcPts val="0"/>
                        </a:spcAft>
                        <a:buFont typeface="Arial" panose="020B0604020202020204" pitchFamily="34" charset="0"/>
                        <a:buChar char="•"/>
                      </a:pPr>
                      <a:endParaRPr lang="en-GB" sz="600">
                        <a:latin typeface="Tahoma" panose="020B0604030504040204" pitchFamily="34" charset="0"/>
                        <a:ea typeface="Tahoma" panose="020B0604030504040204" pitchFamily="34" charset="0"/>
                        <a:cs typeface="Tahoma" panose="020B0604030504040204" pitchFamily="34" charset="0"/>
                      </a:endParaRPr>
                    </a:p>
                    <a:p>
                      <a:pPr marL="0" indent="0" algn="l">
                        <a:lnSpc>
                          <a:spcPct val="115000"/>
                        </a:lnSpc>
                        <a:spcAft>
                          <a:spcPts val="0"/>
                        </a:spcAft>
                        <a:buFont typeface="Arial" panose="020B0604020202020204" pitchFamily="34" charset="0"/>
                        <a:buNone/>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Mental Health </a:t>
                      </a:r>
                      <a:r>
                        <a:rPr lang="en-GB" sz="600">
                          <a:latin typeface="Tahoma" panose="020B0604030504040204" pitchFamily="34" charset="0"/>
                          <a:ea typeface="Tahoma" panose="020B0604030504040204" pitchFamily="34" charset="0"/>
                          <a:cs typeface="Tahoma" panose="020B0604030504040204" pitchFamily="34" charset="0"/>
                        </a:rPr>
                        <a:t>I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the types of mental health(building on the Year 5 curriculum)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where to go for support</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how to self-regulate my mental health</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it is common for people to experience mental ill health and that it can be resolved with support </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Reproduction</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about animal reproduction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how different animals look after their young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how pregnancy happens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why people have babies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how a baby develops</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Puberty</a:t>
                      </a:r>
                      <a:r>
                        <a:rPr lang="en-GB" sz="600">
                          <a:latin typeface="Tahoma" panose="020B0604030504040204" pitchFamily="34" charset="0"/>
                          <a:ea typeface="Tahoma" panose="020B0604030504040204" pitchFamily="34" charset="0"/>
                          <a:cs typeface="Tahoma" panose="020B0604030504040204" pitchFamily="34" charset="0"/>
                        </a:rPr>
                        <a:t>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how our bodies change – body, voice, hormones etc</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 Know the stages of puberty</a:t>
                      </a:r>
                    </a:p>
                    <a:p>
                      <a:pPr marL="0" indent="0" algn="l">
                        <a:lnSpc>
                          <a:spcPct val="115000"/>
                        </a:lnSpc>
                        <a:spcAft>
                          <a:spcPts val="0"/>
                        </a:spcAft>
                        <a:buFont typeface="Arial" panose="020B0604020202020204" pitchFamily="34" charset="0"/>
                        <a:buNone/>
                      </a:pPr>
                      <a:r>
                        <a:rPr lang="en-GB" sz="600">
                          <a:latin typeface="Tahoma" panose="020B0604030504040204" pitchFamily="34" charset="0"/>
                          <a:ea typeface="Tahoma" panose="020B0604030504040204" pitchFamily="34" charset="0"/>
                          <a:cs typeface="Tahoma" panose="020B0604030504040204" pitchFamily="34" charset="0"/>
                        </a:rPr>
                        <a:t> </a:t>
                      </a:r>
                      <a:r>
                        <a:rPr lang="en-GB" sz="600" b="1">
                          <a:latin typeface="Tahoma" panose="020B0604030504040204" pitchFamily="34" charset="0"/>
                          <a:ea typeface="Tahoma" panose="020B0604030504040204" pitchFamily="34" charset="0"/>
                          <a:cs typeface="Tahoma" panose="020B0604030504040204" pitchFamily="34" charset="0"/>
                        </a:rPr>
                        <a:t>Personal Hygiene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the importance of wearing clean clothes and clean underwear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why the body sweats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what products can be used to help with personal hygiene </a:t>
                      </a:r>
                    </a:p>
                    <a:p>
                      <a:pPr marL="0" indent="0" algn="l">
                        <a:lnSpc>
                          <a:spcPct val="115000"/>
                        </a:lnSpc>
                        <a:spcAft>
                          <a:spcPts val="0"/>
                        </a:spcAft>
                        <a:buFont typeface="Arial" panose="020B0604020202020204" pitchFamily="34" charset="0"/>
                        <a:buNone/>
                      </a:pPr>
                      <a:r>
                        <a:rPr lang="en-GB" sz="600" b="1">
                          <a:solidFill>
                            <a:srgbClr val="7030A0"/>
                          </a:solidFill>
                          <a:latin typeface="Tahoma" panose="020B0604030504040204" pitchFamily="34" charset="0"/>
                          <a:ea typeface="Tahoma" panose="020B0604030504040204" pitchFamily="34" charset="0"/>
                          <a:cs typeface="Tahoma" panose="020B0604030504040204" pitchFamily="34" charset="0"/>
                        </a:rPr>
                        <a:t>Menstruation </a:t>
                      </a:r>
                    </a:p>
                    <a:p>
                      <a:pPr marL="171450" indent="-171450" algn="l">
                        <a:lnSpc>
                          <a:spcPct val="115000"/>
                        </a:lnSpc>
                        <a:spcAft>
                          <a:spcPts val="0"/>
                        </a:spcAft>
                        <a:buFont typeface="Arial" panose="020B0604020202020204" pitchFamily="34" charset="0"/>
                        <a:buChar char="•"/>
                      </a:pPr>
                      <a:r>
                        <a:rPr lang="en-GB" sz="600">
                          <a:solidFill>
                            <a:srgbClr val="7030A0"/>
                          </a:solidFill>
                          <a:latin typeface="Tahoma" panose="020B0604030504040204" pitchFamily="34" charset="0"/>
                          <a:ea typeface="Tahoma" panose="020B0604030504040204" pitchFamily="34" charset="0"/>
                          <a:cs typeface="Tahoma" panose="020B0604030504040204" pitchFamily="34" charset="0"/>
                        </a:rPr>
                        <a:t>Know what menstruation is</a:t>
                      </a:r>
                    </a:p>
                    <a:p>
                      <a:pPr marL="171450" indent="-171450" algn="l">
                        <a:lnSpc>
                          <a:spcPct val="115000"/>
                        </a:lnSpc>
                        <a:spcAft>
                          <a:spcPts val="0"/>
                        </a:spcAft>
                        <a:buFont typeface="Arial" panose="020B0604020202020204" pitchFamily="34" charset="0"/>
                        <a:buChar char="•"/>
                      </a:pPr>
                      <a:r>
                        <a:rPr lang="en-GB" sz="600">
                          <a:solidFill>
                            <a:srgbClr val="7030A0"/>
                          </a:solidFill>
                          <a:latin typeface="Tahoma" panose="020B0604030504040204" pitchFamily="34" charset="0"/>
                          <a:ea typeface="Tahoma" panose="020B0604030504040204" pitchFamily="34" charset="0"/>
                          <a:cs typeface="Tahoma" panose="020B0604030504040204" pitchFamily="34" charset="0"/>
                        </a:rPr>
                        <a:t>Know why menstruation occurs</a:t>
                      </a:r>
                    </a:p>
                    <a:p>
                      <a:pPr marL="171450" indent="-171450" algn="l">
                        <a:lnSpc>
                          <a:spcPct val="115000"/>
                        </a:lnSpc>
                        <a:spcAft>
                          <a:spcPts val="0"/>
                        </a:spcAft>
                        <a:buFont typeface="Arial" panose="020B0604020202020204" pitchFamily="34" charset="0"/>
                        <a:buChar char="•"/>
                      </a:pPr>
                      <a:r>
                        <a:rPr lang="en-GB" sz="600">
                          <a:solidFill>
                            <a:srgbClr val="7030A0"/>
                          </a:solidFill>
                          <a:latin typeface="Tahoma" panose="020B0604030504040204" pitchFamily="34" charset="0"/>
                          <a:ea typeface="Tahoma" panose="020B0604030504040204" pitchFamily="34" charset="0"/>
                          <a:cs typeface="Tahoma" panose="020B0604030504040204" pitchFamily="34" charset="0"/>
                        </a:rPr>
                        <a:t>Know what products are available, where to get them and how to use them</a:t>
                      </a:r>
                    </a:p>
                    <a:p>
                      <a:pPr marL="171450" indent="-171450" algn="l">
                        <a:lnSpc>
                          <a:spcPct val="115000"/>
                        </a:lnSpc>
                        <a:spcAft>
                          <a:spcPts val="0"/>
                        </a:spcAft>
                        <a:buFont typeface="Arial" panose="020B0604020202020204" pitchFamily="34" charset="0"/>
                        <a:buChar char="•"/>
                      </a:pPr>
                      <a:r>
                        <a:rPr lang="en-GB" sz="600">
                          <a:solidFill>
                            <a:srgbClr val="7030A0"/>
                          </a:solidFill>
                          <a:latin typeface="Tahoma" panose="020B0604030504040204" pitchFamily="34" charset="0"/>
                          <a:ea typeface="Tahoma" panose="020B0604030504040204" pitchFamily="34" charset="0"/>
                          <a:cs typeface="Tahoma" panose="020B0604030504040204" pitchFamily="34" charset="0"/>
                        </a:rPr>
                        <a:t>Know how to manage my own period;</a:t>
                      </a:r>
                    </a:p>
                    <a:p>
                      <a:pPr marL="171450" indent="-171450" algn="l">
                        <a:lnSpc>
                          <a:spcPct val="115000"/>
                        </a:lnSpc>
                        <a:spcAft>
                          <a:spcPts val="0"/>
                        </a:spcAft>
                        <a:buFont typeface="Arial" panose="020B0604020202020204" pitchFamily="34" charset="0"/>
                        <a:buChar char="•"/>
                      </a:pPr>
                      <a:r>
                        <a:rPr lang="en-GB" sz="600">
                          <a:solidFill>
                            <a:srgbClr val="7030A0"/>
                          </a:solidFill>
                          <a:latin typeface="Tahoma" panose="020B0604030504040204" pitchFamily="34" charset="0"/>
                          <a:ea typeface="Tahoma" panose="020B0604030504040204" pitchFamily="34" charset="0"/>
                          <a:cs typeface="Tahoma" panose="020B0604030504040204" pitchFamily="34" charset="0"/>
                        </a:rPr>
                        <a:t>Know what I can do to support others during menstruation</a:t>
                      </a:r>
                    </a:p>
                    <a:p>
                      <a:pPr marL="171450" indent="-171450" algn="l">
                        <a:lnSpc>
                          <a:spcPct val="115000"/>
                        </a:lnSpc>
                        <a:spcAft>
                          <a:spcPts val="0"/>
                        </a:spcAft>
                        <a:buFont typeface="Arial" panose="020B0604020202020204" pitchFamily="34" charset="0"/>
                        <a:buChar char="•"/>
                      </a:pPr>
                      <a:r>
                        <a:rPr lang="en-GB" sz="600">
                          <a:solidFill>
                            <a:srgbClr val="7030A0"/>
                          </a:solidFill>
                          <a:latin typeface="Tahoma" panose="020B0604030504040204" pitchFamily="34" charset="0"/>
                          <a:ea typeface="Tahoma" panose="020B0604030504040204" pitchFamily="34" charset="0"/>
                          <a:cs typeface="Tahoma" panose="020B0604030504040204" pitchFamily="34" charset="0"/>
                        </a:rPr>
                        <a:t>Know how it links to puberty</a:t>
                      </a:r>
                      <a:endParaRPr lang="en-GB" sz="600">
                        <a:solidFill>
                          <a:srgbClr val="7030A0"/>
                        </a:solidFill>
                        <a:effectLst/>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endParaRPr lang="en-GB" sz="600">
                        <a:latin typeface="Tahoma" panose="020B0604030504040204" pitchFamily="34" charset="0"/>
                        <a:ea typeface="Tahoma" panose="020B0604030504040204" pitchFamily="34" charset="0"/>
                        <a:cs typeface="Tahoma" panose="020B0604030504040204" pitchFamily="34" charset="0"/>
                      </a:endParaRP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The media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what positively and negatively affects my physical, mental and emotional health (including the media)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Understand how the media can influence my own mental health through pressure to look a certain way or weigh a certain amount.</a:t>
                      </a:r>
                    </a:p>
                    <a:p>
                      <a:pPr marL="0" indent="0" algn="l">
                        <a:lnSpc>
                          <a:spcPct val="115000"/>
                        </a:lnSpc>
                        <a:spcAft>
                          <a:spcPts val="0"/>
                        </a:spcAft>
                        <a:buFont typeface="Arial" panose="020B0604020202020204" pitchFamily="34" charset="0"/>
                        <a:buNone/>
                      </a:pPr>
                      <a:r>
                        <a:rPr lang="en-GB" sz="600">
                          <a:latin typeface="Tahoma" panose="020B0604030504040204" pitchFamily="34" charset="0"/>
                          <a:ea typeface="Tahoma" panose="020B0604030504040204" pitchFamily="34" charset="0"/>
                          <a:cs typeface="Tahoma" panose="020B0604030504040204" pitchFamily="34" charset="0"/>
                        </a:rPr>
                        <a:t> </a:t>
                      </a:r>
                      <a:r>
                        <a:rPr lang="en-GB" sz="600" b="1">
                          <a:latin typeface="Tahoma" panose="020B0604030504040204" pitchFamily="34" charset="0"/>
                          <a:ea typeface="Tahoma" panose="020B0604030504040204" pitchFamily="34" charset="0"/>
                          <a:cs typeface="Tahoma" panose="020B0604030504040204" pitchFamily="34" charset="0"/>
                        </a:rPr>
                        <a:t>Habits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what is meant by the term ‘habit’ and why habits can be hard to change</a:t>
                      </a: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extLst>
                  <a:ext uri="{0D108BD9-81ED-4DB2-BD59-A6C34878D82A}">
                    <a16:rowId xmlns:a16="http://schemas.microsoft.com/office/drawing/2014/main" val="1576507716"/>
                  </a:ext>
                </a:extLst>
              </a:tr>
              <a:tr h="471408">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Key Vocabulary</a:t>
                      </a:r>
                    </a:p>
                  </a:txBody>
                  <a:tcPr marL="17686" marR="17686" marT="0" marB="0" anchor="ct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600">
                          <a:effectLst/>
                          <a:latin typeface="Tahoma" panose="020B0604030504040204" pitchFamily="34" charset="0"/>
                          <a:ea typeface="Tahoma" panose="020B0604030504040204" pitchFamily="34" charset="0"/>
                          <a:cs typeface="Tahoma" panose="020B0604030504040204" pitchFamily="34" charset="0"/>
                        </a:rPr>
                        <a:t>Self-regulate, support, reproduction, pregnancy, womb, hormones, puberty, acne, period, sweats, deodorant, anti-perspirant, habit</a:t>
                      </a:r>
                    </a:p>
                    <a:p>
                      <a:pPr algn="ctr">
                        <a:lnSpc>
                          <a:spcPct val="115000"/>
                        </a:lnSpc>
                        <a:spcAft>
                          <a:spcPts val="0"/>
                        </a:spcAft>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nchor="ct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600">
                          <a:effectLst/>
                          <a:latin typeface="Tahoma" panose="020B0604030504040204" pitchFamily="34" charset="0"/>
                          <a:ea typeface="Tahoma" panose="020B0604030504040204" pitchFamily="34" charset="0"/>
                          <a:cs typeface="Tahoma" panose="020B0604030504040204" pitchFamily="34" charset="0"/>
                        </a:rPr>
                        <a:t>Self-regulate, support, reproduction, pregnancy, womb, hormones, puberty, acne, period, sweats, deodorant, anti-perspirant, habit, Menstruation, tampons, sanitary pads, contraception</a:t>
                      </a:r>
                    </a:p>
                    <a:p>
                      <a:pPr algn="ctr">
                        <a:lnSpc>
                          <a:spcPct val="115000"/>
                        </a:lnSpc>
                        <a:spcAft>
                          <a:spcPts val="0"/>
                        </a:spcAft>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nchor="ctr"/>
                </a:tc>
                <a:extLst>
                  <a:ext uri="{0D108BD9-81ED-4DB2-BD59-A6C34878D82A}">
                    <a16:rowId xmlns:a16="http://schemas.microsoft.com/office/drawing/2014/main" val="3823981714"/>
                  </a:ext>
                </a:extLst>
              </a:tr>
            </a:tbl>
          </a:graphicData>
        </a:graphic>
      </p:graphicFrame>
      <p:sp>
        <p:nvSpPr>
          <p:cNvPr id="2" name="Rectangle 1">
            <a:extLst>
              <a:ext uri="{FF2B5EF4-FFF2-40B4-BE49-F238E27FC236}">
                <a16:creationId xmlns:a16="http://schemas.microsoft.com/office/drawing/2014/main" id="{EB2537B3-425F-42C5-B226-D6F48F7C41C9}"/>
              </a:ext>
            </a:extLst>
          </p:cNvPr>
          <p:cNvSpPr/>
          <p:nvPr/>
        </p:nvSpPr>
        <p:spPr>
          <a:xfrm>
            <a:off x="2129320" y="1056874"/>
            <a:ext cx="4548914" cy="507831"/>
          </a:xfrm>
          <a:prstGeom prst="rect">
            <a:avLst/>
          </a:prstGeom>
        </p:spPr>
        <p:txBody>
          <a:bodyPr wrap="square">
            <a:spAutoFit/>
          </a:bodyPr>
          <a:lstStyle/>
          <a:p>
            <a:pPr defTabSz="685800"/>
            <a:r>
              <a:rPr lang="en-GB" sz="2700" b="1">
                <a:solidFill>
                  <a:srgbClr val="002060"/>
                </a:solidFill>
                <a:latin typeface="Tahoma" panose="020B0604030504040204" pitchFamily="34" charset="0"/>
                <a:ea typeface="Tahoma" panose="020B0604030504040204" pitchFamily="34" charset="0"/>
                <a:cs typeface="Tahoma" panose="020B0604030504040204" pitchFamily="34" charset="0"/>
              </a:rPr>
              <a:t>RSE/PSHE Year 4 to 6 </a:t>
            </a:r>
          </a:p>
        </p:txBody>
      </p:sp>
    </p:spTree>
    <p:extLst>
      <p:ext uri="{BB962C8B-B14F-4D97-AF65-F5344CB8AC3E}">
        <p14:creationId xmlns:p14="http://schemas.microsoft.com/office/powerpoint/2010/main" val="236915241"/>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1418155" y="1089290"/>
            <a:ext cx="507551" cy="503507"/>
          </a:xfrm>
          <a:prstGeom prst="rect">
            <a:avLst/>
          </a:prstGeom>
        </p:spPr>
      </p:pic>
      <p:sp>
        <p:nvSpPr>
          <p:cNvPr id="4" name="Rectangle 1"/>
          <p:cNvSpPr>
            <a:spLocks noChangeArrowheads="1"/>
          </p:cNvSpPr>
          <p:nvPr/>
        </p:nvSpPr>
        <p:spPr bwMode="auto">
          <a:xfrm>
            <a:off x="1485901" y="2248705"/>
            <a:ext cx="138564"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fontAlgn="base">
              <a:spcBef>
                <a:spcPct val="0"/>
              </a:spcBef>
              <a:spcAft>
                <a:spcPct val="0"/>
              </a:spcAft>
            </a:pPr>
            <a:endParaRPr lang="en-US" altLang="en-US" sz="135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nvGraphicFramePr>
        <p:xfrm>
          <a:off x="1329158" y="1576683"/>
          <a:ext cx="6483203" cy="4342372"/>
        </p:xfrm>
        <a:graphic>
          <a:graphicData uri="http://schemas.openxmlformats.org/drawingml/2006/table">
            <a:tbl>
              <a:tblPr firstRow="1" firstCol="1" bandRow="1">
                <a:tableStyleId>{5C22544A-7EE6-4342-B048-85BDC9FD1C3A}</a:tableStyleId>
              </a:tblPr>
              <a:tblGrid>
                <a:gridCol w="576729">
                  <a:extLst>
                    <a:ext uri="{9D8B030D-6E8A-4147-A177-3AD203B41FA5}">
                      <a16:colId xmlns:a16="http://schemas.microsoft.com/office/drawing/2014/main" val="20000"/>
                    </a:ext>
                  </a:extLst>
                </a:gridCol>
                <a:gridCol w="1476410">
                  <a:extLst>
                    <a:ext uri="{9D8B030D-6E8A-4147-A177-3AD203B41FA5}">
                      <a16:colId xmlns:a16="http://schemas.microsoft.com/office/drawing/2014/main" val="713258296"/>
                    </a:ext>
                  </a:extLst>
                </a:gridCol>
                <a:gridCol w="1476410">
                  <a:extLst>
                    <a:ext uri="{9D8B030D-6E8A-4147-A177-3AD203B41FA5}">
                      <a16:colId xmlns:a16="http://schemas.microsoft.com/office/drawing/2014/main" val="20001"/>
                    </a:ext>
                  </a:extLst>
                </a:gridCol>
                <a:gridCol w="1476827">
                  <a:extLst>
                    <a:ext uri="{9D8B030D-6E8A-4147-A177-3AD203B41FA5}">
                      <a16:colId xmlns:a16="http://schemas.microsoft.com/office/drawing/2014/main" val="20002"/>
                    </a:ext>
                  </a:extLst>
                </a:gridCol>
                <a:gridCol w="1476827">
                  <a:extLst>
                    <a:ext uri="{9D8B030D-6E8A-4147-A177-3AD203B41FA5}">
                      <a16:colId xmlns:a16="http://schemas.microsoft.com/office/drawing/2014/main" val="20003"/>
                    </a:ext>
                  </a:extLst>
                </a:gridCol>
              </a:tblGrid>
              <a:tr h="294029">
                <a:tc>
                  <a:txBody>
                    <a:bodyPr/>
                    <a:lstStyle/>
                    <a:p>
                      <a:pP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 </a:t>
                      </a:r>
                    </a:p>
                  </a:txBody>
                  <a:tcPr marL="17686" marR="17686" marT="0" marB="0"/>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600">
                          <a:effectLst/>
                          <a:latin typeface="Tahoma" panose="020B0604030504040204" pitchFamily="34" charset="0"/>
                          <a:ea typeface="Tahoma" panose="020B0604030504040204" pitchFamily="34" charset="0"/>
                          <a:cs typeface="Tahoma" panose="020B0604030504040204" pitchFamily="34" charset="0"/>
                        </a:rPr>
                        <a:t>EYFS</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1</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2</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3</a:t>
                      </a:r>
                    </a:p>
                  </a:txBody>
                  <a:tcPr marL="17686" marR="17686" marT="0" marB="0" anchor="ctr"/>
                </a:tc>
                <a:extLst>
                  <a:ext uri="{0D108BD9-81ED-4DB2-BD59-A6C34878D82A}">
                    <a16:rowId xmlns:a16="http://schemas.microsoft.com/office/drawing/2014/main" val="10000"/>
                  </a:ext>
                </a:extLst>
              </a:tr>
              <a:tr h="3249168">
                <a:tc>
                  <a:txBody>
                    <a:bodyPr/>
                    <a:lstStyle/>
                    <a:p>
                      <a:pPr algn="ctr">
                        <a:lnSpc>
                          <a:spcPct val="115000"/>
                        </a:lnSpc>
                        <a:spcAft>
                          <a:spcPts val="0"/>
                        </a:spcAft>
                      </a:pPr>
                      <a:r>
                        <a:rPr lang="en-GB" sz="600"/>
                        <a:t>Rights and Responsibilities</a:t>
                      </a: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nchor="ctr"/>
                </a:tc>
                <a:tc>
                  <a:txBody>
                    <a:bodyPr/>
                    <a:lstStyle/>
                    <a:p>
                      <a:pPr algn="l">
                        <a:lnSpc>
                          <a:spcPct val="115000"/>
                        </a:lnSpc>
                        <a:spcAft>
                          <a:spcPts val="0"/>
                        </a:spcAft>
                      </a:pPr>
                      <a:r>
                        <a:rPr lang="en-GB" sz="600" b="1">
                          <a:latin typeface="Tahoma" panose="020B0604030504040204" pitchFamily="34" charset="0"/>
                          <a:ea typeface="Tahoma" panose="020B0604030504040204" pitchFamily="34" charset="0"/>
                          <a:cs typeface="Tahoma" panose="020B0604030504040204" pitchFamily="34" charset="0"/>
                        </a:rPr>
                        <a:t>Radicalisation &amp; Extremism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Recognise differences between myself and others and celebrate these as a positive thing </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Equality, Prejudice &amp; Hate Crime</a:t>
                      </a:r>
                    </a:p>
                    <a:p>
                      <a:pPr marL="171450" indent="-171450" algn="l">
                        <a:lnSpc>
                          <a:spcPct val="115000"/>
                        </a:lnSpc>
                        <a:spcAft>
                          <a:spcPts val="0"/>
                        </a:spcAft>
                        <a:buFont typeface="Arial" panose="020B0604020202020204" pitchFamily="34" charset="0"/>
                        <a:buChar char="•"/>
                      </a:pPr>
                      <a:r>
                        <a:rPr lang="en-GB" sz="600" b="0">
                          <a:latin typeface="Tahoma" panose="020B0604030504040204" pitchFamily="34" charset="0"/>
                          <a:ea typeface="Tahoma" panose="020B0604030504040204" pitchFamily="34" charset="0"/>
                          <a:cs typeface="Tahoma" panose="020B0604030504040204" pitchFamily="34" charset="0"/>
                        </a:rPr>
                        <a:t>K</a:t>
                      </a:r>
                      <a:r>
                        <a:rPr lang="en-GB" sz="600">
                          <a:latin typeface="Tahoma" panose="020B0604030504040204" pitchFamily="34" charset="0"/>
                          <a:ea typeface="Tahoma" panose="020B0604030504040204" pitchFamily="34" charset="0"/>
                          <a:cs typeface="Tahoma" panose="020B0604030504040204" pitchFamily="34" charset="0"/>
                        </a:rPr>
                        <a:t>now that I am unique and that there has never been and never will be another “me”</a:t>
                      </a: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Female Genital Mutilation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the differences between ‘secrets’ and ‘surprises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the importance of not keeping adult’s secrets, only surprises</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to tell someone if I am worried or concerned </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Radicalisation &amp; Extremism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 Celebrate my strengths</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 Show kindness to others and know   why this is important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Understand why we have rules and why it is important to follow them</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Understand that people do not always have to agree with me and I can have my own opinions </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Equality, Prejudice &amp; Hate Crime</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 Know that people and other living things have rights and that everyone has responsibility to protect those rights</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Recognise what is fair and unfair, kind and unkind, and right and wrong in most situations</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Forced Marriage &amp; Honour Based Abuse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that weddings are a celebration of marriage(RE</a:t>
                      </a:r>
                      <a:r>
                        <a:rPr lang="en-GB" sz="600"/>
                        <a:t>)</a:t>
                      </a: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Female Genital Mutilation</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that my genitalia are private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that nobody has the right to touch my genitalia(unless it is for medical reasons) and that this is against the law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how to tell someone if I am worried or concerned</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Radicalisation &amp; Extremism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 Take part in discussions as a group and make group decisions fairly using votes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 Identify and talk about difficult feelings/emotions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Ask for help when I need it</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Equality, Prejudice &amp; Hate Crime </a:t>
                      </a:r>
                      <a:r>
                        <a:rPr lang="en-GB" sz="600">
                          <a:latin typeface="Tahoma" panose="020B0604030504040204" pitchFamily="34" charset="0"/>
                          <a:ea typeface="Tahoma" panose="020B0604030504040204" pitchFamily="34" charset="0"/>
                          <a:cs typeface="Tahoma" panose="020B0604030504040204" pitchFamily="34" charset="0"/>
                        </a:rPr>
                        <a:t>  r</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Recognise and respect differences and similarities between people </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Forced Marriage &amp; Honour Based Abuse </a:t>
                      </a:r>
                      <a:endParaRPr lang="en-GB" sz="600">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Understand that marriage is a legal commitment made between two people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that marriage in the UK can be between a man and a woman, a woman and a woman or a man and a man</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Respect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how to show and earn respect (Approved teaching resource: www.preventforschools.org’</a:t>
                      </a: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0" indent="0" algn="l">
                        <a:lnSpc>
                          <a:spcPct val="115000"/>
                        </a:lnSpc>
                        <a:spcAft>
                          <a:spcPts val="0"/>
                        </a:spcAft>
                        <a:buFont typeface="Arial" panose="020B0604020202020204" pitchFamily="34" charset="0"/>
                        <a:buNone/>
                      </a:pPr>
                      <a:r>
                        <a:rPr lang="en-GB" sz="600" b="1" dirty="0">
                          <a:latin typeface="Tahoma" panose="020B0604030504040204" pitchFamily="34" charset="0"/>
                          <a:ea typeface="Tahoma" panose="020B0604030504040204" pitchFamily="34" charset="0"/>
                          <a:cs typeface="Tahoma" panose="020B0604030504040204" pitchFamily="34" charset="0"/>
                        </a:rPr>
                        <a:t>Radicalisation &amp; Extremism </a:t>
                      </a:r>
                      <a:endParaRPr lang="en-GB" sz="600" dirty="0">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600" dirty="0">
                          <a:latin typeface="Tahoma" panose="020B0604030504040204" pitchFamily="34" charset="0"/>
                          <a:ea typeface="Tahoma" panose="020B0604030504040204" pitchFamily="34" charset="0"/>
                          <a:cs typeface="Tahoma" panose="020B0604030504040204" pitchFamily="34" charset="0"/>
                        </a:rPr>
                        <a:t>Know who I am and am proud of my heritage  </a:t>
                      </a:r>
                    </a:p>
                    <a:p>
                      <a:pPr marL="171450" indent="-171450" algn="l">
                        <a:lnSpc>
                          <a:spcPct val="115000"/>
                        </a:lnSpc>
                        <a:spcAft>
                          <a:spcPts val="0"/>
                        </a:spcAft>
                        <a:buFont typeface="Arial" panose="020B0604020202020204" pitchFamily="34" charset="0"/>
                        <a:buChar char="•"/>
                      </a:pPr>
                      <a:r>
                        <a:rPr lang="en-GB" sz="600" dirty="0">
                          <a:latin typeface="Tahoma" panose="020B0604030504040204" pitchFamily="34" charset="0"/>
                          <a:ea typeface="Tahoma" panose="020B0604030504040204" pitchFamily="34" charset="0"/>
                          <a:cs typeface="Tahoma" panose="020B0604030504040204" pitchFamily="34" charset="0"/>
                        </a:rPr>
                        <a:t>Know what democracy is </a:t>
                      </a:r>
                    </a:p>
                    <a:p>
                      <a:pPr marL="171450" indent="-171450" algn="l">
                        <a:lnSpc>
                          <a:spcPct val="115000"/>
                        </a:lnSpc>
                        <a:spcAft>
                          <a:spcPts val="0"/>
                        </a:spcAft>
                        <a:buFont typeface="Arial" panose="020B0604020202020204" pitchFamily="34" charset="0"/>
                        <a:buChar char="•"/>
                      </a:pPr>
                      <a:r>
                        <a:rPr lang="en-GB" sz="600" dirty="0">
                          <a:latin typeface="Tahoma" panose="020B0604030504040204" pitchFamily="34" charset="0"/>
                          <a:ea typeface="Tahoma" panose="020B0604030504040204" pitchFamily="34" charset="0"/>
                          <a:cs typeface="Tahoma" panose="020B0604030504040204" pitchFamily="34" charset="0"/>
                        </a:rPr>
                        <a:t>Understand the rule of law E</a:t>
                      </a:r>
                    </a:p>
                    <a:p>
                      <a:pPr marL="0" indent="0" algn="l">
                        <a:lnSpc>
                          <a:spcPct val="115000"/>
                        </a:lnSpc>
                        <a:spcAft>
                          <a:spcPts val="0"/>
                        </a:spcAft>
                        <a:buFont typeface="Arial" panose="020B0604020202020204" pitchFamily="34" charset="0"/>
                        <a:buNone/>
                      </a:pPr>
                      <a:r>
                        <a:rPr lang="en-GB" sz="600" b="1" dirty="0">
                          <a:latin typeface="Tahoma" panose="020B0604030504040204" pitchFamily="34" charset="0"/>
                          <a:ea typeface="Tahoma" panose="020B0604030504040204" pitchFamily="34" charset="0"/>
                          <a:cs typeface="Tahoma" panose="020B0604030504040204" pitchFamily="34" charset="0"/>
                        </a:rPr>
                        <a:t>Equality, Prejudice &amp; Hate Crime </a:t>
                      </a:r>
                      <a:r>
                        <a:rPr lang="en-GB" sz="600" dirty="0">
                          <a:latin typeface="Tahoma" panose="020B0604030504040204" pitchFamily="34" charset="0"/>
                          <a:ea typeface="Tahoma" panose="020B0604030504040204" pitchFamily="34" charset="0"/>
                          <a:cs typeface="Tahoma" panose="020B0604030504040204" pitchFamily="34" charset="0"/>
                        </a:rPr>
                        <a:t> </a:t>
                      </a:r>
                    </a:p>
                    <a:p>
                      <a:pPr marL="171450" indent="-171450" algn="l">
                        <a:lnSpc>
                          <a:spcPct val="115000"/>
                        </a:lnSpc>
                        <a:spcAft>
                          <a:spcPts val="0"/>
                        </a:spcAft>
                        <a:buFont typeface="Arial" panose="020B0604020202020204" pitchFamily="34" charset="0"/>
                        <a:buChar char="•"/>
                      </a:pPr>
                      <a:r>
                        <a:rPr lang="en-GB" sz="600" dirty="0">
                          <a:latin typeface="Tahoma" panose="020B0604030504040204" pitchFamily="34" charset="0"/>
                          <a:ea typeface="Tahoma" panose="020B0604030504040204" pitchFamily="34" charset="0"/>
                          <a:cs typeface="Tahoma" panose="020B0604030504040204" pitchFamily="34" charset="0"/>
                        </a:rPr>
                        <a:t>Understand why and how rules and laws are made and how these protect me and others </a:t>
                      </a:r>
                    </a:p>
                    <a:p>
                      <a:pPr marL="171450" indent="-171450" algn="l">
                        <a:lnSpc>
                          <a:spcPct val="115000"/>
                        </a:lnSpc>
                        <a:spcAft>
                          <a:spcPts val="0"/>
                        </a:spcAft>
                        <a:buFont typeface="Arial" panose="020B0604020202020204" pitchFamily="34" charset="0"/>
                        <a:buChar char="•"/>
                      </a:pPr>
                      <a:r>
                        <a:rPr lang="en-GB" sz="600" dirty="0">
                          <a:latin typeface="Tahoma" panose="020B0604030504040204" pitchFamily="34" charset="0"/>
                          <a:ea typeface="Tahoma" panose="020B0604030504040204" pitchFamily="34" charset="0"/>
                          <a:cs typeface="Tahoma" panose="020B0604030504040204" pitchFamily="34" charset="0"/>
                        </a:rPr>
                        <a:t>Respect the role of the Police Service</a:t>
                      </a:r>
                    </a:p>
                    <a:p>
                      <a:pPr marL="171450" indent="-171450" algn="l">
                        <a:lnSpc>
                          <a:spcPct val="115000"/>
                        </a:lnSpc>
                        <a:spcAft>
                          <a:spcPts val="0"/>
                        </a:spcAft>
                        <a:buFont typeface="Arial" panose="020B0604020202020204" pitchFamily="34" charset="0"/>
                        <a:buChar char="•"/>
                      </a:pPr>
                      <a:r>
                        <a:rPr lang="en-GB" sz="600" dirty="0">
                          <a:latin typeface="Tahoma" panose="020B0604030504040204" pitchFamily="34" charset="0"/>
                          <a:ea typeface="Tahoma" panose="020B0604030504040204" pitchFamily="34" charset="0"/>
                          <a:cs typeface="Tahoma" panose="020B0604030504040204" pitchFamily="34" charset="0"/>
                        </a:rPr>
                        <a:t>Understand that there are basic human rights shared by all peoples and all societies and that children have their own special rights set out in the United nations Declaration of the Rights of the Child </a:t>
                      </a:r>
                    </a:p>
                    <a:p>
                      <a:pPr marL="171450" indent="-171450" algn="l">
                        <a:lnSpc>
                          <a:spcPct val="115000"/>
                        </a:lnSpc>
                        <a:spcAft>
                          <a:spcPts val="0"/>
                        </a:spcAft>
                        <a:buFont typeface="Arial" panose="020B0604020202020204" pitchFamily="34" charset="0"/>
                        <a:buChar char="•"/>
                      </a:pPr>
                      <a:r>
                        <a:rPr lang="en-GB" sz="600" dirty="0">
                          <a:latin typeface="Tahoma" panose="020B0604030504040204" pitchFamily="34" charset="0"/>
                          <a:ea typeface="Tahoma" panose="020B0604030504040204" pitchFamily="34" charset="0"/>
                          <a:cs typeface="Tahoma" panose="020B0604030504040204" pitchFamily="34" charset="0"/>
                        </a:rPr>
                        <a:t>Name the 9 protected characteristics of the Equality Act 2010 </a:t>
                      </a:r>
                      <a:endParaRPr lang="en-GB" sz="600" dirty="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extLst>
                  <a:ext uri="{0D108BD9-81ED-4DB2-BD59-A6C34878D82A}">
                    <a16:rowId xmlns:a16="http://schemas.microsoft.com/office/drawing/2014/main" val="10002"/>
                  </a:ext>
                </a:extLst>
              </a:tr>
              <a:tr h="799175">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Key Vocabulary</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Different, unique</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Secrets, surprises, celebrate, strengths, kindness, opinions, rights, responsibilities, protect, fair, unfair, weddings, celebrations</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Decisions, similarities, differences, legal, respect</a:t>
                      </a:r>
                    </a:p>
                  </a:txBody>
                  <a:tcPr marL="17686" marR="17686" marT="0" marB="0" anchor="ctr"/>
                </a:tc>
                <a:tc>
                  <a:txBody>
                    <a:bodyPr/>
                    <a:lstStyle/>
                    <a:p>
                      <a:pPr algn="ctr">
                        <a:lnSpc>
                          <a:spcPct val="115000"/>
                        </a:lnSpc>
                        <a:spcAft>
                          <a:spcPts val="0"/>
                        </a:spcAft>
                      </a:pPr>
                      <a:r>
                        <a:rPr lang="en-GB" sz="600" dirty="0">
                          <a:effectLst/>
                          <a:latin typeface="Tahoma" panose="020B0604030504040204" pitchFamily="34" charset="0"/>
                          <a:ea typeface="Tahoma" panose="020B0604030504040204" pitchFamily="34" charset="0"/>
                          <a:cs typeface="Tahoma" panose="020B0604030504040204" pitchFamily="34" charset="0"/>
                        </a:rPr>
                        <a:t>Heritage, democracy, law, human rights, parliament, monarch, police, consequences, laws, rules, punishment</a:t>
                      </a:r>
                    </a:p>
                  </a:txBody>
                  <a:tcPr marL="17686" marR="17686" marT="0" marB="0" anchor="ctr"/>
                </a:tc>
                <a:extLst>
                  <a:ext uri="{0D108BD9-81ED-4DB2-BD59-A6C34878D82A}">
                    <a16:rowId xmlns:a16="http://schemas.microsoft.com/office/drawing/2014/main" val="10003"/>
                  </a:ext>
                </a:extLst>
              </a:tr>
            </a:tbl>
          </a:graphicData>
        </a:graphic>
      </p:graphicFrame>
      <p:sp>
        <p:nvSpPr>
          <p:cNvPr id="6" name="Rectangle 5">
            <a:extLst>
              <a:ext uri="{FF2B5EF4-FFF2-40B4-BE49-F238E27FC236}">
                <a16:creationId xmlns:a16="http://schemas.microsoft.com/office/drawing/2014/main" id="{4808175B-4D91-46D2-A50B-635521976255}"/>
              </a:ext>
            </a:extLst>
          </p:cNvPr>
          <p:cNvSpPr/>
          <p:nvPr/>
        </p:nvSpPr>
        <p:spPr>
          <a:xfrm>
            <a:off x="2135294" y="1089290"/>
            <a:ext cx="4639412" cy="507831"/>
          </a:xfrm>
          <a:prstGeom prst="rect">
            <a:avLst/>
          </a:prstGeom>
        </p:spPr>
        <p:txBody>
          <a:bodyPr wrap="none">
            <a:spAutoFit/>
          </a:bodyPr>
          <a:lstStyle/>
          <a:p>
            <a:pPr defTabSz="685800"/>
            <a:r>
              <a:rPr lang="en-GB" sz="2700" b="1">
                <a:solidFill>
                  <a:srgbClr val="002060"/>
                </a:solidFill>
                <a:latin typeface="Tahoma" panose="020B0604030504040204" pitchFamily="34" charset="0"/>
                <a:ea typeface="Tahoma" panose="020B0604030504040204" pitchFamily="34" charset="0"/>
                <a:cs typeface="Tahoma" panose="020B0604030504040204" pitchFamily="34" charset="0"/>
              </a:rPr>
              <a:t>RSE/PSHE EYFS to Year 3</a:t>
            </a:r>
          </a:p>
        </p:txBody>
      </p:sp>
    </p:spTree>
    <p:extLst>
      <p:ext uri="{BB962C8B-B14F-4D97-AF65-F5344CB8AC3E}">
        <p14:creationId xmlns:p14="http://schemas.microsoft.com/office/powerpoint/2010/main" val="103396055"/>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1418155" y="1089290"/>
            <a:ext cx="507551" cy="503507"/>
          </a:xfrm>
          <a:prstGeom prst="rect">
            <a:avLst/>
          </a:prstGeom>
        </p:spPr>
      </p:pic>
      <p:sp>
        <p:nvSpPr>
          <p:cNvPr id="6" name="TextBox 5"/>
          <p:cNvSpPr txBox="1"/>
          <p:nvPr/>
        </p:nvSpPr>
        <p:spPr>
          <a:xfrm>
            <a:off x="1925705" y="1108048"/>
            <a:ext cx="4910523" cy="923330"/>
          </a:xfrm>
          <a:prstGeom prst="rect">
            <a:avLst/>
          </a:prstGeom>
          <a:noFill/>
        </p:spPr>
        <p:txBody>
          <a:bodyPr wrap="square" rtlCol="0">
            <a:spAutoFit/>
          </a:bodyPr>
          <a:lstStyle/>
          <a:p>
            <a:pPr defTabSz="685800"/>
            <a:r>
              <a:rPr lang="en-GB" sz="2700" b="1">
                <a:solidFill>
                  <a:srgbClr val="002060"/>
                </a:solidFill>
                <a:latin typeface="Tahoma" panose="020B0604030504040204" pitchFamily="34" charset="0"/>
                <a:ea typeface="Tahoma" panose="020B0604030504040204" pitchFamily="34" charset="0"/>
                <a:cs typeface="Tahoma" panose="020B0604030504040204" pitchFamily="34" charset="0"/>
              </a:rPr>
              <a:t>RSE/PSHE Year 4 to 6</a:t>
            </a:r>
          </a:p>
          <a:p>
            <a:pPr defTabSz="685800"/>
            <a:endParaRPr lang="en-GB" sz="2700" b="1">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4" name="Rectangle 1"/>
          <p:cNvSpPr>
            <a:spLocks noChangeArrowheads="1"/>
          </p:cNvSpPr>
          <p:nvPr/>
        </p:nvSpPr>
        <p:spPr bwMode="auto">
          <a:xfrm>
            <a:off x="1485901" y="2248705"/>
            <a:ext cx="138564"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fontAlgn="base">
              <a:spcBef>
                <a:spcPct val="0"/>
              </a:spcBef>
              <a:spcAft>
                <a:spcPct val="0"/>
              </a:spcAft>
            </a:pPr>
            <a:endParaRPr lang="en-US" altLang="en-US" sz="135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nvGraphicFramePr>
        <p:xfrm>
          <a:off x="1329157" y="1576682"/>
          <a:ext cx="6745392" cy="3605232"/>
        </p:xfrm>
        <a:graphic>
          <a:graphicData uri="http://schemas.openxmlformats.org/drawingml/2006/table">
            <a:tbl>
              <a:tblPr firstRow="1" firstCol="1" bandRow="1">
                <a:tableStyleId>{5C22544A-7EE6-4342-B048-85BDC9FD1C3A}</a:tableStyleId>
              </a:tblPr>
              <a:tblGrid>
                <a:gridCol w="1203701">
                  <a:extLst>
                    <a:ext uri="{9D8B030D-6E8A-4147-A177-3AD203B41FA5}">
                      <a16:colId xmlns:a16="http://schemas.microsoft.com/office/drawing/2014/main" val="20000"/>
                    </a:ext>
                  </a:extLst>
                </a:gridCol>
                <a:gridCol w="2835647">
                  <a:extLst>
                    <a:ext uri="{9D8B030D-6E8A-4147-A177-3AD203B41FA5}">
                      <a16:colId xmlns:a16="http://schemas.microsoft.com/office/drawing/2014/main" val="20001"/>
                    </a:ext>
                  </a:extLst>
                </a:gridCol>
                <a:gridCol w="2706044">
                  <a:extLst>
                    <a:ext uri="{9D8B030D-6E8A-4147-A177-3AD203B41FA5}">
                      <a16:colId xmlns:a16="http://schemas.microsoft.com/office/drawing/2014/main" val="20002"/>
                    </a:ext>
                  </a:extLst>
                </a:gridCol>
              </a:tblGrid>
              <a:tr h="187825">
                <a:tc>
                  <a:txBody>
                    <a:bodyPr/>
                    <a:lstStyle/>
                    <a:p>
                      <a:pP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 </a:t>
                      </a:r>
                    </a:p>
                  </a:txBody>
                  <a:tcPr marL="17686" marR="17686" marT="0" marB="0"/>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4/5</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5/6</a:t>
                      </a:r>
                    </a:p>
                  </a:txBody>
                  <a:tcPr marL="17686" marR="17686" marT="0" marB="0" anchor="ctr"/>
                </a:tc>
                <a:extLst>
                  <a:ext uri="{0D108BD9-81ED-4DB2-BD59-A6C34878D82A}">
                    <a16:rowId xmlns:a16="http://schemas.microsoft.com/office/drawing/2014/main" val="10000"/>
                  </a:ext>
                </a:extLst>
              </a:tr>
              <a:tr h="2618232">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600"/>
                        <a:t>Rights and Responsibilities</a:t>
                      </a:r>
                      <a:endParaRPr lang="en-GB" sz="60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nchor="ctr"/>
                </a:tc>
                <a:tc>
                  <a:txBody>
                    <a:bodyPr/>
                    <a:lstStyle/>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Radicalisation &amp; Extremism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Understand the right to freedom of expression</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what propaganda is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Recognise that the media shapes and influences our ideas and that sometimes the information presented is biased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Identify “fake news” and know how to check things out if I’m unsure whether something is factually correct</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Equality, Prejudice &amp; Hate Crime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Understand the nature and consequences of discrimination, teasing, bullying, and prejudiced based language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Recognise that the media shapes and influences our ideas and that sometimes the information presented is biased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Recognise and challenge stereotypes and understand why they are harmful</a:t>
                      </a:r>
                      <a:endParaRPr lang="en-GB" sz="600">
                        <a:effectLst/>
                        <a:latin typeface="Tahoma" panose="020B0604030504040204" pitchFamily="34" charset="0"/>
                        <a:ea typeface="Tahoma" panose="020B0604030504040204" pitchFamily="34" charset="0"/>
                        <a:cs typeface="Tahoma" panose="020B0604030504040204" pitchFamily="34" charset="0"/>
                      </a:endParaRPr>
                    </a:p>
                    <a:p>
                      <a:pPr marL="0" indent="0" algn="l">
                        <a:lnSpc>
                          <a:spcPct val="115000"/>
                        </a:lnSpc>
                        <a:spcAft>
                          <a:spcPts val="0"/>
                        </a:spcAft>
                        <a:buFont typeface="Arial" panose="020B0604020202020204" pitchFamily="34" charset="0"/>
                        <a:buNone/>
                      </a:pPr>
                      <a:endParaRPr lang="en-GB" sz="600">
                        <a:effectLst/>
                        <a:latin typeface="Tahoma" panose="020B0604030504040204" pitchFamily="34" charset="0"/>
                        <a:ea typeface="Tahoma" panose="020B0604030504040204" pitchFamily="34" charset="0"/>
                        <a:cs typeface="Tahoma" panose="020B0604030504040204" pitchFamily="34" charset="0"/>
                      </a:endParaRP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Forced Marriage &amp; Honour Based Abuse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that some marriages are arranged by family members in some cultures/faiths </a:t>
                      </a:r>
                      <a:endParaRPr lang="en-GB" sz="600">
                        <a:effectLst/>
                        <a:latin typeface="Tahoma" panose="020B0604030504040204" pitchFamily="34" charset="0"/>
                        <a:ea typeface="Tahoma" panose="020B0604030504040204" pitchFamily="34" charset="0"/>
                        <a:cs typeface="Tahoma" panose="020B0604030504040204" pitchFamily="34" charset="0"/>
                      </a:endParaRPr>
                    </a:p>
                    <a:p>
                      <a:pPr marL="0" indent="0" algn="l">
                        <a:lnSpc>
                          <a:spcPct val="115000"/>
                        </a:lnSpc>
                        <a:spcAft>
                          <a:spcPts val="0"/>
                        </a:spcAft>
                        <a:buFont typeface="Arial" panose="020B0604020202020204" pitchFamily="34" charset="0"/>
                        <a:buNone/>
                      </a:pPr>
                      <a:endParaRPr lang="en-GB" sz="600">
                        <a:effectLst/>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Equality, Prejudice &amp; Hate Crime </a:t>
                      </a:r>
                      <a:endParaRPr lang="en-GB" sz="600">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Understand the difference between sex, gender identity and sexual orientation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Appreciate the range of national, regional, religious and ethnic identities in the United Kingdom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Understand the laws surrounding equality</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Recognise bullying and abuse in all its forms (including all forms of prejudice)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Understand the role the media plays in shaping our ideas and influencing our thoughts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about fake news and know how to check facts</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Forced Marriage &amp; Honour Based Abuse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that marriage in the UK is only legal if both partners give their consent to marry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it is against the law to make someone get married</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that I have the right to choose whether I get married and who I get married to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that I have certain rights including the right to be free from all forms of abuse, even if the abuse is from my family</a:t>
                      </a:r>
                    </a:p>
                    <a:p>
                      <a:pPr marL="0" indent="0" algn="l">
                        <a:lnSpc>
                          <a:spcPct val="115000"/>
                        </a:lnSpc>
                        <a:spcAft>
                          <a:spcPts val="0"/>
                        </a:spcAft>
                        <a:buFont typeface="Arial" panose="020B0604020202020204" pitchFamily="34" charset="0"/>
                        <a:buNone/>
                      </a:pPr>
                      <a:r>
                        <a:rPr lang="en-GB" sz="600" b="1">
                          <a:solidFill>
                            <a:srgbClr val="7030A0"/>
                          </a:solidFill>
                          <a:latin typeface="Tahoma" panose="020B0604030504040204" pitchFamily="34" charset="0"/>
                          <a:ea typeface="Tahoma" panose="020B0604030504040204" pitchFamily="34" charset="0"/>
                          <a:cs typeface="Tahoma" panose="020B0604030504040204" pitchFamily="34" charset="0"/>
                        </a:rPr>
                        <a:t>Female Genital Mutilation </a:t>
                      </a:r>
                    </a:p>
                    <a:p>
                      <a:pPr marL="171450" indent="-171450" algn="l">
                        <a:lnSpc>
                          <a:spcPct val="115000"/>
                        </a:lnSpc>
                        <a:spcAft>
                          <a:spcPts val="0"/>
                        </a:spcAft>
                        <a:buFont typeface="Arial" panose="020B0604020202020204" pitchFamily="34" charset="0"/>
                        <a:buChar char="•"/>
                      </a:pPr>
                      <a:r>
                        <a:rPr lang="en-GB" sz="600">
                          <a:solidFill>
                            <a:srgbClr val="7030A0"/>
                          </a:solidFill>
                          <a:latin typeface="Tahoma" panose="020B0604030504040204" pitchFamily="34" charset="0"/>
                          <a:ea typeface="Tahoma" panose="020B0604030504040204" pitchFamily="34" charset="0"/>
                          <a:cs typeface="Tahoma" panose="020B0604030504040204" pitchFamily="34" charset="0"/>
                        </a:rPr>
                        <a:t>Know that FGM exists </a:t>
                      </a:r>
                    </a:p>
                    <a:p>
                      <a:pPr marL="171450" indent="-171450" algn="l">
                        <a:lnSpc>
                          <a:spcPct val="115000"/>
                        </a:lnSpc>
                        <a:spcAft>
                          <a:spcPts val="0"/>
                        </a:spcAft>
                        <a:buFont typeface="Arial" panose="020B0604020202020204" pitchFamily="34" charset="0"/>
                        <a:buChar char="•"/>
                      </a:pPr>
                      <a:r>
                        <a:rPr lang="en-GB" sz="600">
                          <a:solidFill>
                            <a:srgbClr val="7030A0"/>
                          </a:solidFill>
                          <a:latin typeface="Tahoma" panose="020B0604030504040204" pitchFamily="34" charset="0"/>
                          <a:ea typeface="Tahoma" panose="020B0604030504040204" pitchFamily="34" charset="0"/>
                          <a:cs typeface="Tahoma" panose="020B0604030504040204" pitchFamily="34" charset="0"/>
                        </a:rPr>
                        <a:t>Know that it is against the law </a:t>
                      </a:r>
                    </a:p>
                    <a:p>
                      <a:pPr marL="171450" indent="-171450" algn="l">
                        <a:lnSpc>
                          <a:spcPct val="115000"/>
                        </a:lnSpc>
                        <a:spcAft>
                          <a:spcPts val="0"/>
                        </a:spcAft>
                        <a:buFont typeface="Arial" panose="020B0604020202020204" pitchFamily="34" charset="0"/>
                        <a:buChar char="•"/>
                      </a:pPr>
                      <a:endParaRPr lang="en-GB" sz="600">
                        <a:effectLst/>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endParaRPr lang="en-GB" sz="600">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extLst>
                  <a:ext uri="{0D108BD9-81ED-4DB2-BD59-A6C34878D82A}">
                    <a16:rowId xmlns:a16="http://schemas.microsoft.com/office/drawing/2014/main" val="10002"/>
                  </a:ext>
                </a:extLst>
              </a:tr>
              <a:tr h="799175">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Key Vocabulary</a:t>
                      </a:r>
                    </a:p>
                  </a:txBody>
                  <a:tcPr marL="17686" marR="17686" marT="0" marB="0" anchor="ct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600">
                          <a:effectLst/>
                          <a:latin typeface="Tahoma" panose="020B0604030504040204" pitchFamily="34" charset="0"/>
                          <a:ea typeface="Tahoma" panose="020B0604030504040204" pitchFamily="34" charset="0"/>
                          <a:cs typeface="Tahoma" panose="020B0604030504040204" pitchFamily="34" charset="0"/>
                        </a:rPr>
                        <a:t>Freedom, biased, fake news, discrimination, </a:t>
                      </a:r>
                      <a:r>
                        <a:rPr lang="en-GB" sz="600" err="1">
                          <a:effectLst/>
                          <a:latin typeface="Tahoma" panose="020B0604030504040204" pitchFamily="34" charset="0"/>
                          <a:ea typeface="Tahoma" panose="020B0604030504040204" pitchFamily="34" charset="0"/>
                          <a:cs typeface="Tahoma" panose="020B0604030504040204" pitchFamily="34" charset="0"/>
                        </a:rPr>
                        <a:t>sterotypes</a:t>
                      </a:r>
                      <a:endParaRPr lang="en-GB" sz="60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FGM, sexual orientation</a:t>
                      </a:r>
                    </a:p>
                  </a:txBody>
                  <a:tcPr marL="17686" marR="17686" marT="0" marB="0"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122713659"/>
      </p:ext>
    </p:extLst>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18155" y="1089290"/>
            <a:ext cx="507551" cy="503507"/>
          </a:xfrm>
          <a:prstGeom prst="rect">
            <a:avLst/>
          </a:prstGeom>
        </p:spPr>
      </p:pic>
      <p:sp>
        <p:nvSpPr>
          <p:cNvPr id="4" name="Rectangle 1"/>
          <p:cNvSpPr>
            <a:spLocks noChangeArrowheads="1"/>
          </p:cNvSpPr>
          <p:nvPr/>
        </p:nvSpPr>
        <p:spPr bwMode="auto">
          <a:xfrm>
            <a:off x="1485901" y="2248705"/>
            <a:ext cx="138564"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fontAlgn="base">
              <a:spcBef>
                <a:spcPct val="0"/>
              </a:spcBef>
              <a:spcAft>
                <a:spcPct val="0"/>
              </a:spcAft>
            </a:pPr>
            <a:endParaRPr lang="en-US" altLang="en-US" sz="135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2581001797"/>
              </p:ext>
            </p:extLst>
          </p:nvPr>
        </p:nvGraphicFramePr>
        <p:xfrm>
          <a:off x="1329158" y="1576682"/>
          <a:ext cx="6552099" cy="4314735"/>
        </p:xfrm>
        <a:graphic>
          <a:graphicData uri="http://schemas.openxmlformats.org/drawingml/2006/table">
            <a:tbl>
              <a:tblPr firstRow="1" firstCol="1" bandRow="1">
                <a:tableStyleId>{5C22544A-7EE6-4342-B048-85BDC9FD1C3A}</a:tableStyleId>
              </a:tblPr>
              <a:tblGrid>
                <a:gridCol w="576729">
                  <a:extLst>
                    <a:ext uri="{9D8B030D-6E8A-4147-A177-3AD203B41FA5}">
                      <a16:colId xmlns:a16="http://schemas.microsoft.com/office/drawing/2014/main" val="20000"/>
                    </a:ext>
                  </a:extLst>
                </a:gridCol>
                <a:gridCol w="1476410">
                  <a:extLst>
                    <a:ext uri="{9D8B030D-6E8A-4147-A177-3AD203B41FA5}">
                      <a16:colId xmlns:a16="http://schemas.microsoft.com/office/drawing/2014/main" val="713258296"/>
                    </a:ext>
                  </a:extLst>
                </a:gridCol>
                <a:gridCol w="1476410">
                  <a:extLst>
                    <a:ext uri="{9D8B030D-6E8A-4147-A177-3AD203B41FA5}">
                      <a16:colId xmlns:a16="http://schemas.microsoft.com/office/drawing/2014/main" val="20001"/>
                    </a:ext>
                  </a:extLst>
                </a:gridCol>
                <a:gridCol w="1476827">
                  <a:extLst>
                    <a:ext uri="{9D8B030D-6E8A-4147-A177-3AD203B41FA5}">
                      <a16:colId xmlns:a16="http://schemas.microsoft.com/office/drawing/2014/main" val="20002"/>
                    </a:ext>
                  </a:extLst>
                </a:gridCol>
                <a:gridCol w="1545723">
                  <a:extLst>
                    <a:ext uri="{9D8B030D-6E8A-4147-A177-3AD203B41FA5}">
                      <a16:colId xmlns:a16="http://schemas.microsoft.com/office/drawing/2014/main" val="20003"/>
                    </a:ext>
                  </a:extLst>
                </a:gridCol>
              </a:tblGrid>
              <a:tr h="266392">
                <a:tc>
                  <a:txBody>
                    <a:bodyPr/>
                    <a:lstStyle/>
                    <a:p>
                      <a:pP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 </a:t>
                      </a:r>
                    </a:p>
                  </a:txBody>
                  <a:tcPr marL="17686" marR="17686" marT="0" marB="0"/>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EYFS</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1</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2</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3</a:t>
                      </a:r>
                    </a:p>
                  </a:txBody>
                  <a:tcPr marL="17686" marR="17686" marT="0" marB="0" anchor="ctr"/>
                </a:tc>
                <a:extLst>
                  <a:ext uri="{0D108BD9-81ED-4DB2-BD59-A6C34878D82A}">
                    <a16:rowId xmlns:a16="http://schemas.microsoft.com/office/drawing/2014/main" val="10000"/>
                  </a:ext>
                </a:extLst>
              </a:tr>
              <a:tr h="3144012">
                <a:tc>
                  <a:txBody>
                    <a:bodyPr/>
                    <a:lstStyle/>
                    <a:p>
                      <a:pPr algn="ctr">
                        <a:lnSpc>
                          <a:spcPct val="115000"/>
                        </a:lnSpc>
                        <a:spcAft>
                          <a:spcPts val="0"/>
                        </a:spcAft>
                      </a:pPr>
                      <a:r>
                        <a:rPr lang="en-GB" sz="600"/>
                        <a:t>Keeping Safe</a:t>
                      </a: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nchor="ctr"/>
                </a:tc>
                <a:tc>
                  <a:txBody>
                    <a:bodyPr/>
                    <a:lstStyle/>
                    <a:p>
                      <a:pPr algn="l">
                        <a:lnSpc>
                          <a:spcPct val="115000"/>
                        </a:lnSpc>
                        <a:spcAft>
                          <a:spcPts val="0"/>
                        </a:spcAft>
                      </a:pPr>
                      <a:r>
                        <a:rPr lang="en-GB" sz="600" b="1">
                          <a:latin typeface="Tahoma" panose="020B0604030504040204" pitchFamily="34" charset="0"/>
                          <a:ea typeface="Tahoma" panose="020B0604030504040204" pitchFamily="34" charset="0"/>
                          <a:cs typeface="Tahoma" panose="020B0604030504040204" pitchFamily="34" charset="0"/>
                        </a:rPr>
                        <a:t>Personal Safety Plan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Understand the importance of following my school’s safety plan</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Fire Safety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how and why we have fire drills at school</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Recognise the sound of the Fire Alarm</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Road Safety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where I live and the names of my parents/carers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Listen to and follow the instructions given to me by a trusted adult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Wear a cycle helmet when riding my bike or scooter </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Water Safety </a:t>
                      </a:r>
                    </a:p>
                    <a:p>
                      <a:pPr marL="171450" indent="-171450" algn="l">
                        <a:lnSpc>
                          <a:spcPct val="115000"/>
                        </a:lnSpc>
                        <a:spcAft>
                          <a:spcPts val="0"/>
                        </a:spcAft>
                        <a:buFont typeface="Arial" panose="020B0604020202020204" pitchFamily="34" charset="0"/>
                        <a:buChar char="•"/>
                      </a:pPr>
                      <a:r>
                        <a:rPr lang="en-GB" sz="600" b="0">
                          <a:latin typeface="Tahoma" panose="020B0604030504040204" pitchFamily="34" charset="0"/>
                          <a:ea typeface="Tahoma" panose="020B0604030504040204" pitchFamily="34" charset="0"/>
                          <a:cs typeface="Tahoma" panose="020B0604030504040204" pitchFamily="34" charset="0"/>
                        </a:rPr>
                        <a:t>K</a:t>
                      </a:r>
                      <a:r>
                        <a:rPr lang="en-GB" sz="600">
                          <a:latin typeface="Tahoma" panose="020B0604030504040204" pitchFamily="34" charset="0"/>
                          <a:ea typeface="Tahoma" panose="020B0604030504040204" pitchFamily="34" charset="0"/>
                          <a:cs typeface="Tahoma" panose="020B0604030504040204" pitchFamily="34" charset="0"/>
                        </a:rPr>
                        <a:t>now how to have fun in and around water whilst staying safe</a:t>
                      </a: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Personal Safety Plan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Work with my family and carers to have a personal safety plan for when we are out shopping, and during activities </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Fire Safety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Recognise what a fire alarm looks like and how it sounds</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Road Safety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Be aware of my surroundings and pay attention when I am out and about in the community</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Transport Safety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why it is important to be in a car seat and/or wearing a seatbelt when travelling in a car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how to behave when I am a passenger in a car</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Water Safety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how to have fun in and around water whilst staying safe </a:t>
                      </a:r>
                    </a:p>
                    <a:p>
                      <a:pPr marL="171450" indent="-171450" algn="l">
                        <a:lnSpc>
                          <a:spcPct val="115000"/>
                        </a:lnSpc>
                        <a:spcAft>
                          <a:spcPts val="0"/>
                        </a:spcAft>
                        <a:buFont typeface="Arial" panose="020B0604020202020204" pitchFamily="34" charset="0"/>
                        <a:buChar char="•"/>
                      </a:pPr>
                      <a:endParaRPr lang="en-GB" sz="600">
                        <a:latin typeface="Tahoma" panose="020B0604030504040204" pitchFamily="34" charset="0"/>
                        <a:ea typeface="Tahoma" panose="020B0604030504040204" pitchFamily="34" charset="0"/>
                        <a:cs typeface="Tahoma" panose="020B0604030504040204" pitchFamily="34" charset="0"/>
                      </a:endParaRPr>
                    </a:p>
                    <a:p>
                      <a:pPr marL="0" indent="0" algn="l">
                        <a:lnSpc>
                          <a:spcPct val="115000"/>
                        </a:lnSpc>
                        <a:spcAft>
                          <a:spcPts val="0"/>
                        </a:spcAft>
                        <a:buFont typeface="Arial" panose="020B0604020202020204" pitchFamily="34" charset="0"/>
                        <a:buNone/>
                      </a:pPr>
                      <a:r>
                        <a:rPr lang="en-GB" sz="600">
                          <a:latin typeface="Tahoma" panose="020B0604030504040204" pitchFamily="34" charset="0"/>
                          <a:ea typeface="Tahoma" panose="020B0604030504040204" pitchFamily="34" charset="0"/>
                          <a:cs typeface="Tahoma" panose="020B0604030504040204" pitchFamily="34" charset="0"/>
                        </a:rPr>
                        <a:t>Know about the safe and unsafe exposure to the sun and how to reduce the risk of sun damage.</a:t>
                      </a: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In the environment </a:t>
                      </a:r>
                    </a:p>
                    <a:p>
                      <a:pPr marL="171450" indent="-171450" algn="l">
                        <a:lnSpc>
                          <a:spcPct val="115000"/>
                        </a:lnSpc>
                        <a:spcAft>
                          <a:spcPts val="0"/>
                        </a:spcAft>
                        <a:buFont typeface="Arial" panose="020B0604020202020204" pitchFamily="34" charset="0"/>
                        <a:buChar char="•"/>
                      </a:pPr>
                      <a:r>
                        <a:rPr lang="en-GB" sz="600" b="0">
                          <a:latin typeface="Tahoma" panose="020B0604030504040204" pitchFamily="34" charset="0"/>
                          <a:ea typeface="Tahoma" panose="020B0604030504040204" pitchFamily="34" charset="0"/>
                          <a:cs typeface="Tahoma" panose="020B0604030504040204" pitchFamily="34" charset="0"/>
                        </a:rPr>
                        <a:t>Be </a:t>
                      </a:r>
                      <a:r>
                        <a:rPr lang="en-GB" sz="600">
                          <a:latin typeface="Tahoma" panose="020B0604030504040204" pitchFamily="34" charset="0"/>
                          <a:ea typeface="Tahoma" panose="020B0604030504040204" pitchFamily="34" charset="0"/>
                          <a:cs typeface="Tahoma" panose="020B0604030504040204" pitchFamily="34" charset="0"/>
                        </a:rPr>
                        <a:t>aware of the hazardous substances in my home, school and wider community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Assess some risks in my home, school and wider environment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the special people that can help me and how to call 999 and what their different roles are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Take some responsibility for keeping myself and others safe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when to say ‘Yes’, ‘No’, ‘I’ll ask, ‘I’ll tell’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some basic First Aid and know when to get help and who to go to</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Fire Safety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that matches should be kept out of reach of children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that candles should only be lit by a trusted adult</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how to call for HELP </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Road Safety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Recognise some street and road signs</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Spot safe places to cross the road</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Spot safe places to play </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Transport Safety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how to behave in and around public transport </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Water Safety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Spot danger signs around water</a:t>
                      </a: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0" indent="0" algn="l">
                        <a:lnSpc>
                          <a:spcPct val="115000"/>
                        </a:lnSpc>
                        <a:spcAft>
                          <a:spcPts val="0"/>
                        </a:spcAft>
                        <a:buFont typeface="Arial" panose="020B0604020202020204" pitchFamily="34" charset="0"/>
                        <a:buNone/>
                      </a:pPr>
                      <a:r>
                        <a:rPr lang="en-GB" sz="600" b="1" dirty="0">
                          <a:latin typeface="Tahoma" panose="020B0604030504040204" pitchFamily="34" charset="0"/>
                          <a:ea typeface="Tahoma" panose="020B0604030504040204" pitchFamily="34" charset="0"/>
                          <a:cs typeface="Tahoma" panose="020B0604030504040204" pitchFamily="34" charset="0"/>
                        </a:rPr>
                        <a:t>In our environment</a:t>
                      </a:r>
                    </a:p>
                    <a:p>
                      <a:pPr marL="171450" indent="-171450" algn="l">
                        <a:lnSpc>
                          <a:spcPct val="115000"/>
                        </a:lnSpc>
                        <a:spcAft>
                          <a:spcPts val="0"/>
                        </a:spcAft>
                        <a:buFont typeface="Arial" panose="020B0604020202020204" pitchFamily="34" charset="0"/>
                        <a:buChar char="•"/>
                      </a:pPr>
                      <a:r>
                        <a:rPr lang="en-GB" sz="600" dirty="0">
                          <a:latin typeface="Tahoma" panose="020B0604030504040204" pitchFamily="34" charset="0"/>
                          <a:ea typeface="Tahoma" panose="020B0604030504040204" pitchFamily="34" charset="0"/>
                          <a:cs typeface="Tahoma" panose="020B0604030504040204" pitchFamily="34" charset="0"/>
                        </a:rPr>
                        <a:t>Recognise when I need help, who and how to call for help</a:t>
                      </a:r>
                    </a:p>
                    <a:p>
                      <a:pPr marL="171450" indent="-171450" algn="l">
                        <a:lnSpc>
                          <a:spcPct val="115000"/>
                        </a:lnSpc>
                        <a:spcAft>
                          <a:spcPts val="0"/>
                        </a:spcAft>
                        <a:buFont typeface="Arial" panose="020B0604020202020204" pitchFamily="34" charset="0"/>
                        <a:buChar char="•"/>
                      </a:pPr>
                      <a:r>
                        <a:rPr lang="en-GB" sz="600" dirty="0">
                          <a:latin typeface="Tahoma" panose="020B0604030504040204" pitchFamily="34" charset="0"/>
                          <a:ea typeface="Tahoma" panose="020B0604030504040204" pitchFamily="34" charset="0"/>
                          <a:cs typeface="Tahoma" panose="020B0604030504040204" pitchFamily="34" charset="0"/>
                        </a:rPr>
                        <a:t>Know the good habits for looking after my body</a:t>
                      </a:r>
                    </a:p>
                    <a:p>
                      <a:pPr marL="171450" indent="-171450" algn="l">
                        <a:lnSpc>
                          <a:spcPct val="115000"/>
                        </a:lnSpc>
                        <a:spcAft>
                          <a:spcPts val="0"/>
                        </a:spcAft>
                        <a:buFont typeface="Arial" panose="020B0604020202020204" pitchFamily="34" charset="0"/>
                        <a:buChar char="•"/>
                      </a:pPr>
                      <a:r>
                        <a:rPr lang="en-GB" sz="600" dirty="0">
                          <a:latin typeface="Tahoma" panose="020B0604030504040204" pitchFamily="34" charset="0"/>
                          <a:ea typeface="Tahoma" panose="020B0604030504040204" pitchFamily="34" charset="0"/>
                          <a:cs typeface="Tahoma" panose="020B0604030504040204" pitchFamily="34" charset="0"/>
                        </a:rPr>
                        <a:t>Know some basic First Aid and who to call for help </a:t>
                      </a:r>
                    </a:p>
                    <a:p>
                      <a:pPr marL="0" indent="0" algn="l">
                        <a:lnSpc>
                          <a:spcPct val="115000"/>
                        </a:lnSpc>
                        <a:spcAft>
                          <a:spcPts val="0"/>
                        </a:spcAft>
                        <a:buFont typeface="Arial" panose="020B0604020202020204" pitchFamily="34" charset="0"/>
                        <a:buNone/>
                      </a:pPr>
                      <a:r>
                        <a:rPr lang="en-GB" sz="600" b="1" dirty="0">
                          <a:latin typeface="Tahoma" panose="020B0604030504040204" pitchFamily="34" charset="0"/>
                          <a:ea typeface="Tahoma" panose="020B0604030504040204" pitchFamily="34" charset="0"/>
                          <a:cs typeface="Tahoma" panose="020B0604030504040204" pitchFamily="34" charset="0"/>
                        </a:rPr>
                        <a:t>Fire Safety </a:t>
                      </a:r>
                    </a:p>
                    <a:p>
                      <a:pPr marL="171450" indent="-171450" algn="l">
                        <a:lnSpc>
                          <a:spcPct val="115000"/>
                        </a:lnSpc>
                        <a:spcAft>
                          <a:spcPts val="0"/>
                        </a:spcAft>
                        <a:buFont typeface="Arial" panose="020B0604020202020204" pitchFamily="34" charset="0"/>
                        <a:buChar char="•"/>
                      </a:pPr>
                      <a:r>
                        <a:rPr lang="en-GB" sz="600" dirty="0">
                          <a:latin typeface="Tahoma" panose="020B0604030504040204" pitchFamily="34" charset="0"/>
                          <a:ea typeface="Tahoma" panose="020B0604030504040204" pitchFamily="34" charset="0"/>
                          <a:cs typeface="Tahoma" panose="020B0604030504040204" pitchFamily="34" charset="0"/>
                        </a:rPr>
                        <a:t>Identify fire hazards in my home, school, and environment </a:t>
                      </a:r>
                    </a:p>
                    <a:p>
                      <a:pPr marL="171450" indent="-171450" algn="l">
                        <a:lnSpc>
                          <a:spcPct val="115000"/>
                        </a:lnSpc>
                        <a:spcAft>
                          <a:spcPts val="0"/>
                        </a:spcAft>
                        <a:buFont typeface="Arial" panose="020B0604020202020204" pitchFamily="34" charset="0"/>
                        <a:buChar char="•"/>
                      </a:pPr>
                      <a:r>
                        <a:rPr lang="en-GB" sz="600" dirty="0">
                          <a:latin typeface="Tahoma" panose="020B0604030504040204" pitchFamily="34" charset="0"/>
                          <a:ea typeface="Tahoma" panose="020B0604030504040204" pitchFamily="34" charset="0"/>
                          <a:cs typeface="Tahoma" panose="020B0604030504040204" pitchFamily="34" charset="0"/>
                        </a:rPr>
                        <a:t>Know what to do when the fire alarm sounds at home </a:t>
                      </a:r>
                    </a:p>
                    <a:p>
                      <a:pPr marL="0" indent="0" algn="l">
                        <a:lnSpc>
                          <a:spcPct val="115000"/>
                        </a:lnSpc>
                        <a:spcAft>
                          <a:spcPts val="0"/>
                        </a:spcAft>
                        <a:buFont typeface="Arial" panose="020B0604020202020204" pitchFamily="34" charset="0"/>
                        <a:buNone/>
                      </a:pPr>
                      <a:r>
                        <a:rPr lang="en-GB" sz="600" b="1" dirty="0">
                          <a:latin typeface="Tahoma" panose="020B0604030504040204" pitchFamily="34" charset="0"/>
                          <a:ea typeface="Tahoma" panose="020B0604030504040204" pitchFamily="34" charset="0"/>
                          <a:cs typeface="Tahoma" panose="020B0604030504040204" pitchFamily="34" charset="0"/>
                        </a:rPr>
                        <a:t>Water Safety </a:t>
                      </a:r>
                    </a:p>
                    <a:p>
                      <a:pPr marL="171450" indent="-171450" algn="l">
                        <a:lnSpc>
                          <a:spcPct val="115000"/>
                        </a:lnSpc>
                        <a:spcAft>
                          <a:spcPts val="0"/>
                        </a:spcAft>
                        <a:buFont typeface="Arial" panose="020B0604020202020204" pitchFamily="34" charset="0"/>
                        <a:buChar char="•"/>
                      </a:pPr>
                      <a:r>
                        <a:rPr lang="en-GB" sz="600" dirty="0">
                          <a:latin typeface="Tahoma" panose="020B0604030504040204" pitchFamily="34" charset="0"/>
                          <a:ea typeface="Tahoma" panose="020B0604030504040204" pitchFamily="34" charset="0"/>
                          <a:cs typeface="Tahoma" panose="020B0604030504040204" pitchFamily="34" charset="0"/>
                        </a:rPr>
                        <a:t>Know that it is important to learn to swim</a:t>
                      </a:r>
                    </a:p>
                    <a:p>
                      <a:pPr marL="171450" indent="-171450" algn="l">
                        <a:lnSpc>
                          <a:spcPct val="115000"/>
                        </a:lnSpc>
                        <a:spcAft>
                          <a:spcPts val="0"/>
                        </a:spcAft>
                        <a:buFont typeface="Arial" panose="020B0604020202020204" pitchFamily="34" charset="0"/>
                        <a:buChar char="•"/>
                      </a:pPr>
                      <a:r>
                        <a:rPr lang="en-GB" sz="600" dirty="0">
                          <a:latin typeface="Tahoma" panose="020B0604030504040204" pitchFamily="34" charset="0"/>
                          <a:ea typeface="Tahoma" panose="020B0604030504040204" pitchFamily="34" charset="0"/>
                          <a:cs typeface="Tahoma" panose="020B0604030504040204" pitchFamily="34" charset="0"/>
                        </a:rPr>
                        <a:t>Follow the safety signs around water</a:t>
                      </a:r>
                      <a:endParaRPr lang="en-GB" sz="600" dirty="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extLst>
                  <a:ext uri="{0D108BD9-81ED-4DB2-BD59-A6C34878D82A}">
                    <a16:rowId xmlns:a16="http://schemas.microsoft.com/office/drawing/2014/main" val="10002"/>
                  </a:ext>
                </a:extLst>
              </a:tr>
              <a:tr h="799175">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Key Vocabulary</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Safe, fire alarm, instructions, cycle helmet, armbands</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Car seat, seat belt, passenger, risk, sun damage, sunburn</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Hazardous substances, poisonous, medicine, first aid, warning, street sign, road signs, public </a:t>
                      </a:r>
                      <a:r>
                        <a:rPr lang="en-GB" sz="600" err="1">
                          <a:effectLst/>
                          <a:latin typeface="Tahoma" panose="020B0604030504040204" pitchFamily="34" charset="0"/>
                          <a:ea typeface="Tahoma" panose="020B0604030504040204" pitchFamily="34" charset="0"/>
                          <a:cs typeface="Tahoma" panose="020B0604030504040204" pitchFamily="34" charset="0"/>
                        </a:rPr>
                        <a:t>transprot</a:t>
                      </a: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nchor="ctr"/>
                </a:tc>
                <a:tc>
                  <a:txBody>
                    <a:bodyPr/>
                    <a:lstStyle/>
                    <a:p>
                      <a:pPr algn="ctr">
                        <a:lnSpc>
                          <a:spcPct val="115000"/>
                        </a:lnSpc>
                        <a:spcAft>
                          <a:spcPts val="0"/>
                        </a:spcAft>
                      </a:pPr>
                      <a:r>
                        <a:rPr lang="en-GB" sz="600" dirty="0">
                          <a:effectLst/>
                          <a:latin typeface="Tahoma" panose="020B0604030504040204" pitchFamily="34" charset="0"/>
                          <a:ea typeface="Tahoma" panose="020B0604030504040204" pitchFamily="34" charset="0"/>
                          <a:cs typeface="Tahoma" panose="020B0604030504040204" pitchFamily="34" charset="0"/>
                        </a:rPr>
                        <a:t>Hazards,</a:t>
                      </a:r>
                    </a:p>
                  </a:txBody>
                  <a:tcPr marL="17686" marR="17686" marT="0" marB="0" anchor="ctr"/>
                </a:tc>
                <a:extLst>
                  <a:ext uri="{0D108BD9-81ED-4DB2-BD59-A6C34878D82A}">
                    <a16:rowId xmlns:a16="http://schemas.microsoft.com/office/drawing/2014/main" val="10003"/>
                  </a:ext>
                </a:extLst>
              </a:tr>
            </a:tbl>
          </a:graphicData>
        </a:graphic>
      </p:graphicFrame>
      <p:sp>
        <p:nvSpPr>
          <p:cNvPr id="2" name="Rectangle 1">
            <a:extLst>
              <a:ext uri="{FF2B5EF4-FFF2-40B4-BE49-F238E27FC236}">
                <a16:creationId xmlns:a16="http://schemas.microsoft.com/office/drawing/2014/main" id="{788F7582-19C8-4212-9959-99147447EAB4}"/>
              </a:ext>
            </a:extLst>
          </p:cNvPr>
          <p:cNvSpPr/>
          <p:nvPr/>
        </p:nvSpPr>
        <p:spPr>
          <a:xfrm>
            <a:off x="2068902" y="1085109"/>
            <a:ext cx="4639412" cy="507831"/>
          </a:xfrm>
          <a:prstGeom prst="rect">
            <a:avLst/>
          </a:prstGeom>
        </p:spPr>
        <p:txBody>
          <a:bodyPr wrap="none">
            <a:spAutoFit/>
          </a:bodyPr>
          <a:lstStyle/>
          <a:p>
            <a:pPr defTabSz="685800"/>
            <a:r>
              <a:rPr lang="en-GB" sz="2700" b="1">
                <a:solidFill>
                  <a:srgbClr val="002060"/>
                </a:solidFill>
                <a:latin typeface="Tahoma" panose="020B0604030504040204" pitchFamily="34" charset="0"/>
                <a:ea typeface="Tahoma" panose="020B0604030504040204" pitchFamily="34" charset="0"/>
                <a:cs typeface="Tahoma" panose="020B0604030504040204" pitchFamily="34" charset="0"/>
              </a:rPr>
              <a:t>RSE/PSHE EYFS to Year 3</a:t>
            </a:r>
          </a:p>
        </p:txBody>
      </p:sp>
    </p:spTree>
    <p:extLst>
      <p:ext uri="{BB962C8B-B14F-4D97-AF65-F5344CB8AC3E}">
        <p14:creationId xmlns:p14="http://schemas.microsoft.com/office/powerpoint/2010/main" val="3860479207"/>
      </p:ext>
    </p:extLst>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18155" y="1089290"/>
            <a:ext cx="507551" cy="503507"/>
          </a:xfrm>
          <a:prstGeom prst="rect">
            <a:avLst/>
          </a:prstGeom>
        </p:spPr>
      </p:pic>
      <p:sp>
        <p:nvSpPr>
          <p:cNvPr id="4" name="Rectangle 1"/>
          <p:cNvSpPr>
            <a:spLocks noChangeArrowheads="1"/>
          </p:cNvSpPr>
          <p:nvPr/>
        </p:nvSpPr>
        <p:spPr bwMode="auto">
          <a:xfrm>
            <a:off x="1485901" y="2248705"/>
            <a:ext cx="138564"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fontAlgn="base">
              <a:spcBef>
                <a:spcPct val="0"/>
              </a:spcBef>
              <a:spcAft>
                <a:spcPct val="0"/>
              </a:spcAft>
            </a:pPr>
            <a:endParaRPr lang="en-US" altLang="en-US" sz="135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nvGraphicFramePr>
        <p:xfrm>
          <a:off x="1329155" y="1514643"/>
          <a:ext cx="7299998" cy="4289908"/>
        </p:xfrm>
        <a:graphic>
          <a:graphicData uri="http://schemas.openxmlformats.org/drawingml/2006/table">
            <a:tbl>
              <a:tblPr firstRow="1" firstCol="1" bandRow="1">
                <a:tableStyleId>{5C22544A-7EE6-4342-B048-85BDC9FD1C3A}</a:tableStyleId>
              </a:tblPr>
              <a:tblGrid>
                <a:gridCol w="1212131">
                  <a:extLst>
                    <a:ext uri="{9D8B030D-6E8A-4147-A177-3AD203B41FA5}">
                      <a16:colId xmlns:a16="http://schemas.microsoft.com/office/drawing/2014/main" val="20000"/>
                    </a:ext>
                  </a:extLst>
                </a:gridCol>
                <a:gridCol w="3103018">
                  <a:extLst>
                    <a:ext uri="{9D8B030D-6E8A-4147-A177-3AD203B41FA5}">
                      <a16:colId xmlns:a16="http://schemas.microsoft.com/office/drawing/2014/main" val="20001"/>
                    </a:ext>
                  </a:extLst>
                </a:gridCol>
                <a:gridCol w="2984849">
                  <a:extLst>
                    <a:ext uri="{9D8B030D-6E8A-4147-A177-3AD203B41FA5}">
                      <a16:colId xmlns:a16="http://schemas.microsoft.com/office/drawing/2014/main" val="20002"/>
                    </a:ext>
                  </a:extLst>
                </a:gridCol>
              </a:tblGrid>
              <a:tr h="209636">
                <a:tc>
                  <a:txBody>
                    <a:bodyPr/>
                    <a:lstStyle/>
                    <a:p>
                      <a:pP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 </a:t>
                      </a:r>
                    </a:p>
                  </a:txBody>
                  <a:tcPr marL="17686" marR="17686" marT="0" marB="0"/>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4/5</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5/6</a:t>
                      </a:r>
                    </a:p>
                  </a:txBody>
                  <a:tcPr marL="17686" marR="17686" marT="0" marB="0" anchor="ctr"/>
                </a:tc>
                <a:extLst>
                  <a:ext uri="{0D108BD9-81ED-4DB2-BD59-A6C34878D82A}">
                    <a16:rowId xmlns:a16="http://schemas.microsoft.com/office/drawing/2014/main" val="10000"/>
                  </a:ext>
                </a:extLst>
              </a:tr>
              <a:tr h="3774948">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600"/>
                        <a:t>Keeping Safe</a:t>
                      </a:r>
                      <a:endParaRPr lang="en-GB" sz="60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nchor="ctr"/>
                </a:tc>
                <a:tc>
                  <a:txBody>
                    <a:bodyPr/>
                    <a:lstStyle/>
                    <a:p>
                      <a:pPr marL="0" indent="0" algn="l">
                        <a:lnSpc>
                          <a:spcPct val="115000"/>
                        </a:lnSpc>
                        <a:spcAft>
                          <a:spcPts val="0"/>
                        </a:spcAft>
                        <a:buFont typeface="Arial" panose="020B0604020202020204" pitchFamily="34" charset="0"/>
                        <a:buNone/>
                      </a:pPr>
                      <a:r>
                        <a:rPr lang="en-GB" sz="600" b="1">
                          <a:solidFill>
                            <a:srgbClr val="FF0000"/>
                          </a:solidFill>
                          <a:latin typeface="Tahoma" panose="020B0604030504040204" pitchFamily="34" charset="0"/>
                          <a:ea typeface="Tahoma" panose="020B0604030504040204" pitchFamily="34" charset="0"/>
                          <a:cs typeface="Tahoma" panose="020B0604030504040204" pitchFamily="34" charset="0"/>
                        </a:rPr>
                        <a:t>In our environment </a:t>
                      </a:r>
                    </a:p>
                    <a:p>
                      <a:pPr marL="171450" indent="-171450" algn="l">
                        <a:lnSpc>
                          <a:spcPct val="115000"/>
                        </a:lnSpc>
                        <a:spcAft>
                          <a:spcPts val="0"/>
                        </a:spcAft>
                        <a:buFont typeface="Arial" panose="020B0604020202020204" pitchFamily="34" charset="0"/>
                        <a:buChar char="•"/>
                      </a:pPr>
                      <a:r>
                        <a:rPr lang="en-GB" sz="600">
                          <a:solidFill>
                            <a:srgbClr val="FF0000"/>
                          </a:solidFill>
                          <a:latin typeface="Tahoma" panose="020B0604030504040204" pitchFamily="34" charset="0"/>
                          <a:ea typeface="Tahoma" panose="020B0604030504040204" pitchFamily="34" charset="0"/>
                          <a:cs typeface="Tahoma" panose="020B0604030504040204" pitchFamily="34" charset="0"/>
                        </a:rPr>
                        <a:t>Know how to assess risks and manage them</a:t>
                      </a:r>
                    </a:p>
                    <a:p>
                      <a:pPr marL="0" indent="0" algn="l">
                        <a:lnSpc>
                          <a:spcPct val="115000"/>
                        </a:lnSpc>
                        <a:spcAft>
                          <a:spcPts val="0"/>
                        </a:spcAft>
                        <a:buFont typeface="Arial" panose="020B0604020202020204" pitchFamily="34" charset="0"/>
                        <a:buNone/>
                      </a:pPr>
                      <a:r>
                        <a:rPr lang="en-GB" sz="600" b="1">
                          <a:solidFill>
                            <a:srgbClr val="FF0000"/>
                          </a:solidFill>
                          <a:latin typeface="Tahoma" panose="020B0604030504040204" pitchFamily="34" charset="0"/>
                          <a:ea typeface="Tahoma" panose="020B0604030504040204" pitchFamily="34" charset="0"/>
                          <a:cs typeface="Tahoma" panose="020B0604030504040204" pitchFamily="34" charset="0"/>
                        </a:rPr>
                        <a:t>Fire Safety </a:t>
                      </a:r>
                      <a:r>
                        <a:rPr lang="en-GB" sz="600">
                          <a:solidFill>
                            <a:srgbClr val="FF0000"/>
                          </a:solidFill>
                          <a:latin typeface="Tahoma" panose="020B0604030504040204" pitchFamily="34" charset="0"/>
                          <a:ea typeface="Tahoma" panose="020B0604030504040204" pitchFamily="34" charset="0"/>
                          <a:cs typeface="Tahoma" panose="020B0604030504040204" pitchFamily="34" charset="0"/>
                        </a:rPr>
                        <a:t>I</a:t>
                      </a:r>
                    </a:p>
                    <a:p>
                      <a:pPr marL="171450" indent="-171450" algn="l">
                        <a:lnSpc>
                          <a:spcPct val="115000"/>
                        </a:lnSpc>
                        <a:spcAft>
                          <a:spcPts val="0"/>
                        </a:spcAft>
                        <a:buFont typeface="Arial" panose="020B0604020202020204" pitchFamily="34" charset="0"/>
                        <a:buChar char="•"/>
                      </a:pPr>
                      <a:r>
                        <a:rPr lang="en-GB" sz="600">
                          <a:solidFill>
                            <a:srgbClr val="FF0000"/>
                          </a:solidFill>
                          <a:latin typeface="Tahoma" panose="020B0604030504040204" pitchFamily="34" charset="0"/>
                          <a:ea typeface="Tahoma" panose="020B0604030504040204" pitchFamily="34" charset="0"/>
                          <a:cs typeface="Tahoma" panose="020B0604030504040204" pitchFamily="34" charset="0"/>
                        </a:rPr>
                        <a:t>Know why we need an escape plan and why we need to review it as a family </a:t>
                      </a:r>
                    </a:p>
                    <a:p>
                      <a:pPr marL="171450" indent="-171450" algn="l">
                        <a:lnSpc>
                          <a:spcPct val="115000"/>
                        </a:lnSpc>
                        <a:spcAft>
                          <a:spcPts val="0"/>
                        </a:spcAft>
                        <a:buFont typeface="Arial" panose="020B0604020202020204" pitchFamily="34" charset="0"/>
                        <a:buChar char="•"/>
                      </a:pPr>
                      <a:r>
                        <a:rPr lang="en-GB" sz="600">
                          <a:solidFill>
                            <a:srgbClr val="FF0000"/>
                          </a:solidFill>
                          <a:latin typeface="Tahoma" panose="020B0604030504040204" pitchFamily="34" charset="0"/>
                          <a:ea typeface="Tahoma" panose="020B0604030504040204" pitchFamily="34" charset="0"/>
                          <a:cs typeface="Tahoma" panose="020B0604030504040204" pitchFamily="34" charset="0"/>
                        </a:rPr>
                        <a:t>Know that it is illegal to set fires and that they may be dangerous to myself, people and property</a:t>
                      </a:r>
                    </a:p>
                    <a:p>
                      <a:pPr marL="0" indent="0" algn="l">
                        <a:lnSpc>
                          <a:spcPct val="115000"/>
                        </a:lnSpc>
                        <a:spcAft>
                          <a:spcPts val="0"/>
                        </a:spcAft>
                        <a:buFont typeface="Arial" panose="020B0604020202020204" pitchFamily="34" charset="0"/>
                        <a:buNone/>
                      </a:pPr>
                      <a:r>
                        <a:rPr lang="en-GB" sz="600" b="1">
                          <a:solidFill>
                            <a:srgbClr val="FF0000"/>
                          </a:solidFill>
                          <a:latin typeface="Tahoma" panose="020B0604030504040204" pitchFamily="34" charset="0"/>
                          <a:ea typeface="Tahoma" panose="020B0604030504040204" pitchFamily="34" charset="0"/>
                          <a:cs typeface="Tahoma" panose="020B0604030504040204" pitchFamily="34" charset="0"/>
                        </a:rPr>
                        <a:t>Road Safety </a:t>
                      </a:r>
                      <a:endParaRPr lang="en-GB" sz="600">
                        <a:solidFill>
                          <a:srgbClr val="FF0000"/>
                        </a:solidFill>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600">
                          <a:solidFill>
                            <a:srgbClr val="FF0000"/>
                          </a:solidFill>
                          <a:latin typeface="Tahoma" panose="020B0604030504040204" pitchFamily="34" charset="0"/>
                          <a:ea typeface="Tahoma" panose="020B0604030504040204" pitchFamily="34" charset="0"/>
                          <a:cs typeface="Tahoma" panose="020B0604030504040204" pitchFamily="34" charset="0"/>
                        </a:rPr>
                        <a:t>Travel safely to and from school </a:t>
                      </a:r>
                    </a:p>
                    <a:p>
                      <a:pPr marL="171450" indent="-171450" algn="l">
                        <a:lnSpc>
                          <a:spcPct val="115000"/>
                        </a:lnSpc>
                        <a:spcAft>
                          <a:spcPts val="0"/>
                        </a:spcAft>
                        <a:buFont typeface="Arial" panose="020B0604020202020204" pitchFamily="34" charset="0"/>
                        <a:buChar char="•"/>
                      </a:pPr>
                      <a:r>
                        <a:rPr lang="en-GB" sz="600">
                          <a:solidFill>
                            <a:srgbClr val="FF0000"/>
                          </a:solidFill>
                          <a:latin typeface="Tahoma" panose="020B0604030504040204" pitchFamily="34" charset="0"/>
                          <a:ea typeface="Tahoma" panose="020B0604030504040204" pitchFamily="34" charset="0"/>
                          <a:cs typeface="Tahoma" panose="020B0604030504040204" pitchFamily="34" charset="0"/>
                        </a:rPr>
                        <a:t>Be aware of my surroundings, including behaviour of others </a:t>
                      </a:r>
                    </a:p>
                    <a:p>
                      <a:pPr marL="0" indent="0" algn="l">
                        <a:lnSpc>
                          <a:spcPct val="115000"/>
                        </a:lnSpc>
                        <a:spcAft>
                          <a:spcPts val="0"/>
                        </a:spcAft>
                        <a:buFont typeface="Arial" panose="020B0604020202020204" pitchFamily="34" charset="0"/>
                        <a:buNone/>
                      </a:pPr>
                      <a:r>
                        <a:rPr lang="en-GB" sz="600" b="1">
                          <a:solidFill>
                            <a:srgbClr val="FF0000"/>
                          </a:solidFill>
                          <a:latin typeface="Tahoma" panose="020B0604030504040204" pitchFamily="34" charset="0"/>
                          <a:ea typeface="Tahoma" panose="020B0604030504040204" pitchFamily="34" charset="0"/>
                          <a:cs typeface="Tahoma" panose="020B0604030504040204" pitchFamily="34" charset="0"/>
                        </a:rPr>
                        <a:t>Transport Safety </a:t>
                      </a:r>
                      <a:r>
                        <a:rPr lang="en-GB" sz="600">
                          <a:solidFill>
                            <a:srgbClr val="FF0000"/>
                          </a:solidFill>
                          <a:latin typeface="Tahoma" panose="020B0604030504040204" pitchFamily="34" charset="0"/>
                          <a:ea typeface="Tahoma" panose="020B0604030504040204" pitchFamily="34" charset="0"/>
                          <a:cs typeface="Tahoma" panose="020B0604030504040204" pitchFamily="34" charset="0"/>
                        </a:rPr>
                        <a:t>I</a:t>
                      </a:r>
                    </a:p>
                    <a:p>
                      <a:pPr marL="171450" indent="-171450" algn="l">
                        <a:lnSpc>
                          <a:spcPct val="115000"/>
                        </a:lnSpc>
                        <a:spcAft>
                          <a:spcPts val="0"/>
                        </a:spcAft>
                        <a:buFont typeface="Arial" panose="020B0604020202020204" pitchFamily="34" charset="0"/>
                        <a:buChar char="•"/>
                      </a:pPr>
                      <a:r>
                        <a:rPr lang="en-GB" sz="600">
                          <a:solidFill>
                            <a:srgbClr val="FF0000"/>
                          </a:solidFill>
                          <a:latin typeface="Tahoma" panose="020B0604030504040204" pitchFamily="34" charset="0"/>
                          <a:ea typeface="Tahoma" panose="020B0604030504040204" pitchFamily="34" charset="0"/>
                          <a:cs typeface="Tahoma" panose="020B0604030504040204" pitchFamily="34" charset="0"/>
                        </a:rPr>
                        <a:t>Know how to use public transport in a safe and appropriate manner</a:t>
                      </a:r>
                      <a:endParaRPr lang="en-GB" sz="600">
                        <a:solidFill>
                          <a:srgbClr val="FF0000"/>
                        </a:solidFill>
                        <a:effectLst/>
                        <a:latin typeface="Tahoma" panose="020B0604030504040204" pitchFamily="34" charset="0"/>
                        <a:ea typeface="Tahoma" panose="020B0604030504040204" pitchFamily="34" charset="0"/>
                        <a:cs typeface="Tahoma" panose="020B0604030504040204" pitchFamily="34" charset="0"/>
                      </a:endParaRPr>
                    </a:p>
                    <a:p>
                      <a:pPr marL="0" indent="0" algn="l">
                        <a:lnSpc>
                          <a:spcPct val="115000"/>
                        </a:lnSpc>
                        <a:spcAft>
                          <a:spcPts val="0"/>
                        </a:spcAft>
                        <a:buFont typeface="Arial" panose="020B0604020202020204" pitchFamily="34" charset="0"/>
                        <a:buNone/>
                      </a:pPr>
                      <a:r>
                        <a:rPr lang="en-GB" sz="600" b="1">
                          <a:solidFill>
                            <a:schemeClr val="tx1"/>
                          </a:solidFill>
                          <a:latin typeface="Tahoma" panose="020B0604030504040204" pitchFamily="34" charset="0"/>
                          <a:ea typeface="Tahoma" panose="020B0604030504040204" pitchFamily="34" charset="0"/>
                          <a:cs typeface="Tahoma" panose="020B0604030504040204" pitchFamily="34" charset="0"/>
                        </a:rPr>
                        <a:t>Road Safety</a:t>
                      </a:r>
                    </a:p>
                    <a:p>
                      <a:pPr marL="171450" indent="-171450" algn="l">
                        <a:lnSpc>
                          <a:spcPct val="115000"/>
                        </a:lnSpc>
                        <a:spcAft>
                          <a:spcPts val="0"/>
                        </a:spcAft>
                        <a:buFont typeface="Arial" panose="020B0604020202020204" pitchFamily="34" charset="0"/>
                        <a:buChar char="•"/>
                      </a:pPr>
                      <a:r>
                        <a:rPr lang="en-GB" sz="600">
                          <a:solidFill>
                            <a:srgbClr val="FFC000"/>
                          </a:solidFill>
                          <a:latin typeface="Tahoma" panose="020B0604030504040204" pitchFamily="34" charset="0"/>
                          <a:ea typeface="Tahoma" panose="020B0604030504040204" pitchFamily="34" charset="0"/>
                          <a:cs typeface="Tahoma" panose="020B0604030504040204" pitchFamily="34" charset="0"/>
                        </a:rPr>
                        <a:t>BIKEABILITY - ride my bike safely and with confidence, ensuring I always wear PPE </a:t>
                      </a:r>
                    </a:p>
                    <a:p>
                      <a:pPr marL="171450" indent="-171450" algn="l">
                        <a:lnSpc>
                          <a:spcPct val="115000"/>
                        </a:lnSpc>
                        <a:spcAft>
                          <a:spcPts val="0"/>
                        </a:spcAft>
                        <a:buFont typeface="Arial" panose="020B0604020202020204" pitchFamily="34" charset="0"/>
                        <a:buChar char="•"/>
                      </a:pPr>
                      <a:r>
                        <a:rPr lang="en-GB" sz="600">
                          <a:solidFill>
                            <a:srgbClr val="FFC000"/>
                          </a:solidFill>
                          <a:latin typeface="Tahoma" panose="020B0604030504040204" pitchFamily="34" charset="0"/>
                          <a:ea typeface="Tahoma" panose="020B0604030504040204" pitchFamily="34" charset="0"/>
                          <a:cs typeface="Tahoma" panose="020B0604030504040204" pitchFamily="34" charset="0"/>
                        </a:rPr>
                        <a:t>Understand and follow road signs </a:t>
                      </a:r>
                    </a:p>
                    <a:p>
                      <a:pPr marL="0" indent="0" algn="l">
                        <a:lnSpc>
                          <a:spcPct val="115000"/>
                        </a:lnSpc>
                        <a:spcAft>
                          <a:spcPts val="0"/>
                        </a:spcAft>
                        <a:buFont typeface="Arial" panose="020B0604020202020204" pitchFamily="34" charset="0"/>
                        <a:buNone/>
                      </a:pPr>
                      <a:r>
                        <a:rPr lang="en-GB" sz="600" b="1" err="1">
                          <a:solidFill>
                            <a:srgbClr val="FFC000"/>
                          </a:solidFill>
                          <a:latin typeface="Tahoma" panose="020B0604030504040204" pitchFamily="34" charset="0"/>
                          <a:ea typeface="Tahoma" panose="020B0604030504040204" pitchFamily="34" charset="0"/>
                          <a:cs typeface="Tahoma" panose="020B0604030504040204" pitchFamily="34" charset="0"/>
                        </a:rPr>
                        <a:t>DaArt</a:t>
                      </a:r>
                      <a:r>
                        <a:rPr lang="en-GB" sz="600" b="1">
                          <a:solidFill>
                            <a:srgbClr val="FFC000"/>
                          </a:solidFill>
                          <a:latin typeface="Tahoma" panose="020B0604030504040204" pitchFamily="34" charset="0"/>
                          <a:ea typeface="Tahoma" panose="020B0604030504040204" pitchFamily="34" charset="0"/>
                          <a:cs typeface="Tahoma" panose="020B0604030504040204" pitchFamily="34" charset="0"/>
                        </a:rPr>
                        <a:t> </a:t>
                      </a:r>
                    </a:p>
                    <a:p>
                      <a:pPr marL="0" indent="0" algn="l">
                        <a:lnSpc>
                          <a:spcPct val="115000"/>
                        </a:lnSpc>
                        <a:spcAft>
                          <a:spcPts val="0"/>
                        </a:spcAft>
                        <a:buFont typeface="Arial" panose="020B0604020202020204" pitchFamily="34" charset="0"/>
                        <a:buNone/>
                      </a:pPr>
                      <a:r>
                        <a:rPr lang="en-GB" sz="600" b="1">
                          <a:solidFill>
                            <a:srgbClr val="FFC000"/>
                          </a:solidFill>
                          <a:latin typeface="Tahoma" panose="020B0604030504040204" pitchFamily="34" charset="0"/>
                          <a:ea typeface="Tahoma" panose="020B0604030504040204" pitchFamily="34" charset="0"/>
                          <a:cs typeface="Tahoma" panose="020B0604030504040204" pitchFamily="34" charset="0"/>
                        </a:rPr>
                        <a:t>Drugs/Medicines </a:t>
                      </a:r>
                      <a:r>
                        <a:rPr lang="en-GB" sz="600">
                          <a:solidFill>
                            <a:srgbClr val="FFC000"/>
                          </a:solidFill>
                          <a:latin typeface="Tahoma" panose="020B0604030504040204" pitchFamily="34" charset="0"/>
                          <a:ea typeface="Tahoma" panose="020B0604030504040204" pitchFamily="34" charset="0"/>
                          <a:cs typeface="Tahoma" panose="020B0604030504040204" pitchFamily="34" charset="0"/>
                        </a:rPr>
                        <a:t>I</a:t>
                      </a:r>
                    </a:p>
                    <a:p>
                      <a:pPr marL="171450" indent="-171450" algn="l">
                        <a:lnSpc>
                          <a:spcPct val="115000"/>
                        </a:lnSpc>
                        <a:spcAft>
                          <a:spcPts val="0"/>
                        </a:spcAft>
                        <a:buFont typeface="Arial" panose="020B0604020202020204" pitchFamily="34" charset="0"/>
                        <a:buChar char="•"/>
                      </a:pPr>
                      <a:r>
                        <a:rPr lang="en-GB" sz="600">
                          <a:solidFill>
                            <a:srgbClr val="FFC000"/>
                          </a:solidFill>
                          <a:latin typeface="Tahoma" panose="020B0604030504040204" pitchFamily="34" charset="0"/>
                          <a:ea typeface="Tahoma" panose="020B0604030504040204" pitchFamily="34" charset="0"/>
                          <a:cs typeface="Tahoma" panose="020B0604030504040204" pitchFamily="34" charset="0"/>
                        </a:rPr>
                        <a:t>Know some of the commonly available drugs and substances and their effects </a:t>
                      </a:r>
                    </a:p>
                    <a:p>
                      <a:pPr marL="171450" indent="-171450" algn="l">
                        <a:lnSpc>
                          <a:spcPct val="115000"/>
                        </a:lnSpc>
                        <a:spcAft>
                          <a:spcPts val="0"/>
                        </a:spcAft>
                        <a:buFont typeface="Arial" panose="020B0604020202020204" pitchFamily="34" charset="0"/>
                        <a:buChar char="•"/>
                      </a:pPr>
                      <a:r>
                        <a:rPr lang="en-GB" sz="600">
                          <a:solidFill>
                            <a:srgbClr val="FFC000"/>
                          </a:solidFill>
                          <a:latin typeface="Tahoma" panose="020B0604030504040204" pitchFamily="34" charset="0"/>
                          <a:ea typeface="Tahoma" panose="020B0604030504040204" pitchFamily="34" charset="0"/>
                          <a:cs typeface="Tahoma" panose="020B0604030504040204" pitchFamily="34" charset="0"/>
                        </a:rPr>
                        <a:t>Understand that there are some drugs that are restricted/illegal to own, use and give to others </a:t>
                      </a:r>
                    </a:p>
                    <a:p>
                      <a:pPr marL="171450" indent="-171450" algn="l">
                        <a:lnSpc>
                          <a:spcPct val="115000"/>
                        </a:lnSpc>
                        <a:spcAft>
                          <a:spcPts val="0"/>
                        </a:spcAft>
                        <a:buFont typeface="Arial" panose="020B0604020202020204" pitchFamily="34" charset="0"/>
                        <a:buChar char="•"/>
                      </a:pPr>
                      <a:r>
                        <a:rPr lang="en-GB" sz="600">
                          <a:solidFill>
                            <a:srgbClr val="FFC000"/>
                          </a:solidFill>
                          <a:latin typeface="Tahoma" panose="020B0604030504040204" pitchFamily="34" charset="0"/>
                          <a:ea typeface="Tahoma" panose="020B0604030504040204" pitchFamily="34" charset="0"/>
                          <a:cs typeface="Tahoma" panose="020B0604030504040204" pitchFamily="34" charset="0"/>
                        </a:rPr>
                        <a:t>Understand the effects that caffeine and energy drinks may have on my body </a:t>
                      </a:r>
                    </a:p>
                    <a:p>
                      <a:pPr marL="0" indent="0" algn="l">
                        <a:lnSpc>
                          <a:spcPct val="115000"/>
                        </a:lnSpc>
                        <a:spcAft>
                          <a:spcPts val="0"/>
                        </a:spcAft>
                        <a:buFont typeface="Arial" panose="020B0604020202020204" pitchFamily="34" charset="0"/>
                        <a:buNone/>
                      </a:pPr>
                      <a:r>
                        <a:rPr lang="en-GB" sz="600" b="1">
                          <a:solidFill>
                            <a:srgbClr val="FFC000"/>
                          </a:solidFill>
                          <a:latin typeface="Tahoma" panose="020B0604030504040204" pitchFamily="34" charset="0"/>
                          <a:ea typeface="Tahoma" panose="020B0604030504040204" pitchFamily="34" charset="0"/>
                          <a:cs typeface="Tahoma" panose="020B0604030504040204" pitchFamily="34" charset="0"/>
                        </a:rPr>
                        <a:t>Alcohol </a:t>
                      </a:r>
                    </a:p>
                    <a:p>
                      <a:pPr marL="171450" indent="-171450" algn="l">
                        <a:lnSpc>
                          <a:spcPct val="115000"/>
                        </a:lnSpc>
                        <a:spcAft>
                          <a:spcPts val="0"/>
                        </a:spcAft>
                        <a:buFont typeface="Arial" panose="020B0604020202020204" pitchFamily="34" charset="0"/>
                        <a:buChar char="•"/>
                      </a:pPr>
                      <a:r>
                        <a:rPr lang="en-GB" sz="600">
                          <a:solidFill>
                            <a:srgbClr val="FFC000"/>
                          </a:solidFill>
                          <a:latin typeface="Tahoma" panose="020B0604030504040204" pitchFamily="34" charset="0"/>
                          <a:ea typeface="Tahoma" panose="020B0604030504040204" pitchFamily="34" charset="0"/>
                          <a:cs typeface="Tahoma" panose="020B0604030504040204" pitchFamily="34" charset="0"/>
                        </a:rPr>
                        <a:t>Understand why some adults may drink alcohol </a:t>
                      </a:r>
                    </a:p>
                    <a:p>
                      <a:pPr marL="171450" indent="-171450" algn="l">
                        <a:lnSpc>
                          <a:spcPct val="115000"/>
                        </a:lnSpc>
                        <a:spcAft>
                          <a:spcPts val="0"/>
                        </a:spcAft>
                        <a:buFont typeface="Arial" panose="020B0604020202020204" pitchFamily="34" charset="0"/>
                        <a:buChar char="•"/>
                      </a:pPr>
                      <a:r>
                        <a:rPr lang="en-GB" sz="600">
                          <a:solidFill>
                            <a:srgbClr val="FFC000"/>
                          </a:solidFill>
                          <a:latin typeface="Tahoma" panose="020B0604030504040204" pitchFamily="34" charset="0"/>
                          <a:ea typeface="Tahoma" panose="020B0604030504040204" pitchFamily="34" charset="0"/>
                          <a:cs typeface="Tahoma" panose="020B0604030504040204" pitchFamily="34" charset="0"/>
                        </a:rPr>
                        <a:t>Discuss if drinking alcohol is sociably acceptable </a:t>
                      </a:r>
                    </a:p>
                    <a:p>
                      <a:pPr marL="171450" indent="-171450" algn="l">
                        <a:lnSpc>
                          <a:spcPct val="115000"/>
                        </a:lnSpc>
                        <a:spcAft>
                          <a:spcPts val="0"/>
                        </a:spcAft>
                        <a:buFont typeface="Arial" panose="020B0604020202020204" pitchFamily="34" charset="0"/>
                        <a:buChar char="•"/>
                      </a:pPr>
                      <a:r>
                        <a:rPr lang="en-GB" sz="600">
                          <a:solidFill>
                            <a:srgbClr val="FFC000"/>
                          </a:solidFill>
                          <a:latin typeface="Tahoma" panose="020B0604030504040204" pitchFamily="34" charset="0"/>
                          <a:ea typeface="Tahoma" panose="020B0604030504040204" pitchFamily="34" charset="0"/>
                          <a:cs typeface="Tahoma" panose="020B0604030504040204" pitchFamily="34" charset="0"/>
                        </a:rPr>
                        <a:t>Know the effects alcohol can have on our bodies</a:t>
                      </a:r>
                    </a:p>
                    <a:p>
                      <a:pPr marL="171450" indent="-171450" algn="l">
                        <a:lnSpc>
                          <a:spcPct val="115000"/>
                        </a:lnSpc>
                        <a:spcAft>
                          <a:spcPts val="0"/>
                        </a:spcAft>
                        <a:buFont typeface="Arial" panose="020B0604020202020204" pitchFamily="34" charset="0"/>
                        <a:buChar char="•"/>
                      </a:pPr>
                      <a:r>
                        <a:rPr lang="en-GB" sz="600">
                          <a:solidFill>
                            <a:srgbClr val="FFC000"/>
                          </a:solidFill>
                          <a:latin typeface="Tahoma" panose="020B0604030504040204" pitchFamily="34" charset="0"/>
                          <a:ea typeface="Tahoma" panose="020B0604030504040204" pitchFamily="34" charset="0"/>
                          <a:cs typeface="Tahoma" panose="020B0604030504040204" pitchFamily="34" charset="0"/>
                        </a:rPr>
                        <a:t>Know that drinking alcohol can affect people’s behaviour </a:t>
                      </a:r>
                    </a:p>
                    <a:p>
                      <a:pPr marL="0" indent="0" algn="l">
                        <a:lnSpc>
                          <a:spcPct val="115000"/>
                        </a:lnSpc>
                        <a:spcAft>
                          <a:spcPts val="0"/>
                        </a:spcAft>
                        <a:buFont typeface="Arial" panose="020B0604020202020204" pitchFamily="34" charset="0"/>
                        <a:buNone/>
                      </a:pPr>
                      <a:r>
                        <a:rPr lang="en-GB" sz="600" b="1">
                          <a:solidFill>
                            <a:srgbClr val="FFC000"/>
                          </a:solidFill>
                          <a:latin typeface="Tahoma" panose="020B0604030504040204" pitchFamily="34" charset="0"/>
                          <a:ea typeface="Tahoma" panose="020B0604030504040204" pitchFamily="34" charset="0"/>
                          <a:cs typeface="Tahoma" panose="020B0604030504040204" pitchFamily="34" charset="0"/>
                        </a:rPr>
                        <a:t>Smoking/Vaping </a:t>
                      </a:r>
                      <a:r>
                        <a:rPr lang="en-GB" sz="600">
                          <a:solidFill>
                            <a:srgbClr val="FFC000"/>
                          </a:solidFill>
                          <a:latin typeface="Tahoma" panose="020B0604030504040204" pitchFamily="34" charset="0"/>
                          <a:ea typeface="Tahoma" panose="020B0604030504040204" pitchFamily="34" charset="0"/>
                          <a:cs typeface="Tahoma" panose="020B0604030504040204" pitchFamily="34" charset="0"/>
                        </a:rPr>
                        <a:t> </a:t>
                      </a:r>
                    </a:p>
                    <a:p>
                      <a:pPr marL="171450" indent="-171450" algn="l">
                        <a:lnSpc>
                          <a:spcPct val="115000"/>
                        </a:lnSpc>
                        <a:spcAft>
                          <a:spcPts val="0"/>
                        </a:spcAft>
                        <a:buFont typeface="Arial" panose="020B0604020202020204" pitchFamily="34" charset="0"/>
                        <a:buChar char="•"/>
                      </a:pPr>
                      <a:r>
                        <a:rPr lang="en-GB" sz="600">
                          <a:solidFill>
                            <a:srgbClr val="FFC000"/>
                          </a:solidFill>
                          <a:latin typeface="Tahoma" panose="020B0604030504040204" pitchFamily="34" charset="0"/>
                          <a:ea typeface="Tahoma" panose="020B0604030504040204" pitchFamily="34" charset="0"/>
                          <a:cs typeface="Tahoma" panose="020B0604030504040204" pitchFamily="34" charset="0"/>
                        </a:rPr>
                        <a:t>Know that smoking can damage my immediate and future health</a:t>
                      </a:r>
                    </a:p>
                    <a:p>
                      <a:pPr marL="171450" indent="-171450" algn="l">
                        <a:lnSpc>
                          <a:spcPct val="115000"/>
                        </a:lnSpc>
                        <a:spcAft>
                          <a:spcPts val="0"/>
                        </a:spcAft>
                        <a:buFont typeface="Arial" panose="020B0604020202020204" pitchFamily="34" charset="0"/>
                        <a:buChar char="•"/>
                      </a:pPr>
                      <a:r>
                        <a:rPr lang="en-GB" sz="600">
                          <a:solidFill>
                            <a:srgbClr val="FFC000"/>
                          </a:solidFill>
                          <a:latin typeface="Tahoma" panose="020B0604030504040204" pitchFamily="34" charset="0"/>
                          <a:ea typeface="Tahoma" panose="020B0604030504040204" pitchFamily="34" charset="0"/>
                          <a:cs typeface="Tahoma" panose="020B0604030504040204" pitchFamily="34" charset="0"/>
                        </a:rPr>
                        <a:t> Know what the effects of vaping may have on my growing body </a:t>
                      </a:r>
                    </a:p>
                    <a:p>
                      <a:pPr marL="171450" indent="-171450" algn="l">
                        <a:lnSpc>
                          <a:spcPct val="115000"/>
                        </a:lnSpc>
                        <a:spcAft>
                          <a:spcPts val="0"/>
                        </a:spcAft>
                        <a:buFont typeface="Arial" panose="020B0604020202020204" pitchFamily="34" charset="0"/>
                        <a:buChar char="•"/>
                      </a:pPr>
                      <a:r>
                        <a:rPr lang="en-GB" sz="600">
                          <a:solidFill>
                            <a:srgbClr val="FFC000"/>
                          </a:solidFill>
                          <a:latin typeface="Tahoma" panose="020B0604030504040204" pitchFamily="34" charset="0"/>
                          <a:ea typeface="Tahoma" panose="020B0604030504040204" pitchFamily="34" charset="0"/>
                          <a:cs typeface="Tahoma" panose="020B0604030504040204" pitchFamily="34" charset="0"/>
                        </a:rPr>
                        <a:t>Know that pressure to behave in an unacceptable, unhealthy or risky way can come from a variety of sources, including people I know and the media</a:t>
                      </a:r>
                    </a:p>
                    <a:p>
                      <a:pPr marL="171450" indent="-171450" algn="l">
                        <a:lnSpc>
                          <a:spcPct val="115000"/>
                        </a:lnSpc>
                        <a:spcAft>
                          <a:spcPts val="0"/>
                        </a:spcAft>
                        <a:buFont typeface="Arial" panose="020B0604020202020204" pitchFamily="34" charset="0"/>
                        <a:buChar char="•"/>
                      </a:pPr>
                      <a:r>
                        <a:rPr lang="en-GB" sz="600">
                          <a:solidFill>
                            <a:srgbClr val="FFC000"/>
                          </a:solidFill>
                          <a:latin typeface="Tahoma" panose="020B0604030504040204" pitchFamily="34" charset="0"/>
                          <a:ea typeface="Tahoma" panose="020B0604030504040204" pitchFamily="34" charset="0"/>
                          <a:cs typeface="Tahoma" panose="020B0604030504040204" pitchFamily="34" charset="0"/>
                        </a:rPr>
                        <a:t>Recognise when and how to ask for help and use basic techniques for resisting pressure to do something dangerous, unhealthy, that makes me uncomfortable, anxious or that I believe to be wrong</a:t>
                      </a:r>
                    </a:p>
                    <a:p>
                      <a:pPr marL="171450" indent="-171450" algn="l">
                        <a:lnSpc>
                          <a:spcPct val="115000"/>
                        </a:lnSpc>
                        <a:spcAft>
                          <a:spcPts val="0"/>
                        </a:spcAft>
                        <a:buFont typeface="Arial" panose="020B0604020202020204" pitchFamily="34" charset="0"/>
                        <a:buChar char="•"/>
                      </a:pPr>
                      <a:r>
                        <a:rPr lang="en-GB" sz="600">
                          <a:solidFill>
                            <a:srgbClr val="FFC000"/>
                          </a:solidFill>
                          <a:latin typeface="Tahoma" panose="020B0604030504040204" pitchFamily="34" charset="0"/>
                          <a:ea typeface="Tahoma" panose="020B0604030504040204" pitchFamily="34" charset="0"/>
                          <a:cs typeface="Tahoma" panose="020B0604030504040204" pitchFamily="34" charset="0"/>
                        </a:rPr>
                        <a:t>Know who is responsible for helping me stay healthy and safe and ways that I can help others</a:t>
                      </a:r>
                      <a:endParaRPr lang="en-GB" sz="600">
                        <a:solidFill>
                          <a:srgbClr val="FFC000"/>
                        </a:solidFill>
                        <a:effectLst/>
                        <a:latin typeface="Tahoma" panose="020B0604030504040204" pitchFamily="34" charset="0"/>
                        <a:ea typeface="Tahoma" panose="020B0604030504040204" pitchFamily="34" charset="0"/>
                        <a:cs typeface="Tahoma" panose="020B0604030504040204" pitchFamily="34" charset="0"/>
                      </a:endParaRPr>
                    </a:p>
                    <a:p>
                      <a:pPr marL="0" indent="0" algn="l">
                        <a:lnSpc>
                          <a:spcPct val="115000"/>
                        </a:lnSpc>
                        <a:spcAft>
                          <a:spcPts val="0"/>
                        </a:spcAft>
                        <a:buFont typeface="Arial" panose="020B0604020202020204" pitchFamily="34" charset="0"/>
                        <a:buNone/>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Personal Safety Plan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how to set up I.C.E on my mobile devices</a:t>
                      </a:r>
                    </a:p>
                    <a:p>
                      <a:pPr marL="0" indent="0" algn="l">
                        <a:lnSpc>
                          <a:spcPct val="115000"/>
                        </a:lnSpc>
                        <a:spcAft>
                          <a:spcPts val="0"/>
                        </a:spcAft>
                        <a:buFont typeface="Arial" panose="020B0604020202020204" pitchFamily="34" charset="0"/>
                        <a:buNone/>
                      </a:pPr>
                      <a:endParaRPr lang="en-GB" sz="600">
                        <a:latin typeface="Tahoma" panose="020B0604030504040204" pitchFamily="34" charset="0"/>
                        <a:ea typeface="Tahoma" panose="020B0604030504040204" pitchFamily="34" charset="0"/>
                        <a:cs typeface="Tahoma" panose="020B0604030504040204" pitchFamily="34" charset="0"/>
                      </a:endParaRP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Road Safety</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BIKEABILITY - ride my bike safely and with confidence, ensuring I always wear PPE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Understand and follow road signs </a:t>
                      </a:r>
                    </a:p>
                    <a:p>
                      <a:pPr marL="0" indent="0" algn="l">
                        <a:lnSpc>
                          <a:spcPct val="115000"/>
                        </a:lnSpc>
                        <a:spcAft>
                          <a:spcPts val="0"/>
                        </a:spcAft>
                        <a:buFont typeface="Arial" panose="020B0604020202020204" pitchFamily="34" charset="0"/>
                        <a:buNone/>
                      </a:pPr>
                      <a:r>
                        <a:rPr lang="en-GB" sz="600" b="1" err="1">
                          <a:latin typeface="Tahoma" panose="020B0604030504040204" pitchFamily="34" charset="0"/>
                          <a:ea typeface="Tahoma" panose="020B0604030504040204" pitchFamily="34" charset="0"/>
                          <a:cs typeface="Tahoma" panose="020B0604030504040204" pitchFamily="34" charset="0"/>
                        </a:rPr>
                        <a:t>DaArt</a:t>
                      </a:r>
                      <a:r>
                        <a:rPr lang="en-GB" sz="600" b="1">
                          <a:latin typeface="Tahoma" panose="020B0604030504040204" pitchFamily="34" charset="0"/>
                          <a:ea typeface="Tahoma" panose="020B0604030504040204" pitchFamily="34" charset="0"/>
                          <a:cs typeface="Tahoma" panose="020B0604030504040204" pitchFamily="34" charset="0"/>
                        </a:rPr>
                        <a:t> </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Drugs/Medicines </a:t>
                      </a:r>
                      <a:r>
                        <a:rPr lang="en-GB" sz="600">
                          <a:latin typeface="Tahoma" panose="020B0604030504040204" pitchFamily="34" charset="0"/>
                          <a:ea typeface="Tahoma" panose="020B0604030504040204" pitchFamily="34" charset="0"/>
                          <a:cs typeface="Tahoma" panose="020B0604030504040204" pitchFamily="34" charset="0"/>
                        </a:rPr>
                        <a:t>I</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some of the commonly available drugs and substances and their effects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Understand that there are some drugs that are restricted/illegal to own, use and give to others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Understand the effects that caffeine and energy drinks may have on my body </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Alcohol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Understand why some adults may drink alcohol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Discuss if drinking alcohol is sociably acceptable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the effects alcohol can have on our bodies</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that drinking alcohol can affect people’s behaviour </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Smoking/Vaping </a:t>
                      </a:r>
                      <a:r>
                        <a:rPr lang="en-GB" sz="600">
                          <a:latin typeface="Tahoma" panose="020B0604030504040204" pitchFamily="34" charset="0"/>
                          <a:ea typeface="Tahoma" panose="020B0604030504040204" pitchFamily="34" charset="0"/>
                          <a:cs typeface="Tahoma" panose="020B0604030504040204" pitchFamily="34" charset="0"/>
                        </a:rPr>
                        <a:t>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that smoking can damage my immediate and future health</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 Know what the effects of vaping may have on my growing body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that pressure to behave in an unacceptable, unhealthy or risky way can come from a variety of sources, including people I know and the media</a:t>
                      </a:r>
                    </a:p>
                    <a:p>
                      <a:pPr marL="171450" indent="-171450" algn="l">
                        <a:lnSpc>
                          <a:spcPct val="115000"/>
                        </a:lnSpc>
                        <a:spcAft>
                          <a:spcPts val="0"/>
                        </a:spcAft>
                        <a:buFont typeface="Arial" panose="020B0604020202020204" pitchFamily="34" charset="0"/>
                        <a:buChar char="•"/>
                      </a:pPr>
                      <a:r>
                        <a:rPr lang="en-GB" sz="600" err="1">
                          <a:latin typeface="Tahoma" panose="020B0604030504040204" pitchFamily="34" charset="0"/>
                          <a:ea typeface="Tahoma" panose="020B0604030504040204" pitchFamily="34" charset="0"/>
                          <a:cs typeface="Tahoma" panose="020B0604030504040204" pitchFamily="34" charset="0"/>
                        </a:rPr>
                        <a:t>Rrecognise</a:t>
                      </a:r>
                      <a:r>
                        <a:rPr lang="en-GB" sz="600">
                          <a:latin typeface="Tahoma" panose="020B0604030504040204" pitchFamily="34" charset="0"/>
                          <a:ea typeface="Tahoma" panose="020B0604030504040204" pitchFamily="34" charset="0"/>
                          <a:cs typeface="Tahoma" panose="020B0604030504040204" pitchFamily="34" charset="0"/>
                        </a:rPr>
                        <a:t> when and how to ask for help and use basic techniques for resisting pressure to do something dangerous, unhealthy, that makes me uncomfortable, anxious or that I believe to be wrong</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who is responsible for helping me stay healthy and safe and ways that I can help others</a:t>
                      </a:r>
                      <a:endParaRPr lang="en-GB" sz="600">
                        <a:effectLst/>
                        <a:latin typeface="Tahoma" panose="020B0604030504040204" pitchFamily="34" charset="0"/>
                        <a:ea typeface="Tahoma" panose="020B0604030504040204" pitchFamily="34" charset="0"/>
                        <a:cs typeface="Tahoma" panose="020B0604030504040204" pitchFamily="34" charset="0"/>
                      </a:endParaRPr>
                    </a:p>
                    <a:p>
                      <a:pPr marL="0" indent="0" algn="l">
                        <a:lnSpc>
                          <a:spcPct val="115000"/>
                        </a:lnSpc>
                        <a:spcAft>
                          <a:spcPts val="0"/>
                        </a:spcAft>
                        <a:buFont typeface="Arial" panose="020B0604020202020204" pitchFamily="34" charset="0"/>
                        <a:buNone/>
                      </a:pPr>
                      <a:endParaRPr lang="en-GB" sz="600">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endParaRPr lang="en-GB" sz="600">
                        <a:effectLst/>
                        <a:latin typeface="Tahoma" panose="020B0604030504040204" pitchFamily="34" charset="0"/>
                        <a:ea typeface="Tahoma" panose="020B0604030504040204" pitchFamily="34" charset="0"/>
                        <a:cs typeface="Tahoma" panose="020B0604030504040204" pitchFamily="34" charset="0"/>
                      </a:endParaRPr>
                    </a:p>
                    <a:p>
                      <a:pPr marL="0" indent="0" algn="l">
                        <a:lnSpc>
                          <a:spcPct val="115000"/>
                        </a:lnSpc>
                        <a:spcAft>
                          <a:spcPts val="0"/>
                        </a:spcAft>
                        <a:buFont typeface="Arial" panose="020B0604020202020204" pitchFamily="34" charset="0"/>
                        <a:buNone/>
                      </a:pPr>
                      <a:endParaRPr lang="en-GB" sz="600">
                        <a:effectLst/>
                        <a:latin typeface="Tahoma" panose="020B0604030504040204" pitchFamily="34" charset="0"/>
                        <a:ea typeface="Tahoma" panose="020B0604030504040204" pitchFamily="34" charset="0"/>
                        <a:cs typeface="Tahoma" panose="020B0604030504040204" pitchFamily="34" charset="0"/>
                      </a:endParaRPr>
                    </a:p>
                    <a:p>
                      <a:pPr marL="0" indent="0" algn="l">
                        <a:lnSpc>
                          <a:spcPct val="115000"/>
                        </a:lnSpc>
                        <a:spcAft>
                          <a:spcPts val="0"/>
                        </a:spcAft>
                        <a:buFont typeface="Arial" panose="020B0604020202020204" pitchFamily="34" charset="0"/>
                        <a:buNone/>
                      </a:pPr>
                      <a:endParaRPr lang="en-GB" sz="600">
                        <a:effectLst/>
                        <a:latin typeface="Tahoma" panose="020B0604030504040204" pitchFamily="34" charset="0"/>
                        <a:ea typeface="Tahoma" panose="020B0604030504040204" pitchFamily="34" charset="0"/>
                        <a:cs typeface="Tahoma" panose="020B0604030504040204" pitchFamily="34" charset="0"/>
                      </a:endParaRPr>
                    </a:p>
                    <a:p>
                      <a:pPr marL="0" indent="0" algn="l">
                        <a:lnSpc>
                          <a:spcPct val="115000"/>
                        </a:lnSpc>
                        <a:spcAft>
                          <a:spcPts val="0"/>
                        </a:spcAft>
                        <a:buFont typeface="Arial" panose="020B0604020202020204" pitchFamily="34" charset="0"/>
                        <a:buNone/>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extLst>
                  <a:ext uri="{0D108BD9-81ED-4DB2-BD59-A6C34878D82A}">
                    <a16:rowId xmlns:a16="http://schemas.microsoft.com/office/drawing/2014/main" val="10002"/>
                  </a:ext>
                </a:extLst>
              </a:tr>
              <a:tr h="305324">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Key Vocabulary</a:t>
                      </a:r>
                    </a:p>
                  </a:txBody>
                  <a:tcPr marL="17686" marR="17686" marT="0" marB="0" anchor="ct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600">
                          <a:effectLst/>
                          <a:latin typeface="Tahoma" panose="020B0604030504040204" pitchFamily="34" charset="0"/>
                          <a:ea typeface="Tahoma" panose="020B0604030504040204" pitchFamily="34" charset="0"/>
                          <a:cs typeface="Tahoma" panose="020B0604030504040204" pitchFamily="34" charset="0"/>
                        </a:rPr>
                        <a:t>Escape plan</a:t>
                      </a:r>
                    </a:p>
                    <a:p>
                      <a:pPr marL="0" marR="0" lvl="0" indent="0" algn="ctr" defTabSz="914400" rtl="0" eaLnBrk="1" fontAlgn="auto" latinLnBrk="0" hangingPunct="1">
                        <a:lnSpc>
                          <a:spcPct val="115000"/>
                        </a:lnSpc>
                        <a:spcBef>
                          <a:spcPts val="0"/>
                        </a:spcBef>
                        <a:spcAft>
                          <a:spcPts val="0"/>
                        </a:spcAft>
                        <a:buClrTx/>
                        <a:buSzTx/>
                        <a:buFontTx/>
                        <a:buNone/>
                        <a:tabLst/>
                        <a:defRPr/>
                      </a:pPr>
                      <a:r>
                        <a:rPr lang="en-GB" sz="600">
                          <a:effectLst/>
                          <a:latin typeface="Tahoma" panose="020B0604030504040204" pitchFamily="34" charset="0"/>
                          <a:ea typeface="Tahoma" panose="020B0604030504040204" pitchFamily="34" charset="0"/>
                          <a:cs typeface="Tahoma" panose="020B0604030504040204" pitchFamily="34" charset="0"/>
                        </a:rPr>
                        <a:t>Alcohol, caffeine, vaping, drugs, laws, </a:t>
                      </a:r>
                      <a:r>
                        <a:rPr lang="en-GB" sz="600" err="1">
                          <a:effectLst/>
                          <a:latin typeface="Tahoma" panose="020B0604030504040204" pitchFamily="34" charset="0"/>
                          <a:ea typeface="Tahoma" panose="020B0604030504040204" pitchFamily="34" charset="0"/>
                          <a:cs typeface="Tahoma" panose="020B0604030504040204" pitchFamily="34" charset="0"/>
                        </a:rPr>
                        <a:t>DPaRT</a:t>
                      </a:r>
                      <a:r>
                        <a:rPr lang="en-GB" sz="600">
                          <a:effectLst/>
                          <a:latin typeface="Tahoma" panose="020B0604030504040204" pitchFamily="34" charset="0"/>
                          <a:ea typeface="Tahoma" panose="020B0604030504040204" pitchFamily="34" charset="0"/>
                          <a:cs typeface="Tahoma" panose="020B0604030504040204" pitchFamily="34" charset="0"/>
                        </a:rPr>
                        <a:t>, psychoactive substances</a:t>
                      </a:r>
                    </a:p>
                    <a:p>
                      <a:pPr algn="ctr">
                        <a:lnSpc>
                          <a:spcPct val="115000"/>
                        </a:lnSpc>
                        <a:spcAft>
                          <a:spcPts val="0"/>
                        </a:spcAft>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nchor="ct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600">
                          <a:effectLst/>
                          <a:latin typeface="Tahoma" panose="020B0604030504040204" pitchFamily="34" charset="0"/>
                          <a:ea typeface="Tahoma" panose="020B0604030504040204" pitchFamily="34" charset="0"/>
                          <a:cs typeface="Tahoma" panose="020B0604030504040204" pitchFamily="34" charset="0"/>
                        </a:rPr>
                        <a:t>Alcohol, caffeine, vaping, drugs, laws, </a:t>
                      </a:r>
                      <a:r>
                        <a:rPr lang="en-GB" sz="600" err="1">
                          <a:effectLst/>
                          <a:latin typeface="Tahoma" panose="020B0604030504040204" pitchFamily="34" charset="0"/>
                          <a:ea typeface="Tahoma" panose="020B0604030504040204" pitchFamily="34" charset="0"/>
                          <a:cs typeface="Tahoma" panose="020B0604030504040204" pitchFamily="34" charset="0"/>
                        </a:rPr>
                        <a:t>DPaRT</a:t>
                      </a:r>
                      <a:r>
                        <a:rPr lang="en-GB" sz="600">
                          <a:effectLst/>
                          <a:latin typeface="Tahoma" panose="020B0604030504040204" pitchFamily="34" charset="0"/>
                          <a:ea typeface="Tahoma" panose="020B0604030504040204" pitchFamily="34" charset="0"/>
                          <a:cs typeface="Tahoma" panose="020B0604030504040204" pitchFamily="34" charset="0"/>
                        </a:rPr>
                        <a:t>, psychoactive substances</a:t>
                      </a:r>
                    </a:p>
                    <a:p>
                      <a:pPr algn="ctr">
                        <a:lnSpc>
                          <a:spcPct val="115000"/>
                        </a:lnSpc>
                        <a:spcAft>
                          <a:spcPts val="0"/>
                        </a:spcAft>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nchor="ctr"/>
                </a:tc>
                <a:extLst>
                  <a:ext uri="{0D108BD9-81ED-4DB2-BD59-A6C34878D82A}">
                    <a16:rowId xmlns:a16="http://schemas.microsoft.com/office/drawing/2014/main" val="10003"/>
                  </a:ext>
                </a:extLst>
              </a:tr>
            </a:tbl>
          </a:graphicData>
        </a:graphic>
      </p:graphicFrame>
      <p:sp>
        <p:nvSpPr>
          <p:cNvPr id="2" name="Rectangle 1">
            <a:extLst>
              <a:ext uri="{FF2B5EF4-FFF2-40B4-BE49-F238E27FC236}">
                <a16:creationId xmlns:a16="http://schemas.microsoft.com/office/drawing/2014/main" id="{FABB1BC5-78C0-41A6-995F-B059A7CE7704}"/>
              </a:ext>
            </a:extLst>
          </p:cNvPr>
          <p:cNvSpPr/>
          <p:nvPr/>
        </p:nvSpPr>
        <p:spPr>
          <a:xfrm>
            <a:off x="2150436" y="1029895"/>
            <a:ext cx="4782299" cy="507831"/>
          </a:xfrm>
          <a:prstGeom prst="rect">
            <a:avLst/>
          </a:prstGeom>
        </p:spPr>
        <p:txBody>
          <a:bodyPr wrap="square">
            <a:spAutoFit/>
          </a:bodyPr>
          <a:lstStyle/>
          <a:p>
            <a:pPr defTabSz="685800"/>
            <a:r>
              <a:rPr lang="en-GB" sz="2700" b="1">
                <a:solidFill>
                  <a:srgbClr val="002060"/>
                </a:solidFill>
                <a:latin typeface="Tahoma" panose="020B0604030504040204" pitchFamily="34" charset="0"/>
                <a:ea typeface="Tahoma" panose="020B0604030504040204" pitchFamily="34" charset="0"/>
                <a:cs typeface="Tahoma" panose="020B0604030504040204" pitchFamily="34" charset="0"/>
              </a:rPr>
              <a:t>RSE/PSHE Year 4 to 6</a:t>
            </a:r>
          </a:p>
        </p:txBody>
      </p:sp>
    </p:spTree>
    <p:extLst>
      <p:ext uri="{BB962C8B-B14F-4D97-AF65-F5344CB8AC3E}">
        <p14:creationId xmlns:p14="http://schemas.microsoft.com/office/powerpoint/2010/main" val="172990551"/>
      </p:ext>
    </p:extLst>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18155" y="1089290"/>
            <a:ext cx="507551" cy="503507"/>
          </a:xfrm>
          <a:prstGeom prst="rect">
            <a:avLst/>
          </a:prstGeom>
        </p:spPr>
      </p:pic>
      <p:sp>
        <p:nvSpPr>
          <p:cNvPr id="6" name="TextBox 5"/>
          <p:cNvSpPr txBox="1"/>
          <p:nvPr/>
        </p:nvSpPr>
        <p:spPr>
          <a:xfrm>
            <a:off x="2153179" y="1089290"/>
            <a:ext cx="5084695" cy="507831"/>
          </a:xfrm>
          <a:prstGeom prst="rect">
            <a:avLst/>
          </a:prstGeom>
          <a:noFill/>
        </p:spPr>
        <p:txBody>
          <a:bodyPr wrap="square" rtlCol="0">
            <a:spAutoFit/>
          </a:bodyPr>
          <a:lstStyle/>
          <a:p>
            <a:pPr defTabSz="685800"/>
            <a:r>
              <a:rPr lang="en-GB" sz="2700" b="1">
                <a:solidFill>
                  <a:srgbClr val="002060"/>
                </a:solidFill>
                <a:latin typeface="Tahoma" panose="020B0604030504040204" pitchFamily="34" charset="0"/>
                <a:ea typeface="Tahoma" panose="020B0604030504040204" pitchFamily="34" charset="0"/>
                <a:cs typeface="Tahoma" panose="020B0604030504040204" pitchFamily="34" charset="0"/>
              </a:rPr>
              <a:t>RSE/PSHE EYFS to Year 3</a:t>
            </a:r>
          </a:p>
        </p:txBody>
      </p:sp>
      <p:sp>
        <p:nvSpPr>
          <p:cNvPr id="4" name="Rectangle 1"/>
          <p:cNvSpPr>
            <a:spLocks noChangeArrowheads="1"/>
          </p:cNvSpPr>
          <p:nvPr/>
        </p:nvSpPr>
        <p:spPr bwMode="auto">
          <a:xfrm>
            <a:off x="1485901" y="2248705"/>
            <a:ext cx="138564"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fontAlgn="base">
              <a:spcBef>
                <a:spcPct val="0"/>
              </a:spcBef>
              <a:spcAft>
                <a:spcPct val="0"/>
              </a:spcAft>
            </a:pPr>
            <a:endParaRPr lang="en-US" altLang="en-US" sz="135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1690889470"/>
              </p:ext>
            </p:extLst>
          </p:nvPr>
        </p:nvGraphicFramePr>
        <p:xfrm>
          <a:off x="1329158" y="1576683"/>
          <a:ext cx="6483201" cy="4567650"/>
        </p:xfrm>
        <a:graphic>
          <a:graphicData uri="http://schemas.openxmlformats.org/drawingml/2006/table">
            <a:tbl>
              <a:tblPr firstRow="1" firstCol="1" bandRow="1">
                <a:tableStyleId>{5C22544A-7EE6-4342-B048-85BDC9FD1C3A}</a:tableStyleId>
              </a:tblPr>
              <a:tblGrid>
                <a:gridCol w="576729">
                  <a:extLst>
                    <a:ext uri="{9D8B030D-6E8A-4147-A177-3AD203B41FA5}">
                      <a16:colId xmlns:a16="http://schemas.microsoft.com/office/drawing/2014/main" val="20000"/>
                    </a:ext>
                  </a:extLst>
                </a:gridCol>
                <a:gridCol w="754187">
                  <a:extLst>
                    <a:ext uri="{9D8B030D-6E8A-4147-A177-3AD203B41FA5}">
                      <a16:colId xmlns:a16="http://schemas.microsoft.com/office/drawing/2014/main" val="713258296"/>
                    </a:ext>
                  </a:extLst>
                </a:gridCol>
                <a:gridCol w="1205345">
                  <a:extLst>
                    <a:ext uri="{9D8B030D-6E8A-4147-A177-3AD203B41FA5}">
                      <a16:colId xmlns:a16="http://schemas.microsoft.com/office/drawing/2014/main" val="20001"/>
                    </a:ext>
                  </a:extLst>
                </a:gridCol>
                <a:gridCol w="2394705">
                  <a:extLst>
                    <a:ext uri="{9D8B030D-6E8A-4147-A177-3AD203B41FA5}">
                      <a16:colId xmlns:a16="http://schemas.microsoft.com/office/drawing/2014/main" val="20002"/>
                    </a:ext>
                  </a:extLst>
                </a:gridCol>
                <a:gridCol w="1552235">
                  <a:extLst>
                    <a:ext uri="{9D8B030D-6E8A-4147-A177-3AD203B41FA5}">
                      <a16:colId xmlns:a16="http://schemas.microsoft.com/office/drawing/2014/main" val="20003"/>
                    </a:ext>
                  </a:extLst>
                </a:gridCol>
              </a:tblGrid>
              <a:tr h="382746">
                <a:tc>
                  <a:txBody>
                    <a:bodyPr/>
                    <a:lstStyle/>
                    <a:p>
                      <a:pP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 </a:t>
                      </a:r>
                    </a:p>
                  </a:txBody>
                  <a:tcPr marL="17686" marR="17686" marT="0" marB="0"/>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EYFS</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1</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2</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3</a:t>
                      </a:r>
                    </a:p>
                  </a:txBody>
                  <a:tcPr marL="17686" marR="17686" marT="0" marB="0" anchor="ctr"/>
                </a:tc>
                <a:extLst>
                  <a:ext uri="{0D108BD9-81ED-4DB2-BD59-A6C34878D82A}">
                    <a16:rowId xmlns:a16="http://schemas.microsoft.com/office/drawing/2014/main" val="10000"/>
                  </a:ext>
                </a:extLst>
              </a:tr>
              <a:tr h="3774948">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Online Safety</a:t>
                      </a:r>
                    </a:p>
                  </a:txBody>
                  <a:tcPr marL="17686" marR="17686" marT="0" marB="0" anchor="ctr"/>
                </a:tc>
                <a:tc>
                  <a:txBody>
                    <a:bodyPr/>
                    <a:lstStyle/>
                    <a:p>
                      <a:pPr algn="l">
                        <a:lnSpc>
                          <a:spcPct val="115000"/>
                        </a:lnSpc>
                        <a:spcAft>
                          <a:spcPts val="0"/>
                        </a:spcAft>
                      </a:pPr>
                      <a:r>
                        <a:rPr lang="en-GB" sz="600" b="0">
                          <a:latin typeface="Tahoma" panose="020B0604030504040204" pitchFamily="34" charset="0"/>
                          <a:ea typeface="Tahoma" panose="020B0604030504040204" pitchFamily="34" charset="0"/>
                          <a:cs typeface="Tahoma" panose="020B0604030504040204" pitchFamily="34" charset="0"/>
                        </a:rPr>
                        <a:t>Show an understanding of the need for safety when using new programmes, and consider and manage some risks. </a:t>
                      </a:r>
                    </a:p>
                    <a:p>
                      <a:pPr algn="l">
                        <a:lnSpc>
                          <a:spcPct val="115000"/>
                        </a:lnSpc>
                        <a:spcAft>
                          <a:spcPts val="0"/>
                        </a:spcAft>
                      </a:pPr>
                      <a:endParaRPr lang="en-GB" sz="600" b="1">
                        <a:latin typeface="Tahoma" panose="020B0604030504040204" pitchFamily="34" charset="0"/>
                        <a:ea typeface="Tahoma" panose="020B0604030504040204" pitchFamily="34" charset="0"/>
                        <a:cs typeface="Tahoma" panose="020B0604030504040204" pitchFamily="34" charset="0"/>
                      </a:endParaRPr>
                    </a:p>
                    <a:p>
                      <a:pPr algn="l">
                        <a:lnSpc>
                          <a:spcPct val="115000"/>
                        </a:lnSpc>
                        <a:spcAft>
                          <a:spcPts val="0"/>
                        </a:spcAft>
                      </a:pPr>
                      <a:r>
                        <a:rPr lang="en-GB" sz="600" b="1">
                          <a:latin typeface="Tahoma" panose="020B0604030504040204" pitchFamily="34" charset="0"/>
                          <a:ea typeface="Tahoma" panose="020B0604030504040204" pitchFamily="34" charset="0"/>
                          <a:cs typeface="Tahoma" panose="020B0604030504040204" pitchFamily="34" charset="0"/>
                        </a:rPr>
                        <a:t>Privacy and Security </a:t>
                      </a:r>
                    </a:p>
                    <a:p>
                      <a:pPr marL="171450" indent="-171450" algn="l">
                        <a:lnSpc>
                          <a:spcPct val="115000"/>
                        </a:lnSpc>
                        <a:spcAft>
                          <a:spcPts val="0"/>
                        </a:spcAft>
                        <a:buFont typeface="Arial" panose="020B0604020202020204" pitchFamily="34" charset="0"/>
                        <a:buChar char="•"/>
                      </a:pPr>
                      <a:r>
                        <a:rPr lang="en-GB" sz="600" b="0">
                          <a:latin typeface="Tahoma" panose="020B0604030504040204" pitchFamily="34" charset="0"/>
                          <a:ea typeface="Tahoma" panose="020B0604030504040204" pitchFamily="34" charset="0"/>
                          <a:cs typeface="Tahoma" panose="020B0604030504040204" pitchFamily="34" charset="0"/>
                        </a:rPr>
                        <a:t>Give examples of personal information</a:t>
                      </a:r>
                      <a:endParaRPr lang="en-GB" sz="600" b="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Self-image and Self-identity </a:t>
                      </a:r>
                    </a:p>
                    <a:p>
                      <a:pPr marL="171450" indent="-171450" algn="l">
                        <a:lnSpc>
                          <a:spcPct val="115000"/>
                        </a:lnSpc>
                        <a:spcAft>
                          <a:spcPts val="0"/>
                        </a:spcAft>
                        <a:buFont typeface="Arial" panose="020B0604020202020204" pitchFamily="34" charset="0"/>
                        <a:buChar char="•"/>
                      </a:pPr>
                      <a:r>
                        <a:rPr lang="en-GB" sz="600" b="0">
                          <a:latin typeface="Tahoma" panose="020B0604030504040204" pitchFamily="34" charset="0"/>
                          <a:ea typeface="Tahoma" panose="020B0604030504040204" pitchFamily="34" charset="0"/>
                          <a:cs typeface="Tahoma" panose="020B0604030504040204" pitchFamily="34" charset="0"/>
                        </a:rPr>
                        <a:t>Recognise that I can say ‘no’ , ‘please stop’ , ‘I’ll tell. I’ll tell if someone asks me to do something that makes me sad/upset online </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Online Bullying(Anti-Bullying Week, Safer Internet Day) </a:t>
                      </a:r>
                      <a:endParaRPr lang="en-GB" sz="600" b="0">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600" b="0">
                          <a:latin typeface="Tahoma" panose="020B0604030504040204" pitchFamily="34" charset="0"/>
                          <a:ea typeface="Tahoma" panose="020B0604030504040204" pitchFamily="34" charset="0"/>
                          <a:cs typeface="Tahoma" panose="020B0604030504040204" pitchFamily="34" charset="0"/>
                        </a:rPr>
                        <a:t>Describe ways that some people are unkind online and explain how this might make others feel </a:t>
                      </a:r>
                    </a:p>
                    <a:p>
                      <a:pPr marL="171450" indent="-171450" algn="l">
                        <a:lnSpc>
                          <a:spcPct val="115000"/>
                        </a:lnSpc>
                        <a:spcAft>
                          <a:spcPts val="0"/>
                        </a:spcAft>
                        <a:buFont typeface="Arial" panose="020B0604020202020204" pitchFamily="34" charset="0"/>
                        <a:buChar char="•"/>
                      </a:pPr>
                      <a:r>
                        <a:rPr lang="en-GB" sz="600" b="0">
                          <a:latin typeface="Tahoma" panose="020B0604030504040204" pitchFamily="34" charset="0"/>
                          <a:ea typeface="Tahoma" panose="020B0604030504040204" pitchFamily="34" charset="0"/>
                          <a:cs typeface="Tahoma" panose="020B0604030504040204" pitchFamily="34" charset="0"/>
                        </a:rPr>
                        <a:t>Explain what bullying is and how people might bully others </a:t>
                      </a:r>
                    </a:p>
                    <a:p>
                      <a:pPr marL="171450" indent="-171450" algn="l">
                        <a:lnSpc>
                          <a:spcPct val="115000"/>
                        </a:lnSpc>
                        <a:spcAft>
                          <a:spcPts val="0"/>
                        </a:spcAft>
                        <a:buFont typeface="Arial" panose="020B0604020202020204" pitchFamily="34" charset="0"/>
                        <a:buChar char="•"/>
                      </a:pPr>
                      <a:r>
                        <a:rPr lang="en-GB" sz="600" b="0">
                          <a:latin typeface="Tahoma" panose="020B0604030504040204" pitchFamily="34" charset="0"/>
                          <a:ea typeface="Tahoma" panose="020B0604030504040204" pitchFamily="34" charset="0"/>
                          <a:cs typeface="Tahoma" panose="020B0604030504040204" pitchFamily="34" charset="0"/>
                        </a:rPr>
                        <a:t>Explain rules about how to behave online and how I follow them </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Privacy and Security </a:t>
                      </a:r>
                      <a:endParaRPr lang="en-GB" sz="600" b="0">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600" b="0">
                          <a:latin typeface="Tahoma" panose="020B0604030504040204" pitchFamily="34" charset="0"/>
                          <a:ea typeface="Tahoma" panose="020B0604030504040204" pitchFamily="34" charset="0"/>
                          <a:cs typeface="Tahoma" panose="020B0604030504040204" pitchFamily="34" charset="0"/>
                        </a:rPr>
                        <a:t>Describe people I trust and can share things with</a:t>
                      </a:r>
                    </a:p>
                    <a:p>
                      <a:pPr marL="171450" indent="-171450" algn="l">
                        <a:lnSpc>
                          <a:spcPct val="115000"/>
                        </a:lnSpc>
                        <a:spcAft>
                          <a:spcPts val="0"/>
                        </a:spcAft>
                        <a:buFont typeface="Arial" panose="020B0604020202020204" pitchFamily="34" charset="0"/>
                        <a:buChar char="•"/>
                      </a:pPr>
                      <a:r>
                        <a:rPr lang="en-GB" sz="600" b="0">
                          <a:latin typeface="Tahoma" panose="020B0604030504040204" pitchFamily="34" charset="0"/>
                          <a:ea typeface="Tahoma" panose="020B0604030504040204" pitchFamily="34" charset="0"/>
                          <a:cs typeface="Tahoma" panose="020B0604030504040204" pitchFamily="34" charset="0"/>
                        </a:rPr>
                        <a:t>Give reasons why I should only share with trusted people and when I should check with an adult </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Managing Information </a:t>
                      </a:r>
                      <a:endParaRPr lang="en-GB" sz="600" b="0">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r>
                        <a:rPr lang="en-GB" sz="600" b="0">
                          <a:latin typeface="Tahoma" panose="020B0604030504040204" pitchFamily="34" charset="0"/>
                          <a:ea typeface="Tahoma" panose="020B0604030504040204" pitchFamily="34" charset="0"/>
                          <a:cs typeface="Tahoma" panose="020B0604030504040204" pitchFamily="34" charset="0"/>
                        </a:rPr>
                        <a:t>Talk about how to use the internet to find things out </a:t>
                      </a:r>
                    </a:p>
                    <a:p>
                      <a:pPr marL="171450" indent="-171450" algn="l">
                        <a:lnSpc>
                          <a:spcPct val="115000"/>
                        </a:lnSpc>
                        <a:spcAft>
                          <a:spcPts val="0"/>
                        </a:spcAft>
                        <a:buFont typeface="Arial" panose="020B0604020202020204" pitchFamily="34" charset="0"/>
                        <a:buChar char="•"/>
                      </a:pPr>
                      <a:r>
                        <a:rPr lang="en-GB" sz="600" b="0">
                          <a:latin typeface="Tahoma" panose="020B0604030504040204" pitchFamily="34" charset="0"/>
                          <a:ea typeface="Tahoma" panose="020B0604030504040204" pitchFamily="34" charset="0"/>
                          <a:cs typeface="Tahoma" panose="020B0604030504040204" pitchFamily="34" charset="0"/>
                        </a:rPr>
                        <a:t>Know what devices I can use to access information </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Health, Wellbeing and Lifestyle</a:t>
                      </a:r>
                    </a:p>
                    <a:p>
                      <a:pPr marL="171450" indent="-171450" algn="l">
                        <a:lnSpc>
                          <a:spcPct val="115000"/>
                        </a:lnSpc>
                        <a:spcAft>
                          <a:spcPts val="0"/>
                        </a:spcAft>
                        <a:buFont typeface="Arial" panose="020B0604020202020204" pitchFamily="34" charset="0"/>
                        <a:buChar char="•"/>
                      </a:pPr>
                      <a:r>
                        <a:rPr lang="en-GB" sz="600" b="0">
                          <a:latin typeface="Tahoma" panose="020B0604030504040204" pitchFamily="34" charset="0"/>
                          <a:ea typeface="Tahoma" panose="020B0604030504040204" pitchFamily="34" charset="0"/>
                          <a:cs typeface="Tahoma" panose="020B0604030504040204" pitchFamily="34" charset="0"/>
                        </a:rPr>
                        <a:t>Identify rules to keep us safe and give examples </a:t>
                      </a:r>
                    </a:p>
                    <a:p>
                      <a:pPr marL="171450" indent="-171450" algn="l">
                        <a:lnSpc>
                          <a:spcPct val="115000"/>
                        </a:lnSpc>
                        <a:spcAft>
                          <a:spcPts val="0"/>
                        </a:spcAft>
                        <a:buFont typeface="Arial" panose="020B0604020202020204" pitchFamily="34" charset="0"/>
                        <a:buChar char="•"/>
                      </a:pPr>
                      <a:r>
                        <a:rPr lang="en-GB" sz="600" b="0">
                          <a:latin typeface="Tahoma" panose="020B0604030504040204" pitchFamily="34" charset="0"/>
                          <a:ea typeface="Tahoma" panose="020B0604030504040204" pitchFamily="34" charset="0"/>
                          <a:cs typeface="Tahoma" panose="020B0604030504040204" pitchFamily="34" charset="0"/>
                        </a:rPr>
                        <a:t>Recognise why spending too much time using technology can have a negative impact</a:t>
                      </a:r>
                      <a:endParaRPr lang="en-GB" sz="600" b="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Self –image and Self-identity</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Explain what is meant by identity</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Explain how I can be someone else online </a:t>
                      </a:r>
                      <a:r>
                        <a:rPr lang="en-GB" sz="600" err="1">
                          <a:latin typeface="Tahoma" panose="020B0604030504040204" pitchFamily="34" charset="0"/>
                          <a:ea typeface="Tahoma" panose="020B0604030504040204" pitchFamily="34" charset="0"/>
                          <a:cs typeface="Tahoma" panose="020B0604030504040204" pitchFamily="34" charset="0"/>
                        </a:rPr>
                        <a:t>e.g</a:t>
                      </a:r>
                      <a:r>
                        <a:rPr lang="en-GB" sz="600">
                          <a:latin typeface="Tahoma" panose="020B0604030504040204" pitchFamily="34" charset="0"/>
                          <a:ea typeface="Tahoma" panose="020B0604030504040204" pitchFamily="34" charset="0"/>
                          <a:cs typeface="Tahoma" panose="020B0604030504040204" pitchFamily="34" charset="0"/>
                        </a:rPr>
                        <a:t> an avatar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Be aware that other people might pretend to be someone else online</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Copyright and Ownership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that the work I create belongs to me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Name my work so others know it is mine</a:t>
                      </a:r>
                    </a:p>
                    <a:p>
                      <a:pPr marL="0" indent="0" algn="l">
                        <a:lnSpc>
                          <a:spcPct val="115000"/>
                        </a:lnSpc>
                        <a:spcAft>
                          <a:spcPts val="0"/>
                        </a:spcAft>
                        <a:buFont typeface="Arial" panose="020B0604020202020204" pitchFamily="34" charset="0"/>
                        <a:buNone/>
                      </a:pPr>
                      <a:r>
                        <a:rPr lang="en-GB" sz="600">
                          <a:latin typeface="Tahoma" panose="020B0604030504040204" pitchFamily="34" charset="0"/>
                          <a:ea typeface="Tahoma" panose="020B0604030504040204" pitchFamily="34" charset="0"/>
                          <a:cs typeface="Tahoma" panose="020B0604030504040204" pitchFamily="34" charset="0"/>
                        </a:rPr>
                        <a:t> </a:t>
                      </a:r>
                      <a:r>
                        <a:rPr lang="en-GB" sz="600" b="1">
                          <a:latin typeface="Tahoma" panose="020B0604030504040204" pitchFamily="34" charset="0"/>
                          <a:ea typeface="Tahoma" panose="020B0604030504040204" pitchFamily="34" charset="0"/>
                          <a:cs typeface="Tahoma" panose="020B0604030504040204" pitchFamily="34" charset="0"/>
                        </a:rPr>
                        <a:t>Online Bullying</a:t>
                      </a:r>
                      <a:r>
                        <a:rPr lang="en-GB" sz="600">
                          <a:latin typeface="Tahoma" panose="020B0604030504040204" pitchFamily="34" charset="0"/>
                          <a:ea typeface="Tahoma" panose="020B0604030504040204" pitchFamily="34" charset="0"/>
                          <a:cs typeface="Tahoma" panose="020B0604030504040204" pitchFamily="34" charset="0"/>
                        </a:rPr>
                        <a:t>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Recognise bullying online</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Describe different types of bullying and recognise some of them online(racism)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Understand how some types of behaviour could be seen as bullying online </a:t>
                      </a:r>
                      <a:r>
                        <a:rPr lang="en-GB" sz="600" err="1">
                          <a:latin typeface="Tahoma" panose="020B0604030504040204" pitchFamily="34" charset="0"/>
                          <a:ea typeface="Tahoma" panose="020B0604030504040204" pitchFamily="34" charset="0"/>
                          <a:cs typeface="Tahoma" panose="020B0604030504040204" pitchFamily="34" charset="0"/>
                        </a:rPr>
                        <a:t>e.g</a:t>
                      </a:r>
                      <a:r>
                        <a:rPr lang="en-GB" sz="600">
                          <a:latin typeface="Tahoma" panose="020B0604030504040204" pitchFamily="34" charset="0"/>
                          <a:ea typeface="Tahoma" panose="020B0604030504040204" pitchFamily="34" charset="0"/>
                          <a:cs typeface="Tahoma" panose="020B0604030504040204" pitchFamily="34" charset="0"/>
                        </a:rPr>
                        <a:t> unkind messages </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Privacy and Security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about passwords and that they need to be private</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Managing Information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Understand that the internet can be used to sell things</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some content can be harmful and illegal and to ask for help</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some people might influence others online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where to go for help and support when I have concerns about material on the internet</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Online Relationships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Give examples of how I use the internet to communicate with people</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some examples of emojis, acronyms, text speak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Explain some of the risks of speaking to people online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my feelings can be hurt online</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Explain online and offline friends</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Online Reputation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Recognise I need to be careful when sharing about myself online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I need to ask if I am not sure if I should put something online </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Health, Wellbeing and Lifestyle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 Recognise the pressures technology can place on me</a:t>
                      </a: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0" indent="0" algn="l">
                        <a:lnSpc>
                          <a:spcPct val="115000"/>
                        </a:lnSpc>
                        <a:spcAft>
                          <a:spcPts val="0"/>
                        </a:spcAft>
                        <a:buFont typeface="Arial" panose="020B0604020202020204" pitchFamily="34" charset="0"/>
                        <a:buNone/>
                      </a:pPr>
                      <a:r>
                        <a:rPr lang="en-GB" sz="600" b="1" dirty="0">
                          <a:latin typeface="Tahoma" panose="020B0604030504040204" pitchFamily="34" charset="0"/>
                          <a:ea typeface="Tahoma" panose="020B0604030504040204" pitchFamily="34" charset="0"/>
                          <a:cs typeface="Tahoma" panose="020B0604030504040204" pitchFamily="34" charset="0"/>
                        </a:rPr>
                        <a:t>Self-image and Self-identity</a:t>
                      </a:r>
                    </a:p>
                    <a:p>
                      <a:pPr marL="171450" indent="-171450" algn="l">
                        <a:lnSpc>
                          <a:spcPct val="115000"/>
                        </a:lnSpc>
                        <a:spcAft>
                          <a:spcPts val="0"/>
                        </a:spcAft>
                        <a:buFont typeface="Arial" panose="020B0604020202020204" pitchFamily="34" charset="0"/>
                        <a:buChar char="•"/>
                      </a:pPr>
                      <a:r>
                        <a:rPr lang="en-GB" sz="600" dirty="0">
                          <a:latin typeface="Tahoma" panose="020B0604030504040204" pitchFamily="34" charset="0"/>
                          <a:ea typeface="Tahoma" panose="020B0604030504040204" pitchFamily="34" charset="0"/>
                          <a:cs typeface="Tahoma" panose="020B0604030504040204" pitchFamily="34" charset="0"/>
                        </a:rPr>
                        <a:t>Recognise that there are people online that might make me feel sad</a:t>
                      </a:r>
                    </a:p>
                    <a:p>
                      <a:pPr marL="171450" indent="-171450" algn="l">
                        <a:lnSpc>
                          <a:spcPct val="115000"/>
                        </a:lnSpc>
                        <a:spcAft>
                          <a:spcPts val="0"/>
                        </a:spcAft>
                        <a:buFont typeface="Arial" panose="020B0604020202020204" pitchFamily="34" charset="0"/>
                        <a:buChar char="•"/>
                      </a:pPr>
                      <a:r>
                        <a:rPr lang="en-GB" sz="600" dirty="0">
                          <a:latin typeface="Tahoma" panose="020B0604030504040204" pitchFamily="34" charset="0"/>
                          <a:ea typeface="Tahoma" panose="020B0604030504040204" pitchFamily="34" charset="0"/>
                          <a:cs typeface="Tahoma" panose="020B0604030504040204" pitchFamily="34" charset="0"/>
                        </a:rPr>
                        <a:t>Know when and how to speak to a trusted adult if someone makes me feel sad </a:t>
                      </a:r>
                    </a:p>
                    <a:p>
                      <a:pPr marL="171450" indent="-171450" algn="l">
                        <a:lnSpc>
                          <a:spcPct val="115000"/>
                        </a:lnSpc>
                        <a:spcAft>
                          <a:spcPts val="0"/>
                        </a:spcAft>
                        <a:buFont typeface="Arial" panose="020B0604020202020204" pitchFamily="34" charset="0"/>
                        <a:buChar char="•"/>
                      </a:pPr>
                      <a:r>
                        <a:rPr lang="en-GB" sz="600" dirty="0">
                          <a:latin typeface="Tahoma" panose="020B0604030504040204" pitchFamily="34" charset="0"/>
                          <a:ea typeface="Tahoma" panose="020B0604030504040204" pitchFamily="34" charset="0"/>
                          <a:cs typeface="Tahoma" panose="020B0604030504040204" pitchFamily="34" charset="0"/>
                        </a:rPr>
                        <a:t>Explain how my online identity can be different to my offline one </a:t>
                      </a:r>
                    </a:p>
                    <a:p>
                      <a:pPr marL="0" indent="0" algn="l">
                        <a:lnSpc>
                          <a:spcPct val="115000"/>
                        </a:lnSpc>
                        <a:spcAft>
                          <a:spcPts val="0"/>
                        </a:spcAft>
                        <a:buFont typeface="Arial" panose="020B0604020202020204" pitchFamily="34" charset="0"/>
                        <a:buNone/>
                      </a:pPr>
                      <a:r>
                        <a:rPr lang="en-GB" sz="600" b="1" dirty="0">
                          <a:latin typeface="Tahoma" panose="020B0604030504040204" pitchFamily="34" charset="0"/>
                          <a:ea typeface="Tahoma" panose="020B0604030504040204" pitchFamily="34" charset="0"/>
                          <a:cs typeface="Tahoma" panose="020B0604030504040204" pitchFamily="34" charset="0"/>
                        </a:rPr>
                        <a:t>Copyright and Ownership </a:t>
                      </a:r>
                    </a:p>
                    <a:p>
                      <a:pPr marL="171450" indent="-171450" algn="l">
                        <a:lnSpc>
                          <a:spcPct val="115000"/>
                        </a:lnSpc>
                        <a:spcAft>
                          <a:spcPts val="0"/>
                        </a:spcAft>
                        <a:buFont typeface="Arial" panose="020B0604020202020204" pitchFamily="34" charset="0"/>
                        <a:buChar char="•"/>
                      </a:pPr>
                      <a:r>
                        <a:rPr lang="en-GB" sz="600" dirty="0">
                          <a:latin typeface="Tahoma" panose="020B0604030504040204" pitchFamily="34" charset="0"/>
                          <a:ea typeface="Tahoma" panose="020B0604030504040204" pitchFamily="34" charset="0"/>
                          <a:cs typeface="Tahoma" panose="020B0604030504040204" pitchFamily="34" charset="0"/>
                        </a:rPr>
                        <a:t>Save my work so others know it is mine</a:t>
                      </a:r>
                    </a:p>
                    <a:p>
                      <a:pPr marL="0" indent="0" algn="l">
                        <a:lnSpc>
                          <a:spcPct val="115000"/>
                        </a:lnSpc>
                        <a:spcAft>
                          <a:spcPts val="0"/>
                        </a:spcAft>
                        <a:buFont typeface="Arial" panose="020B0604020202020204" pitchFamily="34" charset="0"/>
                        <a:buNone/>
                      </a:pPr>
                      <a:r>
                        <a:rPr lang="en-GB" sz="600" b="1" dirty="0">
                          <a:latin typeface="Tahoma" panose="020B0604030504040204" pitchFamily="34" charset="0"/>
                          <a:ea typeface="Tahoma" panose="020B0604030504040204" pitchFamily="34" charset="0"/>
                          <a:cs typeface="Tahoma" panose="020B0604030504040204" pitchFamily="34" charset="0"/>
                        </a:rPr>
                        <a:t>Online Bullying </a:t>
                      </a:r>
                    </a:p>
                    <a:p>
                      <a:pPr marL="171450" indent="-171450" algn="l">
                        <a:lnSpc>
                          <a:spcPct val="115000"/>
                        </a:lnSpc>
                        <a:spcAft>
                          <a:spcPts val="0"/>
                        </a:spcAft>
                        <a:buFont typeface="Arial" panose="020B0604020202020204" pitchFamily="34" charset="0"/>
                        <a:buChar char="•"/>
                      </a:pPr>
                      <a:r>
                        <a:rPr lang="en-GB" sz="600" dirty="0">
                          <a:latin typeface="Tahoma" panose="020B0604030504040204" pitchFamily="34" charset="0"/>
                          <a:ea typeface="Tahoma" panose="020B0604030504040204" pitchFamily="34" charset="0"/>
                          <a:cs typeface="Tahoma" panose="020B0604030504040204" pitchFamily="34" charset="0"/>
                        </a:rPr>
                        <a:t>Know the difference between bullying and banter </a:t>
                      </a:r>
                    </a:p>
                    <a:p>
                      <a:pPr marL="0" indent="0" algn="l">
                        <a:lnSpc>
                          <a:spcPct val="115000"/>
                        </a:lnSpc>
                        <a:spcAft>
                          <a:spcPts val="0"/>
                        </a:spcAft>
                        <a:buFont typeface="Arial" panose="020B0604020202020204" pitchFamily="34" charset="0"/>
                        <a:buNone/>
                      </a:pPr>
                      <a:r>
                        <a:rPr lang="en-GB" sz="600" b="1" dirty="0">
                          <a:latin typeface="Tahoma" panose="020B0604030504040204" pitchFamily="34" charset="0"/>
                          <a:ea typeface="Tahoma" panose="020B0604030504040204" pitchFamily="34" charset="0"/>
                          <a:cs typeface="Tahoma" panose="020B0604030504040204" pitchFamily="34" charset="0"/>
                        </a:rPr>
                        <a:t>Privacy and Security </a:t>
                      </a:r>
                    </a:p>
                    <a:p>
                      <a:pPr marL="171450" indent="-171450" algn="l">
                        <a:lnSpc>
                          <a:spcPct val="115000"/>
                        </a:lnSpc>
                        <a:spcAft>
                          <a:spcPts val="0"/>
                        </a:spcAft>
                        <a:buFont typeface="Arial" panose="020B0604020202020204" pitchFamily="34" charset="0"/>
                        <a:buChar char="•"/>
                      </a:pPr>
                      <a:r>
                        <a:rPr lang="en-GB" sz="600" dirty="0">
                          <a:latin typeface="Tahoma" panose="020B0604030504040204" pitchFamily="34" charset="0"/>
                          <a:ea typeface="Tahoma" panose="020B0604030504040204" pitchFamily="34" charset="0"/>
                          <a:cs typeface="Tahoma" panose="020B0604030504040204" pitchFamily="34" charset="0"/>
                        </a:rPr>
                        <a:t>Explain about safe and secure online payments </a:t>
                      </a:r>
                    </a:p>
                    <a:p>
                      <a:pPr marL="171450" indent="-171450" algn="l">
                        <a:lnSpc>
                          <a:spcPct val="115000"/>
                        </a:lnSpc>
                        <a:spcAft>
                          <a:spcPts val="0"/>
                        </a:spcAft>
                        <a:buFont typeface="Arial" panose="020B0604020202020204" pitchFamily="34" charset="0"/>
                        <a:buChar char="•"/>
                      </a:pPr>
                      <a:r>
                        <a:rPr lang="en-GB" sz="600" dirty="0">
                          <a:latin typeface="Tahoma" panose="020B0604030504040204" pitchFamily="34" charset="0"/>
                          <a:ea typeface="Tahoma" panose="020B0604030504040204" pitchFamily="34" charset="0"/>
                          <a:cs typeface="Tahoma" panose="020B0604030504040204" pitchFamily="34" charset="0"/>
                        </a:rPr>
                        <a:t>Know about ‘terms and conditions’</a:t>
                      </a:r>
                    </a:p>
                    <a:p>
                      <a:pPr marL="171450" indent="-171450" algn="l">
                        <a:lnSpc>
                          <a:spcPct val="115000"/>
                        </a:lnSpc>
                        <a:spcAft>
                          <a:spcPts val="0"/>
                        </a:spcAft>
                        <a:buFont typeface="Arial" panose="020B0604020202020204" pitchFamily="34" charset="0"/>
                        <a:buChar char="•"/>
                      </a:pPr>
                      <a:r>
                        <a:rPr lang="en-GB" sz="600" dirty="0">
                          <a:latin typeface="Tahoma" panose="020B0604030504040204" pitchFamily="34" charset="0"/>
                          <a:ea typeface="Tahoma" panose="020B0604030504040204" pitchFamily="34" charset="0"/>
                          <a:cs typeface="Tahoma" panose="020B0604030504040204" pitchFamily="34" charset="0"/>
                        </a:rPr>
                        <a:t>Know about cookies and what they mean</a:t>
                      </a:r>
                    </a:p>
                    <a:p>
                      <a:pPr marL="171450" indent="-171450" algn="l">
                        <a:lnSpc>
                          <a:spcPct val="115000"/>
                        </a:lnSpc>
                        <a:spcAft>
                          <a:spcPts val="0"/>
                        </a:spcAft>
                        <a:buFont typeface="Arial" panose="020B0604020202020204" pitchFamily="34" charset="0"/>
                        <a:buChar char="•"/>
                      </a:pPr>
                      <a:r>
                        <a:rPr lang="en-GB" sz="600" dirty="0">
                          <a:latin typeface="Tahoma" panose="020B0604030504040204" pitchFamily="34" charset="0"/>
                          <a:ea typeface="Tahoma" panose="020B0604030504040204" pitchFamily="34" charset="0"/>
                          <a:cs typeface="Tahoma" panose="020B0604030504040204" pitchFamily="34" charset="0"/>
                        </a:rPr>
                        <a:t>Understand the internet is monitored at home and at school </a:t>
                      </a:r>
                    </a:p>
                    <a:p>
                      <a:pPr marL="0" indent="0" algn="l">
                        <a:lnSpc>
                          <a:spcPct val="115000"/>
                        </a:lnSpc>
                        <a:spcAft>
                          <a:spcPts val="0"/>
                        </a:spcAft>
                        <a:buFont typeface="Arial" panose="020B0604020202020204" pitchFamily="34" charset="0"/>
                        <a:buNone/>
                      </a:pPr>
                      <a:r>
                        <a:rPr lang="en-GB" sz="600" b="1" dirty="0">
                          <a:latin typeface="Tahoma" panose="020B0604030504040204" pitchFamily="34" charset="0"/>
                          <a:ea typeface="Tahoma" panose="020B0604030504040204" pitchFamily="34" charset="0"/>
                          <a:cs typeface="Tahoma" panose="020B0604030504040204" pitchFamily="34" charset="0"/>
                        </a:rPr>
                        <a:t>Managing information </a:t>
                      </a:r>
                    </a:p>
                    <a:p>
                      <a:pPr marL="171450" indent="-171450" algn="l">
                        <a:lnSpc>
                          <a:spcPct val="115000"/>
                        </a:lnSpc>
                        <a:spcAft>
                          <a:spcPts val="0"/>
                        </a:spcAft>
                        <a:buFont typeface="Arial" panose="020B0604020202020204" pitchFamily="34" charset="0"/>
                        <a:buChar char="•"/>
                      </a:pPr>
                      <a:r>
                        <a:rPr lang="en-GB" sz="600" b="0" dirty="0">
                          <a:latin typeface="Tahoma" panose="020B0604030504040204" pitchFamily="34" charset="0"/>
                          <a:ea typeface="Tahoma" panose="020B0604030504040204" pitchFamily="34" charset="0"/>
                          <a:cs typeface="Tahoma" panose="020B0604030504040204" pitchFamily="34" charset="0"/>
                        </a:rPr>
                        <a:t>Have heard of fake news </a:t>
                      </a:r>
                    </a:p>
                    <a:p>
                      <a:pPr marL="171450" indent="-171450" algn="l">
                        <a:lnSpc>
                          <a:spcPct val="115000"/>
                        </a:lnSpc>
                        <a:spcAft>
                          <a:spcPts val="0"/>
                        </a:spcAft>
                        <a:buFont typeface="Arial" panose="020B0604020202020204" pitchFamily="34" charset="0"/>
                        <a:buChar char="•"/>
                      </a:pPr>
                      <a:r>
                        <a:rPr lang="en-GB" sz="600" dirty="0">
                          <a:latin typeface="Tahoma" panose="020B0604030504040204" pitchFamily="34" charset="0"/>
                          <a:ea typeface="Tahoma" panose="020B0604030504040204" pitchFamily="34" charset="0"/>
                          <a:cs typeface="Tahoma" panose="020B0604030504040204" pitchFamily="34" charset="0"/>
                        </a:rPr>
                        <a:t>Know a range of ways to report concerns about contact and interaction online. </a:t>
                      </a:r>
                    </a:p>
                    <a:p>
                      <a:pPr marL="0" indent="0" algn="l">
                        <a:lnSpc>
                          <a:spcPct val="115000"/>
                        </a:lnSpc>
                        <a:spcAft>
                          <a:spcPts val="0"/>
                        </a:spcAft>
                        <a:buFont typeface="Arial" panose="020B0604020202020204" pitchFamily="34" charset="0"/>
                        <a:buNone/>
                      </a:pPr>
                      <a:r>
                        <a:rPr lang="en-GB" sz="600" b="1" dirty="0">
                          <a:latin typeface="Tahoma" panose="020B0604030504040204" pitchFamily="34" charset="0"/>
                          <a:ea typeface="Tahoma" panose="020B0604030504040204" pitchFamily="34" charset="0"/>
                          <a:cs typeface="Tahoma" panose="020B0604030504040204" pitchFamily="34" charset="0"/>
                        </a:rPr>
                        <a:t>Online Relationships </a:t>
                      </a:r>
                    </a:p>
                    <a:p>
                      <a:pPr marL="171450" indent="-171450" algn="l">
                        <a:lnSpc>
                          <a:spcPct val="115000"/>
                        </a:lnSpc>
                        <a:spcAft>
                          <a:spcPts val="0"/>
                        </a:spcAft>
                        <a:buFont typeface="Arial" panose="020B0604020202020204" pitchFamily="34" charset="0"/>
                        <a:buChar char="•"/>
                      </a:pPr>
                      <a:r>
                        <a:rPr lang="en-GB" sz="600" dirty="0">
                          <a:latin typeface="Tahoma" panose="020B0604030504040204" pitchFamily="34" charset="0"/>
                          <a:ea typeface="Tahoma" panose="020B0604030504040204" pitchFamily="34" charset="0"/>
                          <a:cs typeface="Tahoma" panose="020B0604030504040204" pitchFamily="34" charset="0"/>
                        </a:rPr>
                        <a:t>Use the internet with an adult to communicate with people I know</a:t>
                      </a:r>
                    </a:p>
                    <a:p>
                      <a:pPr marL="0" indent="0" algn="l">
                        <a:lnSpc>
                          <a:spcPct val="115000"/>
                        </a:lnSpc>
                        <a:spcAft>
                          <a:spcPts val="0"/>
                        </a:spcAft>
                        <a:buFont typeface="Arial" panose="020B0604020202020204" pitchFamily="34" charset="0"/>
                        <a:buNone/>
                      </a:pPr>
                      <a:r>
                        <a:rPr lang="en-GB" sz="600" b="1" dirty="0">
                          <a:latin typeface="Tahoma" panose="020B0604030504040204" pitchFamily="34" charset="0"/>
                          <a:ea typeface="Tahoma" panose="020B0604030504040204" pitchFamily="34" charset="0"/>
                          <a:cs typeface="Tahoma" panose="020B0604030504040204" pitchFamily="34" charset="0"/>
                        </a:rPr>
                        <a:t>Health, well-being and Lifestyle</a:t>
                      </a:r>
                    </a:p>
                    <a:p>
                      <a:pPr marL="171450" indent="-171450" algn="l">
                        <a:lnSpc>
                          <a:spcPct val="115000"/>
                        </a:lnSpc>
                        <a:spcAft>
                          <a:spcPts val="0"/>
                        </a:spcAft>
                        <a:buFont typeface="Arial" panose="020B0604020202020204" pitchFamily="34" charset="0"/>
                        <a:buChar char="•"/>
                      </a:pPr>
                      <a:r>
                        <a:rPr lang="en-GB" sz="600" dirty="0">
                          <a:latin typeface="Tahoma" panose="020B0604030504040204" pitchFamily="34" charset="0"/>
                          <a:ea typeface="Tahoma" panose="020B0604030504040204" pitchFamily="34" charset="0"/>
                          <a:cs typeface="Tahoma" panose="020B0604030504040204" pitchFamily="34" charset="0"/>
                        </a:rPr>
                        <a:t>Explain how I might recognise that I need help to control my use of technology and who can help </a:t>
                      </a:r>
                    </a:p>
                    <a:p>
                      <a:pPr marL="171450" indent="-171450" algn="l">
                        <a:lnSpc>
                          <a:spcPct val="115000"/>
                        </a:lnSpc>
                        <a:spcAft>
                          <a:spcPts val="0"/>
                        </a:spcAft>
                        <a:buFont typeface="Arial" panose="020B0604020202020204" pitchFamily="34" charset="0"/>
                        <a:buChar char="•"/>
                      </a:pPr>
                      <a:r>
                        <a:rPr lang="en-GB" sz="600" dirty="0">
                          <a:latin typeface="Tahoma" panose="020B0604030504040204" pitchFamily="34" charset="0"/>
                          <a:ea typeface="Tahoma" panose="020B0604030504040204" pitchFamily="34" charset="0"/>
                          <a:cs typeface="Tahoma" panose="020B0604030504040204" pitchFamily="34" charset="0"/>
                        </a:rPr>
                        <a:t>Explain how technology can distract me from other things I might or should be doing.</a:t>
                      </a:r>
                      <a:endParaRPr lang="en-GB" sz="600" dirty="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extLst>
                  <a:ext uri="{0D108BD9-81ED-4DB2-BD59-A6C34878D82A}">
                    <a16:rowId xmlns:a16="http://schemas.microsoft.com/office/drawing/2014/main" val="10002"/>
                  </a:ext>
                </a:extLst>
              </a:tr>
              <a:tr h="304800">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Key Vocabulary</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Address, name</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Online, trust, internet, unkind</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Identity, avatar, create, belongs, passwords, private, emojis, acronyms, text</a:t>
                      </a:r>
                    </a:p>
                  </a:txBody>
                  <a:tcPr marL="17686" marR="17686" marT="0" marB="0" anchor="ctr"/>
                </a:tc>
                <a:tc>
                  <a:txBody>
                    <a:bodyPr/>
                    <a:lstStyle/>
                    <a:p>
                      <a:pPr algn="ctr">
                        <a:lnSpc>
                          <a:spcPct val="115000"/>
                        </a:lnSpc>
                        <a:spcAft>
                          <a:spcPts val="0"/>
                        </a:spcAft>
                      </a:pPr>
                      <a:r>
                        <a:rPr lang="en-GB" sz="600" dirty="0" err="1">
                          <a:effectLst/>
                          <a:latin typeface="Tahoma" panose="020B0604030504040204" pitchFamily="34" charset="0"/>
                          <a:ea typeface="Tahoma" panose="020B0604030504040204" pitchFamily="34" charset="0"/>
                          <a:cs typeface="Tahoma" panose="020B0604030504040204" pitchFamily="34" charset="0"/>
                        </a:rPr>
                        <a:t>Sociall</a:t>
                      </a:r>
                      <a:r>
                        <a:rPr lang="en-GB" sz="600" dirty="0">
                          <a:effectLst/>
                          <a:latin typeface="Tahoma" panose="020B0604030504040204" pitchFamily="34" charset="0"/>
                          <a:ea typeface="Tahoma" panose="020B0604030504040204" pitchFamily="34" charset="0"/>
                          <a:cs typeface="Tahoma" panose="020B0604030504040204" pitchFamily="34" charset="0"/>
                        </a:rPr>
                        <a:t> media, report button, email, hyperlink, browser, desktop, offline, banter, secure, cookies, fake news, bullying</a:t>
                      </a:r>
                    </a:p>
                  </a:txBody>
                  <a:tcPr marL="17686" marR="17686" marT="0" marB="0"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660100774"/>
      </p:ext>
    </p:extLst>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18155" y="1089290"/>
            <a:ext cx="507551" cy="503507"/>
          </a:xfrm>
          <a:prstGeom prst="rect">
            <a:avLst/>
          </a:prstGeom>
        </p:spPr>
      </p:pic>
      <p:sp>
        <p:nvSpPr>
          <p:cNvPr id="6" name="TextBox 5"/>
          <p:cNvSpPr txBox="1"/>
          <p:nvPr/>
        </p:nvSpPr>
        <p:spPr>
          <a:xfrm>
            <a:off x="1925705" y="1108049"/>
            <a:ext cx="4877867" cy="507831"/>
          </a:xfrm>
          <a:prstGeom prst="rect">
            <a:avLst/>
          </a:prstGeom>
          <a:noFill/>
        </p:spPr>
        <p:txBody>
          <a:bodyPr wrap="square" rtlCol="0">
            <a:spAutoFit/>
          </a:bodyPr>
          <a:lstStyle/>
          <a:p>
            <a:pPr defTabSz="685800"/>
            <a:r>
              <a:rPr lang="en-GB" sz="2700" b="1">
                <a:solidFill>
                  <a:srgbClr val="002060"/>
                </a:solidFill>
                <a:latin typeface="Tahoma" panose="020B0604030504040204" pitchFamily="34" charset="0"/>
                <a:ea typeface="Tahoma" panose="020B0604030504040204" pitchFamily="34" charset="0"/>
                <a:cs typeface="Tahoma" panose="020B0604030504040204" pitchFamily="34" charset="0"/>
              </a:rPr>
              <a:t>RSE/PSHE Years 4 to 6</a:t>
            </a:r>
          </a:p>
        </p:txBody>
      </p:sp>
      <p:sp>
        <p:nvSpPr>
          <p:cNvPr id="4" name="Rectangle 1"/>
          <p:cNvSpPr>
            <a:spLocks noChangeArrowheads="1"/>
          </p:cNvSpPr>
          <p:nvPr/>
        </p:nvSpPr>
        <p:spPr bwMode="auto">
          <a:xfrm>
            <a:off x="1485901" y="2248705"/>
            <a:ext cx="138564"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fontAlgn="base">
              <a:spcBef>
                <a:spcPct val="0"/>
              </a:spcBef>
              <a:spcAft>
                <a:spcPct val="0"/>
              </a:spcAft>
            </a:pPr>
            <a:endParaRPr lang="en-US" altLang="en-US" sz="135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nvGraphicFramePr>
        <p:xfrm>
          <a:off x="1273006" y="1611556"/>
          <a:ext cx="7356146" cy="4362818"/>
        </p:xfrm>
        <a:graphic>
          <a:graphicData uri="http://schemas.openxmlformats.org/drawingml/2006/table">
            <a:tbl>
              <a:tblPr firstRow="1" firstCol="1" bandRow="1">
                <a:tableStyleId>{5C22544A-7EE6-4342-B048-85BDC9FD1C3A}</a:tableStyleId>
              </a:tblPr>
              <a:tblGrid>
                <a:gridCol w="459884">
                  <a:extLst>
                    <a:ext uri="{9D8B030D-6E8A-4147-A177-3AD203B41FA5}">
                      <a16:colId xmlns:a16="http://schemas.microsoft.com/office/drawing/2014/main" val="20000"/>
                    </a:ext>
                  </a:extLst>
                </a:gridCol>
                <a:gridCol w="2913600">
                  <a:extLst>
                    <a:ext uri="{9D8B030D-6E8A-4147-A177-3AD203B41FA5}">
                      <a16:colId xmlns:a16="http://schemas.microsoft.com/office/drawing/2014/main" val="20001"/>
                    </a:ext>
                  </a:extLst>
                </a:gridCol>
                <a:gridCol w="3982662">
                  <a:extLst>
                    <a:ext uri="{9D8B030D-6E8A-4147-A177-3AD203B41FA5}">
                      <a16:colId xmlns:a16="http://schemas.microsoft.com/office/drawing/2014/main" val="20002"/>
                    </a:ext>
                  </a:extLst>
                </a:gridCol>
              </a:tblGrid>
              <a:tr h="160496">
                <a:tc>
                  <a:txBody>
                    <a:bodyPr/>
                    <a:lstStyle/>
                    <a:p>
                      <a:pP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 </a:t>
                      </a:r>
                    </a:p>
                  </a:txBody>
                  <a:tcPr marL="17686" marR="17686" marT="0" marB="0"/>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4/5</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5/6</a:t>
                      </a:r>
                    </a:p>
                  </a:txBody>
                  <a:tcPr marL="17686" marR="17686" marT="0" marB="0" anchor="ctr"/>
                </a:tc>
                <a:extLst>
                  <a:ext uri="{0D108BD9-81ED-4DB2-BD59-A6C34878D82A}">
                    <a16:rowId xmlns:a16="http://schemas.microsoft.com/office/drawing/2014/main" val="10000"/>
                  </a:ext>
                </a:extLst>
              </a:tr>
              <a:tr h="3836266">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600">
                          <a:effectLst/>
                          <a:latin typeface="Tahoma" panose="020B0604030504040204" pitchFamily="34" charset="0"/>
                          <a:ea typeface="Tahoma" panose="020B0604030504040204" pitchFamily="34" charset="0"/>
                          <a:cs typeface="Tahoma" panose="020B0604030504040204" pitchFamily="34" charset="0"/>
                        </a:rPr>
                        <a:t>Online Safety</a:t>
                      </a:r>
                    </a:p>
                    <a:p>
                      <a:pPr algn="ctr">
                        <a:lnSpc>
                          <a:spcPct val="115000"/>
                        </a:lnSpc>
                        <a:spcAft>
                          <a:spcPts val="0"/>
                        </a:spcAft>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nchor="ctr"/>
                </a:tc>
                <a:tc>
                  <a:txBody>
                    <a:bodyPr/>
                    <a:lstStyle/>
                    <a:p>
                      <a:pPr marL="171450" indent="-171450" algn="l">
                        <a:lnSpc>
                          <a:spcPct val="115000"/>
                        </a:lnSpc>
                        <a:spcAft>
                          <a:spcPts val="0"/>
                        </a:spcAft>
                        <a:buFont typeface="Arial" panose="020B0604020202020204" pitchFamily="34" charset="0"/>
                        <a:buChar char="•"/>
                      </a:pPr>
                      <a:endParaRPr lang="en-GB" sz="600">
                        <a:latin typeface="Tahoma" panose="020B0604030504040204" pitchFamily="34" charset="0"/>
                        <a:ea typeface="Tahoma" panose="020B0604030504040204" pitchFamily="34" charset="0"/>
                        <a:cs typeface="Tahoma" panose="020B0604030504040204" pitchFamily="34" charset="0"/>
                      </a:endParaRP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Self-image and Self-identity</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Demonstrate ways I can use the internet and social media for positive self-promotion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how to deal with negative comments or expectations online </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Copyright and Ownership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Understand the concept of software licensing and content licensing</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Online Bullying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Describe how bullying can occur in a range of media </a:t>
                      </a:r>
                      <a:r>
                        <a:rPr lang="en-GB" sz="600" err="1">
                          <a:latin typeface="Tahoma" panose="020B0604030504040204" pitchFamily="34" charset="0"/>
                          <a:ea typeface="Tahoma" panose="020B0604030504040204" pitchFamily="34" charset="0"/>
                          <a:cs typeface="Tahoma" panose="020B0604030504040204" pitchFamily="34" charset="0"/>
                        </a:rPr>
                        <a:t>e.g</a:t>
                      </a:r>
                      <a:r>
                        <a:rPr lang="en-GB" sz="600">
                          <a:latin typeface="Tahoma" panose="020B0604030504040204" pitchFamily="34" charset="0"/>
                          <a:ea typeface="Tahoma" panose="020B0604030504040204" pitchFamily="34" charset="0"/>
                          <a:cs typeface="Tahoma" panose="020B0604030504040204" pitchFamily="34" charset="0"/>
                        </a:rPr>
                        <a:t> gaming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Explain how the content I might post can affect others </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Privacy and Security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Understand security online</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about security software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Understand apps permissions and how to choose apps</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a range of ways to report inappropriate behaviour </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Managing information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Assess information and work out fact, opinion and belief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Explain how online anonymity can permit some people to express extreme views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that just because a lot of people share an opinion/belief it does not make it true</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Navigate online content – websites, site maps, links</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Online Relationships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Name examples of positive online communities</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Say why it is important to be considerate and kind online </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Online reputation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Describe what information I should not put online without asking a trusted adult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Understand that online content can stay online and be copied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Explain and give examples of how what I put online can affect my family and friends </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Health, Wellbeing and Lifestyle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Identify when I might need to limit technology time and suggest strategies to help me</a:t>
                      </a:r>
                      <a:endParaRPr lang="en-GB" sz="600">
                        <a:effectLst/>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endParaRPr lang="en-GB" sz="600">
                        <a:latin typeface="Tahoma" panose="020B0604030504040204" pitchFamily="34" charset="0"/>
                        <a:ea typeface="Tahoma" panose="020B0604030504040204" pitchFamily="34" charset="0"/>
                        <a:cs typeface="Tahoma" panose="020B0604030504040204" pitchFamily="34" charset="0"/>
                      </a:endParaRPr>
                    </a:p>
                    <a:p>
                      <a:pPr marL="171450" indent="-171450" algn="l">
                        <a:lnSpc>
                          <a:spcPct val="115000"/>
                        </a:lnSpc>
                        <a:spcAft>
                          <a:spcPts val="0"/>
                        </a:spcAft>
                        <a:buFont typeface="Arial" panose="020B0604020202020204" pitchFamily="34" charset="0"/>
                        <a:buChar char="•"/>
                      </a:pPr>
                      <a:endParaRPr lang="en-GB" sz="600">
                        <a:latin typeface="Tahoma" panose="020B0604030504040204" pitchFamily="34" charset="0"/>
                        <a:ea typeface="Tahoma" panose="020B0604030504040204" pitchFamily="34" charset="0"/>
                        <a:cs typeface="Tahoma" panose="020B0604030504040204" pitchFamily="34" charset="0"/>
                      </a:endParaRPr>
                    </a:p>
                    <a:p>
                      <a:pPr marL="0" indent="0" algn="l">
                        <a:lnSpc>
                          <a:spcPct val="115000"/>
                        </a:lnSpc>
                        <a:spcAft>
                          <a:spcPts val="0"/>
                        </a:spcAft>
                        <a:buFont typeface="Arial" panose="020B0604020202020204" pitchFamily="34" charset="0"/>
                        <a:buNone/>
                      </a:pPr>
                      <a:endParaRPr lang="en-GB" sz="600">
                        <a:highlight>
                          <a:srgbClr val="FFFF00"/>
                        </a:highligh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Self-image and Self-identity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how to make positive contributions to others self-identity by avoiding negative comments and making positive ones </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Copyright and Ownership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the risk of illegal accesses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Understand why controlling copyright may be limited on some social media sites and apps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that copying and pasting is known as ‘plagiarism’ and isn’t acceptable </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Online Bullying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Recognise bullying behaviours online and challenge them </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Privacy and Security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Understand how security devices connected to the internet can be compromised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Recognise inappropriate contact and conduct, and know how to report and address concerns</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Managing information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there are laws governing content</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Understand that I may be targeted to influence my beliefs </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Online Relationships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Describe the benefits of meeting a partner online and how relationships can begin, develop online</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Identify what actions I would take if I or someone else is targeted online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that online relationships can affect real-life and understand that some relationships are not positive or are exploitative. NCC approved teaching resource: </a:t>
                      </a:r>
                      <a:r>
                        <a:rPr lang="en-GB" sz="600">
                          <a:latin typeface="Tahoma" panose="020B0604030504040204" pitchFamily="34" charset="0"/>
                          <a:ea typeface="Tahoma" panose="020B0604030504040204" pitchFamily="34" charset="0"/>
                          <a:cs typeface="Tahoma" panose="020B0604030504040204" pitchFamily="34" charset="0"/>
                          <a:hlinkClick r:id="rId3"/>
                        </a:rPr>
                        <a:t>https://www.youtube.com/watch?v=t3r38TTlaEs</a:t>
                      </a:r>
                      <a:endParaRPr lang="en-GB" sz="600">
                        <a:latin typeface="Tahoma" panose="020B0604030504040204" pitchFamily="34" charset="0"/>
                        <a:ea typeface="Tahoma" panose="020B0604030504040204" pitchFamily="34" charset="0"/>
                        <a:cs typeface="Tahoma" panose="020B0604030504040204" pitchFamily="34" charset="0"/>
                      </a:endParaRP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Online reputation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how to build a positive online presence</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Health, Wellbeing and Lifestyle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Assess benefits/problems with sites/apps that promote well being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Distinguish between health sites that offer unbiased accurate advise and those with an agenda</a:t>
                      </a:r>
                      <a:endParaRPr lang="en-GB" sz="600">
                        <a:effectLst/>
                        <a:latin typeface="Tahoma" panose="020B0604030504040204" pitchFamily="34" charset="0"/>
                        <a:ea typeface="Tahoma" panose="020B0604030504040204" pitchFamily="34" charset="0"/>
                        <a:cs typeface="Tahoma" panose="020B0604030504040204" pitchFamily="34" charset="0"/>
                      </a:endParaRPr>
                    </a:p>
                    <a:p>
                      <a:pPr marL="0" indent="0" algn="l">
                        <a:lnSpc>
                          <a:spcPct val="115000"/>
                        </a:lnSpc>
                        <a:spcAft>
                          <a:spcPts val="0"/>
                        </a:spcAft>
                        <a:buFont typeface="Arial" panose="020B0604020202020204" pitchFamily="34" charset="0"/>
                        <a:buNone/>
                      </a:pPr>
                      <a:endParaRPr lang="en-GB" sz="600">
                        <a:latin typeface="Tahoma" panose="020B0604030504040204" pitchFamily="34" charset="0"/>
                        <a:ea typeface="Tahoma" panose="020B0604030504040204" pitchFamily="34" charset="0"/>
                        <a:cs typeface="Tahoma" panose="020B0604030504040204" pitchFamily="34" charset="0"/>
                      </a:endParaRPr>
                    </a:p>
                  </a:txBody>
                  <a:tcPr marL="17686" marR="17686" marT="0" marB="0"/>
                </a:tc>
                <a:extLst>
                  <a:ext uri="{0D108BD9-81ED-4DB2-BD59-A6C34878D82A}">
                    <a16:rowId xmlns:a16="http://schemas.microsoft.com/office/drawing/2014/main" val="10002"/>
                  </a:ext>
                </a:extLst>
              </a:tr>
              <a:tr h="366056">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Key Vocabulary</a:t>
                      </a:r>
                    </a:p>
                  </a:txBody>
                  <a:tcPr marL="17686" marR="17686" marT="0" marB="0" anchor="ct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600">
                          <a:effectLst/>
                          <a:latin typeface="Tahoma" panose="020B0604030504040204" pitchFamily="34" charset="0"/>
                          <a:ea typeface="Tahoma" panose="020B0604030504040204" pitchFamily="34" charset="0"/>
                          <a:cs typeface="Tahoma" panose="020B0604030504040204" pitchFamily="34" charset="0"/>
                        </a:rPr>
                        <a:t>Self-promotion, software licensing, content licensing, apps, online anonymity, extreme</a:t>
                      </a:r>
                    </a:p>
                    <a:p>
                      <a:pPr algn="ctr">
                        <a:lnSpc>
                          <a:spcPct val="115000"/>
                        </a:lnSpc>
                        <a:spcAft>
                          <a:spcPts val="0"/>
                        </a:spcAft>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nchor="ct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600">
                          <a:effectLst/>
                          <a:latin typeface="Tahoma" panose="020B0604030504040204" pitchFamily="34" charset="0"/>
                          <a:ea typeface="Tahoma" panose="020B0604030504040204" pitchFamily="34" charset="0"/>
                          <a:cs typeface="Tahoma" panose="020B0604030504040204" pitchFamily="34" charset="0"/>
                        </a:rPr>
                        <a:t>Copyright, plagiarism, inappropriate, targeted, exploitative, social media age restrictions</a:t>
                      </a:r>
                    </a:p>
                    <a:p>
                      <a:pPr algn="ctr">
                        <a:lnSpc>
                          <a:spcPct val="115000"/>
                        </a:lnSpc>
                        <a:spcAft>
                          <a:spcPts val="0"/>
                        </a:spcAft>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223357457"/>
      </p:ext>
    </p:extLst>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18155" y="1089290"/>
            <a:ext cx="507551" cy="503507"/>
          </a:xfrm>
          <a:prstGeom prst="rect">
            <a:avLst/>
          </a:prstGeom>
        </p:spPr>
      </p:pic>
      <p:sp>
        <p:nvSpPr>
          <p:cNvPr id="6" name="TextBox 5"/>
          <p:cNvSpPr txBox="1"/>
          <p:nvPr/>
        </p:nvSpPr>
        <p:spPr>
          <a:xfrm>
            <a:off x="1925706" y="1108049"/>
            <a:ext cx="5084695" cy="507831"/>
          </a:xfrm>
          <a:prstGeom prst="rect">
            <a:avLst/>
          </a:prstGeom>
          <a:noFill/>
        </p:spPr>
        <p:txBody>
          <a:bodyPr wrap="square" rtlCol="0">
            <a:spAutoFit/>
          </a:bodyPr>
          <a:lstStyle/>
          <a:p>
            <a:pPr defTabSz="685800"/>
            <a:r>
              <a:rPr lang="en-GB" sz="2700" b="1">
                <a:solidFill>
                  <a:srgbClr val="002060"/>
                </a:solidFill>
                <a:latin typeface="Tahoma" panose="020B0604030504040204" pitchFamily="34" charset="0"/>
                <a:ea typeface="Tahoma" panose="020B0604030504040204" pitchFamily="34" charset="0"/>
                <a:cs typeface="Tahoma" panose="020B0604030504040204" pitchFamily="34" charset="0"/>
              </a:rPr>
              <a:t>RSE/PSHE EYFS to Year 1</a:t>
            </a:r>
          </a:p>
        </p:txBody>
      </p:sp>
      <p:sp>
        <p:nvSpPr>
          <p:cNvPr id="4" name="Rectangle 1"/>
          <p:cNvSpPr>
            <a:spLocks noChangeArrowheads="1"/>
          </p:cNvSpPr>
          <p:nvPr/>
        </p:nvSpPr>
        <p:spPr bwMode="auto">
          <a:xfrm>
            <a:off x="1485901" y="2248705"/>
            <a:ext cx="138564"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fontAlgn="base">
              <a:spcBef>
                <a:spcPct val="0"/>
              </a:spcBef>
              <a:spcAft>
                <a:spcPct val="0"/>
              </a:spcAft>
            </a:pPr>
            <a:endParaRPr lang="en-US" altLang="en-US" sz="135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nvGraphicFramePr>
        <p:xfrm>
          <a:off x="1485900" y="1592796"/>
          <a:ext cx="6239947" cy="4334194"/>
        </p:xfrm>
        <a:graphic>
          <a:graphicData uri="http://schemas.openxmlformats.org/drawingml/2006/table">
            <a:tbl>
              <a:tblPr firstRow="1" firstCol="1" bandRow="1">
                <a:tableStyleId>{5C22544A-7EE6-4342-B048-85BDC9FD1C3A}</a:tableStyleId>
              </a:tblPr>
              <a:tblGrid>
                <a:gridCol w="1019609">
                  <a:extLst>
                    <a:ext uri="{9D8B030D-6E8A-4147-A177-3AD203B41FA5}">
                      <a16:colId xmlns:a16="http://schemas.microsoft.com/office/drawing/2014/main" val="20000"/>
                    </a:ext>
                  </a:extLst>
                </a:gridCol>
                <a:gridCol w="2610169">
                  <a:extLst>
                    <a:ext uri="{9D8B030D-6E8A-4147-A177-3AD203B41FA5}">
                      <a16:colId xmlns:a16="http://schemas.microsoft.com/office/drawing/2014/main" val="713258296"/>
                    </a:ext>
                  </a:extLst>
                </a:gridCol>
                <a:gridCol w="2610169">
                  <a:extLst>
                    <a:ext uri="{9D8B030D-6E8A-4147-A177-3AD203B41FA5}">
                      <a16:colId xmlns:a16="http://schemas.microsoft.com/office/drawing/2014/main" val="20001"/>
                    </a:ext>
                  </a:extLst>
                </a:gridCol>
              </a:tblGrid>
              <a:tr h="286430">
                <a:tc>
                  <a:txBody>
                    <a:bodyPr/>
                    <a:lstStyle/>
                    <a:p>
                      <a:pP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 </a:t>
                      </a:r>
                    </a:p>
                  </a:txBody>
                  <a:tcPr marL="17686" marR="17686" marT="0" marB="0"/>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EYFS</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1</a:t>
                      </a:r>
                    </a:p>
                  </a:txBody>
                  <a:tcPr marL="17686" marR="17686" marT="0" marB="0" anchor="ctr"/>
                </a:tc>
                <a:extLst>
                  <a:ext uri="{0D108BD9-81ED-4DB2-BD59-A6C34878D82A}">
                    <a16:rowId xmlns:a16="http://schemas.microsoft.com/office/drawing/2014/main" val="10000"/>
                  </a:ext>
                </a:extLst>
              </a:tr>
              <a:tr h="3375212">
                <a:tc>
                  <a:txBody>
                    <a:bodyPr/>
                    <a:lstStyle/>
                    <a:p>
                      <a:pPr algn="ctr">
                        <a:lnSpc>
                          <a:spcPct val="115000"/>
                        </a:lnSpc>
                        <a:spcAft>
                          <a:spcPts val="0"/>
                        </a:spcAft>
                      </a:pPr>
                      <a:r>
                        <a:rPr lang="en-GB" sz="600"/>
                        <a:t>Healthy Relationships</a:t>
                      </a: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nchor="ctr"/>
                </a:tc>
                <a:tc>
                  <a:txBody>
                    <a:bodyPr/>
                    <a:lstStyle/>
                    <a:p>
                      <a:pPr algn="l">
                        <a:lnSpc>
                          <a:spcPct val="115000"/>
                        </a:lnSpc>
                        <a:spcAft>
                          <a:spcPts val="0"/>
                        </a:spcAft>
                      </a:pPr>
                      <a:r>
                        <a:rPr lang="en-GB" sz="600" b="1">
                          <a:latin typeface="Tahoma" panose="020B0604030504040204" pitchFamily="34" charset="0"/>
                          <a:ea typeface="Tahoma" panose="020B0604030504040204" pitchFamily="34" charset="0"/>
                          <a:cs typeface="Tahoma" panose="020B0604030504040204" pitchFamily="34" charset="0"/>
                        </a:rPr>
                        <a:t>Making Relationships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Initiate conversations and take account of what others say </a:t>
                      </a:r>
                    </a:p>
                    <a:p>
                      <a:pPr marL="0" indent="0" algn="l">
                        <a:lnSpc>
                          <a:spcPct val="115000"/>
                        </a:lnSpc>
                        <a:spcAft>
                          <a:spcPts val="0"/>
                        </a:spcAft>
                        <a:buFont typeface="Arial" panose="020B0604020202020204" pitchFamily="34" charset="0"/>
                        <a:buNone/>
                      </a:pPr>
                      <a:r>
                        <a:rPr lang="en-GB" sz="600">
                          <a:latin typeface="Tahoma" panose="020B0604030504040204" pitchFamily="34" charset="0"/>
                          <a:ea typeface="Tahoma" panose="020B0604030504040204" pitchFamily="34" charset="0"/>
                          <a:cs typeface="Tahoma" panose="020B0604030504040204" pitchFamily="34" charset="0"/>
                        </a:rPr>
                        <a:t>Ask appropriate questions of others</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Friendships</a:t>
                      </a:r>
                      <a:r>
                        <a:rPr lang="en-GB" sz="600">
                          <a:latin typeface="Tahoma" panose="020B0604030504040204" pitchFamily="34" charset="0"/>
                          <a:ea typeface="Tahoma" panose="020B0604030504040204" pitchFamily="34" charset="0"/>
                          <a:cs typeface="Tahoma" panose="020B0604030504040204" pitchFamily="34" charset="0"/>
                        </a:rPr>
                        <a:t>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Say who my friend is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Say what I like about my friend</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Bullying</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Introduce ‘Stop, Go, Tell’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Review Anti-Bullying Policy </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Conflict and Falling Out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Begin to be able to negotiate and solve problems without aggression</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Understand that my own actions can affect other people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Comfort others if they are upset</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Feelings and Self-Esteem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Understand what being happy and sad means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Describe myself in positive terms and talk about my abilities</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Different Families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who is in my family</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Gender and Gender Roles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what makes me different from my friends</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Bereavement and Loss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that things may change in my life, such as having a new baby in the family, going to a new school, new house and how I might feel about these </a:t>
                      </a:r>
                      <a:r>
                        <a:rPr lang="en-GB" sz="600" err="1">
                          <a:latin typeface="Tahoma" panose="020B0604030504040204" pitchFamily="34" charset="0"/>
                          <a:ea typeface="Tahoma" panose="020B0604030504040204" pitchFamily="34" charset="0"/>
                          <a:cs typeface="Tahoma" panose="020B0604030504040204" pitchFamily="34" charset="0"/>
                        </a:rPr>
                        <a:t>chan</a:t>
                      </a: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pPr marL="0" indent="0" algn="l">
                        <a:lnSpc>
                          <a:spcPct val="115000"/>
                        </a:lnSpc>
                        <a:spcAft>
                          <a:spcPts val="0"/>
                        </a:spcAft>
                        <a:buFont typeface="Arial" panose="020B0604020202020204" pitchFamily="34" charset="0"/>
                        <a:buNone/>
                      </a:pPr>
                      <a:r>
                        <a:rPr lang="en-GB" sz="600">
                          <a:latin typeface="Tahoma" panose="020B0604030504040204" pitchFamily="34" charset="0"/>
                          <a:ea typeface="Tahoma" panose="020B0604030504040204" pitchFamily="34" charset="0"/>
                          <a:cs typeface="Tahoma" panose="020B0604030504040204" pitchFamily="34" charset="0"/>
                        </a:rPr>
                        <a:t>Know the conventions of good manners. </a:t>
                      </a:r>
                      <a:r>
                        <a:rPr lang="en-GB" sz="600" b="1">
                          <a:latin typeface="Tahoma" panose="020B0604030504040204" pitchFamily="34" charset="0"/>
                          <a:ea typeface="Tahoma" panose="020B0604030504040204" pitchFamily="34" charset="0"/>
                          <a:cs typeface="Tahoma" panose="020B0604030504040204" pitchFamily="34" charset="0"/>
                        </a:rPr>
                        <a:t>Friendships</a:t>
                      </a:r>
                      <a:r>
                        <a:rPr lang="en-GB" sz="600">
                          <a:latin typeface="Tahoma" panose="020B0604030504040204" pitchFamily="34" charset="0"/>
                          <a:ea typeface="Tahoma" panose="020B0604030504040204" pitchFamily="34" charset="0"/>
                          <a:cs typeface="Tahoma" panose="020B0604030504040204" pitchFamily="34" charset="0"/>
                        </a:rPr>
                        <a:t>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who my friends are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how I can be a good friend</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how I make up with my friend when we have fallen out </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Bullying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Review the school’s Anti-Bullying Policy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how to tell if I am being bullied</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what to do if I am being bullied</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Conflict and Falling Out</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why I shouldn’t tease other people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that it is important to listen when other people are talking</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Feelings and Self-Esteem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what makes me feel happy and sad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how I behave and the things I say affects people’s fee</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Identify feelings from facial expressions/body language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Think about myself, learn from my experiences, recognise and celebrate my strengths and set simple but challenging goals</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Different Families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that some families are the same and some are different from me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what my family does for me – gives love security and stability</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Gender and Gender Roles</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what makes me different from someone else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that I can play with any toys I choose and dress up if I choose</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Consent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Understand that consent is about permission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Understand that if everyone isn’t having fun, everyone stops </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that it is ok to say ‘no’</a:t>
                      </a:r>
                    </a:p>
                    <a:p>
                      <a:pPr marL="0" indent="0" algn="l">
                        <a:lnSpc>
                          <a:spcPct val="115000"/>
                        </a:lnSpc>
                        <a:spcAft>
                          <a:spcPts val="0"/>
                        </a:spcAft>
                        <a:buFont typeface="Arial" panose="020B0604020202020204" pitchFamily="34" charset="0"/>
                        <a:buNone/>
                      </a:pPr>
                      <a:r>
                        <a:rPr lang="en-GB" sz="600" b="1">
                          <a:latin typeface="Tahoma" panose="020B0604030504040204" pitchFamily="34" charset="0"/>
                          <a:ea typeface="Tahoma" panose="020B0604030504040204" pitchFamily="34" charset="0"/>
                          <a:cs typeface="Tahoma" panose="020B0604030504040204" pitchFamily="34" charset="0"/>
                        </a:rPr>
                        <a:t>Bereavement and Loss</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that sometimes friends and family move away; I can say how that might make me feel</a:t>
                      </a:r>
                    </a:p>
                    <a:p>
                      <a:pPr marL="171450" indent="-171450" algn="l">
                        <a:lnSpc>
                          <a:spcPct val="115000"/>
                        </a:lnSpc>
                        <a:spcAft>
                          <a:spcPts val="0"/>
                        </a:spcAft>
                        <a:buFont typeface="Arial" panose="020B0604020202020204" pitchFamily="34" charset="0"/>
                        <a:buChar char="•"/>
                      </a:pPr>
                      <a:r>
                        <a:rPr lang="en-GB" sz="600">
                          <a:latin typeface="Tahoma" panose="020B0604030504040204" pitchFamily="34" charset="0"/>
                          <a:ea typeface="Tahoma" panose="020B0604030504040204" pitchFamily="34" charset="0"/>
                          <a:cs typeface="Tahoma" panose="020B0604030504040204" pitchFamily="34" charset="0"/>
                        </a:rPr>
                        <a:t>Know that pets and people may die </a:t>
                      </a: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extLst>
                  <a:ext uri="{0D108BD9-81ED-4DB2-BD59-A6C34878D82A}">
                    <a16:rowId xmlns:a16="http://schemas.microsoft.com/office/drawing/2014/main" val="10002"/>
                  </a:ext>
                </a:extLst>
              </a:tr>
              <a:tr h="672552">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Key Vocabulary</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Family, friend, sorry, wrong, right, unkind</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Manners, friendships, falling out, bully, policy, tease, body language, facial expressions</a:t>
                      </a:r>
                    </a:p>
                  </a:txBody>
                  <a:tcPr marL="17686" marR="17686" marT="0" marB="0"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390074985"/>
      </p:ext>
    </p:extLst>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18155" y="1089290"/>
            <a:ext cx="507551" cy="503507"/>
          </a:xfrm>
          <a:prstGeom prst="rect">
            <a:avLst/>
          </a:prstGeom>
        </p:spPr>
      </p:pic>
      <p:sp>
        <p:nvSpPr>
          <p:cNvPr id="6" name="TextBox 5"/>
          <p:cNvSpPr txBox="1"/>
          <p:nvPr/>
        </p:nvSpPr>
        <p:spPr>
          <a:xfrm>
            <a:off x="1925705" y="1108049"/>
            <a:ext cx="4877867" cy="507831"/>
          </a:xfrm>
          <a:prstGeom prst="rect">
            <a:avLst/>
          </a:prstGeom>
          <a:noFill/>
        </p:spPr>
        <p:txBody>
          <a:bodyPr wrap="square" rtlCol="0">
            <a:spAutoFit/>
          </a:bodyPr>
          <a:lstStyle/>
          <a:p>
            <a:pPr defTabSz="685800"/>
            <a:r>
              <a:rPr lang="en-GB" sz="2700" b="1">
                <a:solidFill>
                  <a:srgbClr val="002060"/>
                </a:solidFill>
                <a:latin typeface="Tahoma" panose="020B0604030504040204" pitchFamily="34" charset="0"/>
                <a:ea typeface="Tahoma" panose="020B0604030504040204" pitchFamily="34" charset="0"/>
                <a:cs typeface="Tahoma" panose="020B0604030504040204" pitchFamily="34" charset="0"/>
              </a:rPr>
              <a:t>RSE/PSHE Year 2 to 3</a:t>
            </a:r>
          </a:p>
        </p:txBody>
      </p:sp>
      <p:sp>
        <p:nvSpPr>
          <p:cNvPr id="4" name="Rectangle 1"/>
          <p:cNvSpPr>
            <a:spLocks noChangeArrowheads="1"/>
          </p:cNvSpPr>
          <p:nvPr/>
        </p:nvSpPr>
        <p:spPr bwMode="auto">
          <a:xfrm>
            <a:off x="1485901" y="2248705"/>
            <a:ext cx="138564"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fontAlgn="base">
              <a:spcBef>
                <a:spcPct val="0"/>
              </a:spcBef>
              <a:spcAft>
                <a:spcPct val="0"/>
              </a:spcAft>
            </a:pPr>
            <a:endParaRPr lang="en-US" altLang="en-US" sz="135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nvGraphicFramePr>
        <p:xfrm>
          <a:off x="1321598" y="1611555"/>
          <a:ext cx="6544230" cy="4293502"/>
        </p:xfrm>
        <a:graphic>
          <a:graphicData uri="http://schemas.openxmlformats.org/drawingml/2006/table">
            <a:tbl>
              <a:tblPr firstRow="1" firstCol="1" bandRow="1">
                <a:tableStyleId>{5C22544A-7EE6-4342-B048-85BDC9FD1C3A}</a:tableStyleId>
              </a:tblPr>
              <a:tblGrid>
                <a:gridCol w="1077390">
                  <a:extLst>
                    <a:ext uri="{9D8B030D-6E8A-4147-A177-3AD203B41FA5}">
                      <a16:colId xmlns:a16="http://schemas.microsoft.com/office/drawing/2014/main" val="20000"/>
                    </a:ext>
                  </a:extLst>
                </a:gridCol>
                <a:gridCol w="2733420">
                  <a:extLst>
                    <a:ext uri="{9D8B030D-6E8A-4147-A177-3AD203B41FA5}">
                      <a16:colId xmlns:a16="http://schemas.microsoft.com/office/drawing/2014/main" val="1106632239"/>
                    </a:ext>
                  </a:extLst>
                </a:gridCol>
                <a:gridCol w="2733420">
                  <a:extLst>
                    <a:ext uri="{9D8B030D-6E8A-4147-A177-3AD203B41FA5}">
                      <a16:colId xmlns:a16="http://schemas.microsoft.com/office/drawing/2014/main" val="2955629154"/>
                    </a:ext>
                  </a:extLst>
                </a:gridCol>
              </a:tblGrid>
              <a:tr h="145467">
                <a:tc>
                  <a:txBody>
                    <a:bodyPr/>
                    <a:lstStyle/>
                    <a:p>
                      <a:pP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 </a:t>
                      </a:r>
                    </a:p>
                  </a:txBody>
                  <a:tcPr marL="17686" marR="17686" marT="0" marB="0"/>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2</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3</a:t>
                      </a:r>
                    </a:p>
                  </a:txBody>
                  <a:tcPr marL="17686" marR="17686" marT="0" marB="0" anchor="ctr"/>
                </a:tc>
                <a:extLst>
                  <a:ext uri="{0D108BD9-81ED-4DB2-BD59-A6C34878D82A}">
                    <a16:rowId xmlns:a16="http://schemas.microsoft.com/office/drawing/2014/main" val="10000"/>
                  </a:ext>
                </a:extLst>
              </a:tr>
              <a:tr h="3529088">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600"/>
                        <a:t>Healthy Relationships</a:t>
                      </a:r>
                      <a:endParaRPr lang="en-GB" sz="60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nchor="ctr"/>
                </a:tc>
                <a:tc>
                  <a:txBody>
                    <a:bodyPr/>
                    <a:lstStyle/>
                    <a:p>
                      <a:r>
                        <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Understand some of the conventions of courtesy.</a:t>
                      </a:r>
                    </a:p>
                    <a:p>
                      <a:r>
                        <a:rPr lang="en-GB" sz="600" b="1"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Friendships</a:t>
                      </a:r>
                    </a:p>
                    <a:p>
                      <a:pPr marL="171450" indent="-171450">
                        <a:buFont typeface="Arial" panose="020B0604020202020204" pitchFamily="34" charset="0"/>
                        <a:buChar char="•"/>
                      </a:pPr>
                      <a:r>
                        <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Know how and why friendships change</a:t>
                      </a:r>
                    </a:p>
                    <a:p>
                      <a:pPr marL="171450" indent="-171450">
                        <a:buFont typeface="Arial" panose="020B0604020202020204" pitchFamily="34" charset="0"/>
                        <a:buChar char="•"/>
                      </a:pPr>
                      <a:r>
                        <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Know how people choose and make friends</a:t>
                      </a:r>
                    </a:p>
                    <a:p>
                      <a:pPr marL="171450" indent="-171450">
                        <a:buFont typeface="Arial" panose="020B0604020202020204" pitchFamily="34" charset="0"/>
                        <a:buChar char="•"/>
                      </a:pPr>
                      <a:r>
                        <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Know the qualities that make a good friend</a:t>
                      </a:r>
                    </a:p>
                    <a:p>
                      <a:pPr marL="171450" indent="-171450">
                        <a:buFont typeface="Arial" panose="020B0604020202020204" pitchFamily="34" charset="0"/>
                        <a:buChar char="•"/>
                      </a:pPr>
                      <a:r>
                        <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Know some strategies to resolve disputes</a:t>
                      </a:r>
                    </a:p>
                    <a:p>
                      <a:r>
                        <a:rPr lang="en-GB" sz="600" b="1"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Bullying</a:t>
                      </a:r>
                      <a:endPar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r>
                        <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Review the school’s Anti-Bullying Policy</a:t>
                      </a:r>
                    </a:p>
                    <a:p>
                      <a:pPr marL="171450" indent="-171450">
                        <a:buFont typeface="Arial" panose="020B0604020202020204" pitchFamily="34" charset="0"/>
                        <a:buChar char="•"/>
                      </a:pPr>
                      <a:r>
                        <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Know if I am being bullied</a:t>
                      </a:r>
                    </a:p>
                    <a:p>
                      <a:pPr marL="171450" indent="-171450">
                        <a:buFont typeface="Arial" panose="020B0604020202020204" pitchFamily="34" charset="0"/>
                        <a:buChar char="•"/>
                      </a:pPr>
                      <a:r>
                        <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Know what to do if I am being bullied</a:t>
                      </a:r>
                    </a:p>
                    <a:p>
                      <a:pPr marL="171450" indent="-171450">
                        <a:buFont typeface="Arial" panose="020B0604020202020204" pitchFamily="34" charset="0"/>
                        <a:buChar char="•"/>
                      </a:pPr>
                      <a:r>
                        <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Know there are different types of bullying</a:t>
                      </a:r>
                    </a:p>
                    <a:p>
                      <a:r>
                        <a:rPr lang="en-GB" sz="600" b="1"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Conflict and Falling Out</a:t>
                      </a:r>
                      <a:endPar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r>
                        <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Know how to work with others in a positive way</a:t>
                      </a:r>
                    </a:p>
                    <a:p>
                      <a:r>
                        <a:rPr lang="en-GB" sz="600" b="1"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Feelings and Self-Esteem</a:t>
                      </a:r>
                      <a:endPar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r>
                        <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Know how to let others know how I feel and why this is important </a:t>
                      </a:r>
                    </a:p>
                    <a:p>
                      <a:pPr marL="171450" indent="-171450">
                        <a:buFont typeface="Arial" panose="020B0604020202020204" pitchFamily="34" charset="0"/>
                        <a:buChar char="•"/>
                      </a:pPr>
                      <a:r>
                        <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Know the difference between ’kind’ and ‘unkind’ words and actions</a:t>
                      </a:r>
                    </a:p>
                    <a:p>
                      <a:pPr marL="171450" indent="-171450">
                        <a:buFont typeface="Arial" panose="020B0604020202020204" pitchFamily="34" charset="0"/>
                        <a:buChar char="•"/>
                      </a:pPr>
                      <a:r>
                        <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Know that people’s feelings can be hurt</a:t>
                      </a:r>
                    </a:p>
                    <a:p>
                      <a:r>
                        <a:rPr lang="en-GB" sz="600" b="1"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Different Families</a:t>
                      </a:r>
                      <a:endPar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r>
                        <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Know how to be part of a family and what I need to do to look after others –commitment to each other, look after each other in times of difficulty</a:t>
                      </a:r>
                    </a:p>
                    <a:p>
                      <a:pPr marL="171450" indent="-171450">
                        <a:buFont typeface="Arial" panose="020B0604020202020204" pitchFamily="34" charset="0"/>
                        <a:buChar char="•"/>
                      </a:pPr>
                      <a:r>
                        <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Know that some parents are married and some are not</a:t>
                      </a:r>
                    </a:p>
                    <a:p>
                      <a:r>
                        <a:rPr lang="en-GB" sz="600" b="1"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Consent</a:t>
                      </a:r>
                      <a:endPar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r>
                        <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Recognise some non-verbal cues such as body language and facial expressions when someone is giving or NOT giving permission</a:t>
                      </a:r>
                    </a:p>
                    <a:p>
                      <a:pPr marL="171450" indent="-171450">
                        <a:buFont typeface="Arial" panose="020B0604020202020204" pitchFamily="34" charset="0"/>
                        <a:buChar char="•"/>
                      </a:pPr>
                      <a:r>
                        <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Know that ‘NO’ means ‘NO’</a:t>
                      </a:r>
                    </a:p>
                    <a:p>
                      <a:pPr marL="171450" indent="-171450">
                        <a:buFont typeface="Arial" panose="020B0604020202020204" pitchFamily="34" charset="0"/>
                        <a:buChar char="•"/>
                      </a:pPr>
                      <a:r>
                        <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Know about my personal bubble(body space)</a:t>
                      </a:r>
                    </a:p>
                    <a:p>
                      <a:pPr marL="171450" indent="-171450">
                        <a:buFont typeface="Arial" panose="020B0604020202020204" pitchFamily="34" charset="0"/>
                        <a:buChar char="•"/>
                      </a:pPr>
                      <a:r>
                        <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Know who a trusted adult is</a:t>
                      </a:r>
                    </a:p>
                    <a:p>
                      <a:r>
                        <a:rPr lang="en-GB" sz="600" b="1"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Bereavement and Loss</a:t>
                      </a:r>
                      <a:endPar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r>
                        <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Know that it is ok to talk about my worries around bereavement and loss</a:t>
                      </a:r>
                    </a:p>
                    <a:p>
                      <a:pPr marL="171450" indent="-171450">
                        <a:buFont typeface="Arial" panose="020B0604020202020204" pitchFamily="34" charset="0"/>
                        <a:buChar char="•"/>
                      </a:pPr>
                      <a:r>
                        <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Know it is ok to show others how I am</a:t>
                      </a:r>
                    </a:p>
                    <a:p>
                      <a:pPr marL="0" indent="0">
                        <a:buFont typeface="Arial" panose="020B0604020202020204" pitchFamily="34" charset="0"/>
                        <a:buNone/>
                      </a:pPr>
                      <a:r>
                        <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feeling</a:t>
                      </a: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r>
                        <a:rPr lang="en-GB" sz="600" b="1" i="0" u="none" strike="noStrike" kern="1200" baseline="0" dirty="0">
                          <a:solidFill>
                            <a:schemeClr val="dk1"/>
                          </a:solidFill>
                          <a:latin typeface="Tahoma" panose="020B0604030504040204" pitchFamily="34" charset="0"/>
                          <a:ea typeface="Tahoma" panose="020B0604030504040204" pitchFamily="34" charset="0"/>
                          <a:cs typeface="Tahoma" panose="020B0604030504040204" pitchFamily="34" charset="0"/>
                        </a:rPr>
                        <a:t>Friendships</a:t>
                      </a:r>
                      <a:endParaRPr lang="en-GB" sz="600" b="0" i="0" u="none" strike="noStrike" kern="1200" baseline="0" dirty="0">
                        <a:solidFill>
                          <a:schemeClr val="dk1"/>
                        </a:solidFill>
                        <a:latin typeface="Tahoma" panose="020B060403050404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r>
                        <a:rPr lang="en-GB" sz="600" b="0" i="0" u="none" strike="noStrike" kern="1200" baseline="0" dirty="0">
                          <a:solidFill>
                            <a:schemeClr val="dk1"/>
                          </a:solidFill>
                          <a:latin typeface="Tahoma" panose="020B0604030504040204" pitchFamily="34" charset="0"/>
                          <a:ea typeface="Tahoma" panose="020B0604030504040204" pitchFamily="34" charset="0"/>
                          <a:cs typeface="Tahoma" panose="020B0604030504040204" pitchFamily="34" charset="0"/>
                        </a:rPr>
                        <a:t>Know the qualities that make a good friend including mutual respect, truthfulness, trustworthiness, loyalty, kindness</a:t>
                      </a:r>
                    </a:p>
                    <a:p>
                      <a:pPr marL="171450" indent="-171450">
                        <a:buFont typeface="Arial" panose="020B0604020202020204" pitchFamily="34" charset="0"/>
                        <a:buChar char="•"/>
                      </a:pPr>
                      <a:r>
                        <a:rPr lang="en-GB" sz="600" b="0" i="0" u="none" strike="noStrike" kern="1200" baseline="0" dirty="0">
                          <a:solidFill>
                            <a:schemeClr val="dk1"/>
                          </a:solidFill>
                          <a:latin typeface="Tahoma" panose="020B0604030504040204" pitchFamily="34" charset="0"/>
                          <a:ea typeface="Tahoma" panose="020B0604030504040204" pitchFamily="34" charset="0"/>
                          <a:cs typeface="Tahoma" panose="020B0604030504040204" pitchFamily="34" charset="0"/>
                        </a:rPr>
                        <a:t>Know how and who are the important friends in my life; they make me feel happy and secure</a:t>
                      </a:r>
                    </a:p>
                    <a:p>
                      <a:r>
                        <a:rPr lang="en-GB" sz="600" b="1" i="0" u="none" strike="noStrike" kern="1200" baseline="0" dirty="0">
                          <a:solidFill>
                            <a:schemeClr val="dk1"/>
                          </a:solidFill>
                          <a:latin typeface="Tahoma" panose="020B0604030504040204" pitchFamily="34" charset="0"/>
                          <a:ea typeface="Tahoma" panose="020B0604030504040204" pitchFamily="34" charset="0"/>
                          <a:cs typeface="Tahoma" panose="020B0604030504040204" pitchFamily="34" charset="0"/>
                        </a:rPr>
                        <a:t>Peer Pressure</a:t>
                      </a:r>
                      <a:endParaRPr lang="en-GB" sz="600" b="0" i="0" u="none" strike="noStrike" kern="1200" baseline="0" dirty="0">
                        <a:solidFill>
                          <a:schemeClr val="dk1"/>
                        </a:solidFill>
                        <a:latin typeface="Tahoma" panose="020B060403050404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r>
                        <a:rPr lang="en-GB" sz="600" b="0" i="0" u="none" strike="noStrike" kern="1200" baseline="0" dirty="0">
                          <a:solidFill>
                            <a:schemeClr val="dk1"/>
                          </a:solidFill>
                          <a:latin typeface="Tahoma" panose="020B0604030504040204" pitchFamily="34" charset="0"/>
                          <a:ea typeface="Tahoma" panose="020B0604030504040204" pitchFamily="34" charset="0"/>
                          <a:cs typeface="Tahoma" panose="020B0604030504040204" pitchFamily="34" charset="0"/>
                        </a:rPr>
                        <a:t>Understand that friends can sometimes pressure us to do things, both negative and positive; know the difference between the two</a:t>
                      </a:r>
                    </a:p>
                    <a:p>
                      <a:pPr marL="171450" indent="-171450">
                        <a:buFont typeface="Arial" panose="020B0604020202020204" pitchFamily="34" charset="0"/>
                        <a:buChar char="•"/>
                      </a:pPr>
                      <a:r>
                        <a:rPr lang="en-GB" sz="600" b="0" i="0" u="none" strike="noStrike" kern="1200" baseline="0" dirty="0">
                          <a:solidFill>
                            <a:schemeClr val="dk1"/>
                          </a:solidFill>
                          <a:latin typeface="Tahoma" panose="020B0604030504040204" pitchFamily="34" charset="0"/>
                          <a:ea typeface="Tahoma" panose="020B0604030504040204" pitchFamily="34" charset="0"/>
                          <a:cs typeface="Tahoma" panose="020B0604030504040204" pitchFamily="34" charset="0"/>
                        </a:rPr>
                        <a:t> Know that it is ok to be different</a:t>
                      </a:r>
                    </a:p>
                    <a:p>
                      <a:pPr marL="171450" indent="-171450">
                        <a:buFont typeface="Arial" panose="020B0604020202020204" pitchFamily="34" charset="0"/>
                        <a:buChar char="•"/>
                      </a:pPr>
                      <a:r>
                        <a:rPr lang="en-GB" sz="600" b="0" i="0" u="none" strike="noStrike" kern="1200" baseline="0" dirty="0">
                          <a:solidFill>
                            <a:schemeClr val="dk1"/>
                          </a:solidFill>
                          <a:latin typeface="Tahoma" panose="020B0604030504040204" pitchFamily="34" charset="0"/>
                          <a:ea typeface="Tahoma" panose="020B0604030504040204" pitchFamily="34" charset="0"/>
                          <a:cs typeface="Tahoma" panose="020B0604030504040204" pitchFamily="34" charset="0"/>
                        </a:rPr>
                        <a:t>know what to do and who to go to if I feel ‘left out’</a:t>
                      </a:r>
                    </a:p>
                    <a:p>
                      <a:r>
                        <a:rPr lang="en-GB" sz="600" b="1" i="0" u="none" strike="noStrike" kern="1200" baseline="0" dirty="0">
                          <a:solidFill>
                            <a:schemeClr val="dk1"/>
                          </a:solidFill>
                          <a:latin typeface="Tahoma" panose="020B0604030504040204" pitchFamily="34" charset="0"/>
                          <a:ea typeface="Tahoma" panose="020B0604030504040204" pitchFamily="34" charset="0"/>
                          <a:cs typeface="Tahoma" panose="020B0604030504040204" pitchFamily="34" charset="0"/>
                        </a:rPr>
                        <a:t>Bullying</a:t>
                      </a:r>
                      <a:endParaRPr lang="en-GB" sz="600" b="0" i="0" u="none" strike="noStrike" kern="1200" baseline="0" dirty="0">
                        <a:solidFill>
                          <a:schemeClr val="dk1"/>
                        </a:solidFill>
                        <a:latin typeface="Tahoma" panose="020B060403050404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r>
                        <a:rPr lang="en-GB" sz="600" b="0" i="0" u="none" strike="noStrike" kern="1200" baseline="0" dirty="0">
                          <a:solidFill>
                            <a:schemeClr val="dk1"/>
                          </a:solidFill>
                          <a:latin typeface="Tahoma" panose="020B0604030504040204" pitchFamily="34" charset="0"/>
                          <a:ea typeface="Tahoma" panose="020B0604030504040204" pitchFamily="34" charset="0"/>
                          <a:cs typeface="Tahoma" panose="020B0604030504040204" pitchFamily="34" charset="0"/>
                        </a:rPr>
                        <a:t>Review the school’s Anti-Bullying Policy</a:t>
                      </a:r>
                    </a:p>
                    <a:p>
                      <a:pPr marL="171450" indent="-171450">
                        <a:buFont typeface="Arial" panose="020B0604020202020204" pitchFamily="34" charset="0"/>
                        <a:buChar char="•"/>
                      </a:pPr>
                      <a:r>
                        <a:rPr lang="en-GB" sz="600" b="0" i="0" u="none" strike="noStrike" kern="1200" baseline="0" dirty="0">
                          <a:solidFill>
                            <a:schemeClr val="dk1"/>
                          </a:solidFill>
                          <a:latin typeface="Tahoma" panose="020B0604030504040204" pitchFamily="34" charset="0"/>
                          <a:ea typeface="Tahoma" panose="020B0604030504040204" pitchFamily="34" charset="0"/>
                          <a:cs typeface="Tahoma" panose="020B0604030504040204" pitchFamily="34" charset="0"/>
                        </a:rPr>
                        <a:t>Understand the difference between ‘teasing’ and ‘bullying’</a:t>
                      </a:r>
                    </a:p>
                    <a:p>
                      <a:r>
                        <a:rPr lang="en-GB" sz="600" b="1" i="0" u="none" strike="noStrike" kern="1200" baseline="0" dirty="0">
                          <a:solidFill>
                            <a:schemeClr val="dk1"/>
                          </a:solidFill>
                          <a:latin typeface="Tahoma" panose="020B0604030504040204" pitchFamily="34" charset="0"/>
                          <a:ea typeface="Tahoma" panose="020B0604030504040204" pitchFamily="34" charset="0"/>
                          <a:cs typeface="Tahoma" panose="020B0604030504040204" pitchFamily="34" charset="0"/>
                        </a:rPr>
                        <a:t>Conflict and Falling Out</a:t>
                      </a:r>
                      <a:endParaRPr lang="en-GB" sz="600" b="0" i="0" u="none" strike="noStrike" kern="1200" baseline="0" dirty="0">
                        <a:solidFill>
                          <a:schemeClr val="dk1"/>
                        </a:solidFill>
                        <a:latin typeface="Tahoma" panose="020B060403050404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r>
                        <a:rPr lang="en-GB" sz="600" b="0" i="0" u="none" strike="noStrike" kern="1200" baseline="0" dirty="0">
                          <a:solidFill>
                            <a:schemeClr val="dk1"/>
                          </a:solidFill>
                          <a:latin typeface="Tahoma" panose="020B0604030504040204" pitchFamily="34" charset="0"/>
                          <a:ea typeface="Tahoma" panose="020B0604030504040204" pitchFamily="34" charset="0"/>
                          <a:cs typeface="Tahoma" panose="020B0604030504040204" pitchFamily="34" charset="0"/>
                        </a:rPr>
                        <a:t>Recognise when people are being unkind; know what to do and who to tell</a:t>
                      </a:r>
                    </a:p>
                    <a:p>
                      <a:pPr marL="171450" indent="-171450">
                        <a:buFont typeface="Arial" panose="020B0604020202020204" pitchFamily="34" charset="0"/>
                        <a:buChar char="•"/>
                      </a:pPr>
                      <a:r>
                        <a:rPr lang="en-GB" sz="600" b="0" i="0" u="none" strike="noStrike" kern="1200" baseline="0" dirty="0">
                          <a:solidFill>
                            <a:schemeClr val="dk1"/>
                          </a:solidFill>
                          <a:latin typeface="Tahoma" panose="020B0604030504040204" pitchFamily="34" charset="0"/>
                          <a:ea typeface="Tahoma" panose="020B0604030504040204" pitchFamily="34" charset="0"/>
                          <a:cs typeface="Tahoma" panose="020B0604030504040204" pitchFamily="34" charset="0"/>
                        </a:rPr>
                        <a:t>Develop strategies to resolve disputes and conflict</a:t>
                      </a:r>
                    </a:p>
                    <a:p>
                      <a:r>
                        <a:rPr lang="en-GB" sz="600" b="1" i="0" u="none" strike="noStrike" kern="1200" baseline="0" dirty="0">
                          <a:solidFill>
                            <a:schemeClr val="dk1"/>
                          </a:solidFill>
                          <a:latin typeface="Tahoma" panose="020B0604030504040204" pitchFamily="34" charset="0"/>
                          <a:ea typeface="Tahoma" panose="020B0604030504040204" pitchFamily="34" charset="0"/>
                          <a:cs typeface="Tahoma" panose="020B0604030504040204" pitchFamily="34" charset="0"/>
                        </a:rPr>
                        <a:t>Different Families</a:t>
                      </a:r>
                      <a:endParaRPr lang="en-GB" sz="600" b="0" i="0" u="none" strike="noStrike" kern="1200" baseline="0" dirty="0">
                        <a:solidFill>
                          <a:schemeClr val="dk1"/>
                        </a:solidFill>
                        <a:latin typeface="Tahoma" panose="020B060403050404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r>
                        <a:rPr lang="en-GB" sz="600" b="0" i="0" u="none" strike="noStrike" kern="1200" baseline="0" dirty="0">
                          <a:solidFill>
                            <a:schemeClr val="dk1"/>
                          </a:solidFill>
                          <a:latin typeface="Tahoma" panose="020B0604030504040204" pitchFamily="34" charset="0"/>
                          <a:ea typeface="Tahoma" panose="020B0604030504040204" pitchFamily="34" charset="0"/>
                          <a:cs typeface="Tahoma" panose="020B0604030504040204" pitchFamily="34" charset="0"/>
                        </a:rPr>
                        <a:t>Know why families are important to us –they give love, security and stability</a:t>
                      </a:r>
                    </a:p>
                    <a:p>
                      <a:pPr marL="171450" indent="-171450">
                        <a:buFont typeface="Arial" panose="020B0604020202020204" pitchFamily="34" charset="0"/>
                        <a:buChar char="•"/>
                      </a:pPr>
                      <a:r>
                        <a:rPr lang="en-GB" sz="600" b="0" i="0" u="none" strike="noStrike" kern="1200" baseline="0" dirty="0">
                          <a:solidFill>
                            <a:schemeClr val="dk1"/>
                          </a:solidFill>
                          <a:latin typeface="Tahoma" panose="020B0604030504040204" pitchFamily="34" charset="0"/>
                          <a:ea typeface="Tahoma" panose="020B0604030504040204" pitchFamily="34" charset="0"/>
                          <a:cs typeface="Tahoma" panose="020B0604030504040204" pitchFamily="34" charset="0"/>
                        </a:rPr>
                        <a:t>Know the importance of spending time together and sharing each other’s lives</a:t>
                      </a:r>
                    </a:p>
                    <a:p>
                      <a:r>
                        <a:rPr lang="en-GB" sz="600" b="1" i="0" u="none" strike="noStrike" kern="1200" baseline="0" dirty="0">
                          <a:solidFill>
                            <a:schemeClr val="dk1"/>
                          </a:solidFill>
                          <a:latin typeface="Tahoma" panose="020B0604030504040204" pitchFamily="34" charset="0"/>
                          <a:ea typeface="Tahoma" panose="020B0604030504040204" pitchFamily="34" charset="0"/>
                          <a:cs typeface="Tahoma" panose="020B0604030504040204" pitchFamily="34" charset="0"/>
                        </a:rPr>
                        <a:t>Gender and Gender Roles</a:t>
                      </a:r>
                      <a:endParaRPr lang="en-GB" sz="600" b="0" i="0" u="none" strike="noStrike" kern="1200" baseline="0" dirty="0">
                        <a:solidFill>
                          <a:schemeClr val="dk1"/>
                        </a:solidFill>
                        <a:latin typeface="Tahoma" panose="020B060403050404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r>
                        <a:rPr lang="en-GB" sz="600" b="0" i="0" u="none" strike="noStrike" kern="1200" baseline="0" dirty="0">
                          <a:solidFill>
                            <a:schemeClr val="dk1"/>
                          </a:solidFill>
                          <a:latin typeface="Tahoma" panose="020B0604030504040204" pitchFamily="34" charset="0"/>
                          <a:ea typeface="Tahoma" panose="020B0604030504040204" pitchFamily="34" charset="0"/>
                          <a:cs typeface="Tahoma" panose="020B0604030504040204" pitchFamily="34" charset="0"/>
                        </a:rPr>
                        <a:t>know that boys and girls can play with the same type of toys and do the same activities</a:t>
                      </a:r>
                    </a:p>
                    <a:p>
                      <a:pPr marL="171450" indent="-171450">
                        <a:buFont typeface="Arial" panose="020B0604020202020204" pitchFamily="34" charset="0"/>
                        <a:buChar char="•"/>
                      </a:pPr>
                      <a:r>
                        <a:rPr lang="en-GB" sz="600" b="0" i="0" u="none" strike="noStrike" kern="1200" baseline="0" dirty="0">
                          <a:solidFill>
                            <a:schemeClr val="dk1"/>
                          </a:solidFill>
                          <a:latin typeface="Tahoma" panose="020B0604030504040204" pitchFamily="34" charset="0"/>
                          <a:ea typeface="Tahoma" panose="020B0604030504040204" pitchFamily="34" charset="0"/>
                          <a:cs typeface="Tahoma" panose="020B0604030504040204" pitchFamily="34" charset="0"/>
                        </a:rPr>
                        <a:t>Know that men and woman can do the same job</a:t>
                      </a:r>
                    </a:p>
                    <a:p>
                      <a:r>
                        <a:rPr lang="en-GB" sz="600" b="1" i="0" u="none" strike="noStrike" kern="1200" baseline="0" dirty="0">
                          <a:solidFill>
                            <a:schemeClr val="dk1"/>
                          </a:solidFill>
                          <a:latin typeface="Tahoma" panose="020B0604030504040204" pitchFamily="34" charset="0"/>
                          <a:ea typeface="Tahoma" panose="020B0604030504040204" pitchFamily="34" charset="0"/>
                          <a:cs typeface="Tahoma" panose="020B0604030504040204" pitchFamily="34" charset="0"/>
                        </a:rPr>
                        <a:t>Consent</a:t>
                      </a:r>
                      <a:endParaRPr lang="en-GB" sz="600" b="0" i="0" u="none" strike="noStrike" kern="1200" baseline="0" dirty="0">
                        <a:solidFill>
                          <a:schemeClr val="dk1"/>
                        </a:solidFill>
                        <a:latin typeface="Tahoma" panose="020B060403050404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r>
                        <a:rPr lang="en-GB" sz="600" b="0" i="0" u="none" strike="noStrike" kern="1200" baseline="0" dirty="0">
                          <a:solidFill>
                            <a:schemeClr val="dk1"/>
                          </a:solidFill>
                          <a:latin typeface="Tahoma" panose="020B0604030504040204" pitchFamily="34" charset="0"/>
                          <a:ea typeface="Tahoma" panose="020B0604030504040204" pitchFamily="34" charset="0"/>
                          <a:cs typeface="Tahoma" panose="020B0604030504040204" pitchFamily="34" charset="0"/>
                        </a:rPr>
                        <a:t>Know that my body belongs to me</a:t>
                      </a:r>
                    </a:p>
                    <a:p>
                      <a:pPr marL="171450" indent="-171450">
                        <a:buFont typeface="Arial" panose="020B0604020202020204" pitchFamily="34" charset="0"/>
                        <a:buChar char="•"/>
                      </a:pPr>
                      <a:r>
                        <a:rPr lang="en-GB" sz="600" b="0" i="0" u="none" strike="noStrike" kern="1200" baseline="0" dirty="0">
                          <a:solidFill>
                            <a:schemeClr val="dk1"/>
                          </a:solidFill>
                          <a:latin typeface="Tahoma" panose="020B0604030504040204" pitchFamily="34" charset="0"/>
                          <a:ea typeface="Tahoma" panose="020B0604030504040204" pitchFamily="34" charset="0"/>
                          <a:cs typeface="Tahoma" panose="020B0604030504040204" pitchFamily="34" charset="0"/>
                        </a:rPr>
                        <a:t>Know that it is my choice to give permission to hold hands, kiss, hug, have my photograph taken</a:t>
                      </a:r>
                    </a:p>
                    <a:p>
                      <a:pPr marL="171450" indent="-171450">
                        <a:buFont typeface="Arial" panose="020B0604020202020204" pitchFamily="34" charset="0"/>
                        <a:buChar char="•"/>
                      </a:pPr>
                      <a:r>
                        <a:rPr lang="en-GB" sz="600" b="0" i="0" u="none" strike="noStrike" kern="1200" baseline="0" dirty="0">
                          <a:solidFill>
                            <a:schemeClr val="dk1"/>
                          </a:solidFill>
                          <a:latin typeface="Tahoma" panose="020B0604030504040204" pitchFamily="34" charset="0"/>
                          <a:ea typeface="Tahoma" panose="020B0604030504040204" pitchFamily="34" charset="0"/>
                          <a:cs typeface="Tahoma" panose="020B0604030504040204" pitchFamily="34" charset="0"/>
                        </a:rPr>
                        <a:t>Know it is important for me to ask someone else: ‘Is it ok if I …?’</a:t>
                      </a:r>
                    </a:p>
                    <a:p>
                      <a:pPr marL="171450" indent="-171450">
                        <a:buFont typeface="Arial" panose="020B0604020202020204" pitchFamily="34" charset="0"/>
                        <a:buChar char="•"/>
                      </a:pPr>
                      <a:r>
                        <a:rPr lang="en-GB" sz="600" b="0" i="0" u="none" strike="noStrike" kern="1200" baseline="0" dirty="0">
                          <a:solidFill>
                            <a:schemeClr val="dk1"/>
                          </a:solidFill>
                          <a:latin typeface="Tahoma" panose="020B0604030504040204" pitchFamily="34" charset="0"/>
                          <a:ea typeface="Tahoma" panose="020B0604030504040204" pitchFamily="34" charset="0"/>
                          <a:cs typeface="Tahoma" panose="020B0604030504040204" pitchFamily="34" charset="0"/>
                        </a:rPr>
                        <a:t>Know how to ask for advice for myself or others	</a:t>
                      </a:r>
                    </a:p>
                    <a:p>
                      <a:pPr marL="171450" indent="-171450">
                        <a:buFont typeface="Arial" panose="020B0604020202020204" pitchFamily="34" charset="0"/>
                        <a:buChar char="•"/>
                      </a:pPr>
                      <a:endParaRPr lang="en-GB" sz="600" dirty="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extLst>
                  <a:ext uri="{0D108BD9-81ED-4DB2-BD59-A6C34878D82A}">
                    <a16:rowId xmlns:a16="http://schemas.microsoft.com/office/drawing/2014/main" val="10002"/>
                  </a:ext>
                </a:extLst>
              </a:tr>
              <a:tr h="618947">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Key Vocabulary</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Courtesy, qualities, dispute, name-calling, physical bullying, hurt, commitment</a:t>
                      </a:r>
                    </a:p>
                  </a:txBody>
                  <a:tcPr marL="17686" marR="17686" marT="0" marB="0" anchor="ct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600" dirty="0">
                          <a:effectLst/>
                          <a:latin typeface="Tahoma" panose="020B0604030504040204" pitchFamily="34" charset="0"/>
                          <a:ea typeface="Tahoma" panose="020B0604030504040204" pitchFamily="34" charset="0"/>
                          <a:cs typeface="Tahoma" panose="020B0604030504040204" pitchFamily="34" charset="0"/>
                        </a:rPr>
                        <a:t>Truthfulness, trustworthiness, mutual respect, loyalty, pressure, teasing, gender, conflict, friendships, peer</a:t>
                      </a:r>
                    </a:p>
                  </a:txBody>
                  <a:tcPr marL="17686" marR="17686" marT="0" marB="0"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937900639"/>
      </p:ext>
    </p:extLst>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18155" y="1089290"/>
            <a:ext cx="507551" cy="503507"/>
          </a:xfrm>
          <a:prstGeom prst="rect">
            <a:avLst/>
          </a:prstGeom>
        </p:spPr>
      </p:pic>
      <p:sp>
        <p:nvSpPr>
          <p:cNvPr id="6" name="TextBox 5"/>
          <p:cNvSpPr txBox="1"/>
          <p:nvPr/>
        </p:nvSpPr>
        <p:spPr>
          <a:xfrm>
            <a:off x="1925705" y="1108049"/>
            <a:ext cx="4877867" cy="507831"/>
          </a:xfrm>
          <a:prstGeom prst="rect">
            <a:avLst/>
          </a:prstGeom>
          <a:noFill/>
        </p:spPr>
        <p:txBody>
          <a:bodyPr wrap="square" rtlCol="0">
            <a:spAutoFit/>
          </a:bodyPr>
          <a:lstStyle/>
          <a:p>
            <a:pPr defTabSz="685800"/>
            <a:r>
              <a:rPr lang="en-GB" sz="2700" b="1">
                <a:solidFill>
                  <a:srgbClr val="002060"/>
                </a:solidFill>
                <a:latin typeface="Tahoma" panose="020B0604030504040204" pitchFamily="34" charset="0"/>
                <a:ea typeface="Tahoma" panose="020B0604030504040204" pitchFamily="34" charset="0"/>
                <a:cs typeface="Tahoma" panose="020B0604030504040204" pitchFamily="34" charset="0"/>
              </a:rPr>
              <a:t>RSE/PSHE Year 4 to 6</a:t>
            </a:r>
          </a:p>
        </p:txBody>
      </p:sp>
      <p:sp>
        <p:nvSpPr>
          <p:cNvPr id="4" name="Rectangle 1"/>
          <p:cNvSpPr>
            <a:spLocks noChangeArrowheads="1"/>
          </p:cNvSpPr>
          <p:nvPr/>
        </p:nvSpPr>
        <p:spPr bwMode="auto">
          <a:xfrm>
            <a:off x="1485901" y="2248705"/>
            <a:ext cx="138564"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fontAlgn="base">
              <a:spcBef>
                <a:spcPct val="0"/>
              </a:spcBef>
              <a:spcAft>
                <a:spcPct val="0"/>
              </a:spcAft>
            </a:pPr>
            <a:endParaRPr lang="en-US" altLang="en-US" sz="135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nvGraphicFramePr>
        <p:xfrm>
          <a:off x="1321599" y="1611555"/>
          <a:ext cx="6902038" cy="4293502"/>
        </p:xfrm>
        <a:graphic>
          <a:graphicData uri="http://schemas.openxmlformats.org/drawingml/2006/table">
            <a:tbl>
              <a:tblPr firstRow="1" firstCol="1" bandRow="1">
                <a:tableStyleId>{5C22544A-7EE6-4342-B048-85BDC9FD1C3A}</a:tableStyleId>
              </a:tblPr>
              <a:tblGrid>
                <a:gridCol w="1136296">
                  <a:extLst>
                    <a:ext uri="{9D8B030D-6E8A-4147-A177-3AD203B41FA5}">
                      <a16:colId xmlns:a16="http://schemas.microsoft.com/office/drawing/2014/main" val="20000"/>
                    </a:ext>
                  </a:extLst>
                </a:gridCol>
                <a:gridCol w="2882871">
                  <a:extLst>
                    <a:ext uri="{9D8B030D-6E8A-4147-A177-3AD203B41FA5}">
                      <a16:colId xmlns:a16="http://schemas.microsoft.com/office/drawing/2014/main" val="1106632239"/>
                    </a:ext>
                  </a:extLst>
                </a:gridCol>
                <a:gridCol w="2882871">
                  <a:extLst>
                    <a:ext uri="{9D8B030D-6E8A-4147-A177-3AD203B41FA5}">
                      <a16:colId xmlns:a16="http://schemas.microsoft.com/office/drawing/2014/main" val="2955629154"/>
                    </a:ext>
                  </a:extLst>
                </a:gridCol>
              </a:tblGrid>
              <a:tr h="145467">
                <a:tc>
                  <a:txBody>
                    <a:bodyPr/>
                    <a:lstStyle/>
                    <a:p>
                      <a:pP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 </a:t>
                      </a:r>
                    </a:p>
                  </a:txBody>
                  <a:tcPr marL="17686" marR="17686" marT="0" marB="0"/>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4/5</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5/6</a:t>
                      </a:r>
                    </a:p>
                  </a:txBody>
                  <a:tcPr marL="17686" marR="17686" marT="0" marB="0" anchor="ctr"/>
                </a:tc>
                <a:extLst>
                  <a:ext uri="{0D108BD9-81ED-4DB2-BD59-A6C34878D82A}">
                    <a16:rowId xmlns:a16="http://schemas.microsoft.com/office/drawing/2014/main" val="10000"/>
                  </a:ext>
                </a:extLst>
              </a:tr>
              <a:tr h="3529088">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600"/>
                        <a:t>Healthy Relationships</a:t>
                      </a:r>
                      <a:endParaRPr lang="en-GB" sz="600">
                        <a:effectLst/>
                        <a:latin typeface="Tahoma" panose="020B0604030504040204" pitchFamily="34" charset="0"/>
                        <a:ea typeface="Tahoma" panose="020B0604030504040204" pitchFamily="34" charset="0"/>
                        <a:cs typeface="Tahoma" panose="020B0604030504040204" pitchFamily="34" charset="0"/>
                      </a:endParaRPr>
                    </a:p>
                    <a:p>
                      <a:pPr algn="ctr">
                        <a:lnSpc>
                          <a:spcPct val="115000"/>
                        </a:lnSpc>
                        <a:spcAft>
                          <a:spcPts val="0"/>
                        </a:spcAft>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nchor="ctr"/>
                </a:tc>
                <a:tc>
                  <a:txBody>
                    <a:bodyPr/>
                    <a:lstStyle/>
                    <a:p>
                      <a:r>
                        <a:rPr lang="en-GB" sz="600" b="1"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Friendships</a:t>
                      </a:r>
                      <a:endPar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r>
                        <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Know what a good(healthy) friendship/relationship is</a:t>
                      </a:r>
                    </a:p>
                    <a:p>
                      <a:r>
                        <a:rPr lang="en-GB" sz="600" b="1"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Peer Pressure</a:t>
                      </a:r>
                      <a:endPar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r>
                        <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Know about FOMO and understand how it can make others feel</a:t>
                      </a:r>
                    </a:p>
                    <a:p>
                      <a:pPr marL="171450" indent="-171450">
                        <a:buFont typeface="Arial" panose="020B0604020202020204" pitchFamily="34" charset="0"/>
                        <a:buChar char="•"/>
                      </a:pPr>
                      <a:r>
                        <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Understand the positives/negatives of being part of a group/gang</a:t>
                      </a:r>
                    </a:p>
                    <a:p>
                      <a:r>
                        <a:rPr lang="en-GB" sz="600" b="1"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Bullying</a:t>
                      </a:r>
                      <a:endPar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r>
                        <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Review the school’s Anti-Bullying Policy</a:t>
                      </a:r>
                    </a:p>
                    <a:p>
                      <a:r>
                        <a:rPr lang="en-GB" sz="600" b="1"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Conflict and Falling Out</a:t>
                      </a:r>
                      <a:endPar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r>
                        <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Know how to negotiate and compromise with others</a:t>
                      </a:r>
                    </a:p>
                    <a:p>
                      <a:r>
                        <a:rPr lang="en-GB" sz="600" b="1"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Feelings and Self-Esteem</a:t>
                      </a:r>
                      <a:endPar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r>
                        <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Know how to cope with different and sometimes difficult feelings and changes in mood</a:t>
                      </a:r>
                    </a:p>
                    <a:p>
                      <a:pPr marL="171450" indent="-171450">
                        <a:buFont typeface="Arial" panose="020B0604020202020204" pitchFamily="34" charset="0"/>
                        <a:buChar char="•"/>
                      </a:pPr>
                      <a:r>
                        <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Describe different feelings/emotions in different situations</a:t>
                      </a:r>
                    </a:p>
                    <a:p>
                      <a:pPr marL="171450" indent="-171450">
                        <a:buFont typeface="Arial" panose="020B0604020202020204" pitchFamily="34" charset="0"/>
                        <a:buChar char="•"/>
                      </a:pPr>
                      <a:r>
                        <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Have some skills to manage different/difficult feelings and emotions</a:t>
                      </a:r>
                    </a:p>
                    <a:p>
                      <a:r>
                        <a:rPr lang="en-GB" sz="600" b="1"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Different Families</a:t>
                      </a:r>
                      <a:endPar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r>
                        <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Know there are different kinds of families-married, co-habiting, same sex, single families, extended families etc.</a:t>
                      </a:r>
                    </a:p>
                    <a:p>
                      <a:r>
                        <a:rPr lang="en-GB" sz="600" b="1"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Consent</a:t>
                      </a:r>
                      <a:endPar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r>
                        <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Understand the difference between ‘good’ and ‘bad’ secrets </a:t>
                      </a:r>
                    </a:p>
                    <a:p>
                      <a:pPr marL="171450" indent="-171450">
                        <a:buFont typeface="Arial" panose="020B0604020202020204" pitchFamily="34" charset="0"/>
                        <a:buChar char="•"/>
                      </a:pPr>
                      <a:r>
                        <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Know how to report concerns or abuse using appropriate vocabulary</a:t>
                      </a:r>
                    </a:p>
                    <a:p>
                      <a:r>
                        <a:rPr lang="en-GB" sz="600" b="1"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Bereavement and Loss</a:t>
                      </a:r>
                      <a:endPar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r>
                        <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Know how to support others</a:t>
                      </a:r>
                    </a:p>
                    <a:p>
                      <a:pPr marL="171450" indent="-171450">
                        <a:buFont typeface="Arial" panose="020B0604020202020204" pitchFamily="34" charset="0"/>
                        <a:buChar char="•"/>
                      </a:pPr>
                      <a:r>
                        <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Know where to go for help</a:t>
                      </a:r>
                    </a:p>
                    <a:p>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r>
                        <a:rPr lang="en-GB" sz="600" b="1"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Friendships</a:t>
                      </a:r>
                      <a:endPar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r>
                        <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Know what a good(healthy) friendship/relationship is</a:t>
                      </a:r>
                      <a:endParaRPr lang="en-GB" sz="600" b="1"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endParaRPr>
                    </a:p>
                    <a:p>
                      <a:r>
                        <a:rPr lang="en-GB" sz="600" b="1"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Peer Pressure</a:t>
                      </a:r>
                      <a:endPar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r>
                        <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Know that different things can influence me –friends, family, media</a:t>
                      </a:r>
                    </a:p>
                    <a:p>
                      <a:r>
                        <a:rPr lang="en-GB" sz="600" b="1"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Bullying</a:t>
                      </a:r>
                      <a:endPar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r>
                        <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Review the school’s Anti-Bullying Policy</a:t>
                      </a:r>
                    </a:p>
                    <a:p>
                      <a:r>
                        <a:rPr lang="en-GB" sz="600" b="1"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Gender and Gender Roles</a:t>
                      </a:r>
                      <a:endPar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r>
                        <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Know what LGBTQ means</a:t>
                      </a:r>
                    </a:p>
                    <a:p>
                      <a:r>
                        <a:rPr lang="en-GB" sz="600" b="1"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Consent</a:t>
                      </a:r>
                      <a:endPar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r>
                        <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Understand how and why my body responds to different situations -gut feeling, butterflies</a:t>
                      </a:r>
                    </a:p>
                    <a:p>
                      <a:pPr marL="171450" indent="-171450">
                        <a:buFont typeface="Arial" panose="020B0604020202020204" pitchFamily="34" charset="0"/>
                        <a:buChar char="•"/>
                      </a:pPr>
                      <a:r>
                        <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Have some skills to manage different/difficult feelings and emotions</a:t>
                      </a:r>
                    </a:p>
                    <a:p>
                      <a:r>
                        <a:rPr lang="en-GB" sz="600" b="1"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Different Families</a:t>
                      </a:r>
                      <a:endPar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r>
                        <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Know there are different kinds of families-married, co-habiting, same sex, single families, extended families etc.</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600" b="1"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Feelings and Self-Esteem</a:t>
                      </a:r>
                      <a:endPar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r>
                        <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Have some skills to manage different/difficult feelings and emotions</a:t>
                      </a:r>
                    </a:p>
                    <a:p>
                      <a:pPr marL="0" indent="0">
                        <a:buFont typeface="Arial" panose="020B0604020202020204" pitchFamily="34" charset="0"/>
                        <a:buNone/>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extLst>
                  <a:ext uri="{0D108BD9-81ED-4DB2-BD59-A6C34878D82A}">
                    <a16:rowId xmlns:a16="http://schemas.microsoft.com/office/drawing/2014/main" val="10002"/>
                  </a:ext>
                </a:extLst>
              </a:tr>
              <a:tr h="618947">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Key Vocabulary</a:t>
                      </a:r>
                    </a:p>
                  </a:txBody>
                  <a:tcPr marL="17686" marR="17686" marT="0" marB="0" anchor="ct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600">
                          <a:effectLst/>
                          <a:latin typeface="Tahoma" panose="020B0604030504040204" pitchFamily="34" charset="0"/>
                          <a:ea typeface="Tahoma" panose="020B0604030504040204" pitchFamily="34" charset="0"/>
                          <a:cs typeface="Tahoma" panose="020B0604030504040204" pitchFamily="34" charset="0"/>
                        </a:rPr>
                        <a:t>FOMO, negotiate, mood, co-habiting, same sex, abuse</a:t>
                      </a:r>
                    </a:p>
                    <a:p>
                      <a:pPr algn="ctr">
                        <a:lnSpc>
                          <a:spcPct val="115000"/>
                        </a:lnSpc>
                        <a:spcAft>
                          <a:spcPts val="0"/>
                        </a:spcAft>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nchor="ct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600">
                          <a:effectLst/>
                          <a:latin typeface="Tahoma" panose="020B0604030504040204" pitchFamily="34" charset="0"/>
                          <a:ea typeface="Tahoma" panose="020B0604030504040204" pitchFamily="34" charset="0"/>
                          <a:cs typeface="Tahoma" panose="020B0604030504040204" pitchFamily="34" charset="0"/>
                        </a:rPr>
                        <a:t>LGBTQ, gut feeling, butterflies</a:t>
                      </a:r>
                    </a:p>
                    <a:p>
                      <a:pPr marL="0" marR="0" lvl="0" indent="0" algn="ctr" defTabSz="914400" rtl="0" eaLnBrk="1" fontAlgn="auto" latinLnBrk="0" hangingPunct="1">
                        <a:lnSpc>
                          <a:spcPct val="115000"/>
                        </a:lnSpc>
                        <a:spcBef>
                          <a:spcPts val="0"/>
                        </a:spcBef>
                        <a:spcAft>
                          <a:spcPts val="0"/>
                        </a:spcAft>
                        <a:buClrTx/>
                        <a:buSzTx/>
                        <a:buFontTx/>
                        <a:buNone/>
                        <a:tabLst/>
                        <a:defRPr/>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378064935"/>
      </p:ext>
    </p:extLst>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18155" y="1089290"/>
            <a:ext cx="507551" cy="503507"/>
          </a:xfrm>
          <a:prstGeom prst="rect">
            <a:avLst/>
          </a:prstGeom>
        </p:spPr>
      </p:pic>
      <p:sp>
        <p:nvSpPr>
          <p:cNvPr id="6" name="TextBox 5"/>
          <p:cNvSpPr txBox="1"/>
          <p:nvPr/>
        </p:nvSpPr>
        <p:spPr>
          <a:xfrm>
            <a:off x="1925706" y="1108049"/>
            <a:ext cx="5084695" cy="507831"/>
          </a:xfrm>
          <a:prstGeom prst="rect">
            <a:avLst/>
          </a:prstGeom>
          <a:noFill/>
        </p:spPr>
        <p:txBody>
          <a:bodyPr wrap="square" rtlCol="0">
            <a:spAutoFit/>
          </a:bodyPr>
          <a:lstStyle/>
          <a:p>
            <a:pPr defTabSz="685800"/>
            <a:r>
              <a:rPr lang="en-GB" sz="2700" b="1">
                <a:solidFill>
                  <a:srgbClr val="002060"/>
                </a:solidFill>
                <a:latin typeface="Tahoma" panose="020B0604030504040204" pitchFamily="34" charset="0"/>
                <a:ea typeface="Tahoma" panose="020B0604030504040204" pitchFamily="34" charset="0"/>
                <a:cs typeface="Tahoma" panose="020B0604030504040204" pitchFamily="34" charset="0"/>
              </a:rPr>
              <a:t>RSE/PSHE EYFS to Year 3</a:t>
            </a:r>
          </a:p>
        </p:txBody>
      </p:sp>
      <p:sp>
        <p:nvSpPr>
          <p:cNvPr id="4" name="Rectangle 1"/>
          <p:cNvSpPr>
            <a:spLocks noChangeArrowheads="1"/>
          </p:cNvSpPr>
          <p:nvPr/>
        </p:nvSpPr>
        <p:spPr bwMode="auto">
          <a:xfrm>
            <a:off x="1485901" y="2248705"/>
            <a:ext cx="138564"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fontAlgn="base">
              <a:spcBef>
                <a:spcPct val="0"/>
              </a:spcBef>
              <a:spcAft>
                <a:spcPct val="0"/>
              </a:spcAft>
            </a:pPr>
            <a:endParaRPr lang="en-US" altLang="en-US" sz="135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nvGraphicFramePr>
        <p:xfrm>
          <a:off x="1330400" y="1721911"/>
          <a:ext cx="6483203" cy="2897415"/>
        </p:xfrm>
        <a:graphic>
          <a:graphicData uri="http://schemas.openxmlformats.org/drawingml/2006/table">
            <a:tbl>
              <a:tblPr firstRow="1" firstCol="1" bandRow="1">
                <a:tableStyleId>{5C22544A-7EE6-4342-B048-85BDC9FD1C3A}</a:tableStyleId>
              </a:tblPr>
              <a:tblGrid>
                <a:gridCol w="576729">
                  <a:extLst>
                    <a:ext uri="{9D8B030D-6E8A-4147-A177-3AD203B41FA5}">
                      <a16:colId xmlns:a16="http://schemas.microsoft.com/office/drawing/2014/main" val="20000"/>
                    </a:ext>
                  </a:extLst>
                </a:gridCol>
                <a:gridCol w="1476410">
                  <a:extLst>
                    <a:ext uri="{9D8B030D-6E8A-4147-A177-3AD203B41FA5}">
                      <a16:colId xmlns:a16="http://schemas.microsoft.com/office/drawing/2014/main" val="713258296"/>
                    </a:ext>
                  </a:extLst>
                </a:gridCol>
                <a:gridCol w="1476410">
                  <a:extLst>
                    <a:ext uri="{9D8B030D-6E8A-4147-A177-3AD203B41FA5}">
                      <a16:colId xmlns:a16="http://schemas.microsoft.com/office/drawing/2014/main" val="20001"/>
                    </a:ext>
                  </a:extLst>
                </a:gridCol>
                <a:gridCol w="1476827">
                  <a:extLst>
                    <a:ext uri="{9D8B030D-6E8A-4147-A177-3AD203B41FA5}">
                      <a16:colId xmlns:a16="http://schemas.microsoft.com/office/drawing/2014/main" val="20002"/>
                    </a:ext>
                  </a:extLst>
                </a:gridCol>
                <a:gridCol w="1476827">
                  <a:extLst>
                    <a:ext uri="{9D8B030D-6E8A-4147-A177-3AD203B41FA5}">
                      <a16:colId xmlns:a16="http://schemas.microsoft.com/office/drawing/2014/main" val="20003"/>
                    </a:ext>
                  </a:extLst>
                </a:gridCol>
              </a:tblGrid>
              <a:tr h="266392">
                <a:tc>
                  <a:txBody>
                    <a:bodyPr/>
                    <a:lstStyle/>
                    <a:p>
                      <a:pP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 </a:t>
                      </a:r>
                    </a:p>
                  </a:txBody>
                  <a:tcPr marL="17686" marR="17686" marT="0" marB="0"/>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EYFS</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1</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2</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3</a:t>
                      </a:r>
                    </a:p>
                  </a:txBody>
                  <a:tcPr marL="17686" marR="17686" marT="0" marB="0" anchor="ctr"/>
                </a:tc>
                <a:extLst>
                  <a:ext uri="{0D108BD9-81ED-4DB2-BD59-A6C34878D82A}">
                    <a16:rowId xmlns:a16="http://schemas.microsoft.com/office/drawing/2014/main" val="10000"/>
                  </a:ext>
                </a:extLst>
              </a:tr>
              <a:tr h="1831848">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Living in the Wider World</a:t>
                      </a:r>
                    </a:p>
                  </a:txBody>
                  <a:tcPr marL="17686" marR="17686" marT="0" marB="0" anchor="ctr"/>
                </a:tc>
                <a:tc>
                  <a:txBody>
                    <a:bodyPr/>
                    <a:lstStyle/>
                    <a:p>
                      <a:r>
                        <a:rPr lang="en-GB" sz="600" b="1"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Our Class</a:t>
                      </a:r>
                    </a:p>
                    <a:p>
                      <a:pPr marL="171450" indent="-171450">
                        <a:buFont typeface="Arial" panose="020B0604020202020204" pitchFamily="34" charset="0"/>
                        <a:buChar char="•"/>
                      </a:pPr>
                      <a:r>
                        <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Work as part of a group or class, and understand and follow rules. </a:t>
                      </a:r>
                      <a:r>
                        <a:rPr lang="en-GB" sz="14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	</a:t>
                      </a:r>
                    </a:p>
                    <a:p>
                      <a:pPr algn="l"/>
                      <a:r>
                        <a:rPr lang="en-GB" sz="14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	</a:t>
                      </a:r>
                    </a:p>
                    <a:p>
                      <a:pPr algn="l">
                        <a:lnSpc>
                          <a:spcPct val="115000"/>
                        </a:lnSpc>
                        <a:spcAft>
                          <a:spcPts val="0"/>
                        </a:spcAft>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r>
                        <a:rPr lang="en-GB" sz="600" b="1"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The Environment</a:t>
                      </a:r>
                      <a:endPar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r>
                        <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Know what  improves and harms the local, natural and built environments </a:t>
                      </a:r>
                    </a:p>
                    <a:p>
                      <a:pPr marL="171450" indent="-171450">
                        <a:buFont typeface="Arial" panose="020B0604020202020204" pitchFamily="34" charset="0"/>
                        <a:buChar char="•"/>
                      </a:pPr>
                      <a:r>
                        <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Know about some of the ways people to look after them</a:t>
                      </a: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r>
                        <a:rPr lang="en-GB" sz="600" b="1"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Our Class</a:t>
                      </a:r>
                      <a:endPar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r>
                        <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Know how to contribute to the life of the classroom and how to be motivated </a:t>
                      </a:r>
                    </a:p>
                    <a:p>
                      <a:pPr marL="171450" indent="-171450">
                        <a:buFont typeface="Arial" panose="020B0604020202020204" pitchFamily="34" charset="0"/>
                        <a:buChar char="•"/>
                      </a:pPr>
                      <a:r>
                        <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Construct, and agree to follow, group and class rules and to understand how these rules help them</a:t>
                      </a:r>
                    </a:p>
                    <a:p>
                      <a:r>
                        <a:rPr lang="en-GB" sz="600" b="1"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Money</a:t>
                      </a:r>
                      <a:endPar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r>
                        <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Know that money comes from different sources and can be used for different purposes, including the concepts of spending and saving </a:t>
                      </a:r>
                    </a:p>
                    <a:p>
                      <a:pPr marL="171450" indent="-171450">
                        <a:buFont typeface="Arial" panose="020B0604020202020204" pitchFamily="34" charset="0"/>
                        <a:buChar char="•"/>
                      </a:pPr>
                      <a:r>
                        <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Know about the role money plays in my life including how to manage my money, keep it safe, choices about spending money and what influences those choices (IS IT BEST TO SPEND MONEY OR SAVE MONEY?)	</a:t>
                      </a:r>
                    </a:p>
                    <a:p>
                      <a:pPr marL="0" indent="0" algn="l">
                        <a:lnSpc>
                          <a:spcPct val="115000"/>
                        </a:lnSpc>
                        <a:spcAft>
                          <a:spcPts val="0"/>
                        </a:spcAft>
                        <a:buFont typeface="Arial" panose="020B0604020202020204" pitchFamily="34" charset="0"/>
                        <a:buNone/>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r>
                        <a:rPr lang="en-GB" sz="600" b="1" i="0" u="none" strike="noStrike" kern="1200" baseline="0" dirty="0">
                          <a:solidFill>
                            <a:schemeClr val="dk1"/>
                          </a:solidFill>
                          <a:latin typeface="Tahoma" panose="020B0604030504040204" pitchFamily="34" charset="0"/>
                          <a:ea typeface="Tahoma" panose="020B0604030504040204" pitchFamily="34" charset="0"/>
                          <a:cs typeface="Tahoma" panose="020B0604030504040204" pitchFamily="34" charset="0"/>
                        </a:rPr>
                        <a:t>The Best That I Can Be</a:t>
                      </a:r>
                      <a:endParaRPr lang="en-GB" sz="600" b="0" i="0" u="none" strike="noStrike" kern="1200" baseline="0" dirty="0">
                        <a:solidFill>
                          <a:schemeClr val="dk1"/>
                        </a:solidFill>
                        <a:latin typeface="Tahoma" panose="020B060403050404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r>
                        <a:rPr lang="en-GB" sz="600" b="0" i="0" u="none" strike="noStrike" kern="1200" baseline="0" dirty="0">
                          <a:solidFill>
                            <a:schemeClr val="dk1"/>
                          </a:solidFill>
                          <a:latin typeface="Tahoma" panose="020B0604030504040204" pitchFamily="34" charset="0"/>
                          <a:ea typeface="Tahoma" panose="020B0604030504040204" pitchFamily="34" charset="0"/>
                          <a:cs typeface="Tahoma" panose="020B0604030504040204" pitchFamily="34" charset="0"/>
                        </a:rPr>
                        <a:t>Reflect on and celebrate my achievements, identify my strengths, areas for improvement, set high aspirations and goals </a:t>
                      </a:r>
                    </a:p>
                    <a:p>
                      <a:pPr marL="171450" indent="-171450">
                        <a:buFont typeface="Arial" panose="020B0604020202020204" pitchFamily="34" charset="0"/>
                        <a:buChar char="•"/>
                      </a:pPr>
                      <a:r>
                        <a:rPr lang="en-GB" sz="600" b="0" i="0" u="none" strike="noStrike" kern="1200" baseline="0" dirty="0">
                          <a:solidFill>
                            <a:schemeClr val="dk1"/>
                          </a:solidFill>
                          <a:latin typeface="Tahoma" panose="020B0604030504040204" pitchFamily="34" charset="0"/>
                          <a:ea typeface="Tahoma" panose="020B0604030504040204" pitchFamily="34" charset="0"/>
                          <a:cs typeface="Tahoma" panose="020B0604030504040204" pitchFamily="34" charset="0"/>
                        </a:rPr>
                        <a:t>Know the importance of self-respect and how this links to my happiness</a:t>
                      </a:r>
                    </a:p>
                    <a:p>
                      <a:pPr marL="171450" indent="-171450">
                        <a:buFont typeface="Arial" panose="020B0604020202020204" pitchFamily="34" charset="0"/>
                        <a:buChar char="•"/>
                      </a:pPr>
                      <a:r>
                        <a:rPr lang="en-GB" sz="600" b="0" i="0" u="none" strike="noStrike" kern="1200" baseline="0" dirty="0">
                          <a:solidFill>
                            <a:schemeClr val="dk1"/>
                          </a:solidFill>
                          <a:latin typeface="Tahoma" panose="020B0604030504040204" pitchFamily="34" charset="0"/>
                          <a:ea typeface="Tahoma" panose="020B0604030504040204" pitchFamily="34" charset="0"/>
                          <a:cs typeface="Tahoma" panose="020B0604030504040204" pitchFamily="34" charset="0"/>
                        </a:rPr>
                        <a:t>Know how to be personally motivated, focused and optimistic</a:t>
                      </a:r>
                    </a:p>
                    <a:p>
                      <a:pPr marL="171450" indent="-171450">
                        <a:buFont typeface="Arial" panose="020B0604020202020204" pitchFamily="34" charset="0"/>
                        <a:buChar char="•"/>
                      </a:pPr>
                      <a:r>
                        <a:rPr lang="en-GB" sz="600" b="0" i="0" u="none" strike="noStrike" kern="1200" baseline="0" dirty="0">
                          <a:solidFill>
                            <a:schemeClr val="dk1"/>
                          </a:solidFill>
                          <a:latin typeface="Tahoma" panose="020B0604030504040204" pitchFamily="34" charset="0"/>
                          <a:ea typeface="Tahoma" panose="020B0604030504040204" pitchFamily="34" charset="0"/>
                          <a:cs typeface="Tahoma" panose="020B0604030504040204" pitchFamily="34" charset="0"/>
                        </a:rPr>
                        <a:t>Work collaboratively towards shared goals</a:t>
                      </a:r>
                      <a:endParaRPr lang="en-GB" sz="600" dirty="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extLst>
                  <a:ext uri="{0D108BD9-81ED-4DB2-BD59-A6C34878D82A}">
                    <a16:rowId xmlns:a16="http://schemas.microsoft.com/office/drawing/2014/main" val="10002"/>
                  </a:ext>
                </a:extLst>
              </a:tr>
              <a:tr h="799175">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Key Vocabulary</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Rules, class, group</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Environment, local, natural</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sources, banks, spending, saving</a:t>
                      </a:r>
                    </a:p>
                    <a:p>
                      <a:pPr algn="ctr">
                        <a:lnSpc>
                          <a:spcPct val="115000"/>
                        </a:lnSpc>
                        <a:spcAft>
                          <a:spcPts val="0"/>
                        </a:spcAft>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nchor="ctr"/>
                </a:tc>
                <a:tc>
                  <a:txBody>
                    <a:bodyPr/>
                    <a:lstStyle/>
                    <a:p>
                      <a:pPr algn="ctr">
                        <a:lnSpc>
                          <a:spcPct val="115000"/>
                        </a:lnSpc>
                        <a:spcAft>
                          <a:spcPts val="0"/>
                        </a:spcAft>
                      </a:pPr>
                      <a:r>
                        <a:rPr lang="en-GB" sz="600" dirty="0">
                          <a:effectLst/>
                          <a:latin typeface="Tahoma" panose="020B0604030504040204" pitchFamily="34" charset="0"/>
                          <a:ea typeface="Tahoma" panose="020B0604030504040204" pitchFamily="34" charset="0"/>
                          <a:cs typeface="Tahoma" panose="020B0604030504040204" pitchFamily="34" charset="0"/>
                        </a:rPr>
                        <a:t>Achievements, aspirations, goals, focused, motivated, optimistic, pessimistic, </a:t>
                      </a:r>
                      <a:r>
                        <a:rPr lang="en-GB" sz="600" dirty="0" err="1">
                          <a:effectLst/>
                          <a:latin typeface="Tahoma" panose="020B0604030504040204" pitchFamily="34" charset="0"/>
                          <a:ea typeface="Tahoma" panose="020B0604030504040204" pitchFamily="34" charset="0"/>
                          <a:cs typeface="Tahoma" panose="020B0604030504040204" pitchFamily="34" charset="0"/>
                        </a:rPr>
                        <a:t>collaborativaly</a:t>
                      </a:r>
                      <a:r>
                        <a:rPr lang="en-GB" sz="600" dirty="0">
                          <a:effectLst/>
                          <a:latin typeface="Tahoma" panose="020B0604030504040204" pitchFamily="34" charset="0"/>
                          <a:ea typeface="Tahoma" panose="020B0604030504040204" pitchFamily="34" charset="0"/>
                          <a:cs typeface="Tahoma" panose="020B0604030504040204" pitchFamily="34" charset="0"/>
                        </a:rPr>
                        <a:t>, team</a:t>
                      </a:r>
                    </a:p>
                  </a:txBody>
                  <a:tcPr marL="17686" marR="17686" marT="0" marB="0"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78213037"/>
      </p:ext>
    </p:extLst>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18155" y="1089290"/>
            <a:ext cx="507551" cy="503507"/>
          </a:xfrm>
          <a:prstGeom prst="rect">
            <a:avLst/>
          </a:prstGeom>
        </p:spPr>
      </p:pic>
      <p:sp>
        <p:nvSpPr>
          <p:cNvPr id="6" name="TextBox 5"/>
          <p:cNvSpPr txBox="1"/>
          <p:nvPr/>
        </p:nvSpPr>
        <p:spPr>
          <a:xfrm>
            <a:off x="1925705" y="1108049"/>
            <a:ext cx="4877867" cy="507831"/>
          </a:xfrm>
          <a:prstGeom prst="rect">
            <a:avLst/>
          </a:prstGeom>
          <a:noFill/>
        </p:spPr>
        <p:txBody>
          <a:bodyPr wrap="square" rtlCol="0">
            <a:spAutoFit/>
          </a:bodyPr>
          <a:lstStyle/>
          <a:p>
            <a:pPr defTabSz="685800"/>
            <a:r>
              <a:rPr lang="en-GB" sz="2700" b="1">
                <a:solidFill>
                  <a:srgbClr val="002060"/>
                </a:solidFill>
                <a:latin typeface="Tahoma" panose="020B0604030504040204" pitchFamily="34" charset="0"/>
                <a:ea typeface="Tahoma" panose="020B0604030504040204" pitchFamily="34" charset="0"/>
                <a:cs typeface="Tahoma" panose="020B0604030504040204" pitchFamily="34" charset="0"/>
              </a:rPr>
              <a:t>RSE/PSHE Year 5 to 6</a:t>
            </a:r>
          </a:p>
        </p:txBody>
      </p:sp>
      <p:sp>
        <p:nvSpPr>
          <p:cNvPr id="4" name="Rectangle 1"/>
          <p:cNvSpPr>
            <a:spLocks noChangeArrowheads="1"/>
          </p:cNvSpPr>
          <p:nvPr/>
        </p:nvSpPr>
        <p:spPr bwMode="auto">
          <a:xfrm>
            <a:off x="1485901" y="2248705"/>
            <a:ext cx="138564"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fontAlgn="base">
              <a:spcBef>
                <a:spcPct val="0"/>
              </a:spcBef>
              <a:spcAft>
                <a:spcPct val="0"/>
              </a:spcAft>
            </a:pPr>
            <a:endParaRPr lang="en-US" altLang="en-US" sz="135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Table 2"/>
          <p:cNvGraphicFramePr>
            <a:graphicFrameLocks noGrp="1"/>
          </p:cNvGraphicFramePr>
          <p:nvPr/>
        </p:nvGraphicFramePr>
        <p:xfrm>
          <a:off x="1373655" y="1611555"/>
          <a:ext cx="6802274" cy="2807192"/>
        </p:xfrm>
        <a:graphic>
          <a:graphicData uri="http://schemas.openxmlformats.org/drawingml/2006/table">
            <a:tbl>
              <a:tblPr firstRow="1" firstCol="1" bandRow="1">
                <a:tableStyleId>{5C22544A-7EE6-4342-B048-85BDC9FD1C3A}</a:tableStyleId>
              </a:tblPr>
              <a:tblGrid>
                <a:gridCol w="1111362">
                  <a:extLst>
                    <a:ext uri="{9D8B030D-6E8A-4147-A177-3AD203B41FA5}">
                      <a16:colId xmlns:a16="http://schemas.microsoft.com/office/drawing/2014/main" val="20000"/>
                    </a:ext>
                  </a:extLst>
                </a:gridCol>
                <a:gridCol w="2982544">
                  <a:extLst>
                    <a:ext uri="{9D8B030D-6E8A-4147-A177-3AD203B41FA5}">
                      <a16:colId xmlns:a16="http://schemas.microsoft.com/office/drawing/2014/main" val="20001"/>
                    </a:ext>
                  </a:extLst>
                </a:gridCol>
                <a:gridCol w="2708368">
                  <a:extLst>
                    <a:ext uri="{9D8B030D-6E8A-4147-A177-3AD203B41FA5}">
                      <a16:colId xmlns:a16="http://schemas.microsoft.com/office/drawing/2014/main" val="20002"/>
                    </a:ext>
                  </a:extLst>
                </a:gridCol>
              </a:tblGrid>
              <a:tr h="187825">
                <a:tc>
                  <a:txBody>
                    <a:bodyPr/>
                    <a:lstStyle/>
                    <a:p>
                      <a:pP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 </a:t>
                      </a:r>
                    </a:p>
                  </a:txBody>
                  <a:tcPr marL="17686" marR="17686" marT="0" marB="0"/>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4/5</a:t>
                      </a: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Year 5/6</a:t>
                      </a:r>
                    </a:p>
                  </a:txBody>
                  <a:tcPr marL="17686" marR="17686" marT="0" marB="0" anchor="ctr"/>
                </a:tc>
                <a:extLst>
                  <a:ext uri="{0D108BD9-81ED-4DB2-BD59-A6C34878D82A}">
                    <a16:rowId xmlns:a16="http://schemas.microsoft.com/office/drawing/2014/main" val="10000"/>
                  </a:ext>
                </a:extLst>
              </a:tr>
              <a:tr h="1820192">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Living in the Wider World</a:t>
                      </a:r>
                    </a:p>
                  </a:txBody>
                  <a:tcPr marL="17686" marR="17686" marT="0" marB="0" anchor="ctr"/>
                </a:tc>
                <a:tc>
                  <a:txBody>
                    <a:bodyPr/>
                    <a:lstStyle/>
                    <a:p>
                      <a:r>
                        <a:rPr lang="en-GB" sz="600" b="1"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Money</a:t>
                      </a:r>
                      <a:endPar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r>
                        <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Know about the role money plays in my own and others’ lives, including how to manage my money and about being a critical consumer </a:t>
                      </a:r>
                    </a:p>
                    <a:p>
                      <a:pPr marL="171450" indent="-171450">
                        <a:buFont typeface="Arial" panose="020B0604020202020204" pitchFamily="34" charset="0"/>
                        <a:buChar char="•"/>
                      </a:pPr>
                      <a:r>
                        <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Develop an initial understanding of the concepts of ‘interest’, ‘loan’, ‘debt’, and ‘tax’ (e.g. their contribution to society through the payment of VAT)</a:t>
                      </a:r>
                    </a:p>
                    <a:p>
                      <a:pPr marL="171450" indent="-171450">
                        <a:buFont typeface="Arial" panose="020B0604020202020204" pitchFamily="34" charset="0"/>
                        <a:buChar char="•"/>
                      </a:pPr>
                      <a:r>
                        <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Know that resources can be allocated in different ways and that these economic choices affect individuals, communities and the sustainability of the environment</a:t>
                      </a:r>
                    </a:p>
                    <a:p>
                      <a:r>
                        <a:rPr lang="en-GB" sz="600" b="1"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Current Affairs</a:t>
                      </a:r>
                    </a:p>
                    <a:p>
                      <a:pPr marL="171450" indent="-171450">
                        <a:buFont typeface="Arial" panose="020B0604020202020204" pitchFamily="34" charset="0"/>
                        <a:buChar char="•"/>
                      </a:pPr>
                      <a:r>
                        <a:rPr lang="en-GB" sz="600" b="0" i="0" u="none" strike="noStrike" kern="1200" baseline="0">
                          <a:solidFill>
                            <a:schemeClr val="dk1"/>
                          </a:solidFill>
                          <a:latin typeface="Tahoma" panose="020B0604030504040204" pitchFamily="34" charset="0"/>
                          <a:ea typeface="Tahoma" panose="020B0604030504040204" pitchFamily="34" charset="0"/>
                          <a:cs typeface="Tahoma" panose="020B0604030504040204" pitchFamily="34" charset="0"/>
                        </a:rPr>
                        <a:t>Research, discuss and debate topical issues, problems and events specifically concerning health, &amp; wellbeing, war &amp; conflict and offer my recommendations to appropriate people </a:t>
                      </a: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tc>
                  <a:txBody>
                    <a:bodyPr/>
                    <a:lstStyle/>
                    <a:p>
                      <a:r>
                        <a:rPr lang="en-GB" sz="600" b="1" i="0" u="none" strike="noStrike" kern="1200" baseline="0">
                          <a:solidFill>
                            <a:srgbClr val="FFC000"/>
                          </a:solidFill>
                          <a:latin typeface="Tahoma" panose="020B0604030504040204" pitchFamily="34" charset="0"/>
                          <a:ea typeface="Tahoma" panose="020B0604030504040204" pitchFamily="34" charset="0"/>
                          <a:cs typeface="Tahoma" panose="020B0604030504040204" pitchFamily="34" charset="0"/>
                        </a:rPr>
                        <a:t>Money</a:t>
                      </a:r>
                      <a:endParaRPr lang="en-GB" sz="600" b="0" i="0" u="none" strike="noStrike" kern="1200" baseline="0">
                        <a:solidFill>
                          <a:srgbClr val="FFC000"/>
                        </a:solidFill>
                        <a:latin typeface="Tahoma" panose="020B060403050404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r>
                        <a:rPr lang="en-GB" sz="600" b="0" i="0" u="none" strike="noStrike" kern="1200" baseline="0">
                          <a:solidFill>
                            <a:srgbClr val="FFC000"/>
                          </a:solidFill>
                          <a:latin typeface="Tahoma" panose="020B0604030504040204" pitchFamily="34" charset="0"/>
                          <a:ea typeface="Tahoma" panose="020B0604030504040204" pitchFamily="34" charset="0"/>
                          <a:cs typeface="Tahoma" panose="020B0604030504040204" pitchFamily="34" charset="0"/>
                        </a:rPr>
                        <a:t>Know about the role money plays in my own and others’ lives, including how to manage my money and about being a critical consumer </a:t>
                      </a:r>
                    </a:p>
                    <a:p>
                      <a:pPr marL="171450" indent="-171450">
                        <a:buFont typeface="Arial" panose="020B0604020202020204" pitchFamily="34" charset="0"/>
                        <a:buChar char="•"/>
                      </a:pPr>
                      <a:r>
                        <a:rPr lang="en-GB" sz="600" b="0" i="0" u="none" strike="noStrike" kern="1200" baseline="0">
                          <a:solidFill>
                            <a:srgbClr val="FFC000"/>
                          </a:solidFill>
                          <a:latin typeface="Tahoma" panose="020B0604030504040204" pitchFamily="34" charset="0"/>
                          <a:ea typeface="Tahoma" panose="020B0604030504040204" pitchFamily="34" charset="0"/>
                          <a:cs typeface="Tahoma" panose="020B0604030504040204" pitchFamily="34" charset="0"/>
                        </a:rPr>
                        <a:t>Develop an initial understanding of the concepts of ‘interest’, ‘loan’, ‘debt’, and ‘tax’ (e.g. their contribution to society through the payment of VAT)</a:t>
                      </a:r>
                    </a:p>
                    <a:p>
                      <a:pPr marL="171450" indent="-171450">
                        <a:buFont typeface="Arial" panose="020B0604020202020204" pitchFamily="34" charset="0"/>
                        <a:buChar char="•"/>
                      </a:pPr>
                      <a:r>
                        <a:rPr lang="en-GB" sz="600" b="0" i="0" u="none" strike="noStrike" kern="1200" baseline="0">
                          <a:solidFill>
                            <a:srgbClr val="FFC000"/>
                          </a:solidFill>
                          <a:latin typeface="Tahoma" panose="020B0604030504040204" pitchFamily="34" charset="0"/>
                          <a:ea typeface="Tahoma" panose="020B0604030504040204" pitchFamily="34" charset="0"/>
                          <a:cs typeface="Tahoma" panose="020B0604030504040204" pitchFamily="34" charset="0"/>
                        </a:rPr>
                        <a:t>Know that resources can be allocated in different ways and that these economic choices affect individuals, communities and the sustainability of the environment</a:t>
                      </a:r>
                    </a:p>
                    <a:p>
                      <a:r>
                        <a:rPr lang="en-GB" sz="600" b="1" i="0" u="none" strike="noStrike" kern="1200" baseline="0">
                          <a:solidFill>
                            <a:srgbClr val="FFC000"/>
                          </a:solidFill>
                          <a:latin typeface="Tahoma" panose="020B0604030504040204" pitchFamily="34" charset="0"/>
                          <a:ea typeface="Tahoma" panose="020B0604030504040204" pitchFamily="34" charset="0"/>
                          <a:cs typeface="Tahoma" panose="020B0604030504040204" pitchFamily="34" charset="0"/>
                        </a:rPr>
                        <a:t>Current Affairs</a:t>
                      </a:r>
                    </a:p>
                    <a:p>
                      <a:pPr marL="171450" indent="-171450">
                        <a:buFont typeface="Arial" panose="020B0604020202020204" pitchFamily="34" charset="0"/>
                        <a:buChar char="•"/>
                      </a:pPr>
                      <a:r>
                        <a:rPr lang="en-GB" sz="600" b="0" i="0" u="none" strike="noStrike" kern="1200" baseline="0">
                          <a:solidFill>
                            <a:srgbClr val="FFC000"/>
                          </a:solidFill>
                          <a:latin typeface="Tahoma" panose="020B0604030504040204" pitchFamily="34" charset="0"/>
                          <a:ea typeface="Tahoma" panose="020B0604030504040204" pitchFamily="34" charset="0"/>
                          <a:cs typeface="Tahoma" panose="020B0604030504040204" pitchFamily="34" charset="0"/>
                        </a:rPr>
                        <a:t>Research, discuss and debate topical issues, problems and events specifically concerning health, &amp; wellbeing, war &amp; conflict and offer my recommendations to appropriate people</a:t>
                      </a:r>
                    </a:p>
                    <a:p>
                      <a:r>
                        <a:rPr lang="en-GB" sz="600" b="1" i="0" u="none" strike="noStrike" kern="1200" baseline="0">
                          <a:solidFill>
                            <a:srgbClr val="7030A0"/>
                          </a:solidFill>
                          <a:latin typeface="Tahoma" panose="020B0604030504040204" pitchFamily="34" charset="0"/>
                          <a:ea typeface="Tahoma" panose="020B0604030504040204" pitchFamily="34" charset="0"/>
                          <a:cs typeface="Tahoma" panose="020B0604030504040204" pitchFamily="34" charset="0"/>
                        </a:rPr>
                        <a:t>Enterprise</a:t>
                      </a:r>
                      <a:endParaRPr lang="en-GB" sz="600" b="0" i="0" u="none" strike="noStrike" kern="1200" baseline="0">
                        <a:solidFill>
                          <a:srgbClr val="7030A0"/>
                        </a:solidFill>
                        <a:latin typeface="Tahoma" panose="020B060403050404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r>
                        <a:rPr lang="en-GB" sz="600" b="0" i="0" u="none" strike="noStrike" kern="1200" baseline="0">
                          <a:solidFill>
                            <a:srgbClr val="7030A0"/>
                          </a:solidFill>
                          <a:latin typeface="Tahoma" panose="020B0604030504040204" pitchFamily="34" charset="0"/>
                          <a:ea typeface="Tahoma" panose="020B0604030504040204" pitchFamily="34" charset="0"/>
                          <a:cs typeface="Tahoma" panose="020B0604030504040204" pitchFamily="34" charset="0"/>
                        </a:rPr>
                        <a:t>Know about enterprise and the skills that make someone ‘enterprising’</a:t>
                      </a:r>
                    </a:p>
                    <a:p>
                      <a:pPr marL="171450" indent="-171450">
                        <a:buFont typeface="Arial" panose="020B0604020202020204" pitchFamily="34" charset="0"/>
                        <a:buChar char="•"/>
                      </a:pPr>
                      <a:r>
                        <a:rPr lang="en-GB" sz="600" b="0" i="0" u="none" strike="noStrike" kern="1200" baseline="0">
                          <a:solidFill>
                            <a:srgbClr val="7030A0"/>
                          </a:solidFill>
                          <a:latin typeface="Tahoma" panose="020B0604030504040204" pitchFamily="34" charset="0"/>
                          <a:ea typeface="Tahoma" panose="020B0604030504040204" pitchFamily="34" charset="0"/>
                          <a:cs typeface="Tahoma" panose="020B0604030504040204" pitchFamily="34" charset="0"/>
                        </a:rPr>
                        <a:t>Engage in an enterprise project</a:t>
                      </a:r>
                    </a:p>
                    <a:p>
                      <a:pPr marL="171450" indent="-171450">
                        <a:buFont typeface="Arial" panose="020B0604020202020204" pitchFamily="34" charset="0"/>
                        <a:buChar char="•"/>
                      </a:pPr>
                      <a:r>
                        <a:rPr lang="en-GB" sz="600" b="0" i="0" u="none" strike="noStrike" kern="1200" baseline="0">
                          <a:solidFill>
                            <a:srgbClr val="7030A0"/>
                          </a:solidFill>
                          <a:latin typeface="Tahoma" panose="020B0604030504040204" pitchFamily="34" charset="0"/>
                          <a:ea typeface="Tahoma" panose="020B0604030504040204" pitchFamily="34" charset="0"/>
                          <a:cs typeface="Tahoma" panose="020B0604030504040204" pitchFamily="34" charset="0"/>
                        </a:rPr>
                        <a:t>Be personally motivated, focused and optimistic </a:t>
                      </a:r>
                      <a:r>
                        <a:rPr lang="en-GB" sz="1400" b="0" i="0" u="none" strike="noStrike" kern="1200" baseline="0">
                          <a:solidFill>
                            <a:schemeClr val="dk1"/>
                          </a:solidFill>
                          <a:latin typeface="+mn-lt"/>
                          <a:ea typeface="+mn-ea"/>
                          <a:cs typeface="+mn-cs"/>
                        </a:rPr>
                        <a:t>	</a:t>
                      </a:r>
                    </a:p>
                    <a:p>
                      <a:pPr marL="0" indent="0" algn="l">
                        <a:lnSpc>
                          <a:spcPct val="115000"/>
                        </a:lnSpc>
                        <a:spcAft>
                          <a:spcPts val="0"/>
                        </a:spcAft>
                        <a:buFont typeface="Arial" panose="020B0604020202020204" pitchFamily="34" charset="0"/>
                        <a:buNone/>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tc>
                <a:extLst>
                  <a:ext uri="{0D108BD9-81ED-4DB2-BD59-A6C34878D82A}">
                    <a16:rowId xmlns:a16="http://schemas.microsoft.com/office/drawing/2014/main" val="10002"/>
                  </a:ext>
                </a:extLst>
              </a:tr>
              <a:tr h="799175">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Key Vocabulary</a:t>
                      </a:r>
                    </a:p>
                  </a:txBody>
                  <a:tcPr marL="17686" marR="17686" marT="0" marB="0" anchor="ct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GB" sz="600">
                          <a:effectLst/>
                          <a:latin typeface="Tahoma" panose="020B0604030504040204" pitchFamily="34" charset="0"/>
                          <a:ea typeface="Tahoma" panose="020B0604030504040204" pitchFamily="34" charset="0"/>
                          <a:cs typeface="Tahoma" panose="020B0604030504040204" pitchFamily="34" charset="0"/>
                        </a:rPr>
                        <a:t>Critical consumer, interest, loan, debt, tax, VAT, economic, war, conflict</a:t>
                      </a:r>
                    </a:p>
                    <a:p>
                      <a:pPr algn="ctr">
                        <a:lnSpc>
                          <a:spcPct val="115000"/>
                        </a:lnSpc>
                        <a:spcAft>
                          <a:spcPts val="0"/>
                        </a:spcAft>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nchor="ctr"/>
                </a:tc>
                <a:tc>
                  <a:txBody>
                    <a:bodyPr/>
                    <a:lstStyle/>
                    <a:p>
                      <a:pPr algn="ct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Critical consumer, interest, loan, debt, tax, VAT, economic, war, conflict</a:t>
                      </a:r>
                    </a:p>
                    <a:p>
                      <a:pPr marL="0" marR="0" lvl="0" indent="0" algn="ctr" defTabSz="914400" rtl="0" eaLnBrk="1" fontAlgn="auto" latinLnBrk="0" hangingPunct="1">
                        <a:lnSpc>
                          <a:spcPct val="115000"/>
                        </a:lnSpc>
                        <a:spcBef>
                          <a:spcPts val="0"/>
                        </a:spcBef>
                        <a:spcAft>
                          <a:spcPts val="0"/>
                        </a:spcAft>
                        <a:buClrTx/>
                        <a:buSzTx/>
                        <a:buFontTx/>
                        <a:buNone/>
                        <a:tabLst/>
                        <a:defRPr/>
                      </a:pPr>
                      <a:r>
                        <a:rPr lang="en-GB" sz="600">
                          <a:effectLst/>
                          <a:latin typeface="Tahoma" panose="020B0604030504040204" pitchFamily="34" charset="0"/>
                          <a:ea typeface="Tahoma" panose="020B0604030504040204" pitchFamily="34" charset="0"/>
                          <a:cs typeface="Tahoma" panose="020B0604030504040204" pitchFamily="34" charset="0"/>
                        </a:rPr>
                        <a:t>Enterprise, profit</a:t>
                      </a:r>
                    </a:p>
                    <a:p>
                      <a:pPr algn="ctr">
                        <a:lnSpc>
                          <a:spcPct val="115000"/>
                        </a:lnSpc>
                        <a:spcAft>
                          <a:spcPts val="0"/>
                        </a:spcAft>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17686" marR="17686" marT="0" marB="0"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786961414"/>
      </p:ext>
    </p:extLst>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66873" y="404663"/>
            <a:ext cx="950912" cy="943335"/>
          </a:xfrm>
          <a:prstGeom prst="rect">
            <a:avLst/>
          </a:prstGeom>
        </p:spPr>
      </p:pic>
      <p:sp>
        <p:nvSpPr>
          <p:cNvPr id="6" name="TextBox 5"/>
          <p:cNvSpPr txBox="1"/>
          <p:nvPr/>
        </p:nvSpPr>
        <p:spPr>
          <a:xfrm>
            <a:off x="1317785" y="284455"/>
            <a:ext cx="5904656"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Religious Education</a:t>
            </a:r>
          </a:p>
        </p:txBody>
      </p:sp>
      <p:sp>
        <p:nvSpPr>
          <p:cNvPr id="7" name="TextBox 6"/>
          <p:cNvSpPr txBox="1"/>
          <p:nvPr/>
        </p:nvSpPr>
        <p:spPr>
          <a:xfrm>
            <a:off x="236712" y="1744731"/>
            <a:ext cx="2751112" cy="3578159"/>
          </a:xfrm>
          <a:prstGeom prst="rect">
            <a:avLst/>
          </a:prstGeom>
          <a:noFill/>
        </p:spPr>
        <p:txBody>
          <a:bodyPr wrap="square" rtlCol="0">
            <a:spAutoFit/>
          </a:bodyPr>
          <a:lstStyle/>
          <a:p>
            <a:pPr>
              <a:lnSpc>
                <a:spcPct val="150000"/>
              </a:lnSpc>
            </a:pPr>
            <a:r>
              <a:rPr lang="en-GB" sz="2200">
                <a:solidFill>
                  <a:srgbClr val="002060"/>
                </a:solidFill>
                <a:latin typeface="Tahoma" panose="020B0604030504040204" pitchFamily="34" charset="0"/>
                <a:ea typeface="Tahoma" panose="020B0604030504040204" pitchFamily="34" charset="0"/>
                <a:cs typeface="Tahoma" panose="020B0604030504040204" pitchFamily="34" charset="0"/>
                <a:hlinkClick r:id="rId4" action="ppaction://hlinksldjump"/>
              </a:rPr>
              <a:t>Foundation Stage </a:t>
            </a:r>
            <a:endParaRPr lang="en-GB" sz="22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2200">
                <a:solidFill>
                  <a:srgbClr val="002060"/>
                </a:solidFill>
                <a:latin typeface="Tahoma" panose="020B0604030504040204" pitchFamily="34" charset="0"/>
                <a:ea typeface="Tahoma" panose="020B0604030504040204" pitchFamily="34" charset="0"/>
                <a:cs typeface="Tahoma" panose="020B0604030504040204" pitchFamily="34" charset="0"/>
                <a:hlinkClick r:id="rId5" action="ppaction://hlinksldjump"/>
              </a:rPr>
              <a:t>Year 1 </a:t>
            </a:r>
            <a:endParaRPr lang="en-GB" sz="22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2200">
                <a:solidFill>
                  <a:srgbClr val="002060"/>
                </a:solidFill>
                <a:latin typeface="Tahoma" panose="020B0604030504040204" pitchFamily="34" charset="0"/>
                <a:ea typeface="Tahoma" panose="020B0604030504040204" pitchFamily="34" charset="0"/>
                <a:cs typeface="Tahoma" panose="020B0604030504040204" pitchFamily="34" charset="0"/>
                <a:hlinkClick r:id="rId6" action="ppaction://hlinksldjump"/>
              </a:rPr>
              <a:t>Year 2 </a:t>
            </a:r>
            <a:endParaRPr lang="en-GB" sz="22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2200">
                <a:solidFill>
                  <a:srgbClr val="002060"/>
                </a:solidFill>
                <a:latin typeface="Tahoma" panose="020B0604030504040204" pitchFamily="34" charset="0"/>
                <a:ea typeface="Tahoma" panose="020B0604030504040204" pitchFamily="34" charset="0"/>
                <a:cs typeface="Tahoma" panose="020B0604030504040204" pitchFamily="34" charset="0"/>
                <a:hlinkClick r:id="rId7" action="ppaction://hlinksldjump"/>
              </a:rPr>
              <a:t>Year 3 </a:t>
            </a:r>
            <a:endParaRPr lang="en-GB" sz="22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2200">
                <a:solidFill>
                  <a:srgbClr val="002060"/>
                </a:solidFill>
                <a:latin typeface="Tahoma" panose="020B0604030504040204" pitchFamily="34" charset="0"/>
                <a:ea typeface="Tahoma" panose="020B0604030504040204" pitchFamily="34" charset="0"/>
                <a:cs typeface="Tahoma" panose="020B0604030504040204" pitchFamily="34" charset="0"/>
                <a:hlinkClick r:id="rId8" action="ppaction://hlinksldjump"/>
              </a:rPr>
              <a:t>Year 4/5  </a:t>
            </a:r>
            <a:endParaRPr lang="en-GB" sz="22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2200">
                <a:solidFill>
                  <a:srgbClr val="002060"/>
                </a:solidFill>
                <a:latin typeface="Tahoma" panose="020B0604030504040204" pitchFamily="34" charset="0"/>
                <a:ea typeface="Tahoma" panose="020B0604030504040204" pitchFamily="34" charset="0"/>
                <a:cs typeface="Tahoma" panose="020B0604030504040204" pitchFamily="34" charset="0"/>
                <a:hlinkClick r:id="rId9" action="ppaction://hlinksldjump"/>
              </a:rPr>
              <a:t>Year 5/6 </a:t>
            </a:r>
            <a:endParaRPr lang="en-GB" sz="22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endParaRPr lang="en-GB" sz="2200">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10" name="TextBox 9"/>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10"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8" name="TextBox 7"/>
          <p:cNvSpPr txBox="1"/>
          <p:nvPr/>
        </p:nvSpPr>
        <p:spPr>
          <a:xfrm>
            <a:off x="7308305" y="689212"/>
            <a:ext cx="1595960"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11" action="ppaction://hlinksldjump"/>
              </a:rPr>
              <a:t>SMSC Home</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pic>
        <p:nvPicPr>
          <p:cNvPr id="2" name="Picture 1"/>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3275856" y="1916833"/>
            <a:ext cx="5184576" cy="3888431"/>
          </a:xfrm>
          <a:prstGeom prst="rect">
            <a:avLst/>
          </a:prstGeom>
        </p:spPr>
      </p:pic>
    </p:spTree>
    <p:extLst>
      <p:ext uri="{BB962C8B-B14F-4D97-AF65-F5344CB8AC3E}">
        <p14:creationId xmlns:p14="http://schemas.microsoft.com/office/powerpoint/2010/main" val="535936075"/>
      </p:ext>
    </p:extLst>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524303" y="329002"/>
            <a:ext cx="507551" cy="503507"/>
          </a:xfrm>
          <a:prstGeom prst="rect">
            <a:avLst/>
          </a:prstGeom>
        </p:spPr>
      </p:pic>
      <p:sp>
        <p:nvSpPr>
          <p:cNvPr id="6" name="TextBox 5"/>
          <p:cNvSpPr txBox="1"/>
          <p:nvPr/>
        </p:nvSpPr>
        <p:spPr>
          <a:xfrm>
            <a:off x="1085860" y="347761"/>
            <a:ext cx="4428492" cy="507831"/>
          </a:xfrm>
          <a:prstGeom prst="rect">
            <a:avLst/>
          </a:prstGeom>
          <a:noFill/>
        </p:spPr>
        <p:txBody>
          <a:bodyPr wrap="square" rtlCol="0">
            <a:spAutoFit/>
          </a:bodyPr>
          <a:lstStyle/>
          <a:p>
            <a:pPr defTabSz="685800"/>
            <a:r>
              <a:rPr lang="en-GB" sz="2700" b="1">
                <a:solidFill>
                  <a:srgbClr val="002060"/>
                </a:solidFill>
                <a:latin typeface="Tahoma" panose="020B0604030504040204" pitchFamily="34" charset="0"/>
                <a:ea typeface="Tahoma" panose="020B0604030504040204" pitchFamily="34" charset="0"/>
                <a:cs typeface="Tahoma" panose="020B0604030504040204" pitchFamily="34" charset="0"/>
              </a:rPr>
              <a:t>RE EYFS</a:t>
            </a:r>
          </a:p>
        </p:txBody>
      </p:sp>
      <p:sp>
        <p:nvSpPr>
          <p:cNvPr id="4" name="Rectangle 1"/>
          <p:cNvSpPr>
            <a:spLocks noChangeArrowheads="1"/>
          </p:cNvSpPr>
          <p:nvPr/>
        </p:nvSpPr>
        <p:spPr bwMode="auto">
          <a:xfrm>
            <a:off x="592049" y="1488417"/>
            <a:ext cx="138564"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fontAlgn="base">
              <a:spcBef>
                <a:spcPct val="0"/>
              </a:spcBef>
              <a:spcAft>
                <a:spcPct val="0"/>
              </a:spcAft>
            </a:pPr>
            <a:endParaRPr lang="en-US" altLang="en-US" sz="135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8083516" y="178961"/>
            <a:ext cx="1072362" cy="300082"/>
          </a:xfrm>
          <a:prstGeom prst="rect">
            <a:avLst/>
          </a:prstGeom>
          <a:noFill/>
        </p:spPr>
        <p:txBody>
          <a:bodyPr wrap="square" rtlCol="0">
            <a:spAutoFit/>
          </a:bodyPr>
          <a:lstStyle/>
          <a:p>
            <a:pPr defTabSz="685800"/>
            <a:r>
              <a:rPr lang="en-GB" sz="1350" b="1">
                <a:solidFill>
                  <a:srgbClr val="1F497D"/>
                </a:solidFill>
                <a:latin typeface="Tahoma" panose="020B0604030504040204" pitchFamily="34" charset="0"/>
                <a:ea typeface="Tahoma" panose="020B0604030504040204" pitchFamily="34" charset="0"/>
                <a:cs typeface="Tahoma" panose="020B0604030504040204" pitchFamily="34" charset="0"/>
                <a:hlinkClick r:id="rId4" action="ppaction://hlinksldjump"/>
              </a:rPr>
              <a:t>Contents</a:t>
            </a:r>
            <a:endParaRPr lang="en-GB" sz="1350" b="1">
              <a:solidFill>
                <a:srgbClr val="1F497D"/>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8083517" y="479480"/>
            <a:ext cx="1026113" cy="276999"/>
          </a:xfrm>
          <a:prstGeom prst="rect">
            <a:avLst/>
          </a:prstGeom>
          <a:noFill/>
        </p:spPr>
        <p:txBody>
          <a:bodyPr wrap="square" rtlCol="0">
            <a:spAutoFit/>
          </a:bodyPr>
          <a:lstStyle/>
          <a:p>
            <a:pPr defTabSz="685800"/>
            <a:r>
              <a:rPr lang="en-GB" sz="1200" b="1">
                <a:solidFill>
                  <a:srgbClr val="1F497D"/>
                </a:solidFill>
                <a:latin typeface="Tahoma" panose="020B0604030504040204" pitchFamily="34" charset="0"/>
                <a:ea typeface="Tahoma" panose="020B0604030504040204" pitchFamily="34" charset="0"/>
                <a:cs typeface="Tahoma" panose="020B0604030504040204" pitchFamily="34" charset="0"/>
                <a:hlinkClick r:id="rId5" action="ppaction://hlinksldjump"/>
              </a:rPr>
              <a:t>RE Home</a:t>
            </a:r>
            <a:endParaRPr lang="en-GB" sz="1200" b="1">
              <a:solidFill>
                <a:srgbClr val="1F497D"/>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2" name="Table 1">
            <a:extLst>
              <a:ext uri="{FF2B5EF4-FFF2-40B4-BE49-F238E27FC236}">
                <a16:creationId xmlns:a16="http://schemas.microsoft.com/office/drawing/2014/main" id="{7F6FA1C8-430D-4F13-B7C1-9DB3BEFF0E72}"/>
              </a:ext>
            </a:extLst>
          </p:cNvPr>
          <p:cNvGraphicFramePr>
            <a:graphicFrameLocks noGrp="1"/>
          </p:cNvGraphicFramePr>
          <p:nvPr>
            <p:extLst>
              <p:ext uri="{D42A27DB-BD31-4B8C-83A1-F6EECF244321}">
                <p14:modId xmlns:p14="http://schemas.microsoft.com/office/powerpoint/2010/main" val="450191135"/>
              </p:ext>
            </p:extLst>
          </p:nvPr>
        </p:nvGraphicFramePr>
        <p:xfrm>
          <a:off x="592047" y="1297114"/>
          <a:ext cx="7959903" cy="4523534"/>
        </p:xfrm>
        <a:graphic>
          <a:graphicData uri="http://schemas.openxmlformats.org/drawingml/2006/table">
            <a:tbl>
              <a:tblPr firstRow="1" firstCol="1" bandRow="1">
                <a:tableStyleId>{5940675A-B579-460E-94D1-54222C63F5DA}</a:tableStyleId>
              </a:tblPr>
              <a:tblGrid>
                <a:gridCol w="2672105">
                  <a:extLst>
                    <a:ext uri="{9D8B030D-6E8A-4147-A177-3AD203B41FA5}">
                      <a16:colId xmlns:a16="http://schemas.microsoft.com/office/drawing/2014/main" val="1746573192"/>
                    </a:ext>
                  </a:extLst>
                </a:gridCol>
                <a:gridCol w="2634497">
                  <a:extLst>
                    <a:ext uri="{9D8B030D-6E8A-4147-A177-3AD203B41FA5}">
                      <a16:colId xmlns:a16="http://schemas.microsoft.com/office/drawing/2014/main" val="2657019065"/>
                    </a:ext>
                  </a:extLst>
                </a:gridCol>
                <a:gridCol w="2653301">
                  <a:extLst>
                    <a:ext uri="{9D8B030D-6E8A-4147-A177-3AD203B41FA5}">
                      <a16:colId xmlns:a16="http://schemas.microsoft.com/office/drawing/2014/main" val="2830035650"/>
                    </a:ext>
                  </a:extLst>
                </a:gridCol>
              </a:tblGrid>
              <a:tr h="1797648">
                <a:tc>
                  <a:txBody>
                    <a:bodyPr/>
                    <a:lstStyle/>
                    <a:p>
                      <a:r>
                        <a:rPr lang="en-GB" sz="1000" b="1"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rPr>
                        <a:t>Which stories are</a:t>
                      </a:r>
                    </a:p>
                    <a:p>
                      <a:r>
                        <a:rPr lang="en-GB" sz="1000" b="1"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rPr>
                        <a:t>special and why?</a:t>
                      </a:r>
                    </a:p>
                    <a:p>
                      <a:endParaRPr lang="en-GB" sz="1000" b="1"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r>
                        <a:rPr lang="en-GB" sz="1000" b="0"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rPr>
                        <a:t>Which stories are special to me and why?</a:t>
                      </a:r>
                    </a:p>
                    <a:p>
                      <a:pPr marL="171450" indent="-171450">
                        <a:buFont typeface="Arial" panose="020B0604020202020204" pitchFamily="34" charset="0"/>
                        <a:buChar char="•"/>
                      </a:pPr>
                      <a:r>
                        <a:rPr lang="en-GB" sz="1000" b="0" i="0" u="none" strike="noStrike" kern="12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Importance of Nativity story to Christians</a:t>
                      </a:r>
                    </a:p>
                    <a:p>
                      <a:pPr marL="171450" indent="-171450">
                        <a:buFont typeface="Arial" panose="020B0604020202020204" pitchFamily="34" charset="0"/>
                        <a:buChar char="•"/>
                      </a:pPr>
                      <a:r>
                        <a:rPr lang="en-GB" sz="1000" b="0" i="0" u="none" strike="noStrike" kern="12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Importance of Diwali story to Hindus </a:t>
                      </a:r>
                    </a:p>
                    <a:p>
                      <a:pPr marL="171450" indent="-171450">
                        <a:buFont typeface="Arial" panose="020B0604020202020204" pitchFamily="34" charset="0"/>
                        <a:buChar char="•"/>
                      </a:pPr>
                      <a:r>
                        <a:rPr lang="en-GB" sz="1000" b="0" i="0" u="none" strike="noStrike" kern="12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The Great Race – Chinese New Year</a:t>
                      </a:r>
                    </a:p>
                    <a:p>
                      <a:pPr marL="171450" indent="-171450">
                        <a:buFont typeface="Arial" panose="020B0604020202020204" pitchFamily="34" charset="0"/>
                        <a:buChar char="•"/>
                      </a:pPr>
                      <a:r>
                        <a:rPr lang="en-GB" sz="1000" b="0" i="0" u="none" strike="noStrike" kern="12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Noah’s Ark</a:t>
                      </a:r>
                    </a:p>
                    <a:p>
                      <a:pPr marL="171450" indent="-171450">
                        <a:buFont typeface="Arial" panose="020B0604020202020204" pitchFamily="34" charset="0"/>
                        <a:buChar char="•"/>
                      </a:pPr>
                      <a:r>
                        <a:rPr lang="en-GB" sz="1000" b="0" i="0" u="none" strike="noStrike" kern="12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Easter story</a:t>
                      </a:r>
                    </a:p>
                    <a:p>
                      <a:pPr marL="171450" indent="-171450">
                        <a:buFont typeface="Arial" panose="020B0604020202020204" pitchFamily="34" charset="0"/>
                        <a:buChar char="•"/>
                      </a:pPr>
                      <a:endParaRPr lang="en-GB" sz="1000" b="0" i="0" u="none" strike="noStrike" kern="1200" baseline="0">
                        <a:solidFill>
                          <a:schemeClr val="tx1"/>
                        </a:solidFill>
                        <a:effectLst/>
                        <a:latin typeface="Tahoma" panose="020B060403050404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endParaRPr lang="en-GB" sz="1000" b="0">
                        <a:effectLst/>
                        <a:latin typeface="Tahoma" panose="020B0604030504040204" pitchFamily="34" charset="0"/>
                        <a:ea typeface="Tahoma" panose="020B0604030504040204" pitchFamily="34" charset="0"/>
                        <a:cs typeface="Tahoma" panose="020B0604030504040204" pitchFamily="34" charset="0"/>
                      </a:endParaRPr>
                    </a:p>
                    <a:p>
                      <a:pPr>
                        <a:lnSpc>
                          <a:spcPct val="115000"/>
                        </a:lnSpc>
                        <a:spcAft>
                          <a:spcPts val="0"/>
                        </a:spcAft>
                      </a:pPr>
                      <a:endParaRPr lang="en-GB" sz="1000" b="0">
                        <a:effectLst/>
                        <a:latin typeface="Tahoma" panose="020B0604030504040204" pitchFamily="34" charset="0"/>
                        <a:ea typeface="Tahoma" panose="020B0604030504040204" pitchFamily="34" charset="0"/>
                        <a:cs typeface="Tahoma" panose="020B0604030504040204" pitchFamily="34" charset="0"/>
                      </a:endParaRPr>
                    </a:p>
                  </a:txBody>
                  <a:tcPr marL="51435" marR="51435" marT="0" marB="0">
                    <a:solidFill>
                      <a:schemeClr val="accent1">
                        <a:lumMod val="40000"/>
                        <a:lumOff val="60000"/>
                      </a:schemeClr>
                    </a:solidFill>
                  </a:tcPr>
                </a:tc>
                <a:tc>
                  <a:txBody>
                    <a:bodyPr/>
                    <a:lstStyle/>
                    <a:p>
                      <a:pPr>
                        <a:lnSpc>
                          <a:spcPct val="115000"/>
                        </a:lnSpc>
                        <a:spcAft>
                          <a:spcPts val="0"/>
                        </a:spcAft>
                      </a:pPr>
                      <a:r>
                        <a:rPr lang="en-GB" sz="1000" b="1"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rPr>
                        <a:t>Which people are special and why?</a:t>
                      </a:r>
                    </a:p>
                    <a:p>
                      <a:pPr>
                        <a:lnSpc>
                          <a:spcPct val="115000"/>
                        </a:lnSpc>
                        <a:spcAft>
                          <a:spcPts val="0"/>
                        </a:spcAft>
                      </a:pPr>
                      <a:endParaRPr lang="en-GB" sz="1000" b="1" i="0" u="none" strike="noStrike" kern="1200" baseline="0">
                        <a:solidFill>
                          <a:schemeClr val="tx1"/>
                        </a:solidFill>
                        <a:effectLst/>
                        <a:latin typeface="Tahoma" panose="020B0604030504040204" pitchFamily="34" charset="0"/>
                        <a:ea typeface="Tahoma" panose="020B0604030504040204" pitchFamily="34" charset="0"/>
                        <a:cs typeface="Tahoma" panose="020B0604030504040204" pitchFamily="34" charset="0"/>
                      </a:endParaRPr>
                    </a:p>
                    <a:p>
                      <a:pPr marL="171450" indent="-171450">
                        <a:buFont typeface="Arial" panose="020B0604020202020204" pitchFamily="34" charset="0"/>
                        <a:buChar char="•"/>
                      </a:pPr>
                      <a:r>
                        <a:rPr lang="en-GB" sz="1000" b="0"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rPr>
                        <a:t>What is a family? Who is in my family? How is my family similar/different to other people’s families? </a:t>
                      </a:r>
                    </a:p>
                    <a:p>
                      <a:pPr marL="171450" indent="-171450">
                        <a:buFont typeface="Arial" panose="020B0604020202020204" pitchFamily="34" charset="0"/>
                        <a:buChar char="•"/>
                      </a:pPr>
                      <a:r>
                        <a:rPr lang="en-GB" sz="1000" b="0"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rPr>
                        <a:t>Who are people who help us?</a:t>
                      </a:r>
                    </a:p>
                    <a:p>
                      <a:pPr marL="171450" indent="-171450">
                        <a:buFont typeface="Arial" panose="020B0604020202020204" pitchFamily="34" charset="0"/>
                        <a:buChar char="•"/>
                      </a:pPr>
                      <a:r>
                        <a:rPr lang="en-GB" sz="1000" b="0"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rPr>
                        <a:t>Who are my friend and why are they special to me?</a:t>
                      </a:r>
                    </a:p>
                    <a:p>
                      <a:pPr marL="171450" indent="-171450">
                        <a:buFont typeface="Arial" panose="020B0604020202020204" pitchFamily="34" charset="0"/>
                        <a:buChar char="•"/>
                      </a:pPr>
                      <a:endParaRPr lang="en-GB" sz="1000" b="0"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endParaRPr>
                    </a:p>
                    <a:p>
                      <a:pPr>
                        <a:lnSpc>
                          <a:spcPct val="115000"/>
                        </a:lnSpc>
                        <a:spcAft>
                          <a:spcPts val="0"/>
                        </a:spcAft>
                      </a:pPr>
                      <a:endParaRPr lang="en-GB" sz="1000" b="1">
                        <a:effectLst/>
                        <a:latin typeface="Tahoma" panose="020B0604030504040204" pitchFamily="34" charset="0"/>
                        <a:ea typeface="Tahoma" panose="020B0604030504040204" pitchFamily="34" charset="0"/>
                        <a:cs typeface="Tahoma" panose="020B0604030504040204" pitchFamily="34" charset="0"/>
                      </a:endParaRPr>
                    </a:p>
                  </a:txBody>
                  <a:tcPr marL="51435" marR="51435" marT="0" marB="0">
                    <a:solidFill>
                      <a:schemeClr val="accent1">
                        <a:lumMod val="40000"/>
                        <a:lumOff val="60000"/>
                      </a:schemeClr>
                    </a:solidFill>
                  </a:tcPr>
                </a:tc>
                <a:tc>
                  <a:txBody>
                    <a:bodyPr/>
                    <a:lstStyle/>
                    <a:p>
                      <a:pPr>
                        <a:lnSpc>
                          <a:spcPct val="115000"/>
                        </a:lnSpc>
                        <a:spcAft>
                          <a:spcPts val="0"/>
                        </a:spcAft>
                      </a:pPr>
                      <a:r>
                        <a:rPr lang="en-GB" sz="1000" b="1"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rPr>
                        <a:t>What places are special and why?</a:t>
                      </a:r>
                    </a:p>
                    <a:p>
                      <a:pPr>
                        <a:lnSpc>
                          <a:spcPct val="115000"/>
                        </a:lnSpc>
                        <a:spcAft>
                          <a:spcPts val="0"/>
                        </a:spcAft>
                      </a:pPr>
                      <a:endParaRPr lang="en-GB" sz="1000" b="1"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endParaRPr>
                    </a:p>
                    <a:p>
                      <a:pPr marL="171450" indent="-171450">
                        <a:lnSpc>
                          <a:spcPct val="115000"/>
                        </a:lnSpc>
                        <a:spcAft>
                          <a:spcPts val="0"/>
                        </a:spcAft>
                        <a:buFont typeface="Arial" panose="020B0604020202020204" pitchFamily="34" charset="0"/>
                        <a:buChar char="•"/>
                      </a:pPr>
                      <a:r>
                        <a:rPr lang="en-GB" sz="1000" b="0" i="0" u="none" strike="noStrike" kern="12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Discuss special places the children have been </a:t>
                      </a:r>
                      <a:r>
                        <a:rPr lang="en-GB" sz="1000" b="0" i="0" u="none" strike="noStrike" kern="1200" baseline="0" err="1">
                          <a:solidFill>
                            <a:schemeClr val="tx1"/>
                          </a:solidFill>
                          <a:effectLst/>
                          <a:latin typeface="Tahoma" panose="020B0604030504040204" pitchFamily="34" charset="0"/>
                          <a:ea typeface="Tahoma" panose="020B0604030504040204" pitchFamily="34" charset="0"/>
                          <a:cs typeface="Tahoma" panose="020B0604030504040204" pitchFamily="34" charset="0"/>
                        </a:rPr>
                        <a:t>e.g</a:t>
                      </a:r>
                      <a:r>
                        <a:rPr lang="en-GB" sz="1000" b="0" i="0" u="none" strike="noStrike" kern="12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 holidays</a:t>
                      </a:r>
                    </a:p>
                    <a:p>
                      <a:pPr marL="171450" indent="-171450">
                        <a:buFont typeface="Arial" panose="020B0604020202020204" pitchFamily="34" charset="0"/>
                        <a:buChar char="•"/>
                      </a:pPr>
                      <a:r>
                        <a:rPr lang="en-GB" sz="1000" b="0"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rPr>
                        <a:t>Where do I live? Why is it special to me?</a:t>
                      </a:r>
                    </a:p>
                    <a:p>
                      <a:pPr marL="171450" indent="-171450">
                        <a:buFont typeface="Arial" panose="020B0604020202020204" pitchFamily="34" charset="0"/>
                        <a:buChar char="•"/>
                      </a:pPr>
                      <a:r>
                        <a:rPr lang="en-GB" sz="1000" b="0"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rPr>
                        <a:t>Visiting Church for Harvest</a:t>
                      </a:r>
                    </a:p>
                    <a:p>
                      <a:pPr marL="171450" indent="-171450">
                        <a:buFont typeface="Arial" panose="020B0604020202020204" pitchFamily="34" charset="0"/>
                        <a:buChar char="•"/>
                      </a:pPr>
                      <a:r>
                        <a:rPr lang="en-GB" sz="1000" b="0"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rPr>
                        <a:t>Visit to Remembrance Day memorial</a:t>
                      </a:r>
                    </a:p>
                    <a:p>
                      <a:pPr marL="171450" indent="-171450">
                        <a:buFont typeface="Arial" panose="020B0604020202020204" pitchFamily="34" charset="0"/>
                        <a:buChar char="•"/>
                      </a:pPr>
                      <a:endParaRPr lang="en-GB" sz="1000" b="0"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endParaRPr>
                    </a:p>
                    <a:p>
                      <a:pPr>
                        <a:lnSpc>
                          <a:spcPct val="115000"/>
                        </a:lnSpc>
                        <a:spcAft>
                          <a:spcPts val="0"/>
                        </a:spcAft>
                      </a:pPr>
                      <a:endParaRPr lang="en-GB" sz="1000" b="1">
                        <a:effectLst/>
                        <a:latin typeface="Tahoma" panose="020B0604030504040204" pitchFamily="34" charset="0"/>
                        <a:ea typeface="Tahoma" panose="020B0604030504040204" pitchFamily="34" charset="0"/>
                        <a:cs typeface="Tahoma" panose="020B0604030504040204" pitchFamily="34" charset="0"/>
                      </a:endParaRPr>
                    </a:p>
                  </a:txBody>
                  <a:tcPr marL="51435" marR="51435" marT="0" marB="0">
                    <a:solidFill>
                      <a:schemeClr val="accent1">
                        <a:lumMod val="40000"/>
                        <a:lumOff val="60000"/>
                      </a:schemeClr>
                    </a:solidFill>
                  </a:tcPr>
                </a:tc>
                <a:extLst>
                  <a:ext uri="{0D108BD9-81ED-4DB2-BD59-A6C34878D82A}">
                    <a16:rowId xmlns:a16="http://schemas.microsoft.com/office/drawing/2014/main" val="3153732702"/>
                  </a:ext>
                </a:extLst>
              </a:tr>
              <a:tr h="2689590">
                <a:tc>
                  <a:txBody>
                    <a:bodyPr/>
                    <a:lstStyle/>
                    <a:p>
                      <a:pPr>
                        <a:lnSpc>
                          <a:spcPct val="115000"/>
                        </a:lnSpc>
                        <a:spcAft>
                          <a:spcPts val="0"/>
                        </a:spcAft>
                      </a:pPr>
                      <a:r>
                        <a:rPr lang="en-GB" sz="1000" b="1"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rPr>
                        <a:t>What times are special and why?</a:t>
                      </a:r>
                    </a:p>
                    <a:p>
                      <a:pPr>
                        <a:lnSpc>
                          <a:spcPct val="115000"/>
                        </a:lnSpc>
                        <a:spcAft>
                          <a:spcPts val="0"/>
                        </a:spcAft>
                      </a:pPr>
                      <a:endParaRPr lang="en-GB" sz="1000" b="1"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endParaRPr>
                    </a:p>
                    <a:p>
                      <a:pPr marL="171450" indent="-171450">
                        <a:lnSpc>
                          <a:spcPct val="115000"/>
                        </a:lnSpc>
                        <a:spcAft>
                          <a:spcPts val="0"/>
                        </a:spcAft>
                        <a:buFont typeface="Arial" panose="020B0604020202020204" pitchFamily="34" charset="0"/>
                        <a:buChar char="•"/>
                      </a:pPr>
                      <a:r>
                        <a:rPr lang="en-GB" sz="1000" b="0"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rPr>
                        <a:t>Why is my birthday special? </a:t>
                      </a:r>
                    </a:p>
                    <a:p>
                      <a:pPr marL="0" indent="0">
                        <a:buFont typeface="Arial" panose="020B0604020202020204" pitchFamily="34" charset="0"/>
                        <a:buNone/>
                      </a:pPr>
                      <a:r>
                        <a:rPr lang="en-GB" sz="1000" b="0"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rPr>
                        <a:t>•    Why do we celebrate Remembrance Day? </a:t>
                      </a:r>
                    </a:p>
                    <a:p>
                      <a:pPr marL="171450" indent="-171450">
                        <a:buFont typeface="Arial" panose="020B0604020202020204" pitchFamily="34" charset="0"/>
                        <a:buChar char="•"/>
                      </a:pPr>
                      <a:r>
                        <a:rPr lang="en-GB" sz="1000" b="0"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rPr>
                        <a:t>Recognise that people have different beliefs and celebrate special times in different ways – Diwali, Thanksgiving </a:t>
                      </a:r>
                    </a:p>
                    <a:p>
                      <a:pPr marL="171450" indent="-171450">
                        <a:buFont typeface="Arial" panose="020B0604020202020204" pitchFamily="34" charset="0"/>
                        <a:buChar char="•"/>
                      </a:pPr>
                      <a:r>
                        <a:rPr lang="en-GB" sz="1000" b="0"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rPr>
                        <a:t>Harvest</a:t>
                      </a:r>
                    </a:p>
                    <a:p>
                      <a:pPr marL="171450" indent="-171450">
                        <a:buFont typeface="Arial" panose="020B0604020202020204" pitchFamily="34" charset="0"/>
                        <a:buChar char="•"/>
                      </a:pPr>
                      <a:r>
                        <a:rPr lang="en-GB" sz="1000" b="0"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rPr>
                        <a:t>Christmas/New Year</a:t>
                      </a:r>
                    </a:p>
                    <a:p>
                      <a:pPr marL="171450" indent="-171450">
                        <a:lnSpc>
                          <a:spcPct val="115000"/>
                        </a:lnSpc>
                        <a:spcAft>
                          <a:spcPts val="0"/>
                        </a:spcAft>
                        <a:buFont typeface="Arial" panose="020B0604020202020204" pitchFamily="34" charset="0"/>
                        <a:buChar char="•"/>
                      </a:pPr>
                      <a:r>
                        <a:rPr lang="en-GB" sz="1000" b="0"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rPr>
                        <a:t>Chinese New Year</a:t>
                      </a:r>
                    </a:p>
                    <a:p>
                      <a:pPr marL="171450" indent="-171450">
                        <a:lnSpc>
                          <a:spcPct val="115000"/>
                        </a:lnSpc>
                        <a:spcAft>
                          <a:spcPts val="0"/>
                        </a:spcAft>
                        <a:buFont typeface="Arial" panose="020B0604020202020204" pitchFamily="34" charset="0"/>
                        <a:buChar char="•"/>
                      </a:pPr>
                      <a:r>
                        <a:rPr lang="en-GB" sz="1000" b="0"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rPr>
                        <a:t>Easter</a:t>
                      </a:r>
                    </a:p>
                    <a:p>
                      <a:pPr marL="171450" indent="-171450">
                        <a:lnSpc>
                          <a:spcPct val="115000"/>
                        </a:lnSpc>
                        <a:spcAft>
                          <a:spcPts val="0"/>
                        </a:spcAft>
                        <a:buFont typeface="Arial" panose="020B0604020202020204" pitchFamily="34" charset="0"/>
                        <a:buChar char="•"/>
                      </a:pPr>
                      <a:r>
                        <a:rPr lang="en-GB" sz="1000" b="0"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rPr>
                        <a:t>Eid-al </a:t>
                      </a:r>
                      <a:r>
                        <a:rPr lang="en-GB" sz="1000" b="0" i="0" u="none" strike="noStrike" kern="1200" baseline="0" err="1">
                          <a:solidFill>
                            <a:schemeClr val="tx1"/>
                          </a:solidFill>
                          <a:latin typeface="Tahoma" panose="020B0604030504040204" pitchFamily="34" charset="0"/>
                          <a:ea typeface="Tahoma" panose="020B0604030504040204" pitchFamily="34" charset="0"/>
                          <a:cs typeface="Tahoma" panose="020B0604030504040204" pitchFamily="34" charset="0"/>
                        </a:rPr>
                        <a:t>Fitr</a:t>
                      </a:r>
                      <a:r>
                        <a:rPr lang="en-GB" sz="1000" b="0"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rPr>
                        <a:t> </a:t>
                      </a:r>
                    </a:p>
                    <a:p>
                      <a:pPr marL="171450" indent="-171450">
                        <a:lnSpc>
                          <a:spcPct val="115000"/>
                        </a:lnSpc>
                        <a:spcAft>
                          <a:spcPts val="0"/>
                        </a:spcAft>
                        <a:buFont typeface="Arial" panose="020B0604020202020204" pitchFamily="34" charset="0"/>
                        <a:buChar char="•"/>
                      </a:pPr>
                      <a:endParaRPr lang="en-GB" sz="1000" b="0"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endParaRPr>
                    </a:p>
                    <a:p>
                      <a:pPr marL="0" indent="0">
                        <a:lnSpc>
                          <a:spcPct val="115000"/>
                        </a:lnSpc>
                        <a:spcAft>
                          <a:spcPts val="0"/>
                        </a:spcAft>
                        <a:buFont typeface="Arial" panose="020B0604020202020204" pitchFamily="34" charset="0"/>
                        <a:buNone/>
                      </a:pPr>
                      <a:endParaRPr lang="en-GB" sz="1000" b="0"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marL="51435" marR="51435" marT="0" marB="0">
                    <a:solidFill>
                      <a:schemeClr val="tx2">
                        <a:lumMod val="20000"/>
                        <a:lumOff val="80000"/>
                      </a:schemeClr>
                    </a:solidFill>
                  </a:tcPr>
                </a:tc>
                <a:tc>
                  <a:txBody>
                    <a:bodyPr/>
                    <a:lstStyle/>
                    <a:p>
                      <a:pPr marL="0" indent="0">
                        <a:lnSpc>
                          <a:spcPct val="115000"/>
                        </a:lnSpc>
                        <a:spcAft>
                          <a:spcPts val="0"/>
                        </a:spcAft>
                        <a:buFont typeface="Arial" panose="020B0604020202020204" pitchFamily="34" charset="0"/>
                        <a:buNone/>
                      </a:pPr>
                      <a:r>
                        <a:rPr lang="en-GB" sz="1000" b="1"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rPr>
                        <a:t>Belonging: who are we and how do we belong?</a:t>
                      </a:r>
                      <a:endParaRPr lang="en-GB" sz="1000" b="1">
                        <a:effectLst/>
                        <a:latin typeface="Tahoma" panose="020B0604030504040204" pitchFamily="34" charset="0"/>
                        <a:ea typeface="Tahoma" panose="020B0604030504040204" pitchFamily="34" charset="0"/>
                        <a:cs typeface="Tahoma" panose="020B0604030504040204" pitchFamily="34" charset="0"/>
                      </a:endParaRPr>
                    </a:p>
                    <a:p>
                      <a:pPr marL="0" indent="0">
                        <a:lnSpc>
                          <a:spcPct val="115000"/>
                        </a:lnSpc>
                        <a:spcAft>
                          <a:spcPts val="0"/>
                        </a:spcAft>
                        <a:buFont typeface="Arial" panose="020B0604020202020204" pitchFamily="34" charset="0"/>
                        <a:buNone/>
                      </a:pPr>
                      <a:endParaRPr lang="en-GB" sz="1000" b="0">
                        <a:effectLst/>
                        <a:latin typeface="Tahoma" panose="020B0604030504040204" pitchFamily="34" charset="0"/>
                        <a:ea typeface="Tahoma" panose="020B0604030504040204" pitchFamily="34" charset="0"/>
                        <a:cs typeface="Tahoma" panose="020B0604030504040204" pitchFamily="34" charset="0"/>
                      </a:endParaRP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1000" b="0"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rPr>
                        <a:t>What is a family? Who is in my family? How is my family similar/different to other people’s families?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1000" b="0"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rPr>
                        <a:t>Belonging to the school and the class</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1000" b="0"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rPr>
                        <a:t>How did you feel about taking part in the Nativity?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endParaRPr lang="en-GB" sz="1000" b="0"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endParaRPr>
                    </a:p>
                    <a:p>
                      <a:pPr>
                        <a:lnSpc>
                          <a:spcPct val="115000"/>
                        </a:lnSpc>
                        <a:spcAft>
                          <a:spcPts val="0"/>
                        </a:spcAft>
                      </a:pPr>
                      <a:endParaRPr lang="en-GB" sz="1000">
                        <a:effectLst/>
                        <a:latin typeface="Tahoma" panose="020B0604030504040204" pitchFamily="34" charset="0"/>
                        <a:ea typeface="Tahoma" panose="020B0604030504040204" pitchFamily="34" charset="0"/>
                        <a:cs typeface="Tahoma" panose="020B0604030504040204" pitchFamily="34" charset="0"/>
                      </a:endParaRPr>
                    </a:p>
                  </a:txBody>
                  <a:tcPr marL="51435" marR="51435" marT="0" marB="0">
                    <a:solidFill>
                      <a:schemeClr val="tx2">
                        <a:lumMod val="20000"/>
                        <a:lumOff val="80000"/>
                      </a:schemeClr>
                    </a:solidFill>
                  </a:tcPr>
                </a:tc>
                <a:tc>
                  <a:txBody>
                    <a:bodyPr/>
                    <a:lstStyle/>
                    <a:p>
                      <a:pPr>
                        <a:lnSpc>
                          <a:spcPct val="115000"/>
                        </a:lnSpc>
                        <a:spcAft>
                          <a:spcPts val="0"/>
                        </a:spcAft>
                      </a:pPr>
                      <a:r>
                        <a:rPr lang="en-GB" sz="1000" b="1" i="0" u="none" strike="noStrike" kern="1200" baseline="0">
                          <a:solidFill>
                            <a:schemeClr val="tx1"/>
                          </a:solidFill>
                          <a:latin typeface="Tahoma" panose="020B0604030504040204" pitchFamily="34" charset="0"/>
                          <a:ea typeface="Tahoma" panose="020B0604030504040204" pitchFamily="34" charset="0"/>
                          <a:cs typeface="Tahoma" panose="020B0604030504040204" pitchFamily="34" charset="0"/>
                        </a:rPr>
                        <a:t>Our wonderful world: how can we care for living things and the earth?</a:t>
                      </a:r>
                    </a:p>
                    <a:p>
                      <a:pPr marL="171450" indent="-171450">
                        <a:lnSpc>
                          <a:spcPct val="115000"/>
                        </a:lnSpc>
                        <a:spcAft>
                          <a:spcPts val="0"/>
                        </a:spcAft>
                        <a:buFont typeface="Arial" panose="020B0604020202020204" pitchFamily="34" charset="0"/>
                        <a:buChar char="•"/>
                      </a:pPr>
                      <a:r>
                        <a:rPr lang="en-GB" sz="1000" b="0" i="0" u="none" strike="noStrike" kern="12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Caring for animal habitats </a:t>
                      </a:r>
                    </a:p>
                    <a:p>
                      <a:pPr marL="171450" indent="-171450">
                        <a:lnSpc>
                          <a:spcPct val="115000"/>
                        </a:lnSpc>
                        <a:spcAft>
                          <a:spcPts val="0"/>
                        </a:spcAft>
                        <a:buFont typeface="Arial" panose="020B0604020202020204" pitchFamily="34" charset="0"/>
                        <a:buChar char="•"/>
                      </a:pPr>
                      <a:r>
                        <a:rPr lang="en-GB" sz="1000" b="0" i="0" u="none" strike="noStrike" kern="12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Growing plants and looking after them</a:t>
                      </a:r>
                    </a:p>
                    <a:p>
                      <a:pPr marL="171450" indent="-171450">
                        <a:lnSpc>
                          <a:spcPct val="115000"/>
                        </a:lnSpc>
                        <a:spcAft>
                          <a:spcPts val="0"/>
                        </a:spcAft>
                        <a:buFont typeface="Arial" panose="020B0604020202020204" pitchFamily="34" charset="0"/>
                        <a:buChar char="•"/>
                      </a:pPr>
                      <a:r>
                        <a:rPr lang="en-GB" sz="1000" b="0" i="0" u="none" strike="noStrike" kern="12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Stories/songs about the environment – littering, recycling.</a:t>
                      </a:r>
                    </a:p>
                    <a:p>
                      <a:pPr marL="171450" indent="-171450">
                        <a:lnSpc>
                          <a:spcPct val="115000"/>
                        </a:lnSpc>
                        <a:spcAft>
                          <a:spcPts val="0"/>
                        </a:spcAft>
                        <a:buFont typeface="Arial" panose="020B0604020202020204" pitchFamily="34" charset="0"/>
                        <a:buChar char="•"/>
                      </a:pPr>
                      <a:r>
                        <a:rPr lang="en-GB" sz="1000" b="0" i="0" u="none" strike="noStrike" kern="1200" baseline="0">
                          <a:solidFill>
                            <a:schemeClr val="tx1"/>
                          </a:solidFill>
                          <a:effectLst/>
                          <a:latin typeface="Tahoma" panose="020B0604030504040204" pitchFamily="34" charset="0"/>
                          <a:ea typeface="Tahoma" panose="020B0604030504040204" pitchFamily="34" charset="0"/>
                          <a:cs typeface="Tahoma" panose="020B0604030504040204" pitchFamily="34" charset="0"/>
                        </a:rPr>
                        <a:t>How do we keep the sea and beaches clean?</a:t>
                      </a:r>
                      <a:endParaRPr lang="en-GB" sz="1000" b="0">
                        <a:effectLst/>
                        <a:latin typeface="Tahoma" panose="020B0604030504040204" pitchFamily="34" charset="0"/>
                        <a:ea typeface="Tahoma" panose="020B0604030504040204" pitchFamily="34" charset="0"/>
                        <a:cs typeface="Tahoma" panose="020B0604030504040204" pitchFamily="34" charset="0"/>
                      </a:endParaRPr>
                    </a:p>
                  </a:txBody>
                  <a:tcPr marL="51435" marR="51435" marT="0" marB="0">
                    <a:solidFill>
                      <a:schemeClr val="tx2">
                        <a:lumMod val="20000"/>
                        <a:lumOff val="80000"/>
                      </a:schemeClr>
                    </a:solidFill>
                  </a:tcPr>
                </a:tc>
                <a:extLst>
                  <a:ext uri="{0D108BD9-81ED-4DB2-BD59-A6C34878D82A}">
                    <a16:rowId xmlns:a16="http://schemas.microsoft.com/office/drawing/2014/main" val="1624297306"/>
                  </a:ext>
                </a:extLst>
              </a:tr>
            </a:tbl>
          </a:graphicData>
        </a:graphic>
      </p:graphicFrame>
    </p:spTree>
    <p:extLst>
      <p:ext uri="{BB962C8B-B14F-4D97-AF65-F5344CB8AC3E}">
        <p14:creationId xmlns:p14="http://schemas.microsoft.com/office/powerpoint/2010/main" val="2210622434"/>
      </p:ext>
    </p:extLst>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411288" y="246810"/>
            <a:ext cx="507551" cy="503507"/>
          </a:xfrm>
          <a:prstGeom prst="rect">
            <a:avLst/>
          </a:prstGeom>
        </p:spPr>
      </p:pic>
      <p:sp>
        <p:nvSpPr>
          <p:cNvPr id="6" name="TextBox 5"/>
          <p:cNvSpPr txBox="1"/>
          <p:nvPr/>
        </p:nvSpPr>
        <p:spPr>
          <a:xfrm>
            <a:off x="972845" y="122497"/>
            <a:ext cx="4428492" cy="507831"/>
          </a:xfrm>
          <a:prstGeom prst="rect">
            <a:avLst/>
          </a:prstGeom>
          <a:noFill/>
        </p:spPr>
        <p:txBody>
          <a:bodyPr wrap="square" rtlCol="0">
            <a:spAutoFit/>
          </a:bodyPr>
          <a:lstStyle/>
          <a:p>
            <a:pPr defTabSz="685800"/>
            <a:r>
              <a:rPr lang="en-GB" sz="2700" b="1">
                <a:solidFill>
                  <a:srgbClr val="002060"/>
                </a:solidFill>
                <a:latin typeface="Tahoma" panose="020B0604030504040204" pitchFamily="34" charset="0"/>
                <a:ea typeface="Tahoma" panose="020B0604030504040204" pitchFamily="34" charset="0"/>
                <a:cs typeface="Tahoma" panose="020B0604030504040204" pitchFamily="34" charset="0"/>
              </a:rPr>
              <a:t>RE Year 1</a:t>
            </a:r>
          </a:p>
        </p:txBody>
      </p:sp>
      <p:sp>
        <p:nvSpPr>
          <p:cNvPr id="4" name="Rectangle 1"/>
          <p:cNvSpPr>
            <a:spLocks noChangeArrowheads="1"/>
          </p:cNvSpPr>
          <p:nvPr/>
        </p:nvSpPr>
        <p:spPr bwMode="auto">
          <a:xfrm>
            <a:off x="1485901" y="2248705"/>
            <a:ext cx="138564"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fontAlgn="base">
              <a:spcBef>
                <a:spcPct val="0"/>
              </a:spcBef>
              <a:spcAft>
                <a:spcPct val="0"/>
              </a:spcAft>
            </a:pPr>
            <a:endParaRPr lang="en-US" altLang="en-US" sz="135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520982" y="114685"/>
            <a:ext cx="1211730" cy="300082"/>
          </a:xfrm>
          <a:prstGeom prst="rect">
            <a:avLst/>
          </a:prstGeom>
          <a:noFill/>
        </p:spPr>
        <p:txBody>
          <a:bodyPr wrap="square" rtlCol="0">
            <a:spAutoFit/>
          </a:bodyPr>
          <a:lstStyle/>
          <a:p>
            <a:pPr defTabSz="685800"/>
            <a:r>
              <a:rPr lang="en-GB" sz="1350" b="1">
                <a:solidFill>
                  <a:srgbClr val="1F497D"/>
                </a:solidFill>
                <a:latin typeface="Tahoma" panose="020B0604030504040204" pitchFamily="34" charset="0"/>
                <a:ea typeface="Tahoma" panose="020B0604030504040204" pitchFamily="34" charset="0"/>
                <a:cs typeface="Tahoma" panose="020B0604030504040204" pitchFamily="34" charset="0"/>
                <a:hlinkClick r:id="rId5" action="ppaction://hlinksldjump"/>
              </a:rPr>
              <a:t>Contents</a:t>
            </a:r>
            <a:endParaRPr lang="en-GB" sz="1350" b="1">
              <a:solidFill>
                <a:srgbClr val="1F497D"/>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7520983" y="415204"/>
            <a:ext cx="1354285" cy="276999"/>
          </a:xfrm>
          <a:prstGeom prst="rect">
            <a:avLst/>
          </a:prstGeom>
          <a:noFill/>
        </p:spPr>
        <p:txBody>
          <a:bodyPr wrap="square" rtlCol="0">
            <a:spAutoFit/>
          </a:bodyPr>
          <a:lstStyle/>
          <a:p>
            <a:pPr defTabSz="685800"/>
            <a:r>
              <a:rPr lang="en-GB" sz="1200" b="1">
                <a:solidFill>
                  <a:srgbClr val="1F497D"/>
                </a:solidFill>
                <a:latin typeface="Tahoma" panose="020B0604030504040204" pitchFamily="34" charset="0"/>
                <a:ea typeface="Tahoma" panose="020B0604030504040204" pitchFamily="34" charset="0"/>
                <a:cs typeface="Tahoma" panose="020B0604030504040204" pitchFamily="34" charset="0"/>
                <a:hlinkClick r:id="rId6" action="ppaction://hlinksldjump"/>
              </a:rPr>
              <a:t>RE Home</a:t>
            </a:r>
            <a:endParaRPr lang="en-GB" sz="1200" b="1">
              <a:solidFill>
                <a:srgbClr val="1F497D"/>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2" name="Table 1"/>
          <p:cNvGraphicFramePr>
            <a:graphicFrameLocks noGrp="1"/>
          </p:cNvGraphicFramePr>
          <p:nvPr>
            <p:extLst>
              <p:ext uri="{D42A27DB-BD31-4B8C-83A1-F6EECF244321}">
                <p14:modId xmlns:p14="http://schemas.microsoft.com/office/powerpoint/2010/main" val="1244100182"/>
              </p:ext>
            </p:extLst>
          </p:nvPr>
        </p:nvGraphicFramePr>
        <p:xfrm>
          <a:off x="215758" y="1178226"/>
          <a:ext cx="8659509" cy="5618480"/>
        </p:xfrm>
        <a:graphic>
          <a:graphicData uri="http://schemas.openxmlformats.org/drawingml/2006/table">
            <a:tbl>
              <a:tblPr firstRow="1" firstCol="1" bandRow="1">
                <a:tableStyleId>{5940675A-B579-460E-94D1-54222C63F5DA}</a:tableStyleId>
              </a:tblPr>
              <a:tblGrid>
                <a:gridCol w="2906960">
                  <a:extLst>
                    <a:ext uri="{9D8B030D-6E8A-4147-A177-3AD203B41FA5}">
                      <a16:colId xmlns:a16="http://schemas.microsoft.com/office/drawing/2014/main" val="20000"/>
                    </a:ext>
                  </a:extLst>
                </a:gridCol>
                <a:gridCol w="2866046">
                  <a:extLst>
                    <a:ext uri="{9D8B030D-6E8A-4147-A177-3AD203B41FA5}">
                      <a16:colId xmlns:a16="http://schemas.microsoft.com/office/drawing/2014/main" val="20001"/>
                    </a:ext>
                  </a:extLst>
                </a:gridCol>
                <a:gridCol w="2886503">
                  <a:extLst>
                    <a:ext uri="{9D8B030D-6E8A-4147-A177-3AD203B41FA5}">
                      <a16:colId xmlns:a16="http://schemas.microsoft.com/office/drawing/2014/main" val="20002"/>
                    </a:ext>
                  </a:extLst>
                </a:gridCol>
              </a:tblGrid>
              <a:tr h="3166526">
                <a:tc>
                  <a:txBody>
                    <a:bodyPr/>
                    <a:lstStyle/>
                    <a:p>
                      <a:pPr>
                        <a:lnSpc>
                          <a:spcPct val="115000"/>
                        </a:lnSpc>
                        <a:spcAft>
                          <a:spcPts val="0"/>
                        </a:spcAft>
                      </a:pPr>
                      <a:endParaRPr lang="en-GB" sz="700" b="1">
                        <a:effectLst/>
                        <a:latin typeface="Tahoma" panose="020B0604030504040204" pitchFamily="34" charset="0"/>
                        <a:ea typeface="Tahoma" panose="020B0604030504040204" pitchFamily="34" charset="0"/>
                        <a:cs typeface="Tahoma" panose="020B0604030504040204" pitchFamily="34" charset="0"/>
                      </a:endParaRPr>
                    </a:p>
                    <a:p>
                      <a:pPr>
                        <a:lnSpc>
                          <a:spcPct val="115000"/>
                        </a:lnSpc>
                        <a:spcAft>
                          <a:spcPts val="0"/>
                        </a:spcAft>
                      </a:pPr>
                      <a:r>
                        <a:rPr lang="en-GB" sz="700" b="1">
                          <a:effectLst/>
                          <a:latin typeface="Tahoma" panose="020B0604030504040204" pitchFamily="34" charset="0"/>
                          <a:ea typeface="Tahoma" panose="020B0604030504040204" pitchFamily="34" charset="0"/>
                          <a:cs typeface="Tahoma" panose="020B0604030504040204" pitchFamily="34" charset="0"/>
                        </a:rPr>
                        <a:t>Christian and Jewish Celebrations</a:t>
                      </a:r>
                      <a:r>
                        <a:rPr lang="en-GB" sz="700" b="1" baseline="0">
                          <a:effectLst/>
                          <a:latin typeface="Tahoma" panose="020B0604030504040204" pitchFamily="34" charset="0"/>
                          <a:ea typeface="Tahoma" panose="020B0604030504040204" pitchFamily="34" charset="0"/>
                          <a:cs typeface="Tahoma" panose="020B0604030504040204" pitchFamily="34" charset="0"/>
                        </a:rPr>
                        <a:t> and Festivals: </a:t>
                      </a:r>
                    </a:p>
                    <a:p>
                      <a:pPr>
                        <a:lnSpc>
                          <a:spcPct val="115000"/>
                        </a:lnSpc>
                        <a:spcAft>
                          <a:spcPts val="0"/>
                        </a:spcAft>
                      </a:pPr>
                      <a:r>
                        <a:rPr lang="en-GB" sz="700" b="1">
                          <a:effectLst/>
                          <a:latin typeface="Tahoma" panose="020B0604030504040204" pitchFamily="34" charset="0"/>
                          <a:ea typeface="Tahoma" panose="020B0604030504040204" pitchFamily="34" charset="0"/>
                          <a:cs typeface="Tahoma" panose="020B0604030504040204" pitchFamily="34" charset="0"/>
                        </a:rPr>
                        <a:t>Who celebrates what and why? </a:t>
                      </a:r>
                    </a:p>
                    <a:p>
                      <a:pPr>
                        <a:lnSpc>
                          <a:spcPct val="115000"/>
                        </a:lnSpc>
                        <a:spcAft>
                          <a:spcPts val="0"/>
                        </a:spcAft>
                      </a:pPr>
                      <a:endParaRPr lang="en-GB" sz="700" b="0">
                        <a:effectLst/>
                        <a:latin typeface="Tahoma" panose="020B0604030504040204" pitchFamily="34" charset="0"/>
                        <a:ea typeface="Tahoma" panose="020B0604030504040204" pitchFamily="34" charset="0"/>
                        <a:cs typeface="Tahoma" panose="020B0604030504040204" pitchFamily="34" charset="0"/>
                      </a:endParaRPr>
                    </a:p>
                    <a:p>
                      <a:pPr marL="0" marR="0" indent="0" algn="l" defTabSz="914400" rtl="0" eaLnBrk="1" fontAlgn="auto" latinLnBrk="0" hangingPunct="1">
                        <a:lnSpc>
                          <a:spcPct val="115000"/>
                        </a:lnSpc>
                        <a:spcBef>
                          <a:spcPts val="0"/>
                        </a:spcBef>
                        <a:spcAft>
                          <a:spcPts val="0"/>
                        </a:spcAft>
                        <a:buClrTx/>
                        <a:buSzTx/>
                        <a:buFontTx/>
                        <a:buNone/>
                        <a:tabLst/>
                        <a:defRPr/>
                      </a:pPr>
                      <a:r>
                        <a:rPr lang="en-GB" sz="700" b="0" i="1">
                          <a:effectLst/>
                          <a:latin typeface="Tahoma" panose="020B0604030504040204" pitchFamily="34" charset="0"/>
                          <a:ea typeface="Tahoma" panose="020B0604030504040204" pitchFamily="34" charset="0"/>
                          <a:cs typeface="Tahoma" panose="020B0604030504040204" pitchFamily="34" charset="0"/>
                        </a:rPr>
                        <a:t>Religious content will include: Various festivals in Christianity and Judaism; the celebrations, stories, artefacts, food. </a:t>
                      </a:r>
                    </a:p>
                    <a:p>
                      <a:pPr>
                        <a:lnSpc>
                          <a:spcPct val="115000"/>
                        </a:lnSpc>
                        <a:spcAft>
                          <a:spcPts val="0"/>
                        </a:spcAft>
                      </a:pPr>
                      <a:endParaRPr lang="en-GB" sz="700" b="0">
                        <a:effectLst/>
                        <a:latin typeface="Tahoma" panose="020B0604030504040204" pitchFamily="34" charset="0"/>
                        <a:ea typeface="Tahoma" panose="020B0604030504040204" pitchFamily="34" charset="0"/>
                        <a:cs typeface="Tahoma" panose="020B0604030504040204" pitchFamily="34" charset="0"/>
                      </a:endParaRPr>
                    </a:p>
                    <a:p>
                      <a:pPr>
                        <a:lnSpc>
                          <a:spcPct val="115000"/>
                        </a:lnSpc>
                        <a:spcAft>
                          <a:spcPts val="0"/>
                        </a:spcAft>
                      </a:pPr>
                      <a:r>
                        <a:rPr lang="en-GB" sz="700" b="0">
                          <a:effectLst/>
                          <a:latin typeface="Tahoma" panose="020B0604030504040204" pitchFamily="34" charset="0"/>
                          <a:ea typeface="Tahoma" panose="020B0604030504040204" pitchFamily="34" charset="0"/>
                          <a:cs typeface="Tahoma" panose="020B0604030504040204" pitchFamily="34" charset="0"/>
                        </a:rPr>
                        <a:t>• Explore stories and celebrations of, for example, Christmas, Easter, Hanukkah, Pesach.</a:t>
                      </a:r>
                      <a:r>
                        <a:rPr lang="en-GB" sz="700" b="0" baseline="0">
                          <a:effectLst/>
                          <a:latin typeface="Tahoma" panose="020B0604030504040204" pitchFamily="34" charset="0"/>
                          <a:ea typeface="Tahoma" panose="020B0604030504040204" pitchFamily="34" charset="0"/>
                          <a:cs typeface="Tahoma" panose="020B0604030504040204" pitchFamily="34" charset="0"/>
                        </a:rPr>
                        <a:t> </a:t>
                      </a:r>
                      <a:endParaRPr lang="en-GB" sz="700" b="0">
                        <a:effectLst/>
                        <a:latin typeface="Tahoma" panose="020B0604030504040204" pitchFamily="34" charset="0"/>
                        <a:ea typeface="Tahoma" panose="020B0604030504040204" pitchFamily="34" charset="0"/>
                        <a:cs typeface="Tahoma" panose="020B0604030504040204" pitchFamily="34" charset="0"/>
                      </a:endParaRPr>
                    </a:p>
                    <a:p>
                      <a:pPr>
                        <a:lnSpc>
                          <a:spcPct val="115000"/>
                        </a:lnSpc>
                        <a:spcAft>
                          <a:spcPts val="0"/>
                        </a:spcAft>
                      </a:pPr>
                      <a:r>
                        <a:rPr lang="en-GB" sz="700" b="0">
                          <a:effectLst/>
                          <a:latin typeface="Tahoma" panose="020B0604030504040204" pitchFamily="34" charset="0"/>
                          <a:ea typeface="Tahoma" panose="020B0604030504040204" pitchFamily="34" charset="0"/>
                          <a:cs typeface="Tahoma" panose="020B0604030504040204" pitchFamily="34" charset="0"/>
                        </a:rPr>
                        <a:t>• Find out about what the stories told at the festivals mean, e.g. through hearing stories, talking about ‘big days’, learning from festive food, enacting celebrations, learning from artefacts or welcoming visitors to talk about their festivals </a:t>
                      </a:r>
                    </a:p>
                    <a:p>
                      <a:pPr>
                        <a:lnSpc>
                          <a:spcPct val="115000"/>
                        </a:lnSpc>
                        <a:spcAft>
                          <a:spcPts val="0"/>
                        </a:spcAft>
                      </a:pPr>
                      <a:r>
                        <a:rPr lang="en-GB" sz="700" b="0">
                          <a:effectLst/>
                          <a:latin typeface="Tahoma" panose="020B0604030504040204" pitchFamily="34" charset="0"/>
                          <a:ea typeface="Tahoma" panose="020B0604030504040204" pitchFamily="34" charset="0"/>
                          <a:cs typeface="Tahoma" panose="020B0604030504040204" pitchFamily="34" charset="0"/>
                        </a:rPr>
                        <a:t>• Select examples of religious artefacts from Christianity and Judaism that interest them, raising lists of questions about them and finding out what they mean and how they are used in festivals and for example in prayer and worship at the synagogue and church </a:t>
                      </a:r>
                    </a:p>
                    <a:p>
                      <a:pPr>
                        <a:lnSpc>
                          <a:spcPct val="115000"/>
                        </a:lnSpc>
                        <a:spcAft>
                          <a:spcPts val="0"/>
                        </a:spcAft>
                      </a:pPr>
                      <a:r>
                        <a:rPr lang="en-GB" sz="700" b="0">
                          <a:effectLst/>
                          <a:latin typeface="Tahoma" panose="020B0604030504040204" pitchFamily="34" charset="0"/>
                          <a:ea typeface="Tahoma" panose="020B0604030504040204" pitchFamily="34" charset="0"/>
                          <a:cs typeface="Tahoma" panose="020B0604030504040204" pitchFamily="34" charset="0"/>
                        </a:rPr>
                        <a:t>• Find out about what different religions and world views do to celebrate the fruitfulness of the earth (e.g. in Harvest Festivals). Respond to questions about being generous and being thankful</a:t>
                      </a:r>
                    </a:p>
                    <a:p>
                      <a:pPr>
                        <a:lnSpc>
                          <a:spcPct val="115000"/>
                        </a:lnSpc>
                        <a:spcAft>
                          <a:spcPts val="0"/>
                        </a:spcAft>
                      </a:pPr>
                      <a:r>
                        <a:rPr lang="en-GB" sz="700" b="0">
                          <a:effectLst/>
                          <a:latin typeface="Tahoma" panose="020B0604030504040204" pitchFamily="34" charset="0"/>
                          <a:ea typeface="Tahoma" panose="020B0604030504040204" pitchFamily="34" charset="0"/>
                          <a:cs typeface="Tahoma" panose="020B0604030504040204" pitchFamily="34" charset="0"/>
                        </a:rPr>
                        <a:t>• Notice and talk about the fact that people come from different religions. How can we tell? How can we live together kindly when we are all so different? </a:t>
                      </a:r>
                    </a:p>
                  </a:txBody>
                  <a:tcPr marL="51435" marR="51435" marT="0" marB="0">
                    <a:solidFill>
                      <a:schemeClr val="accent1">
                        <a:lumMod val="40000"/>
                        <a:lumOff val="60000"/>
                      </a:schemeClr>
                    </a:solidFill>
                  </a:tcPr>
                </a:tc>
                <a:tc>
                  <a:txBody>
                    <a:bodyPr/>
                    <a:lstStyle/>
                    <a:p>
                      <a:pPr>
                        <a:lnSpc>
                          <a:spcPct val="115000"/>
                        </a:lnSpc>
                        <a:spcAft>
                          <a:spcPts val="0"/>
                        </a:spcAft>
                      </a:pPr>
                      <a:endParaRPr lang="en-GB" sz="700" b="1">
                        <a:effectLst/>
                        <a:latin typeface="Tahoma" panose="020B0604030504040204" pitchFamily="34" charset="0"/>
                        <a:ea typeface="Tahoma" panose="020B0604030504040204" pitchFamily="34" charset="0"/>
                        <a:cs typeface="Tahoma" panose="020B0604030504040204" pitchFamily="34" charset="0"/>
                      </a:endParaRPr>
                    </a:p>
                    <a:p>
                      <a:pPr>
                        <a:lnSpc>
                          <a:spcPct val="115000"/>
                        </a:lnSpc>
                        <a:spcAft>
                          <a:spcPts val="0"/>
                        </a:spcAft>
                      </a:pPr>
                      <a:r>
                        <a:rPr lang="en-GB" sz="700" b="1">
                          <a:effectLst/>
                          <a:latin typeface="Tahoma" panose="020B0604030504040204" pitchFamily="34" charset="0"/>
                          <a:ea typeface="Tahoma" panose="020B0604030504040204" pitchFamily="34" charset="0"/>
                          <a:cs typeface="Tahoma" panose="020B0604030504040204" pitchFamily="34" charset="0"/>
                        </a:rPr>
                        <a:t>Symbols </a:t>
                      </a:r>
                    </a:p>
                    <a:p>
                      <a:pPr>
                        <a:lnSpc>
                          <a:spcPct val="115000"/>
                        </a:lnSpc>
                        <a:spcAft>
                          <a:spcPts val="0"/>
                        </a:spcAft>
                      </a:pPr>
                      <a:r>
                        <a:rPr lang="en-GB" sz="700" b="1">
                          <a:effectLst/>
                          <a:latin typeface="Tahoma" panose="020B0604030504040204" pitchFamily="34" charset="0"/>
                          <a:ea typeface="Tahoma" panose="020B0604030504040204" pitchFamily="34" charset="0"/>
                          <a:cs typeface="Tahoma" panose="020B0604030504040204" pitchFamily="34" charset="0"/>
                        </a:rPr>
                        <a:t>In what ways are churches important to believers?</a:t>
                      </a:r>
                    </a:p>
                    <a:p>
                      <a:pPr>
                        <a:lnSpc>
                          <a:spcPct val="115000"/>
                        </a:lnSpc>
                        <a:spcAft>
                          <a:spcPts val="0"/>
                        </a:spcAft>
                      </a:pPr>
                      <a:endParaRPr lang="en-GB" sz="700" b="0">
                        <a:effectLst/>
                        <a:latin typeface="Tahoma" panose="020B0604030504040204" pitchFamily="34" charset="0"/>
                        <a:ea typeface="Tahoma" panose="020B0604030504040204" pitchFamily="34" charset="0"/>
                        <a:cs typeface="Tahoma" panose="020B0604030504040204" pitchFamily="34" charset="0"/>
                      </a:endParaRPr>
                    </a:p>
                    <a:p>
                      <a:pPr>
                        <a:lnSpc>
                          <a:spcPct val="115000"/>
                        </a:lnSpc>
                        <a:spcAft>
                          <a:spcPts val="0"/>
                        </a:spcAft>
                      </a:pPr>
                      <a:r>
                        <a:rPr lang="en-GB" sz="700" b="0" i="1">
                          <a:effectLst/>
                          <a:latin typeface="Tahoma" panose="020B0604030504040204" pitchFamily="34" charset="0"/>
                          <a:ea typeface="Tahoma" panose="020B0604030504040204" pitchFamily="34" charset="0"/>
                          <a:cs typeface="Tahoma" panose="020B0604030504040204" pitchFamily="34" charset="0"/>
                        </a:rPr>
                        <a:t>Religious content will include: Visiting places of worship – the church, including their symbols, artefacts, things that happen there and special events e.g. weddings</a:t>
                      </a:r>
                    </a:p>
                    <a:p>
                      <a:pPr>
                        <a:lnSpc>
                          <a:spcPct val="115000"/>
                        </a:lnSpc>
                        <a:spcAft>
                          <a:spcPts val="0"/>
                        </a:spcAft>
                      </a:pPr>
                      <a:endParaRPr lang="en-GB" sz="700" b="0">
                        <a:effectLst/>
                        <a:latin typeface="Tahoma" panose="020B0604030504040204" pitchFamily="34" charset="0"/>
                        <a:ea typeface="Tahoma" panose="020B0604030504040204" pitchFamily="34" charset="0"/>
                        <a:cs typeface="Tahoma" panose="020B0604030504040204" pitchFamily="34" charset="0"/>
                      </a:endParaRPr>
                    </a:p>
                    <a:p>
                      <a:pPr>
                        <a:lnSpc>
                          <a:spcPct val="115000"/>
                        </a:lnSpc>
                        <a:spcAft>
                          <a:spcPts val="0"/>
                        </a:spcAft>
                      </a:pPr>
                      <a:r>
                        <a:rPr lang="en-GB" sz="700" b="0">
                          <a:effectLst/>
                          <a:latin typeface="Tahoma" panose="020B0604030504040204" pitchFamily="34" charset="0"/>
                          <a:ea typeface="Tahoma" panose="020B0604030504040204" pitchFamily="34" charset="0"/>
                          <a:cs typeface="Tahoma" panose="020B0604030504040204" pitchFamily="34" charset="0"/>
                        </a:rPr>
                        <a:t>• Learn from visiting a church</a:t>
                      </a:r>
                    </a:p>
                    <a:p>
                      <a:pPr>
                        <a:lnSpc>
                          <a:spcPct val="115000"/>
                        </a:lnSpc>
                        <a:spcAft>
                          <a:spcPts val="0"/>
                        </a:spcAft>
                      </a:pPr>
                      <a:r>
                        <a:rPr lang="en-GB" sz="700" b="0">
                          <a:effectLst/>
                          <a:latin typeface="Tahoma" panose="020B0604030504040204" pitchFamily="34" charset="0"/>
                          <a:ea typeface="Tahoma" panose="020B0604030504040204" pitchFamily="34" charset="0"/>
                          <a:cs typeface="Tahoma" panose="020B0604030504040204" pitchFamily="34" charset="0"/>
                        </a:rPr>
                        <a:t>• Recount a visit to a local church using digital photographs. </a:t>
                      </a:r>
                    </a:p>
                    <a:p>
                      <a:pPr>
                        <a:lnSpc>
                          <a:spcPct val="115000"/>
                        </a:lnSpc>
                        <a:spcAft>
                          <a:spcPts val="0"/>
                        </a:spcAft>
                      </a:pPr>
                      <a:r>
                        <a:rPr lang="en-GB" sz="700" b="0">
                          <a:effectLst/>
                          <a:latin typeface="Tahoma" panose="020B0604030504040204" pitchFamily="34" charset="0"/>
                          <a:ea typeface="Tahoma" panose="020B0604030504040204" pitchFamily="34" charset="0"/>
                          <a:cs typeface="Tahoma" panose="020B0604030504040204" pitchFamily="34" charset="0"/>
                        </a:rPr>
                        <a:t>• Find out about the symbols and artefacts that they saw there and suggest meanings for them</a:t>
                      </a:r>
                    </a:p>
                    <a:p>
                      <a:pPr>
                        <a:lnSpc>
                          <a:spcPct val="115000"/>
                        </a:lnSpc>
                        <a:spcAft>
                          <a:spcPts val="0"/>
                        </a:spcAft>
                      </a:pPr>
                      <a:r>
                        <a:rPr lang="en-GB" sz="700" b="0">
                          <a:effectLst/>
                          <a:latin typeface="Tahoma" panose="020B0604030504040204" pitchFamily="34" charset="0"/>
                          <a:ea typeface="Tahoma" panose="020B0604030504040204" pitchFamily="34" charset="0"/>
                          <a:cs typeface="Tahoma" panose="020B0604030504040204" pitchFamily="34" charset="0"/>
                        </a:rPr>
                        <a:t>• Learn about what happens at a church and a compare to a synagogue, including special events such as weddings </a:t>
                      </a:r>
                    </a:p>
                    <a:p>
                      <a:pPr>
                        <a:lnSpc>
                          <a:spcPct val="115000"/>
                        </a:lnSpc>
                        <a:spcAft>
                          <a:spcPts val="0"/>
                        </a:spcAft>
                      </a:pPr>
                      <a:r>
                        <a:rPr lang="en-GB" sz="700" b="0">
                          <a:effectLst/>
                          <a:latin typeface="Tahoma" panose="020B0604030504040204" pitchFamily="34" charset="0"/>
                          <a:ea typeface="Tahoma" panose="020B0604030504040204" pitchFamily="34" charset="0"/>
                          <a:cs typeface="Tahoma" panose="020B0604030504040204" pitchFamily="34" charset="0"/>
                        </a:rPr>
                        <a:t>• Discuss reasons why some people go to synagogues or churches often, but other people never go to holy buildings</a:t>
                      </a:r>
                    </a:p>
                    <a:p>
                      <a:pPr>
                        <a:lnSpc>
                          <a:spcPct val="115000"/>
                        </a:lnSpc>
                        <a:spcAft>
                          <a:spcPts val="0"/>
                        </a:spcAft>
                      </a:pPr>
                      <a:r>
                        <a:rPr lang="en-GB" sz="700" b="0">
                          <a:effectLst/>
                          <a:latin typeface="Tahoma" panose="020B0604030504040204" pitchFamily="34" charset="0"/>
                          <a:ea typeface="Tahoma" panose="020B0604030504040204" pitchFamily="34" charset="0"/>
                          <a:cs typeface="Tahoma" panose="020B0604030504040204" pitchFamily="34" charset="0"/>
                        </a:rPr>
                        <a:t>• Find out about the symbols of the two different communities, looking for similarities between the ways they use common symbols such as light, water</a:t>
                      </a:r>
                    </a:p>
                    <a:p>
                      <a:pPr>
                        <a:lnSpc>
                          <a:spcPct val="115000"/>
                        </a:lnSpc>
                        <a:spcAft>
                          <a:spcPts val="0"/>
                        </a:spcAft>
                      </a:pPr>
                      <a:r>
                        <a:rPr lang="en-GB" sz="700" b="0">
                          <a:effectLst/>
                          <a:latin typeface="Tahoma" panose="020B0604030504040204" pitchFamily="34" charset="0"/>
                          <a:ea typeface="Tahoma" panose="020B0604030504040204" pitchFamily="34" charset="0"/>
                          <a:cs typeface="Tahoma" panose="020B0604030504040204" pitchFamily="34" charset="0"/>
                        </a:rPr>
                        <a:t>• Sort and order religious items, saying which items are connected to a particular religion and which are connected to more than one religion. Good examples from Judaism might include Jewish artefacts - Torah, </a:t>
                      </a:r>
                      <a:r>
                        <a:rPr lang="en-GB" sz="700" b="0" err="1">
                          <a:effectLst/>
                          <a:latin typeface="Tahoma" panose="020B0604030504040204" pitchFamily="34" charset="0"/>
                          <a:ea typeface="Tahoma" panose="020B0604030504040204" pitchFamily="34" charset="0"/>
                          <a:cs typeface="Tahoma" panose="020B0604030504040204" pitchFamily="34" charset="0"/>
                        </a:rPr>
                        <a:t>yad</a:t>
                      </a:r>
                      <a:r>
                        <a:rPr lang="en-GB" sz="700" b="0">
                          <a:effectLst/>
                          <a:latin typeface="Tahoma" panose="020B0604030504040204" pitchFamily="34" charset="0"/>
                          <a:ea typeface="Tahoma" panose="020B0604030504040204" pitchFamily="34" charset="0"/>
                          <a:cs typeface="Tahoma" panose="020B0604030504040204" pitchFamily="34" charset="0"/>
                        </a:rPr>
                        <a:t>, head covering (</a:t>
                      </a:r>
                      <a:r>
                        <a:rPr lang="en-GB" sz="700" b="0" err="1">
                          <a:effectLst/>
                          <a:latin typeface="Tahoma" panose="020B0604030504040204" pitchFamily="34" charset="0"/>
                          <a:ea typeface="Tahoma" panose="020B0604030504040204" pitchFamily="34" charset="0"/>
                          <a:cs typeface="Tahoma" panose="020B0604030504040204" pitchFamily="34" charset="0"/>
                        </a:rPr>
                        <a:t>Kippah</a:t>
                      </a:r>
                      <a:r>
                        <a:rPr lang="en-GB" sz="700" b="0">
                          <a:effectLst/>
                          <a:latin typeface="Tahoma" panose="020B0604030504040204" pitchFamily="34" charset="0"/>
                          <a:ea typeface="Tahoma" panose="020B0604030504040204" pitchFamily="34" charset="0"/>
                          <a:cs typeface="Tahoma" panose="020B0604030504040204" pitchFamily="34" charset="0"/>
                        </a:rPr>
                        <a:t>), </a:t>
                      </a:r>
                      <a:r>
                        <a:rPr lang="en-GB" sz="700" b="0" err="1">
                          <a:effectLst/>
                          <a:latin typeface="Tahoma" panose="020B0604030504040204" pitchFamily="34" charset="0"/>
                          <a:ea typeface="Tahoma" panose="020B0604030504040204" pitchFamily="34" charset="0"/>
                          <a:cs typeface="Tahoma" panose="020B0604030504040204" pitchFamily="34" charset="0"/>
                        </a:rPr>
                        <a:t>Hanukiah</a:t>
                      </a:r>
                      <a:r>
                        <a:rPr lang="en-GB" sz="700" b="0">
                          <a:effectLst/>
                          <a:latin typeface="Tahoma" panose="020B0604030504040204" pitchFamily="34" charset="0"/>
                          <a:ea typeface="Tahoma" panose="020B0604030504040204" pitchFamily="34" charset="0"/>
                          <a:cs typeface="Tahoma" panose="020B0604030504040204" pitchFamily="34" charset="0"/>
                        </a:rPr>
                        <a:t>, Challah bread, mezuzah, a prayer shawl (tallit) and photographs taken</a:t>
                      </a:r>
                      <a:r>
                        <a:rPr lang="en-GB" sz="700" b="0" baseline="0">
                          <a:effectLst/>
                          <a:latin typeface="Tahoma" panose="020B0604030504040204" pitchFamily="34" charset="0"/>
                          <a:ea typeface="Tahoma" panose="020B0604030504040204" pitchFamily="34" charset="0"/>
                          <a:cs typeface="Tahoma" panose="020B0604030504040204" pitchFamily="34" charset="0"/>
                        </a:rPr>
                        <a:t> at the</a:t>
                      </a:r>
                      <a:r>
                        <a:rPr lang="en-GB" sz="700" b="0">
                          <a:effectLst/>
                          <a:latin typeface="Tahoma" panose="020B0604030504040204" pitchFamily="34" charset="0"/>
                          <a:ea typeface="Tahoma" panose="020B0604030504040204" pitchFamily="34" charset="0"/>
                          <a:cs typeface="Tahoma" panose="020B0604030504040204" pitchFamily="34" charset="0"/>
                        </a:rPr>
                        <a:t> synagogue.</a:t>
                      </a:r>
                    </a:p>
                  </a:txBody>
                  <a:tcPr marL="51435" marR="51435" marT="0" marB="0">
                    <a:solidFill>
                      <a:schemeClr val="accent1">
                        <a:lumMod val="40000"/>
                        <a:lumOff val="60000"/>
                      </a:schemeClr>
                    </a:solidFill>
                  </a:tcPr>
                </a:tc>
                <a:tc>
                  <a:txBody>
                    <a:bodyPr/>
                    <a:lstStyle/>
                    <a:p>
                      <a:pPr>
                        <a:lnSpc>
                          <a:spcPct val="115000"/>
                        </a:lnSpc>
                        <a:spcAft>
                          <a:spcPts val="0"/>
                        </a:spcAft>
                      </a:pPr>
                      <a:r>
                        <a:rPr lang="en-GB" sz="700" b="1">
                          <a:effectLst/>
                          <a:latin typeface="Tahoma" panose="020B0604030504040204" pitchFamily="34" charset="0"/>
                          <a:ea typeface="Tahoma" panose="020B0604030504040204" pitchFamily="34" charset="0"/>
                          <a:cs typeface="Tahoma" panose="020B0604030504040204" pitchFamily="34" charset="0"/>
                        </a:rPr>
                        <a:t>Stories of Jesus: </a:t>
                      </a:r>
                    </a:p>
                    <a:p>
                      <a:pPr>
                        <a:lnSpc>
                          <a:spcPct val="115000"/>
                        </a:lnSpc>
                        <a:spcAft>
                          <a:spcPts val="0"/>
                        </a:spcAft>
                      </a:pPr>
                      <a:r>
                        <a:rPr lang="en-GB" sz="700" b="1">
                          <a:effectLst/>
                          <a:latin typeface="Tahoma" panose="020B0604030504040204" pitchFamily="34" charset="0"/>
                          <a:ea typeface="Tahoma" panose="020B0604030504040204" pitchFamily="34" charset="0"/>
                          <a:cs typeface="Tahoma" panose="020B0604030504040204" pitchFamily="34" charset="0"/>
                        </a:rPr>
                        <a:t>What can we learn from them? How do religious stories make a difference to people’s lives? </a:t>
                      </a:r>
                    </a:p>
                    <a:p>
                      <a:pPr>
                        <a:lnSpc>
                          <a:spcPct val="115000"/>
                        </a:lnSpc>
                        <a:spcAft>
                          <a:spcPts val="0"/>
                        </a:spcAft>
                      </a:pPr>
                      <a:r>
                        <a:rPr lang="en-GB" sz="700" i="1">
                          <a:effectLst/>
                          <a:latin typeface="Tahoma" panose="020B0604030504040204" pitchFamily="34" charset="0"/>
                          <a:ea typeface="Tahoma" panose="020B0604030504040204" pitchFamily="34" charset="0"/>
                          <a:cs typeface="Tahoma" panose="020B0604030504040204" pitchFamily="34" charset="0"/>
                        </a:rPr>
                        <a:t>Religious content will include: Stories Jesus told – parables. Stories about Jesus that include the miracles of healing and power over earthly things e.g. storms, food </a:t>
                      </a:r>
                      <a:r>
                        <a:rPr lang="en-GB" sz="700" i="1" err="1">
                          <a:effectLst/>
                          <a:latin typeface="Tahoma" panose="020B0604030504040204" pitchFamily="34" charset="0"/>
                          <a:ea typeface="Tahoma" panose="020B0604030504040204" pitchFamily="34" charset="0"/>
                          <a:cs typeface="Tahoma" panose="020B0604030504040204" pitchFamily="34" charset="0"/>
                        </a:rPr>
                        <a:t>etc</a:t>
                      </a:r>
                      <a:endParaRPr lang="en-GB" sz="700" i="1">
                        <a:effectLst/>
                        <a:latin typeface="Tahoma" panose="020B0604030504040204" pitchFamily="34" charset="0"/>
                        <a:ea typeface="Tahoma" panose="020B0604030504040204" pitchFamily="34" charset="0"/>
                        <a:cs typeface="Tahoma" panose="020B0604030504040204" pitchFamily="34" charset="0"/>
                      </a:endParaRPr>
                    </a:p>
                    <a:p>
                      <a:pPr>
                        <a:lnSpc>
                          <a:spcPct val="115000"/>
                        </a:lnSpc>
                        <a:spcAft>
                          <a:spcPts val="0"/>
                        </a:spcAft>
                      </a:pPr>
                      <a:endParaRPr lang="en-GB" sz="700">
                        <a:effectLst/>
                        <a:latin typeface="Tahoma" panose="020B0604030504040204" pitchFamily="34" charset="0"/>
                        <a:ea typeface="Tahoma" panose="020B0604030504040204" pitchFamily="34" charset="0"/>
                        <a:cs typeface="Tahoma" panose="020B0604030504040204" pitchFamily="34" charset="0"/>
                      </a:endParaRPr>
                    </a:p>
                    <a:p>
                      <a:pPr>
                        <a:lnSpc>
                          <a:spcPct val="115000"/>
                        </a:lnSpc>
                        <a:spcAft>
                          <a:spcPts val="0"/>
                        </a:spcAft>
                      </a:pPr>
                      <a:r>
                        <a:rPr lang="en-GB" sz="700">
                          <a:effectLst/>
                          <a:latin typeface="Tahoma" panose="020B0604030504040204" pitchFamily="34" charset="0"/>
                          <a:ea typeface="Tahoma" panose="020B0604030504040204" pitchFamily="34" charset="0"/>
                          <a:cs typeface="Tahoma" panose="020B0604030504040204" pitchFamily="34" charset="0"/>
                        </a:rPr>
                        <a:t>• Retell (for example through drama or in pictures), different stories about Jesus, considering what they mean. These should include stories Jesus told and stories about His miracles. Good examples: The Lost Coin, Jesus and the Ten Lepers. Compare the stories and think about what Christians today learn from the stories.</a:t>
                      </a:r>
                    </a:p>
                    <a:p>
                      <a:pPr>
                        <a:lnSpc>
                          <a:spcPct val="115000"/>
                        </a:lnSpc>
                        <a:spcAft>
                          <a:spcPts val="0"/>
                        </a:spcAft>
                      </a:pPr>
                      <a:r>
                        <a:rPr lang="en-GB" sz="700">
                          <a:effectLst/>
                          <a:latin typeface="Tahoma" panose="020B0604030504040204" pitchFamily="34" charset="0"/>
                          <a:ea typeface="Tahoma" panose="020B0604030504040204" pitchFamily="34" charset="0"/>
                          <a:cs typeface="Tahoma" panose="020B0604030504040204" pitchFamily="34" charset="0"/>
                        </a:rPr>
                        <a:t>• Respond to the parables Jesus told, for example, such as the Lost Sheep, considering and talking about what they mean. Recognise Christianity as the religion from which the stories come </a:t>
                      </a:r>
                    </a:p>
                    <a:p>
                      <a:pPr>
                        <a:lnSpc>
                          <a:spcPct val="115000"/>
                        </a:lnSpc>
                        <a:spcAft>
                          <a:spcPts val="0"/>
                        </a:spcAft>
                      </a:pPr>
                      <a:r>
                        <a:rPr lang="en-GB" sz="700">
                          <a:effectLst/>
                          <a:latin typeface="Tahoma" panose="020B0604030504040204" pitchFamily="34" charset="0"/>
                          <a:ea typeface="Tahoma" panose="020B0604030504040204" pitchFamily="34" charset="0"/>
                          <a:cs typeface="Tahoma" panose="020B0604030504040204" pitchFamily="34" charset="0"/>
                        </a:rPr>
                        <a:t>• Retell stories about Jesus, such as the miracle story of the healing of a blind person. Identify and talk about the values which different characters in the stories showed, and recognise Christianity as the religion from which the stories come </a:t>
                      </a:r>
                    </a:p>
                    <a:p>
                      <a:pPr>
                        <a:lnSpc>
                          <a:spcPct val="115000"/>
                        </a:lnSpc>
                        <a:spcAft>
                          <a:spcPts val="0"/>
                        </a:spcAft>
                      </a:pPr>
                      <a:r>
                        <a:rPr lang="en-GB" sz="700">
                          <a:effectLst/>
                          <a:latin typeface="Tahoma" panose="020B0604030504040204" pitchFamily="34" charset="0"/>
                          <a:ea typeface="Tahoma" panose="020B0604030504040204" pitchFamily="34" charset="0"/>
                          <a:cs typeface="Tahoma" panose="020B0604030504040204" pitchFamily="34" charset="0"/>
                        </a:rPr>
                        <a:t>• Respond to stories about Jesus, talking about thankfulness as a result of miracles</a:t>
                      </a:r>
                    </a:p>
                    <a:p>
                      <a:pPr>
                        <a:lnSpc>
                          <a:spcPct val="115000"/>
                        </a:lnSpc>
                        <a:spcAft>
                          <a:spcPts val="0"/>
                        </a:spcAft>
                      </a:pPr>
                      <a:r>
                        <a:rPr lang="en-GB" sz="700">
                          <a:effectLst/>
                          <a:latin typeface="Tahoma" panose="020B0604030504040204" pitchFamily="34" charset="0"/>
                          <a:ea typeface="Tahoma" panose="020B0604030504040204" pitchFamily="34" charset="0"/>
                          <a:cs typeface="Tahoma" panose="020B0604030504040204" pitchFamily="34" charset="0"/>
                        </a:rPr>
                        <a:t>• Ask and answer ‘who’, ‘where’, ‘how’, ‘what’ ‘why’ questions about religious stories</a:t>
                      </a:r>
                    </a:p>
                    <a:p>
                      <a:pPr>
                        <a:lnSpc>
                          <a:spcPct val="115000"/>
                        </a:lnSpc>
                        <a:spcAft>
                          <a:spcPts val="0"/>
                        </a:spcAft>
                      </a:pPr>
                      <a:r>
                        <a:rPr lang="en-GB" sz="700">
                          <a:effectLst/>
                          <a:latin typeface="Tahoma" panose="020B0604030504040204" pitchFamily="34" charset="0"/>
                          <a:ea typeface="Tahoma" panose="020B0604030504040204" pitchFamily="34" charset="0"/>
                          <a:cs typeface="Tahoma" panose="020B0604030504040204" pitchFamily="34" charset="0"/>
                        </a:rPr>
                        <a:t>• Think about and respond to ‘big philosophical questions’ in a classroom enquiry using, for example, a story from the New Testament. </a:t>
                      </a:r>
                    </a:p>
                  </a:txBody>
                  <a:tcPr marL="51435" marR="51435" marT="0" marB="0">
                    <a:solidFill>
                      <a:schemeClr val="accent1">
                        <a:lumMod val="40000"/>
                        <a:lumOff val="60000"/>
                      </a:schemeClr>
                    </a:solidFill>
                  </a:tcPr>
                </a:tc>
                <a:extLst>
                  <a:ext uri="{0D108BD9-81ED-4DB2-BD59-A6C34878D82A}">
                    <a16:rowId xmlns:a16="http://schemas.microsoft.com/office/drawing/2014/main" val="10000"/>
                  </a:ext>
                </a:extLst>
              </a:tr>
              <a:tr h="2390751">
                <a:tc>
                  <a:txBody>
                    <a:bodyPr/>
                    <a:lstStyle/>
                    <a:p>
                      <a:pPr>
                        <a:lnSpc>
                          <a:spcPct val="115000"/>
                        </a:lnSpc>
                        <a:spcAft>
                          <a:spcPts val="0"/>
                        </a:spcAft>
                      </a:pPr>
                      <a:r>
                        <a:rPr lang="en-GB" sz="700" b="1">
                          <a:effectLst/>
                          <a:latin typeface="Tahoma" panose="020B0604030504040204" pitchFamily="34" charset="0"/>
                          <a:ea typeface="Tahoma" panose="020B0604030504040204" pitchFamily="34" charset="0"/>
                          <a:cs typeface="Tahoma" panose="020B0604030504040204" pitchFamily="34" charset="0"/>
                        </a:rPr>
                        <a:t>Myself and Caring for Others:</a:t>
                      </a:r>
                    </a:p>
                    <a:p>
                      <a:pPr>
                        <a:lnSpc>
                          <a:spcPct val="115000"/>
                        </a:lnSpc>
                        <a:spcAft>
                          <a:spcPts val="0"/>
                        </a:spcAft>
                      </a:pPr>
                      <a:r>
                        <a:rPr lang="en-GB" sz="700" b="1">
                          <a:effectLst/>
                          <a:latin typeface="Tahoma" panose="020B0604030504040204" pitchFamily="34" charset="0"/>
                          <a:ea typeface="Tahoma" panose="020B0604030504040204" pitchFamily="34" charset="0"/>
                          <a:cs typeface="Tahoma" panose="020B0604030504040204" pitchFamily="34" charset="0"/>
                        </a:rPr>
                        <a:t>How do we show we care for others? Why does it matter?</a:t>
                      </a:r>
                    </a:p>
                    <a:p>
                      <a:pPr>
                        <a:lnSpc>
                          <a:spcPct val="115000"/>
                        </a:lnSpc>
                        <a:spcAft>
                          <a:spcPts val="0"/>
                        </a:spcAft>
                      </a:pPr>
                      <a:r>
                        <a:rPr lang="en-GB" sz="700" i="1">
                          <a:effectLst/>
                          <a:latin typeface="Tahoma" panose="020B0604030504040204" pitchFamily="34" charset="0"/>
                          <a:ea typeface="Tahoma" panose="020B0604030504040204" pitchFamily="34" charset="0"/>
                          <a:cs typeface="Tahoma" panose="020B0604030504040204" pitchFamily="34" charset="0"/>
                        </a:rPr>
                        <a:t>Religious content will include: My uniqueness as a person in a family and community, caring for others and exploring characteristics such as goodness, kindness</a:t>
                      </a:r>
                    </a:p>
                    <a:p>
                      <a:pPr>
                        <a:lnSpc>
                          <a:spcPct val="115000"/>
                        </a:lnSpc>
                        <a:spcAft>
                          <a:spcPts val="0"/>
                        </a:spcAft>
                      </a:pPr>
                      <a:endParaRPr lang="en-GB" sz="700" i="1">
                        <a:effectLst/>
                        <a:latin typeface="Tahoma" panose="020B0604030504040204" pitchFamily="34" charset="0"/>
                        <a:ea typeface="Tahoma" panose="020B0604030504040204" pitchFamily="34" charset="0"/>
                        <a:cs typeface="Tahoma" panose="020B0604030504040204" pitchFamily="34" charset="0"/>
                      </a:endParaRPr>
                    </a:p>
                    <a:p>
                      <a:pPr>
                        <a:lnSpc>
                          <a:spcPct val="115000"/>
                        </a:lnSpc>
                        <a:spcAft>
                          <a:spcPts val="0"/>
                        </a:spcAft>
                      </a:pPr>
                      <a:r>
                        <a:rPr lang="en-GB" sz="700" i="0">
                          <a:effectLst/>
                          <a:latin typeface="Tahoma" panose="020B0604030504040204" pitchFamily="34" charset="0"/>
                          <a:ea typeface="Tahoma" panose="020B0604030504040204" pitchFamily="34" charset="0"/>
                          <a:cs typeface="Tahoma" panose="020B0604030504040204" pitchFamily="34" charset="0"/>
                        </a:rPr>
                        <a:t>• Hear three moral stories, for example from Christians, Jewish people and humanists. Think and talk about whether they are saying the same things about how we should behave</a:t>
                      </a:r>
                    </a:p>
                    <a:p>
                      <a:pPr>
                        <a:lnSpc>
                          <a:spcPct val="115000"/>
                        </a:lnSpc>
                        <a:spcAft>
                          <a:spcPts val="0"/>
                        </a:spcAft>
                      </a:pPr>
                      <a:r>
                        <a:rPr lang="en-GB" sz="700" i="0">
                          <a:effectLst/>
                          <a:latin typeface="Tahoma" panose="020B0604030504040204" pitchFamily="34" charset="0"/>
                          <a:ea typeface="Tahoma" panose="020B0604030504040204" pitchFamily="34" charset="0"/>
                          <a:cs typeface="Tahoma" panose="020B0604030504040204" pitchFamily="34" charset="0"/>
                        </a:rPr>
                        <a:t>• Express creatively (e.g. in art, poetry or drama) their own ideas about the questions: Who am I? Where do I belong? Who cares for me? Who do I care for? How does it show?</a:t>
                      </a:r>
                    </a:p>
                    <a:p>
                      <a:pPr>
                        <a:lnSpc>
                          <a:spcPct val="115000"/>
                        </a:lnSpc>
                        <a:spcAft>
                          <a:spcPts val="0"/>
                        </a:spcAft>
                      </a:pPr>
                      <a:r>
                        <a:rPr lang="en-GB" sz="700" i="0">
                          <a:effectLst/>
                          <a:latin typeface="Tahoma" panose="020B0604030504040204" pitchFamily="34" charset="0"/>
                          <a:ea typeface="Tahoma" panose="020B0604030504040204" pitchFamily="34" charset="0"/>
                          <a:cs typeface="Tahoma" panose="020B0604030504040204" pitchFamily="34" charset="0"/>
                        </a:rPr>
                        <a:t>• Notice and talk about the fact that people come from different religions. How can we tell? How can we live together kindly when we are all so different?; </a:t>
                      </a:r>
                    </a:p>
                    <a:p>
                      <a:pPr>
                        <a:lnSpc>
                          <a:spcPct val="115000"/>
                        </a:lnSpc>
                        <a:spcAft>
                          <a:spcPts val="0"/>
                        </a:spcAft>
                      </a:pPr>
                      <a:r>
                        <a:rPr lang="en-GB" sz="700" i="0">
                          <a:effectLst/>
                          <a:latin typeface="Tahoma" panose="020B0604030504040204" pitchFamily="34" charset="0"/>
                          <a:ea typeface="Tahoma" panose="020B0604030504040204" pitchFamily="34" charset="0"/>
                          <a:cs typeface="Tahoma" panose="020B0604030504040204" pitchFamily="34" charset="0"/>
                        </a:rPr>
                        <a:t>• Ask questions about goodness and say what happens when people are cheerful, honest, kind, thankful, fair or generous, and what happens when people are unkind, ungrateful, untruthful, unfair or mean</a:t>
                      </a:r>
                    </a:p>
                  </a:txBody>
                  <a:tcPr marL="51435" marR="51435" marT="0" marB="0">
                    <a:solidFill>
                      <a:schemeClr val="tx2">
                        <a:lumMod val="20000"/>
                        <a:lumOff val="80000"/>
                      </a:schemeClr>
                    </a:solidFill>
                  </a:tcPr>
                </a:tc>
                <a:tc>
                  <a:txBody>
                    <a:bodyPr/>
                    <a:lstStyle/>
                    <a:p>
                      <a:pPr>
                        <a:lnSpc>
                          <a:spcPct val="115000"/>
                        </a:lnSpc>
                        <a:spcAft>
                          <a:spcPts val="0"/>
                        </a:spcAft>
                      </a:pPr>
                      <a:endParaRPr lang="en-GB" sz="700" b="1">
                        <a:effectLst/>
                        <a:latin typeface="Tahoma" panose="020B0604030504040204" pitchFamily="34" charset="0"/>
                        <a:ea typeface="Tahoma" panose="020B0604030504040204" pitchFamily="34" charset="0"/>
                        <a:cs typeface="Tahoma" panose="020B0604030504040204" pitchFamily="34" charset="0"/>
                      </a:endParaRPr>
                    </a:p>
                    <a:p>
                      <a:pPr>
                        <a:lnSpc>
                          <a:spcPct val="115000"/>
                        </a:lnSpc>
                        <a:spcAft>
                          <a:spcPts val="0"/>
                        </a:spcAft>
                      </a:pPr>
                      <a:r>
                        <a:rPr lang="en-GB" sz="700" b="1">
                          <a:effectLst/>
                          <a:latin typeface="Tahoma" panose="020B0604030504040204" pitchFamily="34" charset="0"/>
                          <a:ea typeface="Tahoma" panose="020B0604030504040204" pitchFamily="34" charset="0"/>
                          <a:cs typeface="Tahoma" panose="020B0604030504040204" pitchFamily="34" charset="0"/>
                        </a:rPr>
                        <a:t>Christmas: Advent</a:t>
                      </a:r>
                    </a:p>
                    <a:p>
                      <a:pPr>
                        <a:lnSpc>
                          <a:spcPct val="115000"/>
                        </a:lnSpc>
                        <a:spcAft>
                          <a:spcPts val="0"/>
                        </a:spcAft>
                      </a:pPr>
                      <a:r>
                        <a:rPr lang="en-GB" sz="700" b="1">
                          <a:effectLst/>
                          <a:latin typeface="Tahoma" panose="020B0604030504040204" pitchFamily="34" charset="0"/>
                          <a:ea typeface="Tahoma" panose="020B0604030504040204" pitchFamily="34" charset="0"/>
                          <a:cs typeface="Tahoma" panose="020B0604030504040204" pitchFamily="34" charset="0"/>
                        </a:rPr>
                        <a:t>How do Christian families prepare for Christmas?</a:t>
                      </a:r>
                    </a:p>
                    <a:p>
                      <a:pPr marL="171450" indent="-171450">
                        <a:lnSpc>
                          <a:spcPct val="115000"/>
                        </a:lnSpc>
                        <a:spcAft>
                          <a:spcPts val="0"/>
                        </a:spcAft>
                        <a:buFont typeface="Arial" panose="020B0604020202020204" pitchFamily="34" charset="0"/>
                        <a:buChar char="•"/>
                      </a:pPr>
                      <a:r>
                        <a:rPr lang="en-GB" sz="700" b="0">
                          <a:effectLst/>
                          <a:latin typeface="Tahoma" panose="020B0604030504040204" pitchFamily="34" charset="0"/>
                          <a:ea typeface="Tahoma" panose="020B0604030504040204" pitchFamily="34" charset="0"/>
                          <a:cs typeface="Tahoma" panose="020B0604030504040204" pitchFamily="34" charset="0"/>
                        </a:rPr>
                        <a:t>What signs tell us that Christmas is coming? How do they make us feel? Use the 5 senses to explore</a:t>
                      </a:r>
                    </a:p>
                    <a:p>
                      <a:pPr marL="171450" indent="-171450">
                        <a:lnSpc>
                          <a:spcPct val="115000"/>
                        </a:lnSpc>
                        <a:spcAft>
                          <a:spcPts val="0"/>
                        </a:spcAft>
                        <a:buFont typeface="Arial" panose="020B0604020202020204" pitchFamily="34" charset="0"/>
                        <a:buChar char="•"/>
                      </a:pPr>
                      <a:r>
                        <a:rPr lang="en-GB" sz="700" b="0">
                          <a:effectLst/>
                          <a:latin typeface="Tahoma" panose="020B0604030504040204" pitchFamily="34" charset="0"/>
                          <a:ea typeface="Tahoma" panose="020B0604030504040204" pitchFamily="34" charset="0"/>
                          <a:cs typeface="Tahoma" panose="020B0604030504040204" pitchFamily="34" charset="0"/>
                        </a:rPr>
                        <a:t>How do Christian families prepare for Christmas in their homes and churches?</a:t>
                      </a:r>
                    </a:p>
                    <a:p>
                      <a:pPr marL="171450" indent="-171450">
                        <a:lnSpc>
                          <a:spcPct val="115000"/>
                        </a:lnSpc>
                        <a:spcAft>
                          <a:spcPts val="0"/>
                        </a:spcAft>
                        <a:buFont typeface="Arial" panose="020B0604020202020204" pitchFamily="34" charset="0"/>
                        <a:buChar char="•"/>
                      </a:pPr>
                      <a:r>
                        <a:rPr lang="en-GB" sz="700" b="0">
                          <a:effectLst/>
                          <a:latin typeface="Tahoma" panose="020B0604030504040204" pitchFamily="34" charset="0"/>
                          <a:ea typeface="Tahoma" panose="020B0604030504040204" pitchFamily="34" charset="0"/>
                          <a:cs typeface="Tahoma" panose="020B0604030504040204" pitchFamily="34" charset="0"/>
                        </a:rPr>
                        <a:t>Retell the nativity story simply, through drama, puppets and a storyboard.</a:t>
                      </a:r>
                    </a:p>
                    <a:p>
                      <a:pPr marL="171450" indent="-171450">
                        <a:lnSpc>
                          <a:spcPct val="115000"/>
                        </a:lnSpc>
                        <a:spcAft>
                          <a:spcPts val="0"/>
                        </a:spcAft>
                        <a:buFont typeface="Arial" panose="020B0604020202020204" pitchFamily="34" charset="0"/>
                        <a:buChar char="•"/>
                      </a:pPr>
                      <a:endParaRPr lang="en-GB" sz="700" b="0">
                        <a:effectLst/>
                        <a:latin typeface="Tahoma" panose="020B0604030504040204" pitchFamily="34" charset="0"/>
                        <a:ea typeface="Tahoma" panose="020B0604030504040204" pitchFamily="34" charset="0"/>
                        <a:cs typeface="Tahoma" panose="020B0604030504040204" pitchFamily="34" charset="0"/>
                      </a:endParaRPr>
                    </a:p>
                    <a:p>
                      <a:pPr marL="0" indent="0">
                        <a:lnSpc>
                          <a:spcPct val="115000"/>
                        </a:lnSpc>
                        <a:spcAft>
                          <a:spcPts val="0"/>
                        </a:spcAft>
                        <a:buFont typeface="Arial" panose="020B0604020202020204" pitchFamily="34" charset="0"/>
                        <a:buNone/>
                      </a:pPr>
                      <a:endParaRPr lang="en-GB" sz="700" b="0">
                        <a:effectLst/>
                        <a:latin typeface="Tahoma" panose="020B0604030504040204" pitchFamily="34" charset="0"/>
                        <a:ea typeface="Tahoma" panose="020B0604030504040204" pitchFamily="34" charset="0"/>
                        <a:cs typeface="Tahoma" panose="020B0604030504040204" pitchFamily="34" charset="0"/>
                      </a:endParaRPr>
                    </a:p>
                    <a:p>
                      <a:pPr marL="0" indent="0">
                        <a:lnSpc>
                          <a:spcPct val="115000"/>
                        </a:lnSpc>
                        <a:spcAft>
                          <a:spcPts val="0"/>
                        </a:spcAft>
                        <a:buFont typeface="Arial" panose="020B0604020202020204" pitchFamily="34" charset="0"/>
                        <a:buNone/>
                      </a:pPr>
                      <a:endParaRPr lang="en-GB" sz="700" b="0">
                        <a:effectLst/>
                        <a:latin typeface="Tahoma" panose="020B0604030504040204" pitchFamily="34" charset="0"/>
                        <a:ea typeface="Tahoma" panose="020B0604030504040204" pitchFamily="34" charset="0"/>
                        <a:cs typeface="Tahoma" panose="020B0604030504040204" pitchFamily="34" charset="0"/>
                      </a:endParaRPr>
                    </a:p>
                    <a:p>
                      <a:pPr>
                        <a:lnSpc>
                          <a:spcPct val="115000"/>
                        </a:lnSpc>
                        <a:spcAft>
                          <a:spcPts val="0"/>
                        </a:spcAft>
                      </a:pPr>
                      <a:endParaRPr lang="en-GB" sz="700" b="1">
                        <a:effectLst/>
                        <a:latin typeface="Tahoma" panose="020B0604030504040204" pitchFamily="34" charset="0"/>
                        <a:ea typeface="Tahoma" panose="020B0604030504040204" pitchFamily="34" charset="0"/>
                        <a:cs typeface="Tahoma" panose="020B0604030504040204" pitchFamily="34" charset="0"/>
                      </a:endParaRPr>
                    </a:p>
                    <a:p>
                      <a:pPr>
                        <a:lnSpc>
                          <a:spcPct val="115000"/>
                        </a:lnSpc>
                        <a:spcAft>
                          <a:spcPts val="0"/>
                        </a:spcAft>
                      </a:pPr>
                      <a:endParaRPr lang="en-GB" sz="700">
                        <a:effectLst/>
                        <a:latin typeface="Tahoma" panose="020B0604030504040204" pitchFamily="34" charset="0"/>
                        <a:ea typeface="Tahoma" panose="020B0604030504040204" pitchFamily="34" charset="0"/>
                        <a:cs typeface="Tahoma" panose="020B0604030504040204" pitchFamily="34" charset="0"/>
                      </a:endParaRPr>
                    </a:p>
                  </a:txBody>
                  <a:tcPr marL="51435" marR="51435" marT="0" marB="0">
                    <a:solidFill>
                      <a:schemeClr val="tx2">
                        <a:lumMod val="20000"/>
                        <a:lumOff val="80000"/>
                      </a:schemeClr>
                    </a:solidFill>
                  </a:tcPr>
                </a:tc>
                <a:tc>
                  <a:txBody>
                    <a:bodyPr/>
                    <a:lstStyle/>
                    <a:p>
                      <a:pPr>
                        <a:lnSpc>
                          <a:spcPct val="115000"/>
                        </a:lnSpc>
                        <a:spcAft>
                          <a:spcPts val="0"/>
                        </a:spcAft>
                      </a:pPr>
                      <a:endParaRPr lang="en-GB" sz="700" b="1">
                        <a:effectLst/>
                        <a:latin typeface="Tahoma" panose="020B0604030504040204" pitchFamily="34" charset="0"/>
                        <a:ea typeface="Tahoma" panose="020B0604030504040204" pitchFamily="34" charset="0"/>
                        <a:cs typeface="Tahoma" panose="020B0604030504040204" pitchFamily="34" charset="0"/>
                      </a:endParaRPr>
                    </a:p>
                    <a:p>
                      <a:pPr>
                        <a:lnSpc>
                          <a:spcPct val="115000"/>
                        </a:lnSpc>
                        <a:spcAft>
                          <a:spcPts val="0"/>
                        </a:spcAft>
                      </a:pPr>
                      <a:r>
                        <a:rPr lang="en-GB" sz="700" b="1">
                          <a:effectLst/>
                          <a:latin typeface="Tahoma" panose="020B0604030504040204" pitchFamily="34" charset="0"/>
                          <a:ea typeface="Tahoma" panose="020B0604030504040204" pitchFamily="34" charset="0"/>
                          <a:cs typeface="Tahoma" panose="020B0604030504040204" pitchFamily="34" charset="0"/>
                        </a:rPr>
                        <a:t>Easter: Eastertime</a:t>
                      </a:r>
                    </a:p>
                    <a:p>
                      <a:pPr>
                        <a:lnSpc>
                          <a:spcPct val="115000"/>
                        </a:lnSpc>
                        <a:spcAft>
                          <a:spcPts val="0"/>
                        </a:spcAft>
                      </a:pPr>
                      <a:r>
                        <a:rPr lang="en-GB" sz="700" b="1">
                          <a:effectLst/>
                          <a:latin typeface="Tahoma" panose="020B0604030504040204" pitchFamily="34" charset="0"/>
                          <a:ea typeface="Tahoma" panose="020B0604030504040204" pitchFamily="34" charset="0"/>
                          <a:cs typeface="Tahoma" panose="020B0604030504040204" pitchFamily="34" charset="0"/>
                        </a:rPr>
                        <a:t>What are the big surprises?</a:t>
                      </a:r>
                    </a:p>
                    <a:p>
                      <a:pPr marL="171450" indent="-171450">
                        <a:lnSpc>
                          <a:spcPct val="115000"/>
                        </a:lnSpc>
                        <a:spcAft>
                          <a:spcPts val="0"/>
                        </a:spcAft>
                        <a:buFont typeface="Arial" panose="020B0604020202020204" pitchFamily="34" charset="0"/>
                        <a:buChar char="•"/>
                      </a:pPr>
                      <a:r>
                        <a:rPr lang="en-GB" sz="700" b="0">
                          <a:effectLst/>
                          <a:latin typeface="Tahoma" panose="020B0604030504040204" pitchFamily="34" charset="0"/>
                          <a:ea typeface="Tahoma" panose="020B0604030504040204" pitchFamily="34" charset="0"/>
                          <a:cs typeface="Tahoma" panose="020B0604030504040204" pitchFamily="34" charset="0"/>
                        </a:rPr>
                        <a:t>Explore artefacts and symbols associated with Easter.  What are the signs that tell us Easter is coming? What do our senses tell us?</a:t>
                      </a:r>
                    </a:p>
                    <a:p>
                      <a:pPr marL="171450" indent="-171450">
                        <a:lnSpc>
                          <a:spcPct val="115000"/>
                        </a:lnSpc>
                        <a:spcAft>
                          <a:spcPts val="0"/>
                        </a:spcAft>
                        <a:buFont typeface="Arial" panose="020B0604020202020204" pitchFamily="34" charset="0"/>
                        <a:buChar char="•"/>
                      </a:pPr>
                      <a:r>
                        <a:rPr lang="en-GB" sz="700" b="0">
                          <a:effectLst/>
                          <a:latin typeface="Tahoma" panose="020B0604030504040204" pitchFamily="34" charset="0"/>
                          <a:ea typeface="Tahoma" panose="020B0604030504040204" pitchFamily="34" charset="0"/>
                          <a:cs typeface="Tahoma" panose="020B0604030504040204" pitchFamily="34" charset="0"/>
                        </a:rPr>
                        <a:t>How do Christians prepare for Easter? What customs are associated with various parts of the Easter Story?</a:t>
                      </a:r>
                    </a:p>
                    <a:p>
                      <a:pPr marL="0" indent="0">
                        <a:lnSpc>
                          <a:spcPct val="115000"/>
                        </a:lnSpc>
                        <a:spcAft>
                          <a:spcPts val="0"/>
                        </a:spcAft>
                        <a:buFont typeface="Arial" panose="020B0604020202020204" pitchFamily="34" charset="0"/>
                        <a:buNone/>
                      </a:pPr>
                      <a:r>
                        <a:rPr lang="en-GB" sz="700" b="0">
                          <a:effectLst/>
                          <a:latin typeface="Tahoma" panose="020B0604030504040204" pitchFamily="34" charset="0"/>
                          <a:ea typeface="Tahoma" panose="020B0604030504040204" pitchFamily="34" charset="0"/>
                          <a:cs typeface="Tahoma" panose="020B0604030504040204" pitchFamily="34" charset="0"/>
                        </a:rPr>
                        <a:t>                Pancake Day</a:t>
                      </a:r>
                    </a:p>
                    <a:p>
                      <a:pPr marL="0" indent="0">
                        <a:lnSpc>
                          <a:spcPct val="115000"/>
                        </a:lnSpc>
                        <a:spcAft>
                          <a:spcPts val="0"/>
                        </a:spcAft>
                        <a:buFont typeface="Arial" panose="020B0604020202020204" pitchFamily="34" charset="0"/>
                        <a:buNone/>
                      </a:pPr>
                      <a:r>
                        <a:rPr lang="en-GB" sz="700" b="0">
                          <a:effectLst/>
                          <a:latin typeface="Tahoma" panose="020B0604030504040204" pitchFamily="34" charset="0"/>
                          <a:ea typeface="Tahoma" panose="020B0604030504040204" pitchFamily="34" charset="0"/>
                          <a:cs typeface="Tahoma" panose="020B0604030504040204" pitchFamily="34" charset="0"/>
                        </a:rPr>
                        <a:t>                Ash Wednesday</a:t>
                      </a:r>
                    </a:p>
                    <a:p>
                      <a:pPr marL="0" indent="0">
                        <a:lnSpc>
                          <a:spcPct val="115000"/>
                        </a:lnSpc>
                        <a:spcAft>
                          <a:spcPts val="0"/>
                        </a:spcAft>
                        <a:buFont typeface="Arial" panose="020B0604020202020204" pitchFamily="34" charset="0"/>
                        <a:buNone/>
                      </a:pPr>
                      <a:r>
                        <a:rPr lang="en-GB" sz="700" b="0">
                          <a:effectLst/>
                          <a:latin typeface="Tahoma" panose="020B0604030504040204" pitchFamily="34" charset="0"/>
                          <a:ea typeface="Tahoma" panose="020B0604030504040204" pitchFamily="34" charset="0"/>
                          <a:cs typeface="Tahoma" panose="020B0604030504040204" pitchFamily="34" charset="0"/>
                        </a:rPr>
                        <a:t>                Lent</a:t>
                      </a:r>
                    </a:p>
                    <a:p>
                      <a:pPr marL="0" indent="0">
                        <a:lnSpc>
                          <a:spcPct val="115000"/>
                        </a:lnSpc>
                        <a:spcAft>
                          <a:spcPts val="0"/>
                        </a:spcAft>
                        <a:buFont typeface="Arial" panose="020B0604020202020204" pitchFamily="34" charset="0"/>
                        <a:buNone/>
                      </a:pPr>
                      <a:r>
                        <a:rPr lang="en-GB" sz="700" b="0">
                          <a:effectLst/>
                          <a:latin typeface="Tahoma" panose="020B0604030504040204" pitchFamily="34" charset="0"/>
                          <a:ea typeface="Tahoma" panose="020B0604030504040204" pitchFamily="34" charset="0"/>
                          <a:cs typeface="Tahoma" panose="020B0604030504040204" pitchFamily="34" charset="0"/>
                        </a:rPr>
                        <a:t>                Palm Sunday</a:t>
                      </a:r>
                    </a:p>
                    <a:p>
                      <a:pPr marL="0" indent="0">
                        <a:lnSpc>
                          <a:spcPct val="115000"/>
                        </a:lnSpc>
                        <a:spcAft>
                          <a:spcPts val="0"/>
                        </a:spcAft>
                        <a:buFont typeface="Arial" panose="020B0604020202020204" pitchFamily="34" charset="0"/>
                        <a:buNone/>
                      </a:pPr>
                      <a:r>
                        <a:rPr lang="en-GB" sz="700" b="0">
                          <a:effectLst/>
                          <a:latin typeface="Tahoma" panose="020B0604030504040204" pitchFamily="34" charset="0"/>
                          <a:ea typeface="Tahoma" panose="020B0604030504040204" pitchFamily="34" charset="0"/>
                          <a:cs typeface="Tahoma" panose="020B0604030504040204" pitchFamily="34" charset="0"/>
                        </a:rPr>
                        <a:t>                Good Friday</a:t>
                      </a:r>
                    </a:p>
                    <a:p>
                      <a:pPr marL="171450" indent="-171450">
                        <a:lnSpc>
                          <a:spcPct val="115000"/>
                        </a:lnSpc>
                        <a:spcAft>
                          <a:spcPts val="0"/>
                        </a:spcAft>
                        <a:buFont typeface="Arial" panose="020B0604020202020204" pitchFamily="34" charset="0"/>
                        <a:buChar char="•"/>
                      </a:pPr>
                      <a:r>
                        <a:rPr lang="en-GB" sz="700" b="0">
                          <a:effectLst/>
                          <a:latin typeface="Tahoma" panose="020B0604030504040204" pitchFamily="34" charset="0"/>
                          <a:ea typeface="Tahoma" panose="020B0604030504040204" pitchFamily="34" charset="0"/>
                          <a:cs typeface="Tahoma" panose="020B0604030504040204" pitchFamily="34" charset="0"/>
                        </a:rPr>
                        <a:t>Easter Story surprises </a:t>
                      </a:r>
                    </a:p>
                    <a:p>
                      <a:pPr marL="0" indent="0">
                        <a:lnSpc>
                          <a:spcPct val="115000"/>
                        </a:lnSpc>
                        <a:spcAft>
                          <a:spcPts val="0"/>
                        </a:spcAft>
                        <a:buFont typeface="Arial" panose="020B0604020202020204" pitchFamily="34" charset="0"/>
                        <a:buNone/>
                      </a:pPr>
                      <a:r>
                        <a:rPr lang="en-GB" sz="700" b="0">
                          <a:effectLst/>
                          <a:latin typeface="Tahoma" panose="020B0604030504040204" pitchFamily="34" charset="0"/>
                          <a:ea typeface="Tahoma" panose="020B0604030504040204" pitchFamily="34" charset="0"/>
                          <a:cs typeface="Tahoma" panose="020B0604030504040204" pitchFamily="34" charset="0"/>
                        </a:rPr>
                        <a:t>          A surprise for Jesus – how did people react to his entry into </a:t>
                      </a:r>
                    </a:p>
                    <a:p>
                      <a:pPr marL="0" indent="0">
                        <a:lnSpc>
                          <a:spcPct val="115000"/>
                        </a:lnSpc>
                        <a:spcAft>
                          <a:spcPts val="0"/>
                        </a:spcAft>
                        <a:buFont typeface="Arial" panose="020B0604020202020204" pitchFamily="34" charset="0"/>
                        <a:buNone/>
                      </a:pPr>
                      <a:r>
                        <a:rPr lang="en-GB" sz="700" b="0">
                          <a:effectLst/>
                          <a:latin typeface="Tahoma" panose="020B0604030504040204" pitchFamily="34" charset="0"/>
                          <a:ea typeface="Tahoma" panose="020B0604030504040204" pitchFamily="34" charset="0"/>
                          <a:cs typeface="Tahoma" panose="020B0604030504040204" pitchFamily="34" charset="0"/>
                        </a:rPr>
                        <a:t>          Jerusalem on Palm Sunday?</a:t>
                      </a:r>
                    </a:p>
                    <a:p>
                      <a:pPr marL="0" indent="0">
                        <a:lnSpc>
                          <a:spcPct val="115000"/>
                        </a:lnSpc>
                        <a:spcAft>
                          <a:spcPts val="0"/>
                        </a:spcAft>
                        <a:buFont typeface="Arial" panose="020B0604020202020204" pitchFamily="34" charset="0"/>
                        <a:buNone/>
                      </a:pPr>
                      <a:r>
                        <a:rPr lang="en-GB" sz="700" b="0">
                          <a:effectLst/>
                          <a:latin typeface="Tahoma" panose="020B0604030504040204" pitchFamily="34" charset="0"/>
                          <a:ea typeface="Tahoma" panose="020B0604030504040204" pitchFamily="34" charset="0"/>
                          <a:cs typeface="Tahoma" panose="020B0604030504040204" pitchFamily="34" charset="0"/>
                        </a:rPr>
                        <a:t>          When Jesus came back to life, it was a big surprise to his </a:t>
                      </a:r>
                    </a:p>
                    <a:p>
                      <a:pPr marL="0" indent="0">
                        <a:lnSpc>
                          <a:spcPct val="115000"/>
                        </a:lnSpc>
                        <a:spcAft>
                          <a:spcPts val="0"/>
                        </a:spcAft>
                        <a:buFont typeface="Arial" panose="020B0604020202020204" pitchFamily="34" charset="0"/>
                        <a:buNone/>
                      </a:pPr>
                      <a:r>
                        <a:rPr lang="en-GB" sz="700" b="0">
                          <a:effectLst/>
                          <a:latin typeface="Tahoma" panose="020B0604030504040204" pitchFamily="34" charset="0"/>
                          <a:ea typeface="Tahoma" panose="020B0604030504040204" pitchFamily="34" charset="0"/>
                          <a:cs typeface="Tahoma" panose="020B0604030504040204" pitchFamily="34" charset="0"/>
                        </a:rPr>
                        <a:t>          friends; how would they have felt?</a:t>
                      </a:r>
                    </a:p>
                    <a:p>
                      <a:pPr marL="171450" indent="-171450">
                        <a:lnSpc>
                          <a:spcPct val="115000"/>
                        </a:lnSpc>
                        <a:spcAft>
                          <a:spcPts val="0"/>
                        </a:spcAft>
                        <a:buFont typeface="Arial" panose="020B0604020202020204" pitchFamily="34" charset="0"/>
                        <a:buChar char="•"/>
                      </a:pPr>
                      <a:endParaRPr lang="en-GB" sz="700" b="0">
                        <a:effectLst/>
                        <a:latin typeface="Tahoma" panose="020B0604030504040204" pitchFamily="34" charset="0"/>
                        <a:ea typeface="Tahoma" panose="020B0604030504040204" pitchFamily="34" charset="0"/>
                        <a:cs typeface="Tahoma" panose="020B0604030504040204" pitchFamily="34" charset="0"/>
                      </a:endParaRPr>
                    </a:p>
                    <a:p>
                      <a:pPr>
                        <a:lnSpc>
                          <a:spcPct val="115000"/>
                        </a:lnSpc>
                        <a:spcAft>
                          <a:spcPts val="0"/>
                        </a:spcAft>
                      </a:pPr>
                      <a:endParaRPr lang="en-GB" sz="700">
                        <a:effectLst/>
                        <a:latin typeface="Tahoma" panose="020B0604030504040204" pitchFamily="34" charset="0"/>
                        <a:ea typeface="Tahoma" panose="020B0604030504040204" pitchFamily="34" charset="0"/>
                        <a:cs typeface="Tahoma" panose="020B0604030504040204" pitchFamily="34" charset="0"/>
                      </a:endParaRPr>
                    </a:p>
                  </a:txBody>
                  <a:tcPr marL="51435" marR="51435" marT="0" marB="0">
                    <a:solidFill>
                      <a:schemeClr val="tx2">
                        <a:lumMod val="20000"/>
                        <a:lumOff val="80000"/>
                      </a:schemeClr>
                    </a:solidFill>
                  </a:tcPr>
                </a:tc>
                <a:extLst>
                  <a:ext uri="{0D108BD9-81ED-4DB2-BD59-A6C34878D82A}">
                    <a16:rowId xmlns:a16="http://schemas.microsoft.com/office/drawing/2014/main" val="10001"/>
                  </a:ext>
                </a:extLst>
              </a:tr>
            </a:tbl>
          </a:graphicData>
        </a:graphic>
      </p:graphicFrame>
      <p:sp>
        <p:nvSpPr>
          <p:cNvPr id="8" name="TextBox 7"/>
          <p:cNvSpPr txBox="1"/>
          <p:nvPr/>
        </p:nvSpPr>
        <p:spPr>
          <a:xfrm>
            <a:off x="990684" y="550407"/>
            <a:ext cx="4428492" cy="230832"/>
          </a:xfrm>
          <a:prstGeom prst="rect">
            <a:avLst/>
          </a:prstGeom>
          <a:noFill/>
        </p:spPr>
        <p:txBody>
          <a:bodyPr wrap="square" rtlCol="0">
            <a:spAutoFit/>
          </a:bodyPr>
          <a:lstStyle/>
          <a:p>
            <a:pPr defTabSz="685800"/>
            <a:r>
              <a:rPr lang="en-GB" sz="900">
                <a:solidFill>
                  <a:srgbClr val="002060"/>
                </a:solidFill>
                <a:latin typeface="Tahoma" panose="020B0604030504040204" pitchFamily="34" charset="0"/>
                <a:ea typeface="Tahoma" panose="020B0604030504040204" pitchFamily="34" charset="0"/>
                <a:cs typeface="Tahoma" panose="020B0604030504040204" pitchFamily="34" charset="0"/>
              </a:rPr>
              <a:t>Knowing the Church and beginning to compare Christianity and Judaism.</a:t>
            </a:r>
            <a:endParaRPr lang="en-GB" sz="825">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483998960"/>
      </p:ext>
    </p:extLst>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462659" y="172796"/>
            <a:ext cx="507551" cy="503507"/>
          </a:xfrm>
          <a:prstGeom prst="rect">
            <a:avLst/>
          </a:prstGeom>
        </p:spPr>
      </p:pic>
      <p:sp>
        <p:nvSpPr>
          <p:cNvPr id="6" name="TextBox 5"/>
          <p:cNvSpPr txBox="1"/>
          <p:nvPr/>
        </p:nvSpPr>
        <p:spPr>
          <a:xfrm>
            <a:off x="1024216" y="25128"/>
            <a:ext cx="4428492" cy="507831"/>
          </a:xfrm>
          <a:prstGeom prst="rect">
            <a:avLst/>
          </a:prstGeom>
          <a:noFill/>
        </p:spPr>
        <p:txBody>
          <a:bodyPr wrap="square" rtlCol="0">
            <a:spAutoFit/>
          </a:bodyPr>
          <a:lstStyle/>
          <a:p>
            <a:pPr defTabSz="685800"/>
            <a:r>
              <a:rPr lang="en-GB" sz="2700" b="1">
                <a:solidFill>
                  <a:srgbClr val="002060"/>
                </a:solidFill>
                <a:latin typeface="Tahoma" panose="020B0604030504040204" pitchFamily="34" charset="0"/>
                <a:ea typeface="Tahoma" panose="020B0604030504040204" pitchFamily="34" charset="0"/>
                <a:cs typeface="Tahoma" panose="020B0604030504040204" pitchFamily="34" charset="0"/>
              </a:rPr>
              <a:t>RE Year 2</a:t>
            </a:r>
          </a:p>
        </p:txBody>
      </p:sp>
      <p:sp>
        <p:nvSpPr>
          <p:cNvPr id="4" name="Rectangle 1"/>
          <p:cNvSpPr>
            <a:spLocks noChangeArrowheads="1"/>
          </p:cNvSpPr>
          <p:nvPr/>
        </p:nvSpPr>
        <p:spPr bwMode="auto">
          <a:xfrm>
            <a:off x="1485901" y="2248705"/>
            <a:ext cx="138564"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fontAlgn="base">
              <a:spcBef>
                <a:spcPct val="0"/>
              </a:spcBef>
              <a:spcAft>
                <a:spcPct val="0"/>
              </a:spcAft>
            </a:pPr>
            <a:endParaRPr lang="en-US" altLang="en-US" sz="135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342165" y="130144"/>
            <a:ext cx="1051821" cy="300082"/>
          </a:xfrm>
          <a:prstGeom prst="rect">
            <a:avLst/>
          </a:prstGeom>
          <a:noFill/>
        </p:spPr>
        <p:txBody>
          <a:bodyPr wrap="square" rtlCol="0">
            <a:spAutoFit/>
          </a:bodyPr>
          <a:lstStyle/>
          <a:p>
            <a:pPr defTabSz="685800"/>
            <a:r>
              <a:rPr lang="en-GB" sz="1350" b="1">
                <a:solidFill>
                  <a:srgbClr val="1F497D"/>
                </a:solidFill>
                <a:latin typeface="Tahoma" panose="020B0604030504040204" pitchFamily="34" charset="0"/>
                <a:ea typeface="Tahoma" panose="020B0604030504040204" pitchFamily="34" charset="0"/>
                <a:cs typeface="Tahoma" panose="020B0604030504040204" pitchFamily="34" charset="0"/>
                <a:hlinkClick r:id="rId4" action="ppaction://hlinksldjump"/>
              </a:rPr>
              <a:t>Contents</a:t>
            </a:r>
            <a:endParaRPr lang="en-GB" sz="1350" b="1">
              <a:solidFill>
                <a:srgbClr val="1F497D"/>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7342167" y="430663"/>
            <a:ext cx="1175564" cy="276999"/>
          </a:xfrm>
          <a:prstGeom prst="rect">
            <a:avLst/>
          </a:prstGeom>
          <a:noFill/>
        </p:spPr>
        <p:txBody>
          <a:bodyPr wrap="square" rtlCol="0">
            <a:spAutoFit/>
          </a:bodyPr>
          <a:lstStyle/>
          <a:p>
            <a:pPr defTabSz="685800"/>
            <a:r>
              <a:rPr lang="en-GB" sz="1200" b="1">
                <a:solidFill>
                  <a:srgbClr val="1F497D"/>
                </a:solidFill>
                <a:latin typeface="Tahoma" panose="020B0604030504040204" pitchFamily="34" charset="0"/>
                <a:ea typeface="Tahoma" panose="020B0604030504040204" pitchFamily="34" charset="0"/>
                <a:cs typeface="Tahoma" panose="020B0604030504040204" pitchFamily="34" charset="0"/>
                <a:hlinkClick r:id="rId5" action="ppaction://hlinksldjump"/>
              </a:rPr>
              <a:t>RE Home</a:t>
            </a:r>
            <a:endParaRPr lang="en-GB" sz="1200" b="1">
              <a:solidFill>
                <a:srgbClr val="1F497D"/>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8" name="Table 7"/>
          <p:cNvGraphicFramePr>
            <a:graphicFrameLocks noGrp="1"/>
          </p:cNvGraphicFramePr>
          <p:nvPr>
            <p:extLst>
              <p:ext uri="{D42A27DB-BD31-4B8C-83A1-F6EECF244321}">
                <p14:modId xmlns:p14="http://schemas.microsoft.com/office/powerpoint/2010/main" val="1031024515"/>
              </p:ext>
            </p:extLst>
          </p:nvPr>
        </p:nvGraphicFramePr>
        <p:xfrm>
          <a:off x="133563" y="1035234"/>
          <a:ext cx="8784405" cy="5275037"/>
        </p:xfrm>
        <a:graphic>
          <a:graphicData uri="http://schemas.openxmlformats.org/drawingml/2006/table">
            <a:tbl>
              <a:tblPr firstRow="1" firstCol="1" bandRow="1">
                <a:tableStyleId>{5940675A-B579-460E-94D1-54222C63F5DA}</a:tableStyleId>
              </a:tblPr>
              <a:tblGrid>
                <a:gridCol w="3277457">
                  <a:extLst>
                    <a:ext uri="{9D8B030D-6E8A-4147-A177-3AD203B41FA5}">
                      <a16:colId xmlns:a16="http://schemas.microsoft.com/office/drawing/2014/main" val="20000"/>
                    </a:ext>
                  </a:extLst>
                </a:gridCol>
                <a:gridCol w="3459680">
                  <a:extLst>
                    <a:ext uri="{9D8B030D-6E8A-4147-A177-3AD203B41FA5}">
                      <a16:colId xmlns:a16="http://schemas.microsoft.com/office/drawing/2014/main" val="20001"/>
                    </a:ext>
                  </a:extLst>
                </a:gridCol>
                <a:gridCol w="2047268">
                  <a:extLst>
                    <a:ext uri="{9D8B030D-6E8A-4147-A177-3AD203B41FA5}">
                      <a16:colId xmlns:a16="http://schemas.microsoft.com/office/drawing/2014/main" val="20002"/>
                    </a:ext>
                  </a:extLst>
                </a:gridCol>
              </a:tblGrid>
              <a:tr h="2876366">
                <a:tc>
                  <a:txBody>
                    <a:bodyPr/>
                    <a:lstStyle/>
                    <a:p>
                      <a:pPr>
                        <a:lnSpc>
                          <a:spcPct val="115000"/>
                        </a:lnSpc>
                        <a:spcAft>
                          <a:spcPts val="0"/>
                        </a:spcAft>
                      </a:pPr>
                      <a:r>
                        <a:rPr lang="en-GB" sz="600" b="1">
                          <a:effectLst/>
                          <a:latin typeface="Tahoma" panose="020B0604030504040204" pitchFamily="34" charset="0"/>
                          <a:ea typeface="Tahoma" panose="020B0604030504040204" pitchFamily="34" charset="0"/>
                          <a:cs typeface="Tahoma" panose="020B0604030504040204" pitchFamily="34" charset="0"/>
                        </a:rPr>
                        <a:t>Christian and Jewish</a:t>
                      </a:r>
                      <a:r>
                        <a:rPr lang="en-GB" sz="600" b="1" baseline="0">
                          <a:effectLst/>
                          <a:latin typeface="Tahoma" panose="020B0604030504040204" pitchFamily="34" charset="0"/>
                          <a:ea typeface="Tahoma" panose="020B0604030504040204" pitchFamily="34" charset="0"/>
                          <a:cs typeface="Tahoma" panose="020B0604030504040204" pitchFamily="34" charset="0"/>
                        </a:rPr>
                        <a:t> </a:t>
                      </a:r>
                      <a:r>
                        <a:rPr lang="en-GB" sz="600" b="1">
                          <a:effectLst/>
                          <a:latin typeface="Tahoma" panose="020B0604030504040204" pitchFamily="34" charset="0"/>
                          <a:ea typeface="Tahoma" panose="020B0604030504040204" pitchFamily="34" charset="0"/>
                          <a:cs typeface="Tahoma" panose="020B0604030504040204" pitchFamily="34" charset="0"/>
                        </a:rPr>
                        <a:t>Leaders: What makes some people inspiring to others?</a:t>
                      </a:r>
                    </a:p>
                    <a:p>
                      <a:pPr>
                        <a:lnSpc>
                          <a:spcPct val="115000"/>
                        </a:lnSpc>
                        <a:spcAft>
                          <a:spcPts val="0"/>
                        </a:spcAft>
                      </a:pPr>
                      <a:endParaRPr lang="en-GB" sz="600" b="0">
                        <a:effectLst/>
                        <a:latin typeface="Tahoma" panose="020B0604030504040204" pitchFamily="34" charset="0"/>
                        <a:ea typeface="Tahoma" panose="020B0604030504040204" pitchFamily="34" charset="0"/>
                        <a:cs typeface="Tahoma" panose="020B0604030504040204" pitchFamily="34" charset="0"/>
                      </a:endParaRPr>
                    </a:p>
                    <a:p>
                      <a:pPr>
                        <a:lnSpc>
                          <a:spcPct val="115000"/>
                        </a:lnSpc>
                        <a:spcAft>
                          <a:spcPts val="0"/>
                        </a:spcAft>
                      </a:pPr>
                      <a:r>
                        <a:rPr lang="en-GB" sz="600" b="0" i="1">
                          <a:effectLst/>
                          <a:latin typeface="Tahoma" panose="020B0604030504040204" pitchFamily="34" charset="0"/>
                          <a:ea typeface="Tahoma" panose="020B0604030504040204" pitchFamily="34" charset="0"/>
                          <a:cs typeface="Tahoma" panose="020B0604030504040204" pitchFamily="34" charset="0"/>
                        </a:rPr>
                        <a:t>Religious content will include: Stories about key leaders e.g. Moses, Jesus, Peter; their behaviour, examples of their wisdom and rules for living harmoniously; the difference they have made</a:t>
                      </a:r>
                    </a:p>
                    <a:p>
                      <a:pPr>
                        <a:lnSpc>
                          <a:spcPct val="115000"/>
                        </a:lnSpc>
                        <a:spcAft>
                          <a:spcPts val="0"/>
                        </a:spcAft>
                      </a:pPr>
                      <a:endParaRPr lang="en-GB" sz="600" b="0">
                        <a:effectLst/>
                        <a:latin typeface="Tahoma" panose="020B0604030504040204" pitchFamily="34" charset="0"/>
                        <a:ea typeface="Tahoma" panose="020B0604030504040204" pitchFamily="34" charset="0"/>
                        <a:cs typeface="Tahoma" panose="020B0604030504040204" pitchFamily="34" charset="0"/>
                      </a:endParaRPr>
                    </a:p>
                    <a:p>
                      <a:pPr>
                        <a:lnSpc>
                          <a:spcPct val="115000"/>
                        </a:lnSpc>
                        <a:spcAft>
                          <a:spcPts val="0"/>
                        </a:spcAft>
                      </a:pPr>
                      <a:r>
                        <a:rPr lang="en-GB" sz="600" b="0">
                          <a:effectLst/>
                          <a:latin typeface="Tahoma" panose="020B0604030504040204" pitchFamily="34" charset="0"/>
                          <a:ea typeface="Tahoma" panose="020B0604030504040204" pitchFamily="34" charset="0"/>
                          <a:cs typeface="Tahoma" panose="020B0604030504040204" pitchFamily="34" charset="0"/>
                        </a:rPr>
                        <a:t>• Retell stories of key leaders from Christianity and Judaism, for example Moses, Jesus and Peter. They talk about how these leaders made a difference and how leaders today make a difference to our lives</a:t>
                      </a:r>
                    </a:p>
                    <a:p>
                      <a:pPr>
                        <a:lnSpc>
                          <a:spcPct val="115000"/>
                        </a:lnSpc>
                        <a:spcAft>
                          <a:spcPts val="0"/>
                        </a:spcAft>
                      </a:pPr>
                      <a:r>
                        <a:rPr lang="en-GB" sz="600" b="0">
                          <a:effectLst/>
                          <a:latin typeface="Tahoma" panose="020B0604030504040204" pitchFamily="34" charset="0"/>
                          <a:ea typeface="Tahoma" panose="020B0604030504040204" pitchFamily="34" charset="0"/>
                          <a:cs typeface="Tahoma" panose="020B0604030504040204" pitchFamily="34" charset="0"/>
                        </a:rPr>
                        <a:t>• Think about the behaviour shown by these leaders e.g. being kind, valuing and respecting others, being trustworthy, courageous, and consider questions about being good, kind, and forgiving </a:t>
                      </a:r>
                    </a:p>
                    <a:p>
                      <a:pPr>
                        <a:lnSpc>
                          <a:spcPct val="115000"/>
                        </a:lnSpc>
                        <a:spcAft>
                          <a:spcPts val="0"/>
                        </a:spcAft>
                      </a:pPr>
                      <a:r>
                        <a:rPr lang="en-GB" sz="600" b="0">
                          <a:effectLst/>
                          <a:latin typeface="Tahoma" panose="020B0604030504040204" pitchFamily="34" charset="0"/>
                          <a:ea typeface="Tahoma" panose="020B0604030504040204" pitchFamily="34" charset="0"/>
                          <a:cs typeface="Tahoma" panose="020B0604030504040204" pitchFamily="34" charset="0"/>
                        </a:rPr>
                        <a:t>• Encounter many examples of simple ‘wise sayings’ (e.g. from Jesus) or ‘rules for living’ harmoniously (e.g. The 10 Commandments). Choose their favourite ‘wise sayings’ or ‘rules for living’ from different key leaders and talk about what makes these sayings wise, and what difference it would make if people followed them</a:t>
                      </a:r>
                    </a:p>
                    <a:p>
                      <a:pPr>
                        <a:lnSpc>
                          <a:spcPct val="115000"/>
                        </a:lnSpc>
                        <a:spcAft>
                          <a:spcPts val="0"/>
                        </a:spcAft>
                      </a:pPr>
                      <a:r>
                        <a:rPr lang="en-GB" sz="600" b="0">
                          <a:effectLst/>
                          <a:latin typeface="Tahoma" panose="020B0604030504040204" pitchFamily="34" charset="0"/>
                          <a:ea typeface="Tahoma" panose="020B0604030504040204" pitchFamily="34" charset="0"/>
                          <a:cs typeface="Tahoma" panose="020B0604030504040204" pitchFamily="34" charset="0"/>
                        </a:rPr>
                        <a:t>• Ask and find out how to answer a range of ‘how’ and ‘why’ questions about how people practise their religion, including how they follow their leaders by remembering, telling stories, celebrating, praying or making music. Pupils might use exciting photographs or works of art to stimulate their questions . </a:t>
                      </a:r>
                    </a:p>
                    <a:p>
                      <a:pPr>
                        <a:lnSpc>
                          <a:spcPct val="115000"/>
                        </a:lnSpc>
                        <a:spcAft>
                          <a:spcPts val="0"/>
                        </a:spcAft>
                      </a:pPr>
                      <a:r>
                        <a:rPr lang="en-GB" sz="600" b="0">
                          <a:effectLst/>
                          <a:latin typeface="Tahoma" panose="020B0604030504040204" pitchFamily="34" charset="0"/>
                          <a:ea typeface="Tahoma" panose="020B0604030504040204" pitchFamily="34" charset="0"/>
                          <a:cs typeface="Tahoma" panose="020B0604030504040204" pitchFamily="34" charset="0"/>
                        </a:rPr>
                        <a:t>• Discuss stories of co-operation from Judaism, Christianity and from different traditions and sources and make a ‘Recipe for living together happily’ or a ‘Class charter for more kindness and less fighting’</a:t>
                      </a:r>
                    </a:p>
                    <a:p>
                      <a:pPr>
                        <a:lnSpc>
                          <a:spcPct val="115000"/>
                        </a:lnSpc>
                        <a:spcAft>
                          <a:spcPts val="0"/>
                        </a:spcAft>
                      </a:pPr>
                      <a:endParaRPr lang="en-GB" sz="600" b="0">
                        <a:effectLst/>
                        <a:latin typeface="Tahoma" panose="020B0604030504040204" pitchFamily="34" charset="0"/>
                        <a:ea typeface="Tahoma" panose="020B0604030504040204" pitchFamily="34" charset="0"/>
                        <a:cs typeface="Tahoma" panose="020B0604030504040204" pitchFamily="34" charset="0"/>
                      </a:endParaRPr>
                    </a:p>
                  </a:txBody>
                  <a:tcPr marL="51435" marR="51435" marT="0" marB="0">
                    <a:solidFill>
                      <a:schemeClr val="accent1">
                        <a:lumMod val="40000"/>
                        <a:lumOff val="60000"/>
                      </a:schemeClr>
                    </a:solidFill>
                  </a:tcPr>
                </a:tc>
                <a:tc>
                  <a:txBody>
                    <a:bodyPr/>
                    <a:lstStyle/>
                    <a:p>
                      <a:pPr>
                        <a:lnSpc>
                          <a:spcPct val="115000"/>
                        </a:lnSpc>
                        <a:spcAft>
                          <a:spcPts val="0"/>
                        </a:spcAft>
                      </a:pPr>
                      <a:r>
                        <a:rPr lang="en-GB" sz="600" b="1" i="0">
                          <a:effectLst/>
                          <a:latin typeface="Tahoma" panose="020B0604030504040204" pitchFamily="34" charset="0"/>
                          <a:ea typeface="Tahoma" panose="020B0604030504040204" pitchFamily="34" charset="0"/>
                          <a:cs typeface="Tahoma" panose="020B0604030504040204" pitchFamily="34" charset="0"/>
                        </a:rPr>
                        <a:t>Believing: What do Jewish people believe about God, creation, humanity, and the natural world?  What are some ways Jewish people show their beliefs and how they belong?</a:t>
                      </a:r>
                    </a:p>
                    <a:p>
                      <a:pPr>
                        <a:lnSpc>
                          <a:spcPct val="115000"/>
                        </a:lnSpc>
                        <a:spcAft>
                          <a:spcPts val="0"/>
                        </a:spcAft>
                      </a:pPr>
                      <a:endParaRPr lang="en-GB" sz="600" i="0">
                        <a:effectLst/>
                        <a:latin typeface="Tahoma" panose="020B0604030504040204" pitchFamily="34" charset="0"/>
                        <a:ea typeface="Tahoma" panose="020B0604030504040204" pitchFamily="34" charset="0"/>
                        <a:cs typeface="Tahoma" panose="020B0604030504040204" pitchFamily="34" charset="0"/>
                      </a:endParaRPr>
                    </a:p>
                    <a:p>
                      <a:pPr>
                        <a:lnSpc>
                          <a:spcPct val="115000"/>
                        </a:lnSpc>
                        <a:spcAft>
                          <a:spcPts val="0"/>
                        </a:spcAft>
                      </a:pPr>
                      <a:r>
                        <a:rPr lang="en-GB" sz="600" i="1">
                          <a:effectLst/>
                          <a:latin typeface="Tahoma" panose="020B0604030504040204" pitchFamily="34" charset="0"/>
                          <a:ea typeface="Tahoma" panose="020B0604030504040204" pitchFamily="34" charset="0"/>
                          <a:cs typeface="Tahoma" panose="020B0604030504040204" pitchFamily="34" charset="0"/>
                        </a:rPr>
                        <a:t>Religious content will include: Children’s ideas about God; Jewish peoples’ ideas about God and the story of creation. The importance of Shabbat, a way of belonging, including the link between creation and Shabbat</a:t>
                      </a:r>
                      <a:r>
                        <a:rPr lang="en-GB" sz="600" i="0">
                          <a:effectLst/>
                          <a:latin typeface="Tahoma" panose="020B0604030504040204" pitchFamily="34" charset="0"/>
                          <a:ea typeface="Tahoma" panose="020B0604030504040204" pitchFamily="34" charset="0"/>
                          <a:cs typeface="Tahoma" panose="020B0604030504040204" pitchFamily="34" charset="0"/>
                        </a:rPr>
                        <a:t>.  </a:t>
                      </a:r>
                      <a:r>
                        <a:rPr lang="en-GB" sz="600" i="1">
                          <a:effectLst/>
                          <a:latin typeface="Tahoma" panose="020B0604030504040204" pitchFamily="34" charset="0"/>
                          <a:ea typeface="Tahoma" panose="020B0604030504040204" pitchFamily="34" charset="0"/>
                          <a:cs typeface="Tahoma" panose="020B0604030504040204" pitchFamily="34" charset="0"/>
                        </a:rPr>
                        <a:t>Pupils should meet a Jewish religious leader as part</a:t>
                      </a:r>
                      <a:r>
                        <a:rPr lang="en-GB" sz="600" i="1" baseline="0">
                          <a:effectLst/>
                          <a:latin typeface="Tahoma" panose="020B0604030504040204" pitchFamily="34" charset="0"/>
                          <a:ea typeface="Tahoma" panose="020B0604030504040204" pitchFamily="34" charset="0"/>
                          <a:cs typeface="Tahoma" panose="020B0604030504040204" pitchFamily="34" charset="0"/>
                        </a:rPr>
                        <a:t> of this unit.</a:t>
                      </a:r>
                      <a:endParaRPr lang="en-GB" sz="600" i="0">
                        <a:effectLst/>
                        <a:latin typeface="Tahoma" panose="020B0604030504040204" pitchFamily="34" charset="0"/>
                        <a:ea typeface="Tahoma" panose="020B0604030504040204" pitchFamily="34" charset="0"/>
                        <a:cs typeface="Tahoma" panose="020B0604030504040204" pitchFamily="34" charset="0"/>
                      </a:endParaRPr>
                    </a:p>
                    <a:p>
                      <a:pPr>
                        <a:lnSpc>
                          <a:spcPct val="115000"/>
                        </a:lnSpc>
                        <a:spcAft>
                          <a:spcPts val="0"/>
                        </a:spcAft>
                      </a:pPr>
                      <a:r>
                        <a:rPr lang="en-GB" sz="600" i="0">
                          <a:effectLst/>
                          <a:latin typeface="Tahoma" panose="020B0604030504040204" pitchFamily="34" charset="0"/>
                          <a:ea typeface="Tahoma" panose="020B0604030504040204" pitchFamily="34" charset="0"/>
                          <a:cs typeface="Tahoma" panose="020B0604030504040204" pitchFamily="34" charset="0"/>
                        </a:rPr>
                        <a:t>• Explore how different people, including Jewish people, have expressed their ideas about God and think and talk about their own ideas about God, linking to enquiry methods from Philosophy for Children. </a:t>
                      </a:r>
                    </a:p>
                    <a:p>
                      <a:pPr>
                        <a:lnSpc>
                          <a:spcPct val="115000"/>
                        </a:lnSpc>
                        <a:spcAft>
                          <a:spcPts val="0"/>
                        </a:spcAft>
                      </a:pPr>
                      <a:r>
                        <a:rPr lang="en-GB" sz="600" i="0">
                          <a:effectLst/>
                          <a:latin typeface="Tahoma" panose="020B0604030504040204" pitchFamily="34" charset="0"/>
                          <a:ea typeface="Tahoma" panose="020B0604030504040204" pitchFamily="34" charset="0"/>
                          <a:cs typeface="Tahoma" panose="020B0604030504040204" pitchFamily="34" charset="0"/>
                        </a:rPr>
                        <a:t>• Use images and / or symbols to express their views about God or in groups, using art, music and poetry to express creatively different viewpoints. </a:t>
                      </a:r>
                    </a:p>
                    <a:p>
                      <a:pPr>
                        <a:lnSpc>
                          <a:spcPct val="115000"/>
                        </a:lnSpc>
                        <a:spcAft>
                          <a:spcPts val="0"/>
                        </a:spcAft>
                      </a:pPr>
                      <a:r>
                        <a:rPr lang="en-GB" sz="600" i="0">
                          <a:effectLst/>
                          <a:latin typeface="Tahoma" panose="020B0604030504040204" pitchFamily="34" charset="0"/>
                          <a:ea typeface="Tahoma" panose="020B0604030504040204" pitchFamily="34" charset="0"/>
                          <a:cs typeface="Tahoma" panose="020B0604030504040204" pitchFamily="34" charset="0"/>
                        </a:rPr>
                        <a:t>• Retell the Jewish story of creation, considering ways in which people care for the earth and making links with the Environment and Science. </a:t>
                      </a:r>
                    </a:p>
                    <a:p>
                      <a:pPr>
                        <a:lnSpc>
                          <a:spcPct val="115000"/>
                        </a:lnSpc>
                        <a:spcAft>
                          <a:spcPts val="0"/>
                        </a:spcAft>
                      </a:pPr>
                      <a:r>
                        <a:rPr lang="en-GB" sz="600" i="0">
                          <a:effectLst/>
                          <a:latin typeface="Tahoma" panose="020B0604030504040204" pitchFamily="34" charset="0"/>
                          <a:ea typeface="Tahoma" panose="020B0604030504040204" pitchFamily="34" charset="0"/>
                          <a:cs typeface="Tahoma" panose="020B0604030504040204" pitchFamily="34" charset="0"/>
                        </a:rPr>
                        <a:t>• Explore the ways of belonging and beliefs of Jewish people, for example through the Jewish celebration of Shabbat, noticing links to the creation story through the 7th day of rest . </a:t>
                      </a:r>
                    </a:p>
                    <a:p>
                      <a:pPr lvl="0">
                        <a:lnSpc>
                          <a:spcPct val="115000"/>
                        </a:lnSpc>
                        <a:spcAft>
                          <a:spcPts val="0"/>
                        </a:spcAft>
                      </a:pPr>
                      <a:r>
                        <a:rPr lang="en-GB" sz="600" i="0">
                          <a:effectLst/>
                          <a:latin typeface="Tahoma" panose="020B0604030504040204" pitchFamily="34" charset="0"/>
                          <a:ea typeface="Tahoma" panose="020B0604030504040204" pitchFamily="34" charset="0"/>
                          <a:cs typeface="Tahoma" panose="020B0604030504040204" pitchFamily="34" charset="0"/>
                        </a:rPr>
                        <a:t>• Use key words (e.g. holy, sacred, scripture, festival, symbol,) to present ideas or write about the Jewish religion</a:t>
                      </a:r>
                    </a:p>
                    <a:p>
                      <a:pPr marL="0" lvl="0" indent="0">
                        <a:lnSpc>
                          <a:spcPct val="115000"/>
                        </a:lnSpc>
                        <a:spcAft>
                          <a:spcPts val="0"/>
                        </a:spcAft>
                        <a:buFont typeface="Arial" panose="020B0604020202020204" pitchFamily="34" charset="0"/>
                        <a:buNone/>
                      </a:pPr>
                      <a:r>
                        <a:rPr lang="en-GB" sz="600" b="0" i="0">
                          <a:effectLst/>
                          <a:latin typeface="Tahoma" panose="020B0604030504040204" pitchFamily="34" charset="0"/>
                          <a:ea typeface="Tahoma" panose="020B0604030504040204" pitchFamily="34" charset="0"/>
                          <a:cs typeface="Tahoma" panose="020B0604030504040204" pitchFamily="34" charset="0"/>
                        </a:rPr>
                        <a:t>. Learn these words, which Jewish people use to speak of God: Almighty/Eternal/the G-d of Abraham, Isaac and Jacob</a:t>
                      </a:r>
                    </a:p>
                    <a:p>
                      <a:pPr marL="0" lvl="0" indent="0">
                        <a:lnSpc>
                          <a:spcPct val="115000"/>
                        </a:lnSpc>
                        <a:spcAft>
                          <a:spcPts val="0"/>
                        </a:spcAft>
                        <a:buFont typeface="Arial" panose="020B0604020202020204" pitchFamily="34" charset="0"/>
                        <a:buNone/>
                      </a:pPr>
                      <a:r>
                        <a:rPr lang="en-GB" sz="600" b="0" i="0">
                          <a:effectLst/>
                          <a:latin typeface="Tahoma" panose="020B0604030504040204" pitchFamily="34" charset="0"/>
                          <a:ea typeface="Tahoma" panose="020B0604030504040204" pitchFamily="34" charset="0"/>
                          <a:cs typeface="Tahoma" panose="020B0604030504040204" pitchFamily="34" charset="0"/>
                        </a:rPr>
                        <a:t>.  Ask questions about the different ways of speaking of G-d, recognising that the idea of God is open to different views, and is a mysterious idea.</a:t>
                      </a:r>
                    </a:p>
                  </a:txBody>
                  <a:tcPr marL="51435" marR="51435" marT="0" marB="0">
                    <a:solidFill>
                      <a:schemeClr val="accent1">
                        <a:lumMod val="40000"/>
                        <a:lumOff val="60000"/>
                      </a:schemeClr>
                    </a:solidFill>
                  </a:tcPr>
                </a:tc>
                <a:tc>
                  <a:txBody>
                    <a:bodyPr/>
                    <a:lstStyle/>
                    <a:p>
                      <a:pPr>
                        <a:lnSpc>
                          <a:spcPct val="115000"/>
                        </a:lnSpc>
                        <a:spcAft>
                          <a:spcPts val="0"/>
                        </a:spcAft>
                      </a:pPr>
                      <a:r>
                        <a:rPr lang="en-GB" sz="600" b="1">
                          <a:effectLst/>
                          <a:latin typeface="Tahoma" panose="020B0604030504040204" pitchFamily="34" charset="0"/>
                          <a:ea typeface="Tahoma" panose="020B0604030504040204" pitchFamily="34" charset="0"/>
                          <a:cs typeface="Tahoma" panose="020B0604030504040204" pitchFamily="34" charset="0"/>
                        </a:rPr>
                        <a:t>Jewish and Christian Stories : How and why some stories are important in religion?  What can we learn from them and from the Torah?</a:t>
                      </a:r>
                    </a:p>
                    <a:p>
                      <a:pPr>
                        <a:lnSpc>
                          <a:spcPct val="115000"/>
                        </a:lnSpc>
                        <a:spcAft>
                          <a:spcPts val="0"/>
                        </a:spcAft>
                      </a:pPr>
                      <a:endParaRPr lang="en-GB" sz="600" b="0">
                        <a:effectLst/>
                        <a:latin typeface="Tahoma" panose="020B0604030504040204" pitchFamily="34" charset="0"/>
                        <a:ea typeface="Tahoma" panose="020B0604030504040204" pitchFamily="34" charset="0"/>
                        <a:cs typeface="Tahoma" panose="020B0604030504040204" pitchFamily="34" charset="0"/>
                      </a:endParaRPr>
                    </a:p>
                    <a:p>
                      <a:pPr>
                        <a:lnSpc>
                          <a:spcPct val="115000"/>
                        </a:lnSpc>
                        <a:spcAft>
                          <a:spcPts val="0"/>
                        </a:spcAft>
                      </a:pPr>
                      <a:r>
                        <a:rPr lang="en-GB" sz="600" b="0" i="1">
                          <a:effectLst/>
                          <a:latin typeface="Tahoma" panose="020B0604030504040204" pitchFamily="34" charset="0"/>
                          <a:ea typeface="Tahoma" panose="020B0604030504040204" pitchFamily="34" charset="0"/>
                          <a:cs typeface="Tahoma" panose="020B0604030504040204" pitchFamily="34" charset="0"/>
                        </a:rPr>
                        <a:t>Religious content will include: Jewish and Christian stories about, for example, Noah, Jacob, Joseph, Jonah, Daniel, David, Abraham, and their characteristics. The importance of the Torah</a:t>
                      </a:r>
                      <a:r>
                        <a:rPr lang="en-GB" sz="600" b="0">
                          <a:effectLst/>
                          <a:latin typeface="Tahoma" panose="020B0604030504040204" pitchFamily="34" charset="0"/>
                          <a:ea typeface="Tahoma" panose="020B0604030504040204" pitchFamily="34" charset="0"/>
                          <a:cs typeface="Tahoma" panose="020B0604030504040204" pitchFamily="34" charset="0"/>
                        </a:rPr>
                        <a:t>.</a:t>
                      </a:r>
                    </a:p>
                    <a:p>
                      <a:pPr>
                        <a:lnSpc>
                          <a:spcPct val="115000"/>
                        </a:lnSpc>
                        <a:spcAft>
                          <a:spcPts val="0"/>
                        </a:spcAft>
                      </a:pPr>
                      <a:endParaRPr lang="en-GB" sz="600" b="0">
                        <a:effectLst/>
                        <a:latin typeface="Tahoma" panose="020B0604030504040204" pitchFamily="34" charset="0"/>
                        <a:ea typeface="Tahoma" panose="020B0604030504040204" pitchFamily="34" charset="0"/>
                        <a:cs typeface="Tahoma" panose="020B0604030504040204" pitchFamily="34" charset="0"/>
                      </a:endParaRPr>
                    </a:p>
                    <a:p>
                      <a:pPr>
                        <a:lnSpc>
                          <a:spcPct val="115000"/>
                        </a:lnSpc>
                        <a:spcAft>
                          <a:spcPts val="0"/>
                        </a:spcAft>
                      </a:pPr>
                      <a:r>
                        <a:rPr lang="en-GB" sz="600" b="0">
                          <a:effectLst/>
                          <a:latin typeface="Tahoma" panose="020B0604030504040204" pitchFamily="34" charset="0"/>
                          <a:ea typeface="Tahoma" panose="020B0604030504040204" pitchFamily="34" charset="0"/>
                          <a:cs typeface="Tahoma" panose="020B0604030504040204" pitchFamily="34" charset="0"/>
                        </a:rPr>
                        <a:t>• Retell (for example through drama or in pictures) some religious stories with key characters such as Joseph, Jonah, Noah, Daniel, David, Abraham and suggest reasons why they are important to Jewish people and Christians </a:t>
                      </a:r>
                    </a:p>
                    <a:p>
                      <a:pPr>
                        <a:lnSpc>
                          <a:spcPct val="115000"/>
                        </a:lnSpc>
                        <a:spcAft>
                          <a:spcPts val="0"/>
                        </a:spcAft>
                      </a:pPr>
                      <a:r>
                        <a:rPr lang="en-GB" sz="600" b="0">
                          <a:effectLst/>
                          <a:latin typeface="Tahoma" panose="020B0604030504040204" pitchFamily="34" charset="0"/>
                          <a:ea typeface="Tahoma" panose="020B0604030504040204" pitchFamily="34" charset="0"/>
                          <a:cs typeface="Tahoma" panose="020B0604030504040204" pitchFamily="34" charset="0"/>
                        </a:rPr>
                        <a:t>• Think about the behaviour shown by these characters e.g. being trustworthy, courageous, persistent, overcoming obstacles, forgiving and explore some of these characteristics creatively. Note that these ‘Bible heroes’ are also people who make mistakes but they are forgiven by God.</a:t>
                      </a:r>
                    </a:p>
                    <a:p>
                      <a:pPr>
                        <a:lnSpc>
                          <a:spcPct val="115000"/>
                        </a:lnSpc>
                        <a:spcAft>
                          <a:spcPts val="0"/>
                        </a:spcAft>
                      </a:pPr>
                      <a:r>
                        <a:rPr lang="en-GB" sz="600" b="0">
                          <a:effectLst/>
                          <a:latin typeface="Tahoma" panose="020B0604030504040204" pitchFamily="34" charset="0"/>
                          <a:ea typeface="Tahoma" panose="020B0604030504040204" pitchFamily="34" charset="0"/>
                          <a:cs typeface="Tahoma" panose="020B0604030504040204" pitchFamily="34" charset="0"/>
                        </a:rPr>
                        <a:t>• Ask and find out about from where these stories come (The Torah, the Old Testament in the Bible) </a:t>
                      </a:r>
                    </a:p>
                    <a:p>
                      <a:pPr>
                        <a:lnSpc>
                          <a:spcPct val="115000"/>
                        </a:lnSpc>
                        <a:spcAft>
                          <a:spcPts val="0"/>
                        </a:spcAft>
                      </a:pPr>
                      <a:r>
                        <a:rPr lang="en-GB" sz="600" b="0">
                          <a:effectLst/>
                          <a:latin typeface="Tahoma" panose="020B0604030504040204" pitchFamily="34" charset="0"/>
                          <a:ea typeface="Tahoma" panose="020B0604030504040204" pitchFamily="34" charset="0"/>
                          <a:cs typeface="Tahoma" panose="020B0604030504040204" pitchFamily="34" charset="0"/>
                        </a:rPr>
                        <a:t>• Consider what is special about the Torah and respond sensitively, relating to their special things</a:t>
                      </a:r>
                    </a:p>
                    <a:p>
                      <a:pPr>
                        <a:lnSpc>
                          <a:spcPct val="115000"/>
                        </a:lnSpc>
                        <a:spcAft>
                          <a:spcPts val="0"/>
                        </a:spcAft>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51435" marR="51435" marT="0" marB="0">
                    <a:solidFill>
                      <a:schemeClr val="accent1">
                        <a:lumMod val="40000"/>
                        <a:lumOff val="60000"/>
                      </a:schemeClr>
                    </a:solidFill>
                  </a:tcPr>
                </a:tc>
                <a:extLst>
                  <a:ext uri="{0D108BD9-81ED-4DB2-BD59-A6C34878D82A}">
                    <a16:rowId xmlns:a16="http://schemas.microsoft.com/office/drawing/2014/main" val="10000"/>
                  </a:ext>
                </a:extLst>
              </a:tr>
              <a:tr h="2398671">
                <a:tc>
                  <a:txBody>
                    <a:bodyPr/>
                    <a:lstStyle/>
                    <a:p>
                      <a:pPr>
                        <a:lnSpc>
                          <a:spcPct val="115000"/>
                        </a:lnSpc>
                        <a:spcAft>
                          <a:spcPts val="0"/>
                        </a:spcAft>
                      </a:pPr>
                      <a:endParaRPr lang="en-GB" sz="600">
                        <a:effectLst/>
                        <a:latin typeface="Tahoma" panose="020B0604030504040204" pitchFamily="34" charset="0"/>
                        <a:ea typeface="Tahoma" panose="020B0604030504040204" pitchFamily="34" charset="0"/>
                        <a:cs typeface="Tahoma" panose="020B0604030504040204" pitchFamily="34" charset="0"/>
                      </a:endParaRPr>
                    </a:p>
                    <a:p>
                      <a:pPr>
                        <a:lnSpc>
                          <a:spcPct val="115000"/>
                        </a:lnSpc>
                        <a:spcAft>
                          <a:spcPts val="0"/>
                        </a:spcAft>
                      </a:pPr>
                      <a:r>
                        <a:rPr lang="en-GB" sz="600" b="1">
                          <a:effectLst/>
                          <a:latin typeface="Tahoma" panose="020B0604030504040204" pitchFamily="34" charset="0"/>
                          <a:ea typeface="Tahoma" panose="020B0604030504040204" pitchFamily="34" charset="0"/>
                          <a:cs typeface="Tahoma" panose="020B0604030504040204" pitchFamily="34" charset="0"/>
                        </a:rPr>
                        <a:t>Belonging: What does it mean to belong?  What is it like to belong to the Christian religion in Nottinghamshire today? </a:t>
                      </a:r>
                    </a:p>
                    <a:p>
                      <a:pPr>
                        <a:lnSpc>
                          <a:spcPct val="115000"/>
                        </a:lnSpc>
                        <a:spcAft>
                          <a:spcPts val="0"/>
                        </a:spcAft>
                      </a:pPr>
                      <a:endParaRPr lang="en-GB" sz="600">
                        <a:effectLst/>
                        <a:latin typeface="Tahoma" panose="020B0604030504040204" pitchFamily="34" charset="0"/>
                        <a:ea typeface="Tahoma" panose="020B0604030504040204" pitchFamily="34" charset="0"/>
                        <a:cs typeface="Tahoma" panose="020B0604030504040204" pitchFamily="34" charset="0"/>
                      </a:endParaRPr>
                    </a:p>
                    <a:p>
                      <a:pPr>
                        <a:lnSpc>
                          <a:spcPct val="115000"/>
                        </a:lnSpc>
                        <a:spcAft>
                          <a:spcPts val="0"/>
                        </a:spcAft>
                      </a:pPr>
                      <a:r>
                        <a:rPr lang="en-GB" sz="600" i="1">
                          <a:effectLst/>
                          <a:latin typeface="Tahoma" panose="020B0604030504040204" pitchFamily="34" charset="0"/>
                          <a:ea typeface="Tahoma" panose="020B0604030504040204" pitchFamily="34" charset="0"/>
                          <a:cs typeface="Tahoma" panose="020B0604030504040204" pitchFamily="34" charset="0"/>
                        </a:rPr>
                        <a:t>Religious content will include: Belonging in a family, school and community. Ways of belonging in Christianity e.g. Christenings and Believers’ Baptisms. Jesus’ Baptism. The Golden Rule. </a:t>
                      </a:r>
                    </a:p>
                    <a:p>
                      <a:pPr marL="0" indent="0">
                        <a:lnSpc>
                          <a:spcPct val="115000"/>
                        </a:lnSpc>
                        <a:spcAft>
                          <a:spcPts val="0"/>
                        </a:spcAft>
                        <a:buFont typeface="Arial" panose="020B0604020202020204" pitchFamily="34" charset="0"/>
                        <a:buNone/>
                      </a:pPr>
                      <a:r>
                        <a:rPr lang="en-GB" sz="600" b="1">
                          <a:effectLst/>
                          <a:latin typeface="Tahoma" panose="020B0604030504040204" pitchFamily="34" charset="0"/>
                          <a:ea typeface="Tahoma" panose="020B0604030504040204" pitchFamily="34" charset="0"/>
                          <a:cs typeface="Tahoma" panose="020B0604030504040204" pitchFamily="34" charset="0"/>
                        </a:rPr>
                        <a:t>. </a:t>
                      </a:r>
                      <a:r>
                        <a:rPr lang="en-GB" sz="600" b="0">
                          <a:effectLst/>
                          <a:latin typeface="Tahoma" panose="020B0604030504040204" pitchFamily="34" charset="0"/>
                          <a:ea typeface="Tahoma" panose="020B0604030504040204" pitchFamily="34" charset="0"/>
                          <a:cs typeface="Tahoma" panose="020B0604030504040204" pitchFamily="34" charset="0"/>
                        </a:rPr>
                        <a:t>Learn the story of Jesus getting baptised in the River Jordan is an important story and carries messages of belonging.</a:t>
                      </a:r>
                      <a:endParaRPr lang="en-GB" sz="600" b="1">
                        <a:effectLst/>
                        <a:latin typeface="Tahoma" panose="020B0604030504040204" pitchFamily="34" charset="0"/>
                        <a:ea typeface="Tahoma" panose="020B0604030504040204" pitchFamily="34" charset="0"/>
                        <a:cs typeface="Tahoma" panose="020B0604030504040204" pitchFamily="34" charset="0"/>
                      </a:endParaRPr>
                    </a:p>
                    <a:p>
                      <a:pP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 List the different groups to which they belong, e.g. in school, in the community, and consider the ways these contribute to human happiness. Why does belonging matter, and how can we be good members of different groups? </a:t>
                      </a:r>
                    </a:p>
                    <a:p>
                      <a:pP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 Express creatively (e.g. in art, poetry or drama) their own ideas about the questions: Who am I? Where do I belong? </a:t>
                      </a:r>
                    </a:p>
                    <a:p>
                      <a:pP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 Explore ways in which Christians belong, for example, Christenings and Believers’ Baptisms, showing why these are important to some Christians and relating them to Jesus’ Baptism . </a:t>
                      </a:r>
                    </a:p>
                    <a:p>
                      <a:pP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 Play some collaborative games, and talk about how the games put the teaching of the ‘Golden Rule’ into action </a:t>
                      </a:r>
                    </a:p>
                    <a:p>
                      <a:pPr>
                        <a:lnSpc>
                          <a:spcPct val="115000"/>
                        </a:lnSpc>
                        <a:spcAft>
                          <a:spcPts val="0"/>
                        </a:spcAft>
                      </a:pPr>
                      <a:r>
                        <a:rPr lang="en-GB" sz="600">
                          <a:effectLst/>
                          <a:latin typeface="Tahoma" panose="020B0604030504040204" pitchFamily="34" charset="0"/>
                          <a:ea typeface="Tahoma" panose="020B0604030504040204" pitchFamily="34" charset="0"/>
                          <a:cs typeface="Tahoma" panose="020B0604030504040204" pitchFamily="34" charset="0"/>
                        </a:rPr>
                        <a:t>. Talk about the fact that many non-religious people also follow the Golden Rule</a:t>
                      </a:r>
                    </a:p>
                    <a:p>
                      <a:pPr>
                        <a:lnSpc>
                          <a:spcPct val="115000"/>
                        </a:lnSpc>
                        <a:spcAft>
                          <a:spcPts val="0"/>
                        </a:spcAft>
                      </a:pPr>
                      <a:endParaRPr lang="en-GB" sz="600" b="0">
                        <a:effectLst/>
                        <a:latin typeface="Tahoma" panose="020B0604030504040204" pitchFamily="34" charset="0"/>
                        <a:ea typeface="Tahoma" panose="020B0604030504040204" pitchFamily="34" charset="0"/>
                        <a:cs typeface="Tahoma" panose="020B0604030504040204" pitchFamily="34" charset="0"/>
                      </a:endParaRPr>
                    </a:p>
                  </a:txBody>
                  <a:tcPr marL="51435" marR="51435" marT="0" marB="0">
                    <a:solidFill>
                      <a:schemeClr val="tx2">
                        <a:lumMod val="20000"/>
                        <a:lumOff val="80000"/>
                      </a:schemeClr>
                    </a:solidFill>
                  </a:tcPr>
                </a:tc>
                <a:tc>
                  <a:txBody>
                    <a:bodyPr/>
                    <a:lstStyle/>
                    <a:p>
                      <a:pPr>
                        <a:lnSpc>
                          <a:spcPct val="115000"/>
                        </a:lnSpc>
                        <a:spcAft>
                          <a:spcPts val="0"/>
                        </a:spcAft>
                      </a:pPr>
                      <a:endParaRPr lang="en-GB" sz="600">
                        <a:effectLst/>
                        <a:latin typeface="Tahoma" panose="020B0604030504040204" pitchFamily="34" charset="0"/>
                        <a:ea typeface="Tahoma" panose="020B0604030504040204" pitchFamily="34" charset="0"/>
                        <a:cs typeface="Tahoma" panose="020B0604030504040204" pitchFamily="34" charset="0"/>
                      </a:endParaRPr>
                    </a:p>
                    <a:p>
                      <a:pPr>
                        <a:lnSpc>
                          <a:spcPct val="115000"/>
                        </a:lnSpc>
                        <a:spcAft>
                          <a:spcPts val="0"/>
                        </a:spcAft>
                      </a:pPr>
                      <a:r>
                        <a:rPr lang="en-GB" sz="600" b="1">
                          <a:effectLst/>
                          <a:latin typeface="Tahoma" panose="020B0604030504040204" pitchFamily="34" charset="0"/>
                          <a:ea typeface="Tahoma" panose="020B0604030504040204" pitchFamily="34" charset="0"/>
                          <a:cs typeface="Tahoma" panose="020B0604030504040204" pitchFamily="34" charset="0"/>
                        </a:rPr>
                        <a:t>Christmas: Gift-Bringers</a:t>
                      </a:r>
                    </a:p>
                    <a:p>
                      <a:pPr>
                        <a:lnSpc>
                          <a:spcPct val="115000"/>
                        </a:lnSpc>
                        <a:spcAft>
                          <a:spcPts val="0"/>
                        </a:spcAft>
                      </a:pPr>
                      <a:r>
                        <a:rPr lang="en-GB" sz="600" b="1">
                          <a:effectLst/>
                          <a:latin typeface="Tahoma" panose="020B0604030504040204" pitchFamily="34" charset="0"/>
                          <a:ea typeface="Tahoma" panose="020B0604030504040204" pitchFamily="34" charset="0"/>
                          <a:cs typeface="Tahoma" panose="020B0604030504040204" pitchFamily="34" charset="0"/>
                        </a:rPr>
                        <a:t>Why is the Christmas story ‘good news’ for Christians?</a:t>
                      </a:r>
                    </a:p>
                    <a:p>
                      <a:pPr marL="0" indent="0">
                        <a:lnSpc>
                          <a:spcPct val="115000"/>
                        </a:lnSpc>
                        <a:spcAft>
                          <a:spcPts val="0"/>
                        </a:spcAft>
                        <a:buFont typeface="Arial" panose="020B0604020202020204" pitchFamily="34" charset="0"/>
                        <a:buNone/>
                      </a:pPr>
                      <a:endParaRPr lang="en-GB" sz="600" b="1">
                        <a:effectLst/>
                        <a:latin typeface="Tahoma" panose="020B0604030504040204" pitchFamily="34" charset="0"/>
                        <a:ea typeface="Tahoma" panose="020B0604030504040204" pitchFamily="34" charset="0"/>
                        <a:cs typeface="Tahoma" panose="020B0604030504040204" pitchFamily="34" charset="0"/>
                      </a:endParaRPr>
                    </a:p>
                    <a:p>
                      <a:pPr marL="0" indent="0">
                        <a:lnSpc>
                          <a:spcPct val="115000"/>
                        </a:lnSpc>
                        <a:spcAft>
                          <a:spcPts val="0"/>
                        </a:spcAft>
                        <a:buFont typeface="Arial" panose="020B0604020202020204" pitchFamily="34" charset="0"/>
                        <a:buNone/>
                      </a:pPr>
                      <a:r>
                        <a:rPr lang="en-GB" sz="600" b="1">
                          <a:effectLst/>
                          <a:latin typeface="Tahoma" panose="020B0604030504040204" pitchFamily="34" charset="0"/>
                          <a:ea typeface="Tahoma" panose="020B0604030504040204" pitchFamily="34" charset="0"/>
                          <a:cs typeface="Tahoma" panose="020B0604030504040204" pitchFamily="34" charset="0"/>
                        </a:rPr>
                        <a:t>. </a:t>
                      </a:r>
                      <a:r>
                        <a:rPr lang="en-GB" sz="600" b="0">
                          <a:effectLst/>
                          <a:latin typeface="Tahoma" panose="020B0604030504040204" pitchFamily="34" charset="0"/>
                          <a:ea typeface="Tahoma" panose="020B0604030504040204" pitchFamily="34" charset="0"/>
                          <a:cs typeface="Tahoma" panose="020B0604030504040204" pitchFamily="34" charset="0"/>
                        </a:rPr>
                        <a:t>Focus on the shepherds hearing the news from the angles; what is the ‘good news’ of Christmas for today? Would the shepherds have felt the same?</a:t>
                      </a:r>
                    </a:p>
                    <a:p>
                      <a:pPr marL="0" indent="0">
                        <a:lnSpc>
                          <a:spcPct val="115000"/>
                        </a:lnSpc>
                        <a:spcAft>
                          <a:spcPts val="0"/>
                        </a:spcAft>
                        <a:buFont typeface="Arial" panose="020B0604020202020204" pitchFamily="34" charset="0"/>
                        <a:buNone/>
                      </a:pPr>
                      <a:r>
                        <a:rPr lang="en-GB" sz="600" b="0">
                          <a:effectLst/>
                          <a:latin typeface="Tahoma" panose="020B0604030504040204" pitchFamily="34" charset="0"/>
                          <a:ea typeface="Tahoma" panose="020B0604030504040204" pitchFamily="34" charset="0"/>
                          <a:cs typeface="Tahoma" panose="020B0604030504040204" pitchFamily="34" charset="0"/>
                        </a:rPr>
                        <a:t>    Holidays and presents</a:t>
                      </a:r>
                    </a:p>
                    <a:p>
                      <a:pPr marL="0" indent="0">
                        <a:lnSpc>
                          <a:spcPct val="115000"/>
                        </a:lnSpc>
                        <a:spcAft>
                          <a:spcPts val="0"/>
                        </a:spcAft>
                        <a:buFont typeface="Arial" panose="020B0604020202020204" pitchFamily="34" charset="0"/>
                        <a:buNone/>
                      </a:pPr>
                      <a:r>
                        <a:rPr lang="en-GB" sz="600" b="0">
                          <a:effectLst/>
                          <a:latin typeface="Tahoma" panose="020B0604030504040204" pitchFamily="34" charset="0"/>
                          <a:ea typeface="Tahoma" panose="020B0604030504040204" pitchFamily="34" charset="0"/>
                          <a:cs typeface="Tahoma" panose="020B0604030504040204" pitchFamily="34" charset="0"/>
                        </a:rPr>
                        <a:t>    Family times</a:t>
                      </a:r>
                    </a:p>
                    <a:p>
                      <a:pPr marL="0" indent="0">
                        <a:lnSpc>
                          <a:spcPct val="115000"/>
                        </a:lnSpc>
                        <a:spcAft>
                          <a:spcPts val="0"/>
                        </a:spcAft>
                        <a:buFont typeface="Arial" panose="020B0604020202020204" pitchFamily="34" charset="0"/>
                        <a:buNone/>
                      </a:pPr>
                      <a:r>
                        <a:rPr lang="en-GB" sz="600" b="0">
                          <a:effectLst/>
                          <a:latin typeface="Tahoma" panose="020B0604030504040204" pitchFamily="34" charset="0"/>
                          <a:ea typeface="Tahoma" panose="020B0604030504040204" pitchFamily="34" charset="0"/>
                          <a:cs typeface="Tahoma" panose="020B0604030504040204" pitchFamily="34" charset="0"/>
                        </a:rPr>
                        <a:t>    Santa</a:t>
                      </a:r>
                    </a:p>
                    <a:p>
                      <a:pPr marL="0" indent="0">
                        <a:lnSpc>
                          <a:spcPct val="115000"/>
                        </a:lnSpc>
                        <a:spcAft>
                          <a:spcPts val="0"/>
                        </a:spcAft>
                        <a:buFont typeface="Arial" panose="020B0604020202020204" pitchFamily="34" charset="0"/>
                        <a:buNone/>
                      </a:pPr>
                      <a:r>
                        <a:rPr lang="en-GB" sz="600" b="0">
                          <a:effectLst/>
                          <a:latin typeface="Tahoma" panose="020B0604030504040204" pitchFamily="34" charset="0"/>
                          <a:ea typeface="Tahoma" panose="020B0604030504040204" pitchFamily="34" charset="0"/>
                          <a:cs typeface="Tahoma" panose="020B0604030504040204" pitchFamily="34" charset="0"/>
                        </a:rPr>
                        <a:t>    Thanking God for being generous to others</a:t>
                      </a:r>
                    </a:p>
                    <a:p>
                      <a:pPr marL="0" indent="0">
                        <a:lnSpc>
                          <a:spcPct val="115000"/>
                        </a:lnSpc>
                        <a:spcAft>
                          <a:spcPts val="0"/>
                        </a:spcAft>
                        <a:buFont typeface="Arial" panose="020B0604020202020204" pitchFamily="34" charset="0"/>
                        <a:buNone/>
                      </a:pPr>
                      <a:r>
                        <a:rPr lang="en-GB" sz="600" b="0">
                          <a:effectLst/>
                          <a:latin typeface="Tahoma" panose="020B0604030504040204" pitchFamily="34" charset="0"/>
                          <a:ea typeface="Tahoma" panose="020B0604030504040204" pitchFamily="34" charset="0"/>
                          <a:cs typeface="Tahoma" panose="020B0604030504040204" pitchFamily="34" charset="0"/>
                        </a:rPr>
                        <a:t>. The Wise Men and their gifts</a:t>
                      </a:r>
                    </a:p>
                    <a:p>
                      <a:pPr marL="0" indent="0">
                        <a:lnSpc>
                          <a:spcPct val="115000"/>
                        </a:lnSpc>
                        <a:spcAft>
                          <a:spcPts val="0"/>
                        </a:spcAft>
                        <a:buFont typeface="Arial" panose="020B0604020202020204" pitchFamily="34" charset="0"/>
                        <a:buNone/>
                      </a:pPr>
                      <a:r>
                        <a:rPr lang="en-GB" sz="600" b="0">
                          <a:effectLst/>
                          <a:latin typeface="Tahoma" panose="020B0604030504040204" pitchFamily="34" charset="0"/>
                          <a:ea typeface="Tahoma" panose="020B0604030504040204" pitchFamily="34" charset="0"/>
                          <a:cs typeface="Tahoma" panose="020B0604030504040204" pitchFamily="34" charset="0"/>
                        </a:rPr>
                        <a:t>. Discuss what would be a suitable gift for Jesus.  Why?</a:t>
                      </a:r>
                    </a:p>
                    <a:p>
                      <a:pPr marL="0" indent="0">
                        <a:lnSpc>
                          <a:spcPct val="115000"/>
                        </a:lnSpc>
                        <a:spcAft>
                          <a:spcPts val="0"/>
                        </a:spcAft>
                        <a:buFont typeface="Arial" panose="020B0604020202020204" pitchFamily="34" charset="0"/>
                        <a:buNone/>
                      </a:pPr>
                      <a:r>
                        <a:rPr lang="en-GB" sz="600" b="0">
                          <a:effectLst/>
                          <a:latin typeface="Tahoma" panose="020B0604030504040204" pitchFamily="34" charset="0"/>
                          <a:ea typeface="Tahoma" panose="020B0604030504040204" pitchFamily="34" charset="0"/>
                          <a:cs typeface="Tahoma" panose="020B0604030504040204" pitchFamily="34" charset="0"/>
                        </a:rPr>
                        <a:t>. Act out the story and freeze-frame key moments: What did the Shepherds/Wise Men think/say do?</a:t>
                      </a:r>
                    </a:p>
                    <a:p>
                      <a:pPr marL="0" indent="0">
                        <a:lnSpc>
                          <a:spcPct val="115000"/>
                        </a:lnSpc>
                        <a:spcAft>
                          <a:spcPts val="0"/>
                        </a:spcAft>
                        <a:buFont typeface="Arial" panose="020B0604020202020204" pitchFamily="34" charset="0"/>
                        <a:buNone/>
                      </a:pPr>
                      <a:r>
                        <a:rPr lang="en-GB" sz="600" b="0">
                          <a:effectLst/>
                          <a:latin typeface="Tahoma" panose="020B0604030504040204" pitchFamily="34" charset="0"/>
                          <a:ea typeface="Tahoma" panose="020B0604030504040204" pitchFamily="34" charset="0"/>
                          <a:cs typeface="Tahoma" panose="020B0604030504040204" pitchFamily="34" charset="0"/>
                        </a:rPr>
                        <a:t>     </a:t>
                      </a:r>
                    </a:p>
                    <a:p>
                      <a:pPr marL="0" indent="0">
                        <a:lnSpc>
                          <a:spcPct val="115000"/>
                        </a:lnSpc>
                        <a:spcAft>
                          <a:spcPts val="0"/>
                        </a:spcAft>
                        <a:buFont typeface="Arial" panose="020B0604020202020204" pitchFamily="34" charset="0"/>
                        <a:buNone/>
                      </a:pPr>
                      <a:endParaRPr lang="en-GB" sz="600" b="1">
                        <a:effectLst/>
                        <a:latin typeface="Tahoma" panose="020B0604030504040204" pitchFamily="34" charset="0"/>
                        <a:ea typeface="Tahoma" panose="020B0604030504040204" pitchFamily="34" charset="0"/>
                        <a:cs typeface="Tahoma" panose="020B0604030504040204" pitchFamily="34" charset="0"/>
                      </a:endParaRPr>
                    </a:p>
                    <a:p>
                      <a:pPr>
                        <a:lnSpc>
                          <a:spcPct val="115000"/>
                        </a:lnSpc>
                        <a:spcAft>
                          <a:spcPts val="0"/>
                        </a:spcAft>
                      </a:pPr>
                      <a:endParaRPr lang="en-GB" sz="600">
                        <a:effectLst/>
                        <a:latin typeface="Tahoma" panose="020B0604030504040204" pitchFamily="34" charset="0"/>
                        <a:ea typeface="Tahoma" panose="020B0604030504040204" pitchFamily="34" charset="0"/>
                        <a:cs typeface="Tahoma" panose="020B0604030504040204" pitchFamily="34" charset="0"/>
                      </a:endParaRPr>
                    </a:p>
                    <a:p>
                      <a:pPr>
                        <a:lnSpc>
                          <a:spcPct val="115000"/>
                        </a:lnSpc>
                        <a:spcAft>
                          <a:spcPts val="0"/>
                        </a:spcAft>
                      </a:pPr>
                      <a:endParaRPr lang="en-GB" sz="600">
                        <a:effectLst/>
                        <a:latin typeface="Tahoma" panose="020B0604030504040204" pitchFamily="34" charset="0"/>
                        <a:ea typeface="Tahoma" panose="020B0604030504040204" pitchFamily="34" charset="0"/>
                        <a:cs typeface="Tahoma" panose="020B0604030504040204" pitchFamily="34" charset="0"/>
                      </a:endParaRPr>
                    </a:p>
                  </a:txBody>
                  <a:tcPr marL="51435" marR="51435" marT="0" marB="0">
                    <a:solidFill>
                      <a:schemeClr val="tx2">
                        <a:lumMod val="20000"/>
                        <a:lumOff val="80000"/>
                      </a:schemeClr>
                    </a:solidFill>
                  </a:tcPr>
                </a:tc>
                <a:tc>
                  <a:txBody>
                    <a:bodyPr/>
                    <a:lstStyle/>
                    <a:p>
                      <a:pPr>
                        <a:lnSpc>
                          <a:spcPct val="115000"/>
                        </a:lnSpc>
                        <a:spcAft>
                          <a:spcPts val="0"/>
                        </a:spcAft>
                      </a:pPr>
                      <a:endParaRPr lang="en-GB" sz="600">
                        <a:effectLst/>
                        <a:latin typeface="Tahoma" panose="020B0604030504040204" pitchFamily="34" charset="0"/>
                        <a:ea typeface="Tahoma" panose="020B0604030504040204" pitchFamily="34" charset="0"/>
                        <a:cs typeface="Tahoma" panose="020B0604030504040204" pitchFamily="34" charset="0"/>
                      </a:endParaRPr>
                    </a:p>
                    <a:p>
                      <a:pPr>
                        <a:lnSpc>
                          <a:spcPct val="115000"/>
                        </a:lnSpc>
                        <a:spcAft>
                          <a:spcPts val="0"/>
                        </a:spcAft>
                      </a:pPr>
                      <a:r>
                        <a:rPr lang="en-GB" sz="600" b="1">
                          <a:effectLst/>
                          <a:latin typeface="Tahoma" panose="020B0604030504040204" pitchFamily="34" charset="0"/>
                          <a:ea typeface="Tahoma" panose="020B0604030504040204" pitchFamily="34" charset="0"/>
                          <a:cs typeface="Tahoma" panose="020B0604030504040204" pitchFamily="34" charset="0"/>
                        </a:rPr>
                        <a:t>Easter: Palm Sunday</a:t>
                      </a:r>
                    </a:p>
                    <a:p>
                      <a:pPr>
                        <a:lnSpc>
                          <a:spcPct val="115000"/>
                        </a:lnSpc>
                        <a:spcAft>
                          <a:spcPts val="0"/>
                        </a:spcAft>
                      </a:pPr>
                      <a:r>
                        <a:rPr lang="en-GB" sz="600" b="1">
                          <a:effectLst/>
                          <a:latin typeface="Tahoma" panose="020B0604030504040204" pitchFamily="34" charset="0"/>
                          <a:ea typeface="Tahoma" panose="020B0604030504040204" pitchFamily="34" charset="0"/>
                          <a:cs typeface="Tahoma" panose="020B0604030504040204" pitchFamily="34" charset="0"/>
                        </a:rPr>
                        <a:t>Why were people so excited to welcome Jesus?</a:t>
                      </a:r>
                    </a:p>
                    <a:p>
                      <a:pPr>
                        <a:lnSpc>
                          <a:spcPct val="115000"/>
                        </a:lnSpc>
                        <a:spcAft>
                          <a:spcPts val="0"/>
                        </a:spcAft>
                      </a:pPr>
                      <a:r>
                        <a:rPr lang="en-GB" sz="600" b="1">
                          <a:effectLst/>
                          <a:latin typeface="Tahoma" panose="020B0604030504040204" pitchFamily="34" charset="0"/>
                          <a:ea typeface="Tahoma" panose="020B0604030504040204" pitchFamily="34" charset="0"/>
                          <a:cs typeface="Tahoma" panose="020B0604030504040204" pitchFamily="34" charset="0"/>
                        </a:rPr>
                        <a:t>. </a:t>
                      </a:r>
                      <a:r>
                        <a:rPr lang="en-GB" sz="600" b="0">
                          <a:effectLst/>
                          <a:latin typeface="Tahoma" panose="020B0604030504040204" pitchFamily="34" charset="0"/>
                          <a:ea typeface="Tahoma" panose="020B0604030504040204" pitchFamily="34" charset="0"/>
                          <a:cs typeface="Tahoma" panose="020B0604030504040204" pitchFamily="34" charset="0"/>
                        </a:rPr>
                        <a:t>Order the basic events of the Easter story.  How do different books depict it? How can we retell the story to others(puppets/drama)</a:t>
                      </a:r>
                    </a:p>
                    <a:p>
                      <a:pPr>
                        <a:lnSpc>
                          <a:spcPct val="115000"/>
                        </a:lnSpc>
                        <a:spcAft>
                          <a:spcPts val="0"/>
                        </a:spcAft>
                      </a:pPr>
                      <a:r>
                        <a:rPr lang="en-GB" sz="600" b="0">
                          <a:effectLst/>
                          <a:latin typeface="Tahoma" panose="020B0604030504040204" pitchFamily="34" charset="0"/>
                          <a:ea typeface="Tahoma" panose="020B0604030504040204" pitchFamily="34" charset="0"/>
                          <a:cs typeface="Tahoma" panose="020B0604030504040204" pitchFamily="34" charset="0"/>
                        </a:rPr>
                        <a:t>. Tell the Palm Sunday story as the beginning and end of Jesus’ earthly life; act out Jesus’ entry into Jerusalem.  Why were people so happy when Jesus arrived? How did they celebrate?</a:t>
                      </a:r>
                    </a:p>
                    <a:p>
                      <a:pPr>
                        <a:lnSpc>
                          <a:spcPct val="115000"/>
                        </a:lnSpc>
                        <a:spcAft>
                          <a:spcPts val="0"/>
                        </a:spcAft>
                      </a:pPr>
                      <a:r>
                        <a:rPr lang="en-GB" sz="600" b="0">
                          <a:effectLst/>
                          <a:latin typeface="Tahoma" panose="020B0604030504040204" pitchFamily="34" charset="0"/>
                          <a:ea typeface="Tahoma" panose="020B0604030504040204" pitchFamily="34" charset="0"/>
                          <a:cs typeface="Tahoma" panose="020B0604030504040204" pitchFamily="34" charset="0"/>
                        </a:rPr>
                        <a:t>. Tell the donkey’s story based on the book ‘Dave the Donkey’</a:t>
                      </a:r>
                    </a:p>
                    <a:p>
                      <a:pPr>
                        <a:lnSpc>
                          <a:spcPct val="115000"/>
                        </a:lnSpc>
                        <a:spcAft>
                          <a:spcPts val="0"/>
                        </a:spcAft>
                      </a:pPr>
                      <a:r>
                        <a:rPr lang="en-GB" sz="600" b="0">
                          <a:effectLst/>
                          <a:latin typeface="Tahoma" panose="020B0604030504040204" pitchFamily="34" charset="0"/>
                          <a:ea typeface="Tahoma" panose="020B0604030504040204" pitchFamily="34" charset="0"/>
                          <a:cs typeface="Tahoma" panose="020B0604030504040204" pitchFamily="34" charset="0"/>
                        </a:rPr>
                        <a:t>. Design or hold a palm celebration. </a:t>
                      </a:r>
                      <a:r>
                        <a:rPr lang="en-GB" sz="600" b="0" err="1">
                          <a:effectLst/>
                          <a:latin typeface="Tahoma" panose="020B0604030504040204" pitchFamily="34" charset="0"/>
                          <a:ea typeface="Tahoma" panose="020B0604030504040204" pitchFamily="34" charset="0"/>
                          <a:cs typeface="Tahoma" panose="020B0604030504040204" pitchFamily="34" charset="0"/>
                        </a:rPr>
                        <a:t>Creat</a:t>
                      </a:r>
                      <a:r>
                        <a:rPr lang="en-GB" sz="600" b="0">
                          <a:effectLst/>
                          <a:latin typeface="Tahoma" panose="020B0604030504040204" pitchFamily="34" charset="0"/>
                          <a:ea typeface="Tahoma" panose="020B0604030504040204" pitchFamily="34" charset="0"/>
                          <a:cs typeface="Tahoma" panose="020B0604030504040204" pitchFamily="34" charset="0"/>
                        </a:rPr>
                        <a:t> artwork to show what happened.</a:t>
                      </a:r>
                    </a:p>
                    <a:p>
                      <a:pPr>
                        <a:lnSpc>
                          <a:spcPct val="115000"/>
                        </a:lnSpc>
                        <a:spcAft>
                          <a:spcPts val="0"/>
                        </a:spcAft>
                      </a:pPr>
                      <a:r>
                        <a:rPr lang="en-GB" sz="600" b="0">
                          <a:effectLst/>
                          <a:latin typeface="Tahoma" panose="020B0604030504040204" pitchFamily="34" charset="0"/>
                          <a:ea typeface="Tahoma" panose="020B0604030504040204" pitchFamily="34" charset="0"/>
                          <a:cs typeface="Tahoma" panose="020B0604030504040204" pitchFamily="34" charset="0"/>
                        </a:rPr>
                        <a:t> </a:t>
                      </a:r>
                      <a:endParaRPr lang="en-GB" sz="600" b="1">
                        <a:effectLst/>
                        <a:latin typeface="Tahoma" panose="020B0604030504040204" pitchFamily="34" charset="0"/>
                        <a:ea typeface="Tahoma" panose="020B0604030504040204" pitchFamily="34" charset="0"/>
                        <a:cs typeface="Tahoma" panose="020B0604030504040204" pitchFamily="34" charset="0"/>
                      </a:endParaRPr>
                    </a:p>
                  </a:txBody>
                  <a:tcPr marL="51435" marR="51435" marT="0" marB="0">
                    <a:solidFill>
                      <a:schemeClr val="tx2">
                        <a:lumMod val="20000"/>
                        <a:lumOff val="80000"/>
                      </a:schemeClr>
                    </a:solidFill>
                  </a:tcPr>
                </a:tc>
                <a:extLst>
                  <a:ext uri="{0D108BD9-81ED-4DB2-BD59-A6C34878D82A}">
                    <a16:rowId xmlns:a16="http://schemas.microsoft.com/office/drawing/2014/main" val="10001"/>
                  </a:ext>
                </a:extLst>
              </a:tr>
            </a:tbl>
          </a:graphicData>
        </a:graphic>
      </p:graphicFrame>
      <p:sp>
        <p:nvSpPr>
          <p:cNvPr id="10" name="TextBox 9"/>
          <p:cNvSpPr txBox="1"/>
          <p:nvPr/>
        </p:nvSpPr>
        <p:spPr>
          <a:xfrm>
            <a:off x="1043146" y="384060"/>
            <a:ext cx="4428492" cy="369332"/>
          </a:xfrm>
          <a:prstGeom prst="rect">
            <a:avLst/>
          </a:prstGeom>
          <a:noFill/>
        </p:spPr>
        <p:txBody>
          <a:bodyPr wrap="square" rtlCol="0">
            <a:spAutoFit/>
          </a:bodyPr>
          <a:lstStyle/>
          <a:p>
            <a:pPr defTabSz="685800"/>
            <a:r>
              <a:rPr lang="en-GB" sz="900">
                <a:solidFill>
                  <a:srgbClr val="002060"/>
                </a:solidFill>
                <a:latin typeface="Tahoma" panose="020B0604030504040204" pitchFamily="34" charset="0"/>
                <a:ea typeface="Tahoma" panose="020B0604030504040204" pitchFamily="34" charset="0"/>
                <a:cs typeface="Tahoma" panose="020B0604030504040204" pitchFamily="34" charset="0"/>
              </a:rPr>
              <a:t>Comparing Christianity and Judaism.  </a:t>
            </a:r>
          </a:p>
          <a:p>
            <a:pPr defTabSz="685800"/>
            <a:r>
              <a:rPr lang="en-GB" sz="900">
                <a:solidFill>
                  <a:srgbClr val="002060"/>
                </a:solidFill>
                <a:latin typeface="Tahoma" panose="020B0604030504040204" pitchFamily="34" charset="0"/>
                <a:ea typeface="Tahoma" panose="020B0604030504040204" pitchFamily="34" charset="0"/>
                <a:cs typeface="Tahoma" panose="020B0604030504040204" pitchFamily="34" charset="0"/>
              </a:rPr>
              <a:t>Knowing the clear links between the Old Testament and the Torah.</a:t>
            </a:r>
            <a:endParaRPr lang="en-GB" sz="825">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80743870"/>
      </p:ext>
    </p:extLst>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38655" y="301890"/>
            <a:ext cx="507551" cy="503507"/>
          </a:xfrm>
          <a:prstGeom prst="rect">
            <a:avLst/>
          </a:prstGeom>
        </p:spPr>
      </p:pic>
      <p:sp>
        <p:nvSpPr>
          <p:cNvPr id="6" name="TextBox 5"/>
          <p:cNvSpPr txBox="1"/>
          <p:nvPr/>
        </p:nvSpPr>
        <p:spPr>
          <a:xfrm>
            <a:off x="900212" y="190967"/>
            <a:ext cx="4428492" cy="507831"/>
          </a:xfrm>
          <a:prstGeom prst="rect">
            <a:avLst/>
          </a:prstGeom>
          <a:noFill/>
        </p:spPr>
        <p:txBody>
          <a:bodyPr wrap="square" rtlCol="0">
            <a:spAutoFit/>
          </a:bodyPr>
          <a:lstStyle/>
          <a:p>
            <a:pPr defTabSz="685800"/>
            <a:r>
              <a:rPr lang="en-GB" sz="2700" b="1">
                <a:solidFill>
                  <a:srgbClr val="002060"/>
                </a:solidFill>
                <a:latin typeface="Tahoma" panose="020B0604030504040204" pitchFamily="34" charset="0"/>
                <a:ea typeface="Tahoma" panose="020B0604030504040204" pitchFamily="34" charset="0"/>
                <a:cs typeface="Tahoma" panose="020B0604030504040204" pitchFamily="34" charset="0"/>
              </a:rPr>
              <a:t>RE Year 3</a:t>
            </a:r>
          </a:p>
        </p:txBody>
      </p:sp>
      <p:sp>
        <p:nvSpPr>
          <p:cNvPr id="4" name="Rectangle 1"/>
          <p:cNvSpPr>
            <a:spLocks noChangeArrowheads="1"/>
          </p:cNvSpPr>
          <p:nvPr/>
        </p:nvSpPr>
        <p:spPr bwMode="auto">
          <a:xfrm>
            <a:off x="1485901" y="2248705"/>
            <a:ext cx="138564"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fontAlgn="base">
              <a:spcBef>
                <a:spcPct val="0"/>
              </a:spcBef>
              <a:spcAft>
                <a:spcPct val="0"/>
              </a:spcAft>
            </a:pPr>
            <a:endParaRPr lang="en-US" altLang="en-US" sz="135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516557" y="159847"/>
            <a:ext cx="1026113" cy="300082"/>
          </a:xfrm>
          <a:prstGeom prst="rect">
            <a:avLst/>
          </a:prstGeom>
          <a:noFill/>
        </p:spPr>
        <p:txBody>
          <a:bodyPr wrap="square" rtlCol="0">
            <a:spAutoFit/>
          </a:bodyPr>
          <a:lstStyle/>
          <a:p>
            <a:pPr defTabSz="685800"/>
            <a:r>
              <a:rPr lang="en-GB" sz="1350" b="1">
                <a:solidFill>
                  <a:srgbClr val="1F497D"/>
                </a:solidFill>
                <a:latin typeface="Tahoma" panose="020B0604030504040204" pitchFamily="34" charset="0"/>
                <a:ea typeface="Tahoma" panose="020B0604030504040204" pitchFamily="34" charset="0"/>
                <a:cs typeface="Tahoma" panose="020B0604030504040204" pitchFamily="34" charset="0"/>
                <a:hlinkClick r:id="rId4" action="ppaction://hlinksldjump"/>
              </a:rPr>
              <a:t>Contents</a:t>
            </a:r>
            <a:endParaRPr lang="en-GB" sz="1350" b="1">
              <a:solidFill>
                <a:srgbClr val="1F497D"/>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7516559" y="460366"/>
            <a:ext cx="1026113" cy="276999"/>
          </a:xfrm>
          <a:prstGeom prst="rect">
            <a:avLst/>
          </a:prstGeom>
          <a:noFill/>
        </p:spPr>
        <p:txBody>
          <a:bodyPr wrap="square" rtlCol="0">
            <a:spAutoFit/>
          </a:bodyPr>
          <a:lstStyle/>
          <a:p>
            <a:pPr defTabSz="685800"/>
            <a:r>
              <a:rPr lang="en-GB" sz="1200" b="1">
                <a:solidFill>
                  <a:srgbClr val="1F497D"/>
                </a:solidFill>
                <a:latin typeface="Tahoma" panose="020B0604030504040204" pitchFamily="34" charset="0"/>
                <a:ea typeface="Tahoma" panose="020B0604030504040204" pitchFamily="34" charset="0"/>
                <a:cs typeface="Tahoma" panose="020B0604030504040204" pitchFamily="34" charset="0"/>
                <a:hlinkClick r:id="rId5" action="ppaction://hlinksldjump"/>
              </a:rPr>
              <a:t>RE Home</a:t>
            </a:r>
            <a:endParaRPr lang="en-GB" sz="1200" b="1">
              <a:solidFill>
                <a:srgbClr val="1F497D"/>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8" name="Table 7"/>
          <p:cNvGraphicFramePr>
            <a:graphicFrameLocks noGrp="1"/>
          </p:cNvGraphicFramePr>
          <p:nvPr>
            <p:extLst>
              <p:ext uri="{D42A27DB-BD31-4B8C-83A1-F6EECF244321}">
                <p14:modId xmlns:p14="http://schemas.microsoft.com/office/powerpoint/2010/main" val="1846435823"/>
              </p:ext>
            </p:extLst>
          </p:nvPr>
        </p:nvGraphicFramePr>
        <p:xfrm>
          <a:off x="240996" y="964282"/>
          <a:ext cx="8699803" cy="5591828"/>
        </p:xfrm>
        <a:graphic>
          <a:graphicData uri="http://schemas.openxmlformats.org/drawingml/2006/table">
            <a:tbl>
              <a:tblPr firstRow="1" firstCol="1" bandRow="1">
                <a:tableStyleId>{5940675A-B579-460E-94D1-54222C63F5DA}</a:tableStyleId>
              </a:tblPr>
              <a:tblGrid>
                <a:gridCol w="2920487">
                  <a:extLst>
                    <a:ext uri="{9D8B030D-6E8A-4147-A177-3AD203B41FA5}">
                      <a16:colId xmlns:a16="http://schemas.microsoft.com/office/drawing/2014/main" val="20000"/>
                    </a:ext>
                  </a:extLst>
                </a:gridCol>
                <a:gridCol w="2879382">
                  <a:extLst>
                    <a:ext uri="{9D8B030D-6E8A-4147-A177-3AD203B41FA5}">
                      <a16:colId xmlns:a16="http://schemas.microsoft.com/office/drawing/2014/main" val="20001"/>
                    </a:ext>
                  </a:extLst>
                </a:gridCol>
                <a:gridCol w="2899934">
                  <a:extLst>
                    <a:ext uri="{9D8B030D-6E8A-4147-A177-3AD203B41FA5}">
                      <a16:colId xmlns:a16="http://schemas.microsoft.com/office/drawing/2014/main" val="20002"/>
                    </a:ext>
                  </a:extLst>
                </a:gridCol>
              </a:tblGrid>
              <a:tr h="2912901">
                <a:tc>
                  <a:txBody>
                    <a:bodyPr/>
                    <a:lstStyle/>
                    <a:p>
                      <a:pPr>
                        <a:lnSpc>
                          <a:spcPct val="115000"/>
                        </a:lnSpc>
                        <a:spcAft>
                          <a:spcPts val="0"/>
                        </a:spcAft>
                      </a:pPr>
                      <a:r>
                        <a:rPr lang="en-GB" sz="600" b="1" dirty="0">
                          <a:effectLst/>
                          <a:latin typeface="Tahoma" panose="020B0604030504040204" pitchFamily="34" charset="0"/>
                          <a:ea typeface="Tahoma" panose="020B0604030504040204" pitchFamily="34" charset="0"/>
                          <a:cs typeface="Tahoma" panose="020B0604030504040204" pitchFamily="34" charset="0"/>
                        </a:rPr>
                        <a:t>Beliefs and questions: </a:t>
                      </a:r>
                    </a:p>
                    <a:p>
                      <a:pPr>
                        <a:lnSpc>
                          <a:spcPct val="115000"/>
                        </a:lnSpc>
                        <a:spcAft>
                          <a:spcPts val="0"/>
                        </a:spcAft>
                      </a:pPr>
                      <a:r>
                        <a:rPr lang="en-GB" sz="600" b="1" dirty="0">
                          <a:effectLst/>
                          <a:latin typeface="Tahoma" panose="020B0604030504040204" pitchFamily="34" charset="0"/>
                          <a:ea typeface="Tahoma" panose="020B0604030504040204" pitchFamily="34" charset="0"/>
                          <a:cs typeface="Tahoma" panose="020B0604030504040204" pitchFamily="34" charset="0"/>
                        </a:rPr>
                        <a:t>What difference does it make to  be a Christian? How do Christian people’s beliefs about God, Jesus, the world and others have impact on their lives?</a:t>
                      </a:r>
                    </a:p>
                    <a:p>
                      <a:pPr>
                        <a:lnSpc>
                          <a:spcPct val="115000"/>
                        </a:lnSpc>
                        <a:spcAft>
                          <a:spcPts val="0"/>
                        </a:spcAft>
                      </a:pPr>
                      <a:endParaRPr lang="en-GB" sz="600" b="0" dirty="0">
                        <a:effectLst/>
                        <a:latin typeface="Tahoma" panose="020B0604030504040204" pitchFamily="34" charset="0"/>
                        <a:ea typeface="Tahoma" panose="020B0604030504040204" pitchFamily="34" charset="0"/>
                        <a:cs typeface="Tahoma" panose="020B0604030504040204" pitchFamily="34" charset="0"/>
                      </a:endParaRPr>
                    </a:p>
                    <a:p>
                      <a:pPr>
                        <a:lnSpc>
                          <a:spcPct val="115000"/>
                        </a:lnSpc>
                        <a:spcAft>
                          <a:spcPts val="0"/>
                        </a:spcAft>
                      </a:pPr>
                      <a:r>
                        <a:rPr lang="en-GB" sz="600" b="0" i="1" dirty="0">
                          <a:effectLst/>
                          <a:latin typeface="Tahoma" panose="020B0604030504040204" pitchFamily="34" charset="0"/>
                          <a:ea typeface="Tahoma" panose="020B0604030504040204" pitchFamily="34" charset="0"/>
                          <a:cs typeface="Tahoma" panose="020B0604030504040204" pitchFamily="34" charset="0"/>
                        </a:rPr>
                        <a:t>Religious content will include: stories and celebrations of Christmas, Easter, Pentecost, Harvest, exploring stories and Christian beliefs about creation, God, community and commitment to God and humanity. </a:t>
                      </a:r>
                    </a:p>
                    <a:p>
                      <a:pPr>
                        <a:lnSpc>
                          <a:spcPct val="115000"/>
                        </a:lnSpc>
                        <a:spcAft>
                          <a:spcPts val="0"/>
                        </a:spcAft>
                      </a:pPr>
                      <a:endParaRPr lang="en-GB" sz="600" b="0" dirty="0">
                        <a:effectLst/>
                        <a:latin typeface="Tahoma" panose="020B0604030504040204" pitchFamily="34" charset="0"/>
                        <a:ea typeface="Tahoma" panose="020B0604030504040204" pitchFamily="34" charset="0"/>
                        <a:cs typeface="Tahoma" panose="020B0604030504040204" pitchFamily="34" charset="0"/>
                      </a:endParaRPr>
                    </a:p>
                    <a:p>
                      <a:pPr>
                        <a:lnSpc>
                          <a:spcPct val="115000"/>
                        </a:lnSpc>
                        <a:spcAft>
                          <a:spcPts val="0"/>
                        </a:spcAft>
                      </a:pPr>
                      <a:r>
                        <a:rPr lang="en-GB" sz="600" b="0" dirty="0">
                          <a:effectLst/>
                          <a:latin typeface="Tahoma" panose="020B0604030504040204" pitchFamily="34" charset="0"/>
                          <a:ea typeface="Tahoma" panose="020B0604030504040204" pitchFamily="34" charset="0"/>
                          <a:cs typeface="Tahoma" panose="020B0604030504040204" pitchFamily="34" charset="0"/>
                        </a:rPr>
                        <a:t>•  Learn about Christian commitment by describing some spiritual ways of celebrating Christian festivals, including Christmas, Easter and Pentecost</a:t>
                      </a:r>
                    </a:p>
                    <a:p>
                      <a:pPr>
                        <a:lnSpc>
                          <a:spcPct val="115000"/>
                        </a:lnSpc>
                        <a:spcAft>
                          <a:spcPts val="0"/>
                        </a:spcAft>
                      </a:pPr>
                      <a:r>
                        <a:rPr lang="en-GB" sz="600" dirty="0">
                          <a:effectLst/>
                          <a:latin typeface="Tahoma" panose="020B0604030504040204" pitchFamily="34" charset="0"/>
                          <a:ea typeface="Tahoma" panose="020B0604030504040204" pitchFamily="34" charset="0"/>
                          <a:cs typeface="Tahoma" panose="020B0604030504040204" pitchFamily="34" charset="0"/>
                        </a:rPr>
                        <a:t>• R</a:t>
                      </a:r>
                      <a:r>
                        <a:rPr lang="en-GB" sz="600" b="0" dirty="0">
                          <a:effectLst/>
                          <a:latin typeface="Tahoma" panose="020B0604030504040204" pitchFamily="34" charset="0"/>
                          <a:ea typeface="Tahoma" panose="020B0604030504040204" pitchFamily="34" charset="0"/>
                          <a:cs typeface="Tahoma" panose="020B0604030504040204" pitchFamily="34" charset="0"/>
                        </a:rPr>
                        <a:t>eflect thoughtfully on the reasons why some people value such celebrations very highly, but others not at all</a:t>
                      </a:r>
                    </a:p>
                    <a:p>
                      <a:pPr>
                        <a:lnSpc>
                          <a:spcPct val="115000"/>
                        </a:lnSpc>
                        <a:spcAft>
                          <a:spcPts val="0"/>
                        </a:spcAft>
                      </a:pPr>
                      <a:r>
                        <a:rPr lang="en-GB" sz="600" b="0" dirty="0">
                          <a:effectLst/>
                          <a:latin typeface="Tahoma" panose="020B0604030504040204" pitchFamily="34" charset="0"/>
                          <a:ea typeface="Tahoma" panose="020B0604030504040204" pitchFamily="34" charset="0"/>
                          <a:cs typeface="Tahoma" panose="020B0604030504040204" pitchFamily="34" charset="0"/>
                        </a:rPr>
                        <a:t>•  Describe and understand links between Bible stories of creation and Christian beliefs about God as the creator </a:t>
                      </a:r>
                    </a:p>
                    <a:p>
                      <a:pPr>
                        <a:lnSpc>
                          <a:spcPct val="115000"/>
                        </a:lnSpc>
                        <a:spcAft>
                          <a:spcPts val="0"/>
                        </a:spcAft>
                      </a:pPr>
                      <a:r>
                        <a:rPr lang="en-GB" sz="600" b="0" dirty="0">
                          <a:effectLst/>
                          <a:latin typeface="Tahoma" panose="020B0604030504040204" pitchFamily="34" charset="0"/>
                          <a:ea typeface="Tahoma" panose="020B0604030504040204" pitchFamily="34" charset="0"/>
                          <a:cs typeface="Tahoma" panose="020B0604030504040204" pitchFamily="34" charset="0"/>
                        </a:rPr>
                        <a:t>•  Express and communicate their understanding of the challenges of commitment for a Christian person and a Christian community. They consider: what difference does believing in Jesus make to Christians? </a:t>
                      </a:r>
                    </a:p>
                    <a:p>
                      <a:pPr>
                        <a:lnSpc>
                          <a:spcPct val="115000"/>
                        </a:lnSpc>
                        <a:spcAft>
                          <a:spcPts val="0"/>
                        </a:spcAft>
                      </a:pPr>
                      <a:r>
                        <a:rPr lang="en-GB" sz="600" b="0" dirty="0">
                          <a:effectLst/>
                          <a:latin typeface="Tahoma" panose="020B0604030504040204" pitchFamily="34" charset="0"/>
                          <a:ea typeface="Tahoma" panose="020B0604030504040204" pitchFamily="34" charset="0"/>
                          <a:cs typeface="Tahoma" panose="020B0604030504040204" pitchFamily="34" charset="0"/>
                        </a:rPr>
                        <a:t>•  Discuss a range of ideas about some ‘big questions’, e.g. what do Christians believe about God? What different views do we know about the beginnings of life on Earth? Did God make us all, or are we an accident? </a:t>
                      </a:r>
                    </a:p>
                    <a:p>
                      <a:pPr>
                        <a:lnSpc>
                          <a:spcPct val="115000"/>
                        </a:lnSpc>
                        <a:spcAft>
                          <a:spcPts val="0"/>
                        </a:spcAft>
                      </a:pPr>
                      <a:r>
                        <a:rPr lang="en-GB" sz="600" dirty="0">
                          <a:effectLst/>
                          <a:latin typeface="Tahoma" panose="020B0604030504040204" pitchFamily="34" charset="0"/>
                          <a:ea typeface="Tahoma" panose="020B0604030504040204" pitchFamily="34" charset="0"/>
                          <a:cs typeface="Tahoma" panose="020B0604030504040204" pitchFamily="34" charset="0"/>
                        </a:rPr>
                        <a:t>• D</a:t>
                      </a:r>
                      <a:r>
                        <a:rPr lang="en-GB" sz="600" b="0" dirty="0">
                          <a:effectLst/>
                          <a:latin typeface="Tahoma" panose="020B0604030504040204" pitchFamily="34" charset="0"/>
                          <a:ea typeface="Tahoma" panose="020B0604030504040204" pitchFamily="34" charset="0"/>
                          <a:cs typeface="Tahoma" panose="020B0604030504040204" pitchFamily="34" charset="0"/>
                        </a:rPr>
                        <a:t>evelop ideas about different ways science and religions handle questions of origins and where we come from.  </a:t>
                      </a:r>
                    </a:p>
                  </a:txBody>
                  <a:tcPr marL="51435" marR="51435" marT="0" marB="0">
                    <a:solidFill>
                      <a:schemeClr val="accent1">
                        <a:lumMod val="40000"/>
                        <a:lumOff val="60000"/>
                      </a:schemeClr>
                    </a:solidFill>
                  </a:tcPr>
                </a:tc>
                <a:tc>
                  <a:txBody>
                    <a:bodyPr/>
                    <a:lstStyle/>
                    <a:p>
                      <a:pPr>
                        <a:lnSpc>
                          <a:spcPct val="115000"/>
                        </a:lnSpc>
                        <a:spcAft>
                          <a:spcPts val="0"/>
                        </a:spcAft>
                      </a:pPr>
                      <a:r>
                        <a:rPr lang="en-GB" sz="600" b="1" i="0" dirty="0">
                          <a:effectLst/>
                          <a:latin typeface="Tahoma" panose="020B0604030504040204" pitchFamily="34" charset="0"/>
                          <a:ea typeface="Tahoma" panose="020B0604030504040204" pitchFamily="34" charset="0"/>
                          <a:cs typeface="Tahoma" panose="020B0604030504040204" pitchFamily="34" charset="0"/>
                        </a:rPr>
                        <a:t>Religion, family and community: Prayer</a:t>
                      </a:r>
                    </a:p>
                    <a:p>
                      <a:pPr>
                        <a:lnSpc>
                          <a:spcPct val="115000"/>
                        </a:lnSpc>
                        <a:spcAft>
                          <a:spcPts val="0"/>
                        </a:spcAft>
                      </a:pPr>
                      <a:r>
                        <a:rPr lang="en-GB" sz="600" b="1" i="0" dirty="0">
                          <a:effectLst/>
                          <a:latin typeface="Tahoma" panose="020B0604030504040204" pitchFamily="34" charset="0"/>
                          <a:ea typeface="Tahoma" panose="020B0604030504040204" pitchFamily="34" charset="0"/>
                          <a:cs typeface="Tahoma" panose="020B0604030504040204" pitchFamily="34" charset="0"/>
                        </a:rPr>
                        <a:t>How do religious families and communities practice their faith?</a:t>
                      </a:r>
                    </a:p>
                    <a:p>
                      <a:pPr>
                        <a:lnSpc>
                          <a:spcPct val="115000"/>
                        </a:lnSpc>
                        <a:spcAft>
                          <a:spcPts val="0"/>
                        </a:spcAft>
                      </a:pPr>
                      <a:endParaRPr lang="en-GB" sz="600" i="0" dirty="0">
                        <a:effectLst/>
                        <a:latin typeface="Tahoma" panose="020B0604030504040204" pitchFamily="34" charset="0"/>
                        <a:ea typeface="Tahoma" panose="020B0604030504040204" pitchFamily="34" charset="0"/>
                        <a:cs typeface="Tahoma" panose="020B0604030504040204" pitchFamily="34" charset="0"/>
                      </a:endParaRPr>
                    </a:p>
                    <a:p>
                      <a:pPr>
                        <a:lnSpc>
                          <a:spcPct val="115000"/>
                        </a:lnSpc>
                        <a:spcAft>
                          <a:spcPts val="0"/>
                        </a:spcAft>
                      </a:pPr>
                      <a:r>
                        <a:rPr lang="en-GB" sz="600" i="1" dirty="0">
                          <a:effectLst/>
                          <a:latin typeface="Tahoma" panose="020B0604030504040204" pitchFamily="34" charset="0"/>
                          <a:ea typeface="Tahoma" panose="020B0604030504040204" pitchFamily="34" charset="0"/>
                          <a:cs typeface="Tahoma" panose="020B0604030504040204" pitchFamily="34" charset="0"/>
                        </a:rPr>
                        <a:t>Religious content will include: The 5 daily Islamic prayers, the Lord’s Prayer in Christianity, prayer at a mosque or a church, beliefs about Allah / God and prayer in the different religions.  Pupils</a:t>
                      </a:r>
                      <a:r>
                        <a:rPr lang="en-GB" sz="600" i="1" baseline="0" dirty="0">
                          <a:effectLst/>
                          <a:latin typeface="Tahoma" panose="020B0604030504040204" pitchFamily="34" charset="0"/>
                          <a:ea typeface="Tahoma" panose="020B0604030504040204" pitchFamily="34" charset="0"/>
                          <a:cs typeface="Tahoma" panose="020B0604030504040204" pitchFamily="34" charset="0"/>
                        </a:rPr>
                        <a:t> should meet a Muslim religious leader as part of this unit.  </a:t>
                      </a:r>
                      <a:endParaRPr lang="en-GB" sz="600" i="1" dirty="0">
                        <a:effectLst/>
                        <a:latin typeface="Tahoma" panose="020B0604030504040204" pitchFamily="34" charset="0"/>
                        <a:ea typeface="Tahoma" panose="020B0604030504040204" pitchFamily="34" charset="0"/>
                        <a:cs typeface="Tahoma" panose="020B0604030504040204" pitchFamily="34" charset="0"/>
                      </a:endParaRPr>
                    </a:p>
                    <a:p>
                      <a:pPr>
                        <a:lnSpc>
                          <a:spcPct val="115000"/>
                        </a:lnSpc>
                        <a:spcAft>
                          <a:spcPts val="0"/>
                        </a:spcAft>
                      </a:pPr>
                      <a:endParaRPr lang="en-GB" sz="600" i="0" dirty="0">
                        <a:effectLst/>
                        <a:latin typeface="Tahoma" panose="020B0604030504040204" pitchFamily="34" charset="0"/>
                        <a:ea typeface="Tahoma" panose="020B0604030504040204" pitchFamily="34" charset="0"/>
                        <a:cs typeface="Tahoma" panose="020B0604030504040204" pitchFamily="34" charset="0"/>
                      </a:endParaRPr>
                    </a:p>
                    <a:p>
                      <a:pPr>
                        <a:lnSpc>
                          <a:spcPct val="115000"/>
                        </a:lnSpc>
                        <a:spcAft>
                          <a:spcPts val="0"/>
                        </a:spcAft>
                      </a:pPr>
                      <a:r>
                        <a:rPr lang="en-GB" sz="600" i="0" dirty="0">
                          <a:effectLst/>
                          <a:latin typeface="Tahoma" panose="020B0604030504040204" pitchFamily="34" charset="0"/>
                          <a:ea typeface="Tahoma" panose="020B0604030504040204" pitchFamily="34" charset="0"/>
                          <a:cs typeface="Tahoma" panose="020B0604030504040204" pitchFamily="34" charset="0"/>
                        </a:rPr>
                        <a:t>• Pursue an enquiry into Christian and Islamic prayer, finding out about and exploring beliefs about worship, God and human life for Christian and Muslim people</a:t>
                      </a:r>
                      <a:r>
                        <a:rPr lang="en-GB" sz="600" i="0" baseline="0" dirty="0">
                          <a:effectLst/>
                          <a:latin typeface="Tahoma" panose="020B0604030504040204" pitchFamily="34" charset="0"/>
                          <a:ea typeface="Tahoma" panose="020B0604030504040204" pitchFamily="34" charset="0"/>
                          <a:cs typeface="Tahoma" panose="020B0604030504040204" pitchFamily="34" charset="0"/>
                        </a:rPr>
                        <a:t> </a:t>
                      </a:r>
                    </a:p>
                    <a:p>
                      <a:pPr>
                        <a:lnSpc>
                          <a:spcPct val="115000"/>
                        </a:lnSpc>
                        <a:spcAft>
                          <a:spcPts val="0"/>
                        </a:spcAft>
                      </a:pPr>
                      <a:r>
                        <a:rPr lang="en-GB" sz="600" i="0" dirty="0">
                          <a:effectLst/>
                          <a:latin typeface="Tahoma" panose="020B0604030504040204" pitchFamily="34" charset="0"/>
                          <a:ea typeface="Tahoma" panose="020B0604030504040204" pitchFamily="34" charset="0"/>
                          <a:cs typeface="Tahoma" panose="020B0604030504040204" pitchFamily="34" charset="0"/>
                        </a:rPr>
                        <a:t>•  Find out about the meanings of symbols, words and actions used in prayer and worship such as bowing down, using liturgy, ritual and symbol, praying alone and in groups</a:t>
                      </a:r>
                    </a:p>
                    <a:p>
                      <a:pPr>
                        <a:lnSpc>
                          <a:spcPct val="115000"/>
                        </a:lnSpc>
                        <a:spcAft>
                          <a:spcPts val="0"/>
                        </a:spcAft>
                      </a:pPr>
                      <a:r>
                        <a:rPr lang="en-GB" sz="600" i="0" dirty="0">
                          <a:effectLst/>
                          <a:latin typeface="Tahoma" panose="020B0604030504040204" pitchFamily="34" charset="0"/>
                          <a:ea typeface="Tahoma" panose="020B0604030504040204" pitchFamily="34" charset="0"/>
                          <a:cs typeface="Tahoma" panose="020B0604030504040204" pitchFamily="34" charset="0"/>
                        </a:rPr>
                        <a:t>•  Find out about similarities and differences in Christian and Muslim prayer and understand how the practices of prayer for Christian and Muslim people can bring the community together </a:t>
                      </a:r>
                    </a:p>
                    <a:p>
                      <a:pPr>
                        <a:lnSpc>
                          <a:spcPct val="115000"/>
                        </a:lnSpc>
                        <a:spcAft>
                          <a:spcPts val="0"/>
                        </a:spcAft>
                      </a:pPr>
                      <a:r>
                        <a:rPr lang="en-GB" sz="600" i="0" dirty="0">
                          <a:effectLst/>
                          <a:latin typeface="Tahoma" panose="020B0604030504040204" pitchFamily="34" charset="0"/>
                          <a:ea typeface="Tahoma" panose="020B0604030504040204" pitchFamily="34" charset="0"/>
                          <a:cs typeface="Tahoma" panose="020B0604030504040204" pitchFamily="34" charset="0"/>
                        </a:rPr>
                        <a:t>•  Investigate the meaning of prayer in these communities, and consider questions about the values expressed in prayers for themselves, exploring their own ideas creatively and connecting ideas from different religions. </a:t>
                      </a:r>
                    </a:p>
                    <a:p>
                      <a:pPr>
                        <a:lnSpc>
                          <a:spcPct val="115000"/>
                        </a:lnSpc>
                        <a:spcAft>
                          <a:spcPts val="0"/>
                        </a:spcAft>
                      </a:pPr>
                      <a:r>
                        <a:rPr lang="en-GB" sz="600" dirty="0">
                          <a:effectLst/>
                          <a:latin typeface="Tahoma" panose="020B0604030504040204" pitchFamily="34" charset="0"/>
                          <a:ea typeface="Tahoma" panose="020B0604030504040204" pitchFamily="34" charset="0"/>
                          <a:cs typeface="Tahoma" panose="020B0604030504040204" pitchFamily="34" charset="0"/>
                        </a:rPr>
                        <a:t>• </a:t>
                      </a:r>
                      <a:r>
                        <a:rPr lang="en-GB" sz="600" i="0" dirty="0">
                          <a:effectLst/>
                          <a:latin typeface="Tahoma" panose="020B0604030504040204" pitchFamily="34" charset="0"/>
                          <a:ea typeface="Tahoma" panose="020B0604030504040204" pitchFamily="34" charset="0"/>
                          <a:cs typeface="Tahoma" panose="020B0604030504040204" pitchFamily="34" charset="0"/>
                        </a:rPr>
                        <a:t>How, where, when and why do people pray?</a:t>
                      </a:r>
                    </a:p>
                  </a:txBody>
                  <a:tcPr marL="51435" marR="51435" marT="0" marB="0">
                    <a:solidFill>
                      <a:schemeClr val="accent1">
                        <a:lumMod val="40000"/>
                        <a:lumOff val="60000"/>
                      </a:schemeClr>
                    </a:solidFill>
                  </a:tcPr>
                </a:tc>
                <a:tc>
                  <a:txBody>
                    <a:bodyPr/>
                    <a:lstStyle/>
                    <a:p>
                      <a:pPr>
                        <a:lnSpc>
                          <a:spcPct val="115000"/>
                        </a:lnSpc>
                        <a:spcAft>
                          <a:spcPts val="0"/>
                        </a:spcAft>
                      </a:pPr>
                      <a:r>
                        <a:rPr lang="en-GB" sz="600" b="1" dirty="0">
                          <a:effectLst/>
                          <a:latin typeface="Tahoma" panose="020B0604030504040204" pitchFamily="34" charset="0"/>
                          <a:ea typeface="Tahoma" panose="020B0604030504040204" pitchFamily="34" charset="0"/>
                          <a:cs typeface="Tahoma" panose="020B0604030504040204" pitchFamily="34" charset="0"/>
                        </a:rPr>
                        <a:t>Worship and sacred places: </a:t>
                      </a:r>
                    </a:p>
                    <a:p>
                      <a:pPr>
                        <a:lnSpc>
                          <a:spcPct val="115000"/>
                        </a:lnSpc>
                        <a:spcAft>
                          <a:spcPts val="0"/>
                        </a:spcAft>
                      </a:pPr>
                      <a:r>
                        <a:rPr lang="en-GB" sz="600" b="1" dirty="0">
                          <a:effectLst/>
                          <a:latin typeface="Tahoma" panose="020B0604030504040204" pitchFamily="34" charset="0"/>
                          <a:ea typeface="Tahoma" panose="020B0604030504040204" pitchFamily="34" charset="0"/>
                          <a:cs typeface="Tahoma" panose="020B0604030504040204" pitchFamily="34" charset="0"/>
                        </a:rPr>
                        <a:t>Where, how and why do people worship?</a:t>
                      </a:r>
                    </a:p>
                    <a:p>
                      <a:pPr>
                        <a:lnSpc>
                          <a:spcPct val="115000"/>
                        </a:lnSpc>
                        <a:spcAft>
                          <a:spcPts val="0"/>
                        </a:spcAft>
                      </a:pPr>
                      <a:endParaRPr lang="en-GB" sz="600" dirty="0">
                        <a:effectLst/>
                        <a:latin typeface="Tahoma" panose="020B0604030504040204" pitchFamily="34" charset="0"/>
                        <a:ea typeface="Tahoma" panose="020B0604030504040204" pitchFamily="34" charset="0"/>
                        <a:cs typeface="Tahoma" panose="020B0604030504040204" pitchFamily="34" charset="0"/>
                      </a:endParaRPr>
                    </a:p>
                    <a:p>
                      <a:pPr>
                        <a:lnSpc>
                          <a:spcPct val="115000"/>
                        </a:lnSpc>
                        <a:spcAft>
                          <a:spcPts val="0"/>
                        </a:spcAft>
                      </a:pPr>
                      <a:r>
                        <a:rPr lang="en-GB" sz="600" i="1" dirty="0">
                          <a:effectLst/>
                          <a:latin typeface="Tahoma" panose="020B0604030504040204" pitchFamily="34" charset="0"/>
                          <a:ea typeface="Tahoma" panose="020B0604030504040204" pitchFamily="34" charset="0"/>
                          <a:cs typeface="Tahoma" panose="020B0604030504040204" pitchFamily="34" charset="0"/>
                        </a:rPr>
                        <a:t>Religious content will include: exploring religious buildings in Nottinghamshire and the region, connecting the buildings to religious beliefs, teachings, practices and ways of living.  Pupils should visit  a mosque as part of this</a:t>
                      </a:r>
                      <a:r>
                        <a:rPr lang="en-GB" sz="600" i="1" baseline="0" dirty="0">
                          <a:effectLst/>
                          <a:latin typeface="Tahoma" panose="020B0604030504040204" pitchFamily="34" charset="0"/>
                          <a:ea typeface="Tahoma" panose="020B0604030504040204" pitchFamily="34" charset="0"/>
                          <a:cs typeface="Tahoma" panose="020B0604030504040204" pitchFamily="34" charset="0"/>
                        </a:rPr>
                        <a:t> unit.  </a:t>
                      </a:r>
                      <a:endParaRPr lang="en-GB" sz="600" i="1" dirty="0">
                        <a:effectLst/>
                        <a:latin typeface="Tahoma" panose="020B0604030504040204" pitchFamily="34" charset="0"/>
                        <a:ea typeface="Tahoma" panose="020B0604030504040204" pitchFamily="34" charset="0"/>
                        <a:cs typeface="Tahoma" panose="020B0604030504040204" pitchFamily="34" charset="0"/>
                      </a:endParaRPr>
                    </a:p>
                    <a:p>
                      <a:pPr>
                        <a:lnSpc>
                          <a:spcPct val="115000"/>
                        </a:lnSpc>
                        <a:spcAft>
                          <a:spcPts val="0"/>
                        </a:spcAft>
                      </a:pPr>
                      <a:endParaRPr lang="en-GB" sz="600" dirty="0">
                        <a:effectLst/>
                        <a:latin typeface="Tahoma" panose="020B0604030504040204" pitchFamily="34" charset="0"/>
                        <a:ea typeface="Tahoma" panose="020B0604030504040204" pitchFamily="34" charset="0"/>
                        <a:cs typeface="Tahoma" panose="020B0604030504040204" pitchFamily="34" charset="0"/>
                      </a:endParaRPr>
                    </a:p>
                    <a:p>
                      <a:pPr>
                        <a:lnSpc>
                          <a:spcPct val="115000"/>
                        </a:lnSpc>
                        <a:spcAft>
                          <a:spcPts val="0"/>
                        </a:spcAft>
                      </a:pPr>
                      <a:r>
                        <a:rPr lang="en-GB" sz="600" dirty="0">
                          <a:effectLst/>
                          <a:latin typeface="Tahoma" panose="020B0604030504040204" pitchFamily="34" charset="0"/>
                          <a:ea typeface="Tahoma" panose="020B0604030504040204" pitchFamily="34" charset="0"/>
                          <a:cs typeface="Tahoma" panose="020B0604030504040204" pitchFamily="34" charset="0"/>
                        </a:rPr>
                        <a:t>•  Pursue an enquiry into local places of worship and beliefs about worship, relating the meanings of symbols and actions used in worship to events and teachings from the religions they study </a:t>
                      </a:r>
                    </a:p>
                    <a:p>
                      <a:pPr>
                        <a:lnSpc>
                          <a:spcPct val="115000"/>
                        </a:lnSpc>
                        <a:spcAft>
                          <a:spcPts val="0"/>
                        </a:spcAft>
                      </a:pPr>
                      <a:r>
                        <a:rPr lang="en-GB" sz="600" dirty="0">
                          <a:effectLst/>
                          <a:latin typeface="Tahoma" panose="020B0604030504040204" pitchFamily="34" charset="0"/>
                          <a:ea typeface="Tahoma" panose="020B0604030504040204" pitchFamily="34" charset="0"/>
                          <a:cs typeface="Tahoma" panose="020B0604030504040204" pitchFamily="34" charset="0"/>
                        </a:rPr>
                        <a:t>•  Consider: what happens in holy buildings? Consider how the architecture, furniture and uses of churches, mandirs, mosques or synagogues, express the community’s way of life, values and beliefs </a:t>
                      </a:r>
                    </a:p>
                    <a:p>
                      <a:pPr>
                        <a:lnSpc>
                          <a:spcPct val="115000"/>
                        </a:lnSpc>
                        <a:spcAft>
                          <a:spcPts val="0"/>
                        </a:spcAft>
                      </a:pPr>
                      <a:r>
                        <a:rPr lang="en-GB" sz="600" dirty="0">
                          <a:effectLst/>
                          <a:latin typeface="Tahoma" panose="020B0604030504040204" pitchFamily="34" charset="0"/>
                          <a:ea typeface="Tahoma" panose="020B0604030504040204" pitchFamily="34" charset="0"/>
                          <a:cs typeface="Tahoma" panose="020B0604030504040204" pitchFamily="34" charset="0"/>
                        </a:rPr>
                        <a:t>•  Discuss and present thoughtfully their own and others’ views on challenging questions about different kinds of religious belonging in Nottinghamshire today, presenting what they have found out about worship clearly and thoughtfully in a variety of ways including for example . design and modelling, photo album descriptions and recounts, Q&amp;A, poetry or art </a:t>
                      </a:r>
                    </a:p>
                    <a:p>
                      <a:pPr>
                        <a:lnSpc>
                          <a:spcPct val="115000"/>
                        </a:lnSpc>
                        <a:spcAft>
                          <a:spcPts val="0"/>
                        </a:spcAft>
                      </a:pPr>
                      <a:r>
                        <a:rPr lang="en-GB" sz="600" dirty="0">
                          <a:effectLst/>
                          <a:latin typeface="Tahoma" panose="020B0604030504040204" pitchFamily="34" charset="0"/>
                          <a:ea typeface="Tahoma" panose="020B0604030504040204" pitchFamily="34" charset="0"/>
                          <a:cs typeface="Tahoma" panose="020B0604030504040204" pitchFamily="34" charset="0"/>
                        </a:rPr>
                        <a:t>. Write a thoughtful proposal for a new religious building for their local and  area, including their ideas for design, activities, key concepts of worship and the use of such a building.</a:t>
                      </a:r>
                    </a:p>
                  </a:txBody>
                  <a:tcPr marL="51435" marR="51435" marT="0" marB="0">
                    <a:solidFill>
                      <a:schemeClr val="accent1">
                        <a:lumMod val="40000"/>
                        <a:lumOff val="60000"/>
                      </a:schemeClr>
                    </a:solidFill>
                  </a:tcPr>
                </a:tc>
                <a:extLst>
                  <a:ext uri="{0D108BD9-81ED-4DB2-BD59-A6C34878D82A}">
                    <a16:rowId xmlns:a16="http://schemas.microsoft.com/office/drawing/2014/main" val="10000"/>
                  </a:ext>
                </a:extLst>
              </a:tr>
              <a:tr h="2678927">
                <a:tc gridSpan="2">
                  <a:txBody>
                    <a:bodyPr/>
                    <a:lstStyle/>
                    <a:p>
                      <a:pPr>
                        <a:lnSpc>
                          <a:spcPct val="115000"/>
                        </a:lnSpc>
                        <a:spcAft>
                          <a:spcPts val="0"/>
                        </a:spcAft>
                      </a:pPr>
                      <a:r>
                        <a:rPr lang="en-GB" sz="600" b="1" dirty="0">
                          <a:effectLst/>
                          <a:latin typeface="Tahoma" panose="020B0604030504040204" pitchFamily="34" charset="0"/>
                          <a:ea typeface="Tahoma" panose="020B0604030504040204" pitchFamily="34" charset="0"/>
                          <a:cs typeface="Tahoma" panose="020B0604030504040204" pitchFamily="34" charset="0"/>
                        </a:rPr>
                        <a:t>2x Inspirational people from the past: What can we learn from inspiring people in sacred texts and in the history of religions?</a:t>
                      </a:r>
                    </a:p>
                    <a:p>
                      <a:pPr>
                        <a:lnSpc>
                          <a:spcPct val="115000"/>
                        </a:lnSpc>
                        <a:spcAft>
                          <a:spcPts val="0"/>
                        </a:spcAft>
                      </a:pPr>
                      <a:endParaRPr lang="en-GB" sz="600" b="0" dirty="0">
                        <a:effectLst/>
                        <a:latin typeface="Tahoma" panose="020B0604030504040204" pitchFamily="34" charset="0"/>
                        <a:ea typeface="Tahoma" panose="020B0604030504040204" pitchFamily="34" charset="0"/>
                        <a:cs typeface="Tahoma" panose="020B0604030504040204" pitchFamily="34" charset="0"/>
                      </a:endParaRPr>
                    </a:p>
                    <a:p>
                      <a:pPr>
                        <a:lnSpc>
                          <a:spcPct val="115000"/>
                        </a:lnSpc>
                        <a:spcAft>
                          <a:spcPts val="0"/>
                        </a:spcAft>
                      </a:pPr>
                      <a:r>
                        <a:rPr lang="en-GB" sz="600" b="0" i="1" dirty="0">
                          <a:effectLst/>
                          <a:latin typeface="Tahoma" panose="020B0604030504040204" pitchFamily="34" charset="0"/>
                          <a:ea typeface="Tahoma" panose="020B0604030504040204" pitchFamily="34" charset="0"/>
                          <a:cs typeface="Tahoma" panose="020B0604030504040204" pitchFamily="34" charset="0"/>
                        </a:rPr>
                        <a:t>Religious content will include: examples of inspirational people from the Jewish and Christian Bible such as Abraham, Jacob, Joseph, Moses, David, Esther, Ruth. Examples of stories and teaching from the Gospels on the life and example of Jesus. Examples from history and current affairs. Islamic examples from stories of the life of the Prophet Muhammad [PBUH] and his companions, and from Islamic history.</a:t>
                      </a:r>
                    </a:p>
                    <a:p>
                      <a:pPr>
                        <a:lnSpc>
                          <a:spcPct val="115000"/>
                        </a:lnSpc>
                        <a:spcAft>
                          <a:spcPts val="0"/>
                        </a:spcAft>
                      </a:pPr>
                      <a:endParaRPr lang="en-GB" sz="600" b="0" dirty="0">
                        <a:effectLst/>
                        <a:latin typeface="Tahoma" panose="020B0604030504040204" pitchFamily="34" charset="0"/>
                        <a:ea typeface="Tahoma" panose="020B0604030504040204" pitchFamily="34" charset="0"/>
                        <a:cs typeface="Tahoma" panose="020B0604030504040204" pitchFamily="34" charset="0"/>
                      </a:endParaRPr>
                    </a:p>
                    <a:p>
                      <a:pPr>
                        <a:lnSpc>
                          <a:spcPct val="115000"/>
                        </a:lnSpc>
                        <a:spcAft>
                          <a:spcPts val="0"/>
                        </a:spcAft>
                      </a:pPr>
                      <a:r>
                        <a:rPr lang="en-GB" sz="600" b="0" dirty="0">
                          <a:effectLst/>
                          <a:latin typeface="Tahoma" panose="020B0604030504040204" pitchFamily="34" charset="0"/>
                          <a:ea typeface="Tahoma" panose="020B0604030504040204" pitchFamily="34" charset="0"/>
                          <a:cs typeface="Tahoma" panose="020B0604030504040204" pitchFamily="34" charset="0"/>
                        </a:rPr>
                        <a:t>•  Explore the lives of key religious people in Christian and Jewish stories, describing the challenges they faced, and commitments by which they lived. </a:t>
                      </a:r>
                    </a:p>
                    <a:p>
                      <a:pPr>
                        <a:lnSpc>
                          <a:spcPct val="115000"/>
                        </a:lnSpc>
                        <a:spcAft>
                          <a:spcPts val="0"/>
                        </a:spcAft>
                      </a:pPr>
                      <a:r>
                        <a:rPr lang="en-GB" sz="600" b="0" dirty="0">
                          <a:effectLst/>
                          <a:latin typeface="Tahoma" panose="020B0604030504040204" pitchFamily="34" charset="0"/>
                          <a:ea typeface="Tahoma" panose="020B0604030504040204" pitchFamily="34" charset="0"/>
                          <a:cs typeface="Tahoma" panose="020B0604030504040204" pitchFamily="34" charset="0"/>
                        </a:rPr>
                        <a:t>•  Respond thoughtfully to Jewish stories about Moses as the servant of God, learning from stories of the Exodus and the 10 Commandments about how Jewish ideas, festival (Pesach) and stories are connected; </a:t>
                      </a:r>
                    </a:p>
                    <a:p>
                      <a:pPr>
                        <a:lnSpc>
                          <a:spcPct val="115000"/>
                        </a:lnSpc>
                        <a:spcAft>
                          <a:spcPts val="0"/>
                        </a:spcAft>
                      </a:pPr>
                      <a:r>
                        <a:rPr lang="en-GB" sz="600" b="0" dirty="0">
                          <a:effectLst/>
                          <a:latin typeface="Tahoma" panose="020B0604030504040204" pitchFamily="34" charset="0"/>
                          <a:ea typeface="Tahoma" panose="020B0604030504040204" pitchFamily="34" charset="0"/>
                          <a:cs typeface="Tahoma" panose="020B0604030504040204" pitchFamily="34" charset="0"/>
                        </a:rPr>
                        <a:t>•  Respond thoughtfully to Christian beliefs about Jesus as God come down to earth, learning from his life, teaching and example, connecting parables, miracles and stories about Jesus to Christian beliefs  </a:t>
                      </a:r>
                    </a:p>
                    <a:p>
                      <a:pPr>
                        <a:lnSpc>
                          <a:spcPct val="115000"/>
                        </a:lnSpc>
                        <a:spcAft>
                          <a:spcPts val="0"/>
                        </a:spcAft>
                      </a:pPr>
                      <a:r>
                        <a:rPr lang="en-GB" sz="600" b="0" dirty="0">
                          <a:effectLst/>
                          <a:latin typeface="Tahoma" panose="020B0604030504040204" pitchFamily="34" charset="0"/>
                          <a:ea typeface="Tahoma" panose="020B0604030504040204" pitchFamily="34" charset="0"/>
                          <a:cs typeface="Tahoma" panose="020B0604030504040204" pitchFamily="34" charset="0"/>
                        </a:rPr>
                        <a:t>•  Respond thoughtfully to stories from the life of the Prophet Muhammad, connecting Muslim belief and wisdom to the stories from the Qur’an and Hadith to Muslim values and ideas </a:t>
                      </a:r>
                    </a:p>
                    <a:p>
                      <a:pPr>
                        <a:lnSpc>
                          <a:spcPct val="115000"/>
                        </a:lnSpc>
                        <a:spcAft>
                          <a:spcPts val="0"/>
                        </a:spcAft>
                      </a:pPr>
                      <a:r>
                        <a:rPr lang="en-GB" sz="600" b="0" dirty="0">
                          <a:effectLst/>
                          <a:latin typeface="Tahoma" panose="020B0604030504040204" pitchFamily="34" charset="0"/>
                          <a:ea typeface="Tahoma" panose="020B0604030504040204" pitchFamily="34" charset="0"/>
                          <a:cs typeface="Tahoma" panose="020B0604030504040204" pitchFamily="34" charset="0"/>
                        </a:rPr>
                        <a:t>•  Consider how the meanings of stories of great leaders are expressed in varied contemporary ways: sacred writing, poetry, video, stained glass and drama, weighing up the effectiveness of the different media in sharing these stories (NB: Muslim Prophets are not seen in drama or imagery) </a:t>
                      </a:r>
                    </a:p>
                    <a:p>
                      <a:pPr>
                        <a:lnSpc>
                          <a:spcPct val="115000"/>
                        </a:lnSpc>
                        <a:spcAft>
                          <a:spcPts val="0"/>
                        </a:spcAft>
                      </a:pPr>
                      <a:r>
                        <a:rPr lang="en-GB" sz="600" b="0" dirty="0">
                          <a:effectLst/>
                          <a:latin typeface="Tahoma" panose="020B0604030504040204" pitchFamily="34" charset="0"/>
                          <a:ea typeface="Tahoma" panose="020B0604030504040204" pitchFamily="34" charset="0"/>
                          <a:cs typeface="Tahoma" panose="020B0604030504040204" pitchFamily="34" charset="0"/>
                        </a:rPr>
                        <a:t>•  Respond thoughtfully to these ‘great lives’, and to the idea of inspiration, learning from their challenges and commitments, linking to History  </a:t>
                      </a:r>
                    </a:p>
                    <a:p>
                      <a:pPr>
                        <a:lnSpc>
                          <a:spcPct val="115000"/>
                        </a:lnSpc>
                        <a:spcAft>
                          <a:spcPts val="0"/>
                        </a:spcAft>
                      </a:pPr>
                      <a:r>
                        <a:rPr lang="en-GB" sz="600" b="0" dirty="0">
                          <a:effectLst/>
                          <a:latin typeface="Tahoma" panose="020B0604030504040204" pitchFamily="34" charset="0"/>
                          <a:ea typeface="Tahoma" panose="020B0604030504040204" pitchFamily="34" charset="0"/>
                          <a:cs typeface="Tahoma" panose="020B0604030504040204" pitchFamily="34" charset="0"/>
                        </a:rPr>
                        <a:t>•  Use their thinking about stories of Moses, Jesus and Muhammad to explore how Jews, Christians and Muslims today celebrate key events from their history (e.g. in Passover, Lent or Ramadan)  </a:t>
                      </a:r>
                    </a:p>
                    <a:p>
                      <a:pPr>
                        <a:lnSpc>
                          <a:spcPct val="115000"/>
                        </a:lnSpc>
                        <a:spcAft>
                          <a:spcPts val="0"/>
                        </a:spcAft>
                      </a:pPr>
                      <a:r>
                        <a:rPr lang="en-GB" sz="600" b="0" dirty="0">
                          <a:effectLst/>
                          <a:latin typeface="Tahoma" panose="020B0604030504040204" pitchFamily="34" charset="0"/>
                          <a:ea typeface="Tahoma" panose="020B0604030504040204" pitchFamily="34" charset="0"/>
                          <a:cs typeface="Tahoma" panose="020B0604030504040204" pitchFamily="34" charset="0"/>
                        </a:rPr>
                        <a:t>•  Discuss and present thoughtfully their own and others’ views on challenging questions about being inspired by others, and about the ways human courage and spirituality can make a person an example to others  </a:t>
                      </a:r>
                    </a:p>
                    <a:p>
                      <a:pPr>
                        <a:lnSpc>
                          <a:spcPct val="115000"/>
                        </a:lnSpc>
                        <a:spcAft>
                          <a:spcPts val="0"/>
                        </a:spcAft>
                      </a:pPr>
                      <a:r>
                        <a:rPr lang="en-GB" sz="600" b="0" dirty="0">
                          <a:effectLst/>
                          <a:latin typeface="Tahoma" panose="020B0604030504040204" pitchFamily="34" charset="0"/>
                          <a:ea typeface="Tahoma" panose="020B0604030504040204" pitchFamily="34" charset="0"/>
                          <a:cs typeface="Tahoma" panose="020B0604030504040204" pitchFamily="34" charset="0"/>
                        </a:rPr>
                        <a:t>•  Express and communicate their own ideas about questions on fairness, forgiveness, friendship, commitment, and courage.</a:t>
                      </a:r>
                    </a:p>
                  </a:txBody>
                  <a:tcPr marL="51435" marR="51435" marT="0" marB="0">
                    <a:solidFill>
                      <a:schemeClr val="tx2">
                        <a:lumMod val="20000"/>
                        <a:lumOff val="80000"/>
                      </a:schemeClr>
                    </a:solidFill>
                  </a:tcPr>
                </a:tc>
                <a:tc hMerge="1">
                  <a:txBody>
                    <a:bodyPr/>
                    <a:lstStyle/>
                    <a:p>
                      <a:pPr>
                        <a:lnSpc>
                          <a:spcPct val="115000"/>
                        </a:lnSpc>
                        <a:spcAft>
                          <a:spcPts val="0"/>
                        </a:spcAft>
                      </a:pPr>
                      <a:endParaRPr lang="en-GB" sz="65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solidFill>
                      <a:schemeClr val="tx2">
                        <a:lumMod val="20000"/>
                        <a:lumOff val="80000"/>
                      </a:schemeClr>
                    </a:solidFill>
                  </a:tcPr>
                </a:tc>
                <a:tc>
                  <a:txBody>
                    <a:bodyPr/>
                    <a:lstStyle/>
                    <a:p>
                      <a:pPr>
                        <a:lnSpc>
                          <a:spcPct val="115000"/>
                        </a:lnSpc>
                        <a:spcAft>
                          <a:spcPts val="0"/>
                        </a:spcAft>
                      </a:pPr>
                      <a:r>
                        <a:rPr lang="en-GB" sz="600" b="1" dirty="0">
                          <a:effectLst/>
                          <a:latin typeface="Tahoma" panose="020B0604030504040204" pitchFamily="34" charset="0"/>
                          <a:ea typeface="Tahoma" panose="020B0604030504040204" pitchFamily="34" charset="0"/>
                          <a:cs typeface="Tahoma" panose="020B0604030504040204" pitchFamily="34" charset="0"/>
                        </a:rPr>
                        <a:t>Christmas: Light </a:t>
                      </a:r>
                    </a:p>
                    <a:p>
                      <a:pPr>
                        <a:lnSpc>
                          <a:spcPct val="115000"/>
                        </a:lnSpc>
                        <a:spcAft>
                          <a:spcPts val="0"/>
                        </a:spcAft>
                      </a:pPr>
                      <a:r>
                        <a:rPr lang="en-GB" sz="600" dirty="0">
                          <a:effectLst/>
                          <a:latin typeface="Tahoma" panose="020B0604030504040204" pitchFamily="34" charset="0"/>
                          <a:ea typeface="Tahoma" panose="020B0604030504040204" pitchFamily="34" charset="0"/>
                          <a:cs typeface="Tahoma" panose="020B0604030504040204" pitchFamily="34" charset="0"/>
                        </a:rPr>
                        <a:t>•  Discuss the way light is used to discuss feelings </a:t>
                      </a:r>
                      <a:r>
                        <a:rPr lang="en-GB" sz="600" dirty="0" err="1">
                          <a:effectLst/>
                          <a:latin typeface="Tahoma" panose="020B0604030504040204" pitchFamily="34" charset="0"/>
                          <a:ea typeface="Tahoma" panose="020B0604030504040204" pitchFamily="34" charset="0"/>
                          <a:cs typeface="Tahoma" panose="020B0604030504040204" pitchFamily="34" charset="0"/>
                        </a:rPr>
                        <a:t>eg</a:t>
                      </a:r>
                      <a:r>
                        <a:rPr lang="en-GB" sz="600" dirty="0">
                          <a:effectLst/>
                          <a:latin typeface="Tahoma" panose="020B0604030504040204" pitchFamily="34" charset="0"/>
                          <a:ea typeface="Tahoma" panose="020B0604030504040204" pitchFamily="34" charset="0"/>
                          <a:cs typeface="Tahoma" panose="020B0604030504040204" pitchFamily="34" charset="0"/>
                        </a:rPr>
                        <a:t> beaming smile or a person lights up the room or guiding light or seen the light. </a:t>
                      </a:r>
                    </a:p>
                    <a:p>
                      <a:pPr>
                        <a:lnSpc>
                          <a:spcPct val="115000"/>
                        </a:lnSpc>
                        <a:spcAft>
                          <a:spcPts val="0"/>
                        </a:spcAft>
                      </a:pPr>
                      <a:r>
                        <a:rPr lang="en-GB" sz="600" dirty="0">
                          <a:effectLst/>
                          <a:latin typeface="Tahoma" panose="020B0604030504040204" pitchFamily="34" charset="0"/>
                          <a:ea typeface="Tahoma" panose="020B0604030504040204" pitchFamily="34" charset="0"/>
                          <a:cs typeface="Tahoma" panose="020B0604030504040204" pitchFamily="34" charset="0"/>
                        </a:rPr>
                        <a:t>• Use a piece of art such as Holman Hunt: Light of the world. Ask pupils a series of questions </a:t>
                      </a:r>
                      <a:r>
                        <a:rPr lang="en-GB" sz="600" dirty="0" err="1">
                          <a:effectLst/>
                          <a:latin typeface="Tahoma" panose="020B0604030504040204" pitchFamily="34" charset="0"/>
                          <a:ea typeface="Tahoma" panose="020B0604030504040204" pitchFamily="34" charset="0"/>
                          <a:cs typeface="Tahoma" panose="020B0604030504040204" pitchFamily="34" charset="0"/>
                        </a:rPr>
                        <a:t>eg</a:t>
                      </a:r>
                      <a:r>
                        <a:rPr lang="en-GB" sz="600" dirty="0">
                          <a:effectLst/>
                          <a:latin typeface="Tahoma" panose="020B0604030504040204" pitchFamily="34" charset="0"/>
                          <a:ea typeface="Tahoma" panose="020B0604030504040204" pitchFamily="34" charset="0"/>
                          <a:cs typeface="Tahoma" panose="020B0604030504040204" pitchFamily="34" charset="0"/>
                        </a:rPr>
                        <a:t> who is this? What do you see in the picture. Give them sentence stems to respond to </a:t>
                      </a:r>
                      <a:r>
                        <a:rPr lang="en-GB" sz="600" dirty="0" err="1">
                          <a:effectLst/>
                          <a:latin typeface="Tahoma" panose="020B0604030504040204" pitchFamily="34" charset="0"/>
                          <a:ea typeface="Tahoma" panose="020B0604030504040204" pitchFamily="34" charset="0"/>
                          <a:cs typeface="Tahoma" panose="020B0604030504040204" pitchFamily="34" charset="0"/>
                        </a:rPr>
                        <a:t>eg</a:t>
                      </a:r>
                      <a:r>
                        <a:rPr lang="en-GB" sz="600" dirty="0">
                          <a:effectLst/>
                          <a:latin typeface="Tahoma" panose="020B0604030504040204" pitchFamily="34" charset="0"/>
                          <a:ea typeface="Tahoma" panose="020B0604030504040204" pitchFamily="34" charset="0"/>
                          <a:cs typeface="Tahoma" panose="020B0604030504040204" pitchFamily="34" charset="0"/>
                        </a:rPr>
                        <a:t> The message for Christians is... I think Jesus was called the light of the world because... </a:t>
                      </a:r>
                    </a:p>
                    <a:p>
                      <a:pPr>
                        <a:lnSpc>
                          <a:spcPct val="115000"/>
                        </a:lnSpc>
                        <a:spcAft>
                          <a:spcPts val="0"/>
                        </a:spcAft>
                      </a:pPr>
                      <a:r>
                        <a:rPr lang="en-GB" sz="600" dirty="0">
                          <a:effectLst/>
                          <a:latin typeface="Tahoma" panose="020B0604030504040204" pitchFamily="34" charset="0"/>
                          <a:ea typeface="Tahoma" panose="020B0604030504040204" pitchFamily="34" charset="0"/>
                          <a:cs typeface="Tahoma" panose="020B0604030504040204" pitchFamily="34" charset="0"/>
                        </a:rPr>
                        <a:t>• How do children and other artists use effects to show that angels and Jesus are significant? Who else sometimes gets shown in this way? </a:t>
                      </a:r>
                    </a:p>
                    <a:p>
                      <a:pPr>
                        <a:lnSpc>
                          <a:spcPct val="115000"/>
                        </a:lnSpc>
                        <a:spcAft>
                          <a:spcPts val="0"/>
                        </a:spcAft>
                      </a:pPr>
                      <a:r>
                        <a:rPr lang="en-GB" sz="600" dirty="0">
                          <a:effectLst/>
                          <a:latin typeface="Tahoma" panose="020B0604030504040204" pitchFamily="34" charset="0"/>
                          <a:ea typeface="Tahoma" panose="020B0604030504040204" pitchFamily="34" charset="0"/>
                          <a:cs typeface="Tahoma" panose="020B0604030504040204" pitchFamily="34" charset="0"/>
                        </a:rPr>
                        <a:t>• Ask children to consider who their guiding lights are</a:t>
                      </a:r>
                    </a:p>
                    <a:p>
                      <a:pPr>
                        <a:lnSpc>
                          <a:spcPct val="115000"/>
                        </a:lnSpc>
                        <a:spcAft>
                          <a:spcPts val="0"/>
                        </a:spcAft>
                      </a:pPr>
                      <a:endParaRPr lang="en-GB" sz="600" dirty="0">
                        <a:effectLst/>
                        <a:latin typeface="Tahoma" panose="020B0604030504040204" pitchFamily="34" charset="0"/>
                        <a:ea typeface="Tahoma" panose="020B0604030504040204" pitchFamily="34" charset="0"/>
                        <a:cs typeface="Tahoma" panose="020B0604030504040204" pitchFamily="34" charset="0"/>
                      </a:endParaRPr>
                    </a:p>
                    <a:p>
                      <a:pPr>
                        <a:lnSpc>
                          <a:spcPct val="115000"/>
                        </a:lnSpc>
                        <a:spcAft>
                          <a:spcPts val="0"/>
                        </a:spcAft>
                      </a:pPr>
                      <a:r>
                        <a:rPr lang="en-GB" sz="600" b="1" dirty="0">
                          <a:effectLst/>
                          <a:latin typeface="Tahoma" panose="020B0604030504040204" pitchFamily="34" charset="0"/>
                          <a:ea typeface="Tahoma" panose="020B0604030504040204" pitchFamily="34" charset="0"/>
                          <a:cs typeface="Tahoma" panose="020B0604030504040204" pitchFamily="34" charset="0"/>
                        </a:rPr>
                        <a:t>Easter:  Remembering Easter: how are the event of Easter remembered by Christians?</a:t>
                      </a:r>
                    </a:p>
                    <a:p>
                      <a:pPr>
                        <a:lnSpc>
                          <a:spcPct val="115000"/>
                        </a:lnSpc>
                        <a:spcAft>
                          <a:spcPts val="0"/>
                        </a:spcAft>
                      </a:pPr>
                      <a:r>
                        <a:rPr lang="en-GB" sz="600" b="1" dirty="0">
                          <a:effectLst/>
                          <a:latin typeface="Tahoma" panose="020B0604030504040204" pitchFamily="34" charset="0"/>
                          <a:ea typeface="Tahoma" panose="020B0604030504040204" pitchFamily="34" charset="0"/>
                          <a:cs typeface="Tahoma" panose="020B0604030504040204" pitchFamily="34" charset="0"/>
                        </a:rPr>
                        <a:t>. </a:t>
                      </a:r>
                      <a:r>
                        <a:rPr lang="en-GB" sz="600" b="0" dirty="0">
                          <a:effectLst/>
                          <a:latin typeface="Tahoma" panose="020B0604030504040204" pitchFamily="34" charset="0"/>
                          <a:ea typeface="Tahoma" panose="020B0604030504040204" pitchFamily="34" charset="0"/>
                          <a:cs typeface="Tahoma" panose="020B0604030504040204" pitchFamily="34" charset="0"/>
                        </a:rPr>
                        <a:t>Look at the Easter story through art; include The Last Supper and the events in the Garden of Gethsemane.</a:t>
                      </a:r>
                    </a:p>
                    <a:p>
                      <a:pPr>
                        <a:lnSpc>
                          <a:spcPct val="115000"/>
                        </a:lnSpc>
                        <a:spcAft>
                          <a:spcPts val="0"/>
                        </a:spcAft>
                      </a:pPr>
                      <a:r>
                        <a:rPr lang="en-GB" sz="600" b="0" dirty="0">
                          <a:effectLst/>
                          <a:latin typeface="Tahoma" panose="020B0604030504040204" pitchFamily="34" charset="0"/>
                          <a:ea typeface="Tahoma" panose="020B0604030504040204" pitchFamily="34" charset="0"/>
                          <a:cs typeface="Tahoma" panose="020B0604030504040204" pitchFamily="34" charset="0"/>
                        </a:rPr>
                        <a:t>. Focus on The Last Supper and the significance of bread and wine.  Who was there with Jesus?  What did Jesus say to his disciples?  What are the actions an symbols Christians use to remember </a:t>
                      </a:r>
                      <a:r>
                        <a:rPr lang="en-GB" sz="600" b="0" dirty="0" err="1">
                          <a:effectLst/>
                          <a:latin typeface="Tahoma" panose="020B0604030504040204" pitchFamily="34" charset="0"/>
                          <a:ea typeface="Tahoma" panose="020B0604030504040204" pitchFamily="34" charset="0"/>
                          <a:cs typeface="Tahoma" panose="020B0604030504040204" pitchFamily="34" charset="0"/>
                        </a:rPr>
                        <a:t>tThe</a:t>
                      </a:r>
                      <a:r>
                        <a:rPr lang="en-GB" sz="600" b="0" dirty="0">
                          <a:effectLst/>
                          <a:latin typeface="Tahoma" panose="020B0604030504040204" pitchFamily="34" charset="0"/>
                          <a:ea typeface="Tahoma" panose="020B0604030504040204" pitchFamily="34" charset="0"/>
                          <a:cs typeface="Tahoma" panose="020B0604030504040204" pitchFamily="34" charset="0"/>
                        </a:rPr>
                        <a:t> Last Supper?</a:t>
                      </a:r>
                    </a:p>
                    <a:p>
                      <a:pPr>
                        <a:lnSpc>
                          <a:spcPct val="115000"/>
                        </a:lnSpc>
                        <a:spcAft>
                          <a:spcPts val="0"/>
                        </a:spcAft>
                      </a:pPr>
                      <a:r>
                        <a:rPr lang="en-GB" sz="600" b="0" dirty="0">
                          <a:effectLst/>
                          <a:latin typeface="Tahoma" panose="020B0604030504040204" pitchFamily="34" charset="0"/>
                          <a:ea typeface="Tahoma" panose="020B0604030504040204" pitchFamily="34" charset="0"/>
                          <a:cs typeface="Tahoma" panose="020B0604030504040204" pitchFamily="34" charset="0"/>
                        </a:rPr>
                        <a:t>. What happened in the </a:t>
                      </a:r>
                      <a:r>
                        <a:rPr lang="en-GB" sz="600" b="0" dirty="0" err="1">
                          <a:effectLst/>
                          <a:latin typeface="Tahoma" panose="020B0604030504040204" pitchFamily="34" charset="0"/>
                          <a:ea typeface="Tahoma" panose="020B0604030504040204" pitchFamily="34" charset="0"/>
                          <a:cs typeface="Tahoma" panose="020B0604030504040204" pitchFamily="34" charset="0"/>
                        </a:rPr>
                        <a:t>Gadren</a:t>
                      </a:r>
                      <a:r>
                        <a:rPr lang="en-GB" sz="600" b="0" dirty="0">
                          <a:effectLst/>
                          <a:latin typeface="Tahoma" panose="020B0604030504040204" pitchFamily="34" charset="0"/>
                          <a:ea typeface="Tahoma" panose="020B0604030504040204" pitchFamily="34" charset="0"/>
                          <a:cs typeface="Tahoma" panose="020B0604030504040204" pitchFamily="34" charset="0"/>
                        </a:rPr>
                        <a:t> of Gethsemane? What did the disciples do there? Use conscience-alley or hot seating explore their actions and feelings.</a:t>
                      </a:r>
                      <a:endParaRPr lang="en-GB" sz="600" b="1" dirty="0">
                        <a:effectLst/>
                        <a:latin typeface="Tahoma" panose="020B0604030504040204" pitchFamily="34" charset="0"/>
                        <a:ea typeface="Tahoma" panose="020B0604030504040204" pitchFamily="34" charset="0"/>
                        <a:cs typeface="Tahoma" panose="020B0604030504040204" pitchFamily="34" charset="0"/>
                      </a:endParaRPr>
                    </a:p>
                    <a:p>
                      <a:pPr>
                        <a:lnSpc>
                          <a:spcPct val="115000"/>
                        </a:lnSpc>
                        <a:spcAft>
                          <a:spcPts val="0"/>
                        </a:spcAft>
                      </a:pPr>
                      <a:endParaRPr lang="en-GB" sz="600" dirty="0">
                        <a:effectLst/>
                        <a:latin typeface="Tahoma" panose="020B0604030504040204" pitchFamily="34" charset="0"/>
                        <a:ea typeface="Tahoma" panose="020B0604030504040204" pitchFamily="34" charset="0"/>
                        <a:cs typeface="Tahoma" panose="020B0604030504040204" pitchFamily="34" charset="0"/>
                      </a:endParaRPr>
                    </a:p>
                  </a:txBody>
                  <a:tcPr marL="51435" marR="51435" marT="0" marB="0">
                    <a:solidFill>
                      <a:schemeClr val="tx2">
                        <a:lumMod val="20000"/>
                        <a:lumOff val="80000"/>
                      </a:schemeClr>
                    </a:solidFill>
                  </a:tcPr>
                </a:tc>
                <a:extLst>
                  <a:ext uri="{0D108BD9-81ED-4DB2-BD59-A6C34878D82A}">
                    <a16:rowId xmlns:a16="http://schemas.microsoft.com/office/drawing/2014/main" val="10001"/>
                  </a:ext>
                </a:extLst>
              </a:tr>
            </a:tbl>
          </a:graphicData>
        </a:graphic>
      </p:graphicFrame>
      <p:sp>
        <p:nvSpPr>
          <p:cNvPr id="10" name="TextBox 9"/>
          <p:cNvSpPr txBox="1"/>
          <p:nvPr/>
        </p:nvSpPr>
        <p:spPr>
          <a:xfrm>
            <a:off x="926496" y="597648"/>
            <a:ext cx="4428492" cy="230832"/>
          </a:xfrm>
          <a:prstGeom prst="rect">
            <a:avLst/>
          </a:prstGeom>
          <a:noFill/>
        </p:spPr>
        <p:txBody>
          <a:bodyPr wrap="square" rtlCol="0">
            <a:spAutoFit/>
          </a:bodyPr>
          <a:lstStyle/>
          <a:p>
            <a:pPr defTabSz="685800"/>
            <a:r>
              <a:rPr lang="en-GB" sz="900">
                <a:solidFill>
                  <a:srgbClr val="002060"/>
                </a:solidFill>
                <a:latin typeface="Tahoma" panose="020B0604030504040204" pitchFamily="34" charset="0"/>
                <a:ea typeface="Tahoma" panose="020B0604030504040204" pitchFamily="34" charset="0"/>
                <a:cs typeface="Tahoma" panose="020B0604030504040204" pitchFamily="34" charset="0"/>
              </a:rPr>
              <a:t>Knowing the shared roots and values of Christianity, Judaism and Islam. </a:t>
            </a:r>
            <a:endParaRPr lang="en-GB" sz="825">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86080824"/>
      </p:ext>
    </p:extLst>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414855" y="282708"/>
            <a:ext cx="507551" cy="503507"/>
          </a:xfrm>
          <a:prstGeom prst="rect">
            <a:avLst/>
          </a:prstGeom>
        </p:spPr>
      </p:pic>
      <p:sp>
        <p:nvSpPr>
          <p:cNvPr id="6" name="TextBox 5"/>
          <p:cNvSpPr txBox="1"/>
          <p:nvPr/>
        </p:nvSpPr>
        <p:spPr>
          <a:xfrm>
            <a:off x="976412" y="193455"/>
            <a:ext cx="4428492" cy="507831"/>
          </a:xfrm>
          <a:prstGeom prst="rect">
            <a:avLst/>
          </a:prstGeom>
          <a:noFill/>
        </p:spPr>
        <p:txBody>
          <a:bodyPr wrap="square" rtlCol="0">
            <a:spAutoFit/>
          </a:bodyPr>
          <a:lstStyle/>
          <a:p>
            <a:pPr defTabSz="685800"/>
            <a:r>
              <a:rPr lang="en-GB" sz="2700" b="1">
                <a:solidFill>
                  <a:srgbClr val="002060"/>
                </a:solidFill>
                <a:latin typeface="Tahoma" panose="020B0604030504040204" pitchFamily="34" charset="0"/>
                <a:ea typeface="Tahoma" panose="020B0604030504040204" pitchFamily="34" charset="0"/>
                <a:cs typeface="Tahoma" panose="020B0604030504040204" pitchFamily="34" charset="0"/>
              </a:rPr>
              <a:t>RE Year 4/5</a:t>
            </a:r>
          </a:p>
        </p:txBody>
      </p:sp>
      <p:sp>
        <p:nvSpPr>
          <p:cNvPr id="4" name="Rectangle 1"/>
          <p:cNvSpPr>
            <a:spLocks noChangeArrowheads="1"/>
          </p:cNvSpPr>
          <p:nvPr/>
        </p:nvSpPr>
        <p:spPr bwMode="auto">
          <a:xfrm>
            <a:off x="1485901" y="2248705"/>
            <a:ext cx="138564"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fontAlgn="base">
              <a:spcBef>
                <a:spcPct val="0"/>
              </a:spcBef>
              <a:spcAft>
                <a:spcPct val="0"/>
              </a:spcAft>
            </a:pPr>
            <a:endParaRPr lang="en-US" altLang="en-US" sz="135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244314" y="70636"/>
            <a:ext cx="1239286" cy="300082"/>
          </a:xfrm>
          <a:prstGeom prst="rect">
            <a:avLst/>
          </a:prstGeom>
          <a:noFill/>
        </p:spPr>
        <p:txBody>
          <a:bodyPr wrap="square" rtlCol="0">
            <a:spAutoFit/>
          </a:bodyPr>
          <a:lstStyle/>
          <a:p>
            <a:pPr defTabSz="685800"/>
            <a:r>
              <a:rPr lang="en-GB" sz="1350" b="1">
                <a:solidFill>
                  <a:srgbClr val="1F497D"/>
                </a:solidFill>
                <a:latin typeface="Tahoma" panose="020B0604030504040204" pitchFamily="34" charset="0"/>
                <a:ea typeface="Tahoma" panose="020B0604030504040204" pitchFamily="34" charset="0"/>
                <a:cs typeface="Tahoma" panose="020B0604030504040204" pitchFamily="34" charset="0"/>
                <a:hlinkClick r:id="rId4" action="ppaction://hlinksldjump"/>
              </a:rPr>
              <a:t>Contents</a:t>
            </a:r>
            <a:endParaRPr lang="en-GB" sz="1350" b="1">
              <a:solidFill>
                <a:srgbClr val="1F497D"/>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7244314" y="349760"/>
            <a:ext cx="1026113" cy="276999"/>
          </a:xfrm>
          <a:prstGeom prst="rect">
            <a:avLst/>
          </a:prstGeom>
          <a:noFill/>
        </p:spPr>
        <p:txBody>
          <a:bodyPr wrap="square" rtlCol="0">
            <a:spAutoFit/>
          </a:bodyPr>
          <a:lstStyle/>
          <a:p>
            <a:pPr defTabSz="685800"/>
            <a:r>
              <a:rPr lang="en-GB" sz="1200" b="1">
                <a:solidFill>
                  <a:srgbClr val="1F497D"/>
                </a:solidFill>
                <a:latin typeface="Tahoma" panose="020B0604030504040204" pitchFamily="34" charset="0"/>
                <a:ea typeface="Tahoma" panose="020B0604030504040204" pitchFamily="34" charset="0"/>
                <a:cs typeface="Tahoma" panose="020B0604030504040204" pitchFamily="34" charset="0"/>
                <a:hlinkClick r:id="rId5" action="ppaction://hlinksldjump"/>
              </a:rPr>
              <a:t>RE Home</a:t>
            </a:r>
            <a:endParaRPr lang="en-GB" sz="1200" b="1">
              <a:solidFill>
                <a:srgbClr val="1F497D"/>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8" name="Table 7"/>
          <p:cNvGraphicFramePr>
            <a:graphicFrameLocks noGrp="1"/>
          </p:cNvGraphicFramePr>
          <p:nvPr>
            <p:extLst>
              <p:ext uri="{D42A27DB-BD31-4B8C-83A1-F6EECF244321}">
                <p14:modId xmlns:p14="http://schemas.microsoft.com/office/powerpoint/2010/main" val="4136201809"/>
              </p:ext>
            </p:extLst>
          </p:nvPr>
        </p:nvGraphicFramePr>
        <p:xfrm>
          <a:off x="215596" y="951582"/>
          <a:ext cx="8776004" cy="5748127"/>
        </p:xfrm>
        <a:graphic>
          <a:graphicData uri="http://schemas.openxmlformats.org/drawingml/2006/table">
            <a:tbl>
              <a:tblPr firstRow="1" firstCol="1" bandRow="1">
                <a:tableStyleId>{5940675A-B579-460E-94D1-54222C63F5DA}</a:tableStyleId>
              </a:tblPr>
              <a:tblGrid>
                <a:gridCol w="3382611">
                  <a:extLst>
                    <a:ext uri="{9D8B030D-6E8A-4147-A177-3AD203B41FA5}">
                      <a16:colId xmlns:a16="http://schemas.microsoft.com/office/drawing/2014/main" val="20000"/>
                    </a:ext>
                  </a:extLst>
                </a:gridCol>
                <a:gridCol w="2533459">
                  <a:extLst>
                    <a:ext uri="{9D8B030D-6E8A-4147-A177-3AD203B41FA5}">
                      <a16:colId xmlns:a16="http://schemas.microsoft.com/office/drawing/2014/main" val="20001"/>
                    </a:ext>
                  </a:extLst>
                </a:gridCol>
                <a:gridCol w="2859934">
                  <a:extLst>
                    <a:ext uri="{9D8B030D-6E8A-4147-A177-3AD203B41FA5}">
                      <a16:colId xmlns:a16="http://schemas.microsoft.com/office/drawing/2014/main" val="20002"/>
                    </a:ext>
                  </a:extLst>
                </a:gridCol>
              </a:tblGrid>
              <a:tr h="3429615">
                <a:tc>
                  <a:txBody>
                    <a:bodyPr/>
                    <a:lstStyle/>
                    <a:p>
                      <a:pPr>
                        <a:lnSpc>
                          <a:spcPct val="115000"/>
                        </a:lnSpc>
                        <a:spcAft>
                          <a:spcPts val="0"/>
                        </a:spcAft>
                      </a:pPr>
                      <a:r>
                        <a:rPr lang="en-GB" sz="700" b="1">
                          <a:effectLst/>
                          <a:latin typeface="Tahoma" panose="020B0604030504040204" pitchFamily="34" charset="0"/>
                          <a:ea typeface="Tahoma" panose="020B0604030504040204" pitchFamily="34" charset="0"/>
                          <a:cs typeface="Tahoma" panose="020B0604030504040204" pitchFamily="34" charset="0"/>
                        </a:rPr>
                        <a:t>Religion and the individual: </a:t>
                      </a:r>
                    </a:p>
                    <a:p>
                      <a:pPr>
                        <a:lnSpc>
                          <a:spcPct val="115000"/>
                        </a:lnSpc>
                        <a:spcAft>
                          <a:spcPts val="0"/>
                        </a:spcAft>
                      </a:pPr>
                      <a:r>
                        <a:rPr lang="en-GB" sz="700" b="1">
                          <a:effectLst/>
                          <a:latin typeface="Tahoma" panose="020B0604030504040204" pitchFamily="34" charset="0"/>
                          <a:ea typeface="Tahoma" panose="020B0604030504040204" pitchFamily="34" charset="0"/>
                          <a:cs typeface="Tahoma" panose="020B0604030504040204" pitchFamily="34" charset="0"/>
                        </a:rPr>
                        <a:t>What is expected of a person in following a religion or belief?</a:t>
                      </a:r>
                    </a:p>
                    <a:p>
                      <a:pPr>
                        <a:lnSpc>
                          <a:spcPct val="115000"/>
                        </a:lnSpc>
                        <a:spcAft>
                          <a:spcPts val="0"/>
                        </a:spcAft>
                      </a:pPr>
                      <a:endParaRPr lang="en-GB" sz="700" b="0">
                        <a:effectLst/>
                        <a:latin typeface="Tahoma" panose="020B0604030504040204" pitchFamily="34" charset="0"/>
                        <a:ea typeface="Tahoma" panose="020B0604030504040204" pitchFamily="34" charset="0"/>
                        <a:cs typeface="Tahoma" panose="020B0604030504040204" pitchFamily="34" charset="0"/>
                      </a:endParaRPr>
                    </a:p>
                    <a:p>
                      <a:pPr marL="0" marR="0" indent="0" algn="l" defTabSz="914400" rtl="0" eaLnBrk="1" fontAlgn="auto" latinLnBrk="0" hangingPunct="1">
                        <a:lnSpc>
                          <a:spcPct val="115000"/>
                        </a:lnSpc>
                        <a:spcBef>
                          <a:spcPts val="0"/>
                        </a:spcBef>
                        <a:spcAft>
                          <a:spcPts val="0"/>
                        </a:spcAft>
                        <a:buClrTx/>
                        <a:buSzTx/>
                        <a:buFontTx/>
                        <a:buNone/>
                        <a:tabLst/>
                        <a:defRPr/>
                      </a:pPr>
                      <a:r>
                        <a:rPr lang="en-GB" sz="700" b="0" i="1">
                          <a:effectLst/>
                          <a:latin typeface="Tahoma" panose="020B0604030504040204" pitchFamily="34" charset="0"/>
                          <a:ea typeface="Tahoma" panose="020B0604030504040204" pitchFamily="34" charset="0"/>
                          <a:cs typeface="Tahoma" panose="020B0604030504040204" pitchFamily="34" charset="0"/>
                        </a:rPr>
                        <a:t>Religious content will include: the deeper meanings of the celebrations of Christmas, Easter, Pentecost and Eucharist; the ways Christians use some examples of Bible texts to guide them in facing life’s challenges; the role of the Christian community in helping people to live a good life, and the pupils’ reflections on Christians’ uses of ideas such as Trinity, forgiveness or inspiration.  Pupils should meet</a:t>
                      </a:r>
                      <a:r>
                        <a:rPr lang="en-GB" sz="700" b="0" i="1" baseline="0">
                          <a:effectLst/>
                          <a:latin typeface="Tahoma" panose="020B0604030504040204" pitchFamily="34" charset="0"/>
                          <a:ea typeface="Tahoma" panose="020B0604030504040204" pitchFamily="34" charset="0"/>
                          <a:cs typeface="Tahoma" panose="020B0604030504040204" pitchFamily="34" charset="0"/>
                        </a:rPr>
                        <a:t> with a Christian leader as part of this unit.  </a:t>
                      </a:r>
                      <a:endParaRPr lang="en-GB" sz="700" b="0">
                        <a:effectLst/>
                        <a:latin typeface="Tahoma" panose="020B0604030504040204" pitchFamily="34" charset="0"/>
                        <a:ea typeface="Tahoma" panose="020B0604030504040204" pitchFamily="34" charset="0"/>
                        <a:cs typeface="Tahoma" panose="020B0604030504040204" pitchFamily="34" charset="0"/>
                      </a:endParaRPr>
                    </a:p>
                    <a:p>
                      <a:pPr>
                        <a:lnSpc>
                          <a:spcPct val="115000"/>
                        </a:lnSpc>
                        <a:spcAft>
                          <a:spcPts val="0"/>
                        </a:spcAft>
                      </a:pPr>
                      <a:r>
                        <a:rPr lang="en-GB" sz="700" b="0">
                          <a:effectLst/>
                          <a:latin typeface="Tahoma" panose="020B0604030504040204" pitchFamily="34" charset="0"/>
                          <a:ea typeface="Tahoma" panose="020B0604030504040204" pitchFamily="34" charset="0"/>
                          <a:cs typeface="Tahoma" panose="020B0604030504040204" pitchFamily="34" charset="0"/>
                        </a:rPr>
                        <a:t>•  Learn about devotion and commitment in Christianity. </a:t>
                      </a:r>
                      <a:r>
                        <a:rPr lang="en-GB" sz="700" b="0" baseline="0">
                          <a:effectLst/>
                          <a:latin typeface="Tahoma" panose="020B0604030504040204" pitchFamily="34" charset="0"/>
                          <a:ea typeface="Tahoma" panose="020B0604030504040204" pitchFamily="34" charset="0"/>
                          <a:cs typeface="Tahoma" panose="020B0604030504040204" pitchFamily="34" charset="0"/>
                        </a:rPr>
                        <a:t> C</a:t>
                      </a:r>
                      <a:r>
                        <a:rPr lang="en-GB" sz="700" b="0">
                          <a:effectLst/>
                          <a:latin typeface="Tahoma" panose="020B0604030504040204" pitchFamily="34" charset="0"/>
                          <a:ea typeface="Tahoma" panose="020B0604030504040204" pitchFamily="34" charset="0"/>
                          <a:cs typeface="Tahoma" panose="020B0604030504040204" pitchFamily="34" charset="0"/>
                        </a:rPr>
                        <a:t>onsider why Christians celebrate Jesus’ birth: what is the meaning of Christmas? They compare the texts in the Christian gospels that tell the stories of shepherds and wise men at Jesus’ birth, exploring how they are remembered and celebrated in a range of Christmas festivities; </a:t>
                      </a:r>
                    </a:p>
                    <a:p>
                      <a:pPr>
                        <a:lnSpc>
                          <a:spcPct val="115000"/>
                        </a:lnSpc>
                        <a:spcAft>
                          <a:spcPts val="0"/>
                        </a:spcAft>
                      </a:pPr>
                      <a:r>
                        <a:rPr lang="en-GB" sz="700" b="0">
                          <a:effectLst/>
                          <a:latin typeface="Tahoma" panose="020B0604030504040204" pitchFamily="34" charset="0"/>
                          <a:ea typeface="Tahoma" panose="020B0604030504040204" pitchFamily="34" charset="0"/>
                          <a:cs typeface="Tahoma" panose="020B0604030504040204" pitchFamily="34" charset="0"/>
                        </a:rPr>
                        <a:t>•  Use their detailed understanding of religious practice such as remembering Jesus with bread and wine in Christian worship and trying to follow the teaching of Jesus about forgiveness and loving your enemies to describe the significance of being part of the Christian religion </a:t>
                      </a:r>
                    </a:p>
                    <a:p>
                      <a:pPr>
                        <a:lnSpc>
                          <a:spcPct val="115000"/>
                        </a:lnSpc>
                        <a:spcAft>
                          <a:spcPts val="0"/>
                        </a:spcAft>
                      </a:pPr>
                      <a:r>
                        <a:rPr lang="en-GB" sz="700" b="0">
                          <a:effectLst/>
                          <a:latin typeface="Tahoma" panose="020B0604030504040204" pitchFamily="34" charset="0"/>
                          <a:ea typeface="Tahoma" panose="020B0604030504040204" pitchFamily="34" charset="0"/>
                          <a:cs typeface="Tahoma" panose="020B0604030504040204" pitchFamily="34" charset="0"/>
                        </a:rPr>
                        <a:t>•  Discuss and apply their own ideas about ethical questions: what is fair and unfair? Why do people fight and cause pain? How do we know what is good? Can people learn to be more generous? They learn from examples of Christian practice and consider the challenges of trying to live a good life </a:t>
                      </a:r>
                    </a:p>
                    <a:p>
                      <a:pPr>
                        <a:lnSpc>
                          <a:spcPct val="115000"/>
                        </a:lnSpc>
                        <a:spcAft>
                          <a:spcPts val="0"/>
                        </a:spcAft>
                      </a:pPr>
                      <a:r>
                        <a:rPr lang="en-GB" sz="700" b="0">
                          <a:effectLst/>
                          <a:latin typeface="Tahoma" panose="020B0604030504040204" pitchFamily="34" charset="0"/>
                          <a:ea typeface="Tahoma" panose="020B0604030504040204" pitchFamily="34" charset="0"/>
                          <a:cs typeface="Tahoma" panose="020B0604030504040204" pitchFamily="34" charset="0"/>
                        </a:rPr>
                        <a:t>. Develop an understanding ft key Christian beliefs in God as Father, Son and Holy Spirit, The Holy Trinity and about the meaning of Pentecost for Christians.</a:t>
                      </a:r>
                    </a:p>
                  </a:txBody>
                  <a:tcPr marL="51435" marR="51435" marT="0" marB="0">
                    <a:solidFill>
                      <a:schemeClr val="accent1">
                        <a:lumMod val="40000"/>
                        <a:lumOff val="60000"/>
                      </a:schemeClr>
                    </a:solidFill>
                  </a:tcPr>
                </a:tc>
                <a:tc>
                  <a:txBody>
                    <a:bodyPr/>
                    <a:lstStyle/>
                    <a:p>
                      <a:pPr>
                        <a:lnSpc>
                          <a:spcPct val="115000"/>
                        </a:lnSpc>
                        <a:spcAft>
                          <a:spcPts val="0"/>
                        </a:spcAft>
                      </a:pPr>
                      <a:r>
                        <a:rPr lang="en-GB" sz="700" b="1" i="0">
                          <a:effectLst/>
                          <a:latin typeface="Tahoma" panose="020B0604030504040204" pitchFamily="34" charset="0"/>
                          <a:ea typeface="Tahoma" panose="020B0604030504040204" pitchFamily="34" charset="0"/>
                          <a:cs typeface="Tahoma" panose="020B0604030504040204" pitchFamily="34" charset="0"/>
                        </a:rPr>
                        <a:t>Beliefs and questions: </a:t>
                      </a:r>
                    </a:p>
                    <a:p>
                      <a:pPr>
                        <a:lnSpc>
                          <a:spcPct val="115000"/>
                        </a:lnSpc>
                        <a:spcAft>
                          <a:spcPts val="0"/>
                        </a:spcAft>
                      </a:pPr>
                      <a:r>
                        <a:rPr lang="en-GB" sz="700" b="1" i="0">
                          <a:effectLst/>
                          <a:latin typeface="Tahoma" panose="020B0604030504040204" pitchFamily="34" charset="0"/>
                          <a:ea typeface="Tahoma" panose="020B0604030504040204" pitchFamily="34" charset="0"/>
                          <a:cs typeface="Tahoma" panose="020B0604030504040204" pitchFamily="34" charset="0"/>
                        </a:rPr>
                        <a:t>How do people’s beliefs about God, the world and others have impact on their lives?</a:t>
                      </a:r>
                    </a:p>
                    <a:p>
                      <a:pPr>
                        <a:lnSpc>
                          <a:spcPct val="115000"/>
                        </a:lnSpc>
                        <a:spcAft>
                          <a:spcPts val="0"/>
                        </a:spcAft>
                      </a:pPr>
                      <a:endParaRPr lang="en-GB" sz="700" i="0">
                        <a:effectLst/>
                        <a:latin typeface="Tahoma" panose="020B0604030504040204" pitchFamily="34" charset="0"/>
                        <a:ea typeface="Tahoma" panose="020B0604030504040204" pitchFamily="34" charset="0"/>
                        <a:cs typeface="Tahoma" panose="020B0604030504040204" pitchFamily="34" charset="0"/>
                      </a:endParaRPr>
                    </a:p>
                    <a:p>
                      <a:pPr>
                        <a:lnSpc>
                          <a:spcPct val="115000"/>
                        </a:lnSpc>
                        <a:spcAft>
                          <a:spcPts val="0"/>
                        </a:spcAft>
                      </a:pPr>
                      <a:r>
                        <a:rPr lang="en-GB" sz="700" i="1">
                          <a:effectLst/>
                          <a:latin typeface="Tahoma" panose="020B0604030504040204" pitchFamily="34" charset="0"/>
                          <a:ea typeface="Tahoma" panose="020B0604030504040204" pitchFamily="34" charset="0"/>
                          <a:cs typeface="Tahoma" panose="020B0604030504040204" pitchFamily="34" charset="0"/>
                        </a:rPr>
                        <a:t>Religious content will include: different ideas and forms of expression in relation to belief about God, including pupils’ own responses to Hindu and Muslim texts and expression in creative arts and architecture</a:t>
                      </a:r>
                    </a:p>
                    <a:p>
                      <a:pPr>
                        <a:lnSpc>
                          <a:spcPct val="115000"/>
                        </a:lnSpc>
                        <a:spcAft>
                          <a:spcPts val="0"/>
                        </a:spcAft>
                      </a:pPr>
                      <a:endParaRPr lang="en-GB" sz="700" i="0">
                        <a:effectLst/>
                        <a:latin typeface="Tahoma" panose="020B0604030504040204" pitchFamily="34" charset="0"/>
                        <a:ea typeface="Tahoma" panose="020B0604030504040204" pitchFamily="34" charset="0"/>
                        <a:cs typeface="Tahoma" panose="020B0604030504040204" pitchFamily="34" charset="0"/>
                      </a:endParaRPr>
                    </a:p>
                    <a:p>
                      <a:pPr>
                        <a:lnSpc>
                          <a:spcPct val="115000"/>
                        </a:lnSpc>
                        <a:spcAft>
                          <a:spcPts val="0"/>
                        </a:spcAft>
                      </a:pPr>
                      <a:r>
                        <a:rPr lang="en-GB" sz="700" i="0">
                          <a:effectLst/>
                          <a:latin typeface="Tahoma" panose="020B0604030504040204" pitchFamily="34" charset="0"/>
                          <a:ea typeface="Tahoma" panose="020B0604030504040204" pitchFamily="34" charset="0"/>
                          <a:cs typeface="Tahoma" panose="020B0604030504040204" pitchFamily="34" charset="0"/>
                        </a:rPr>
                        <a:t>. Find out about the Five Pillars of Islam</a:t>
                      </a:r>
                    </a:p>
                    <a:p>
                      <a:pPr>
                        <a:lnSpc>
                          <a:spcPct val="115000"/>
                        </a:lnSpc>
                        <a:spcAft>
                          <a:spcPts val="0"/>
                        </a:spcAft>
                      </a:pPr>
                      <a:r>
                        <a:rPr lang="en-GB" sz="700" i="0">
                          <a:effectLst/>
                          <a:latin typeface="Tahoma" panose="020B0604030504040204" pitchFamily="34" charset="0"/>
                          <a:ea typeface="Tahoma" panose="020B0604030504040204" pitchFamily="34" charset="0"/>
                          <a:cs typeface="Tahoma" panose="020B0604030504040204" pitchFamily="34" charset="0"/>
                        </a:rPr>
                        <a:t>•  Explore and respond thoughtfully to Muslim and Hindu beliefs about God, using a range of sources of wisdom </a:t>
                      </a:r>
                    </a:p>
                    <a:p>
                      <a:pPr>
                        <a:lnSpc>
                          <a:spcPct val="115000"/>
                        </a:lnSpc>
                        <a:spcAft>
                          <a:spcPts val="0"/>
                        </a:spcAft>
                      </a:pPr>
                      <a:r>
                        <a:rPr lang="en-GB" sz="700" i="0">
                          <a:effectLst/>
                          <a:latin typeface="Tahoma" panose="020B0604030504040204" pitchFamily="34" charset="0"/>
                          <a:ea typeface="Tahoma" panose="020B0604030504040204" pitchFamily="34" charset="0"/>
                          <a:cs typeface="Tahoma" panose="020B0604030504040204" pitchFamily="34" charset="0"/>
                        </a:rPr>
                        <a:t>•  Describe the impact of examples of religious teaching. A Hindu example might be the impact of Hindu teaching about harmlessness (ahimsa) on questions about what we eat and how we treat animals. A Muslim example might be the impact of daily prayer and Zakat (alms giving) on Muslim individuals and communities </a:t>
                      </a:r>
                    </a:p>
                    <a:p>
                      <a:pPr>
                        <a:lnSpc>
                          <a:spcPct val="115000"/>
                        </a:lnSpc>
                        <a:spcAft>
                          <a:spcPts val="0"/>
                        </a:spcAft>
                      </a:pPr>
                      <a:r>
                        <a:rPr lang="en-GB" sz="700" i="0">
                          <a:effectLst/>
                          <a:latin typeface="Tahoma" panose="020B0604030504040204" pitchFamily="34" charset="0"/>
                          <a:ea typeface="Tahoma" panose="020B0604030504040204" pitchFamily="34" charset="0"/>
                          <a:cs typeface="Tahoma" panose="020B0604030504040204" pitchFamily="34" charset="0"/>
                        </a:rPr>
                        <a:t>•  Express their own ideas about religious issues and questions, giving reasons for their thoughts  </a:t>
                      </a:r>
                    </a:p>
                    <a:p>
                      <a:pPr>
                        <a:lnSpc>
                          <a:spcPct val="115000"/>
                        </a:lnSpc>
                        <a:spcAft>
                          <a:spcPts val="0"/>
                        </a:spcAft>
                      </a:pPr>
                      <a:r>
                        <a:rPr lang="en-GB" sz="700" i="0">
                          <a:effectLst/>
                          <a:latin typeface="Tahoma" panose="020B0604030504040204" pitchFamily="34" charset="0"/>
                          <a:ea typeface="Tahoma" panose="020B0604030504040204" pitchFamily="34" charset="0"/>
                          <a:cs typeface="Tahoma" panose="020B0604030504040204" pitchFamily="34" charset="0"/>
                        </a:rPr>
                        <a:t>•  Discuss and debate reasons why different people have different ideas about religious questions including whether God is real and what God is like. </a:t>
                      </a:r>
                    </a:p>
                    <a:p>
                      <a:pPr>
                        <a:lnSpc>
                          <a:spcPct val="115000"/>
                        </a:lnSpc>
                        <a:spcAft>
                          <a:spcPts val="0"/>
                        </a:spcAft>
                      </a:pPr>
                      <a:r>
                        <a:rPr lang="en-GB" sz="700" i="0">
                          <a:effectLst/>
                          <a:latin typeface="Tahoma" panose="020B0604030504040204" pitchFamily="34" charset="0"/>
                          <a:ea typeface="Tahoma" panose="020B0604030504040204" pitchFamily="34" charset="0"/>
                          <a:cs typeface="Tahoma" panose="020B0604030504040204" pitchFamily="34" charset="0"/>
                        </a:rPr>
                        <a:t>. Explain similarities and differences between Muslim and Hindu ideas about God and their own ideas, referencing the fact that many non-religious people are either atheists or agnostics.</a:t>
                      </a:r>
                    </a:p>
                  </a:txBody>
                  <a:tcPr marL="51435" marR="51435" marT="0" marB="0">
                    <a:solidFill>
                      <a:schemeClr val="accent1">
                        <a:lumMod val="40000"/>
                        <a:lumOff val="60000"/>
                      </a:schemeClr>
                    </a:solidFill>
                  </a:tcPr>
                </a:tc>
                <a:tc>
                  <a:txBody>
                    <a:bodyPr/>
                    <a:lstStyle/>
                    <a:p>
                      <a:pPr>
                        <a:lnSpc>
                          <a:spcPct val="115000"/>
                        </a:lnSpc>
                        <a:spcAft>
                          <a:spcPts val="0"/>
                        </a:spcAft>
                      </a:pPr>
                      <a:r>
                        <a:rPr lang="en-GB" sz="700" b="1">
                          <a:effectLst/>
                          <a:latin typeface="Tahoma" panose="020B0604030504040204" pitchFamily="34" charset="0"/>
                          <a:ea typeface="Tahoma" panose="020B0604030504040204" pitchFamily="34" charset="0"/>
                          <a:cs typeface="Tahoma" panose="020B0604030504040204" pitchFamily="34" charset="0"/>
                        </a:rPr>
                        <a:t>Beliefs in action  in the world:</a:t>
                      </a:r>
                    </a:p>
                    <a:p>
                      <a:pPr>
                        <a:lnSpc>
                          <a:spcPct val="115000"/>
                        </a:lnSpc>
                        <a:spcAft>
                          <a:spcPts val="0"/>
                        </a:spcAft>
                      </a:pPr>
                      <a:r>
                        <a:rPr lang="en-GB" sz="700" b="1">
                          <a:effectLst/>
                          <a:latin typeface="Tahoma" panose="020B0604030504040204" pitchFamily="34" charset="0"/>
                          <a:ea typeface="Tahoma" panose="020B0604030504040204" pitchFamily="34" charset="0"/>
                          <a:cs typeface="Tahoma" panose="020B0604030504040204" pitchFamily="34" charset="0"/>
                        </a:rPr>
                        <a:t>How are religious and spiritual thoughts and beliefs expressed in arts and architecture and in charity and generosity?</a:t>
                      </a:r>
                    </a:p>
                    <a:p>
                      <a:pPr>
                        <a:lnSpc>
                          <a:spcPct val="115000"/>
                        </a:lnSpc>
                        <a:spcAft>
                          <a:spcPts val="0"/>
                        </a:spcAft>
                      </a:pPr>
                      <a:endParaRPr lang="en-GB" sz="700">
                        <a:effectLst/>
                        <a:latin typeface="Tahoma" panose="020B0604030504040204" pitchFamily="34" charset="0"/>
                        <a:ea typeface="Tahoma" panose="020B0604030504040204" pitchFamily="34" charset="0"/>
                        <a:cs typeface="Tahoma" panose="020B0604030504040204" pitchFamily="34" charset="0"/>
                      </a:endParaRPr>
                    </a:p>
                    <a:p>
                      <a:pPr marL="0" marR="0" indent="0" algn="l" defTabSz="914400" rtl="0" eaLnBrk="1" fontAlgn="auto" latinLnBrk="0" hangingPunct="1">
                        <a:lnSpc>
                          <a:spcPct val="115000"/>
                        </a:lnSpc>
                        <a:spcBef>
                          <a:spcPts val="0"/>
                        </a:spcBef>
                        <a:spcAft>
                          <a:spcPts val="0"/>
                        </a:spcAft>
                        <a:buClrTx/>
                        <a:buSzTx/>
                        <a:buFontTx/>
                        <a:buNone/>
                        <a:tabLst/>
                        <a:defRPr/>
                      </a:pPr>
                      <a:r>
                        <a:rPr lang="en-GB" sz="700" i="1">
                          <a:effectLst/>
                          <a:latin typeface="Tahoma" panose="020B0604030504040204" pitchFamily="34" charset="0"/>
                          <a:ea typeface="Tahoma" panose="020B0604030504040204" pitchFamily="34" charset="0"/>
                          <a:cs typeface="Tahoma" panose="020B0604030504040204" pitchFamily="34" charset="0"/>
                        </a:rPr>
                        <a:t>Religious content will include: studies of some great examples of religious architecture from across the world and some local examples, including for instance Southwell Minster, local churches and chapels, a Nottingham Synagogue, </a:t>
                      </a:r>
                      <a:r>
                        <a:rPr lang="en-GB" sz="700" i="1" err="1">
                          <a:effectLst/>
                          <a:latin typeface="Tahoma" panose="020B0604030504040204" pitchFamily="34" charset="0"/>
                          <a:ea typeface="Tahoma" panose="020B0604030504040204" pitchFamily="34" charset="0"/>
                          <a:cs typeface="Tahoma" panose="020B0604030504040204" pitchFamily="34" charset="0"/>
                        </a:rPr>
                        <a:t>Mandir</a:t>
                      </a:r>
                      <a:r>
                        <a:rPr lang="en-GB" sz="700" i="1">
                          <a:effectLst/>
                          <a:latin typeface="Tahoma" panose="020B0604030504040204" pitchFamily="34" charset="0"/>
                          <a:ea typeface="Tahoma" panose="020B0604030504040204" pitchFamily="34" charset="0"/>
                          <a:cs typeface="Tahoma" panose="020B0604030504040204" pitchFamily="34" charset="0"/>
                        </a:rPr>
                        <a:t> and Mosque. Studies of different charities which apply the ‘golden rule’ from a range of religions and worldviews to some global problems.  Pupils should meet a religious charity</a:t>
                      </a:r>
                      <a:r>
                        <a:rPr lang="en-GB" sz="700" i="1" baseline="0">
                          <a:effectLst/>
                          <a:latin typeface="Tahoma" panose="020B0604030504040204" pitchFamily="34" charset="0"/>
                          <a:ea typeface="Tahoma" panose="020B0604030504040204" pitchFamily="34" charset="0"/>
                          <a:cs typeface="Tahoma" panose="020B0604030504040204" pitchFamily="34" charset="0"/>
                        </a:rPr>
                        <a:t> representative as part of this unit and visit a place of worship to  study art and architecture.  </a:t>
                      </a:r>
                      <a:endParaRPr lang="en-GB" sz="700" i="1">
                        <a:effectLst/>
                        <a:latin typeface="Tahoma" panose="020B0604030504040204" pitchFamily="34" charset="0"/>
                        <a:ea typeface="Tahoma" panose="020B0604030504040204" pitchFamily="34" charset="0"/>
                        <a:cs typeface="Tahoma" panose="020B0604030504040204" pitchFamily="34" charset="0"/>
                      </a:endParaRPr>
                    </a:p>
                    <a:p>
                      <a:pPr>
                        <a:lnSpc>
                          <a:spcPct val="115000"/>
                        </a:lnSpc>
                        <a:spcAft>
                          <a:spcPts val="0"/>
                        </a:spcAft>
                      </a:pPr>
                      <a:endParaRPr lang="en-GB" sz="700">
                        <a:effectLst/>
                        <a:latin typeface="Tahoma" panose="020B0604030504040204" pitchFamily="34" charset="0"/>
                        <a:ea typeface="Tahoma" panose="020B0604030504040204" pitchFamily="34" charset="0"/>
                        <a:cs typeface="Tahoma" panose="020B0604030504040204" pitchFamily="34" charset="0"/>
                      </a:endParaRPr>
                    </a:p>
                    <a:p>
                      <a:pPr>
                        <a:lnSpc>
                          <a:spcPct val="115000"/>
                        </a:lnSpc>
                        <a:spcAft>
                          <a:spcPts val="0"/>
                        </a:spcAft>
                      </a:pPr>
                      <a:r>
                        <a:rPr lang="en-GB" sz="700">
                          <a:effectLst/>
                          <a:latin typeface="Tahoma" panose="020B0604030504040204" pitchFamily="34" charset="0"/>
                          <a:ea typeface="Tahoma" panose="020B0604030504040204" pitchFamily="34" charset="0"/>
                          <a:cs typeface="Tahoma" panose="020B0604030504040204" pitchFamily="34" charset="0"/>
                        </a:rPr>
                        <a:t>•  Describe some ways religious art and architecture express spiritual ideas </a:t>
                      </a:r>
                    </a:p>
                    <a:p>
                      <a:pPr>
                        <a:lnSpc>
                          <a:spcPct val="115000"/>
                        </a:lnSpc>
                        <a:spcAft>
                          <a:spcPts val="0"/>
                        </a:spcAft>
                      </a:pPr>
                      <a:r>
                        <a:rPr lang="en-GB" sz="700">
                          <a:effectLst/>
                          <a:latin typeface="Tahoma" panose="020B0604030504040204" pitchFamily="34" charset="0"/>
                          <a:ea typeface="Tahoma" panose="020B0604030504040204" pitchFamily="34" charset="0"/>
                          <a:cs typeface="Tahoma" panose="020B0604030504040204" pitchFamily="34" charset="0"/>
                        </a:rPr>
                        <a:t>•  Describe some ways charities such as </a:t>
                      </a:r>
                      <a:r>
                        <a:rPr lang="en-GB" sz="700" err="1">
                          <a:effectLst/>
                          <a:latin typeface="Tahoma" panose="020B0604030504040204" pitchFamily="34" charset="0"/>
                          <a:ea typeface="Tahoma" panose="020B0604030504040204" pitchFamily="34" charset="0"/>
                          <a:cs typeface="Tahoma" panose="020B0604030504040204" pitchFamily="34" charset="0"/>
                        </a:rPr>
                        <a:t>Tzedek</a:t>
                      </a:r>
                      <a:r>
                        <a:rPr lang="en-GB" sz="700">
                          <a:effectLst/>
                          <a:latin typeface="Tahoma" panose="020B0604030504040204" pitchFamily="34" charset="0"/>
                          <a:ea typeface="Tahoma" panose="020B0604030504040204" pitchFamily="34" charset="0"/>
                          <a:cs typeface="Tahoma" panose="020B0604030504040204" pitchFamily="34" charset="0"/>
                        </a:rPr>
                        <a:t> (a Jewish development charity), </a:t>
                      </a:r>
                      <a:r>
                        <a:rPr lang="en-GB" sz="700" err="1">
                          <a:effectLst/>
                          <a:latin typeface="Tahoma" panose="020B0604030504040204" pitchFamily="34" charset="0"/>
                          <a:ea typeface="Tahoma" panose="020B0604030504040204" pitchFamily="34" charset="0"/>
                          <a:cs typeface="Tahoma" panose="020B0604030504040204" pitchFamily="34" charset="0"/>
                        </a:rPr>
                        <a:t>Sewa</a:t>
                      </a:r>
                      <a:r>
                        <a:rPr lang="en-GB" sz="700">
                          <a:effectLst/>
                          <a:latin typeface="Tahoma" panose="020B0604030504040204" pitchFamily="34" charset="0"/>
                          <a:ea typeface="Tahoma" panose="020B0604030504040204" pitchFamily="34" charset="0"/>
                          <a:cs typeface="Tahoma" panose="020B0604030504040204" pitchFamily="34" charset="0"/>
                        </a:rPr>
                        <a:t> International (Hindu) Christian Aid and Muslim Hands (based in Nottingham) express spiritual ideas  </a:t>
                      </a:r>
                    </a:p>
                    <a:p>
                      <a:pPr>
                        <a:lnSpc>
                          <a:spcPct val="115000"/>
                        </a:lnSpc>
                        <a:spcAft>
                          <a:spcPts val="0"/>
                        </a:spcAft>
                      </a:pPr>
                      <a:r>
                        <a:rPr lang="en-GB" sz="700">
                          <a:effectLst/>
                          <a:latin typeface="Tahoma" panose="020B0604030504040204" pitchFamily="34" charset="0"/>
                          <a:ea typeface="Tahoma" panose="020B0604030504040204" pitchFamily="34" charset="0"/>
                          <a:cs typeface="Tahoma" panose="020B0604030504040204" pitchFamily="34" charset="0"/>
                        </a:rPr>
                        <a:t>•  Understand how buildings and creative arts can put the spirituality of a religion into visual forms </a:t>
                      </a:r>
                    </a:p>
                    <a:p>
                      <a:pPr>
                        <a:lnSpc>
                          <a:spcPct val="115000"/>
                        </a:lnSpc>
                        <a:spcAft>
                          <a:spcPts val="0"/>
                        </a:spcAft>
                      </a:pPr>
                      <a:r>
                        <a:rPr lang="en-GB" sz="700">
                          <a:effectLst/>
                          <a:latin typeface="Tahoma" panose="020B0604030504040204" pitchFamily="34" charset="0"/>
                          <a:ea typeface="Tahoma" panose="020B0604030504040204" pitchFamily="34" charset="0"/>
                          <a:cs typeface="Tahoma" panose="020B0604030504040204" pitchFamily="34" charset="0"/>
                        </a:rPr>
                        <a:t>•  Explore examples for themselves, responding </a:t>
                      </a:r>
                      <a:r>
                        <a:rPr lang="en-GB" sz="700" err="1">
                          <a:effectLst/>
                          <a:latin typeface="Tahoma" panose="020B0604030504040204" pitchFamily="34" charset="0"/>
                          <a:ea typeface="Tahoma" panose="020B0604030504040204" pitchFamily="34" charset="0"/>
                          <a:cs typeface="Tahoma" panose="020B0604030504040204" pitchFamily="34" charset="0"/>
                        </a:rPr>
                        <a:t>wthe</a:t>
                      </a:r>
                      <a:r>
                        <a:rPr lang="en-GB" sz="700">
                          <a:effectLst/>
                          <a:latin typeface="Tahoma" panose="020B0604030504040204" pitchFamily="34" charset="0"/>
                          <a:ea typeface="Tahoma" panose="020B0604030504040204" pitchFamily="34" charset="0"/>
                          <a:cs typeface="Tahoma" panose="020B0604030504040204" pitchFamily="34" charset="0"/>
                        </a:rPr>
                        <a:t> </a:t>
                      </a:r>
                      <a:r>
                        <a:rPr lang="en-GB" sz="700" err="1">
                          <a:effectLst/>
                          <a:latin typeface="Tahoma" panose="020B0604030504040204" pitchFamily="34" charset="0"/>
                          <a:ea typeface="Tahoma" panose="020B0604030504040204" pitchFamily="34" charset="0"/>
                          <a:cs typeface="Tahoma" panose="020B0604030504040204" pitchFamily="34" charset="0"/>
                        </a:rPr>
                        <a:t>ith</a:t>
                      </a:r>
                      <a:r>
                        <a:rPr lang="en-GB" sz="700">
                          <a:effectLst/>
                          <a:latin typeface="Tahoma" panose="020B0604030504040204" pitchFamily="34" charset="0"/>
                          <a:ea typeface="Tahoma" panose="020B0604030504040204" pitchFamily="34" charset="0"/>
                          <a:cs typeface="Tahoma" panose="020B0604030504040204" pitchFamily="34" charset="0"/>
                        </a:rPr>
                        <a:t> increasing discernment </a:t>
                      </a:r>
                    </a:p>
                    <a:p>
                      <a:pPr>
                        <a:lnSpc>
                          <a:spcPct val="115000"/>
                        </a:lnSpc>
                        <a:spcAft>
                          <a:spcPts val="0"/>
                        </a:spcAft>
                      </a:pPr>
                      <a:r>
                        <a:rPr lang="en-GB" sz="700">
                          <a:effectLst/>
                          <a:latin typeface="Tahoma" panose="020B0604030504040204" pitchFamily="34" charset="0"/>
                          <a:ea typeface="Tahoma" panose="020B0604030504040204" pitchFamily="34" charset="0"/>
                          <a:cs typeface="Tahoma" panose="020B0604030504040204" pitchFamily="34" charset="0"/>
                        </a:rPr>
                        <a:t>•  Apply ideas of their own by giving reasons for their views on religious questions like these:  how do art and architecture express spiritual ideas? How do religious charities express spiritual ideas? Is it important to express spiritual ideas in both worship and action? How, and why?</a:t>
                      </a:r>
                    </a:p>
                  </a:txBody>
                  <a:tcPr marL="51435" marR="51435" marT="0" marB="0">
                    <a:solidFill>
                      <a:schemeClr val="accent1">
                        <a:lumMod val="40000"/>
                        <a:lumOff val="60000"/>
                      </a:schemeClr>
                    </a:solidFill>
                  </a:tcPr>
                </a:tc>
                <a:extLst>
                  <a:ext uri="{0D108BD9-81ED-4DB2-BD59-A6C34878D82A}">
                    <a16:rowId xmlns:a16="http://schemas.microsoft.com/office/drawing/2014/main" val="10000"/>
                  </a:ext>
                </a:extLst>
              </a:tr>
              <a:tr h="2283348">
                <a:tc>
                  <a:txBody>
                    <a:bodyPr/>
                    <a:lstStyle/>
                    <a:p>
                      <a:pPr>
                        <a:lnSpc>
                          <a:spcPct val="115000"/>
                        </a:lnSpc>
                        <a:spcAft>
                          <a:spcPts val="0"/>
                        </a:spcAft>
                      </a:pPr>
                      <a:r>
                        <a:rPr lang="en-GB" sz="700" b="1">
                          <a:effectLst/>
                          <a:latin typeface="Tahoma" panose="020B0604030504040204" pitchFamily="34" charset="0"/>
                          <a:ea typeface="Tahoma" panose="020B0604030504040204" pitchFamily="34" charset="0"/>
                          <a:cs typeface="Tahoma" panose="020B0604030504040204" pitchFamily="34" charset="0"/>
                        </a:rPr>
                        <a:t>Inspirational people in today’s world: </a:t>
                      </a:r>
                    </a:p>
                    <a:p>
                      <a:pPr>
                        <a:lnSpc>
                          <a:spcPct val="115000"/>
                        </a:lnSpc>
                        <a:spcAft>
                          <a:spcPts val="0"/>
                        </a:spcAft>
                      </a:pPr>
                      <a:r>
                        <a:rPr lang="en-GB" sz="700" b="1">
                          <a:effectLst/>
                          <a:latin typeface="Tahoma" panose="020B0604030504040204" pitchFamily="34" charset="0"/>
                          <a:ea typeface="Tahoma" panose="020B0604030504040204" pitchFamily="34" charset="0"/>
                          <a:cs typeface="Tahoma" panose="020B0604030504040204" pitchFamily="34" charset="0"/>
                        </a:rPr>
                        <a:t>What can we learn from great leaders and inspiring examples in today’s world?</a:t>
                      </a:r>
                      <a:endParaRPr lang="en-GB" sz="700" b="0">
                        <a:effectLst/>
                        <a:latin typeface="Tahoma" panose="020B0604030504040204" pitchFamily="34" charset="0"/>
                        <a:ea typeface="Tahoma" panose="020B0604030504040204" pitchFamily="34" charset="0"/>
                        <a:cs typeface="Tahoma" panose="020B0604030504040204" pitchFamily="34" charset="0"/>
                      </a:endParaRPr>
                    </a:p>
                    <a:p>
                      <a:pPr>
                        <a:lnSpc>
                          <a:spcPct val="115000"/>
                        </a:lnSpc>
                        <a:spcAft>
                          <a:spcPts val="0"/>
                        </a:spcAft>
                      </a:pPr>
                      <a:r>
                        <a:rPr lang="en-GB" sz="700" b="0" i="1">
                          <a:effectLst/>
                          <a:latin typeface="Tahoma" panose="020B0604030504040204" pitchFamily="34" charset="0"/>
                          <a:ea typeface="Tahoma" panose="020B0604030504040204" pitchFamily="34" charset="0"/>
                          <a:cs typeface="Tahoma" panose="020B0604030504040204" pitchFamily="34" charset="0"/>
                        </a:rPr>
                        <a:t>Religious content could include examples such as: Dr M L King, Mother Teresa, Gandhi, William Booth of </a:t>
                      </a:r>
                      <a:r>
                        <a:rPr lang="en-GB" sz="700" b="0" i="1" err="1">
                          <a:effectLst/>
                          <a:latin typeface="Tahoma" panose="020B0604030504040204" pitchFamily="34" charset="0"/>
                          <a:ea typeface="Tahoma" panose="020B0604030504040204" pitchFamily="34" charset="0"/>
                          <a:cs typeface="Tahoma" panose="020B0604030504040204" pitchFamily="34" charset="0"/>
                        </a:rPr>
                        <a:t>Sneinton</a:t>
                      </a:r>
                      <a:r>
                        <a:rPr lang="en-GB" sz="700" b="0" i="1">
                          <a:effectLst/>
                          <a:latin typeface="Tahoma" panose="020B0604030504040204" pitchFamily="34" charset="0"/>
                          <a:ea typeface="Tahoma" panose="020B0604030504040204" pitchFamily="34" charset="0"/>
                          <a:cs typeface="Tahoma" panose="020B0604030504040204" pitchFamily="34" charset="0"/>
                        </a:rPr>
                        <a:t>, Dr Hany El </a:t>
                      </a:r>
                      <a:r>
                        <a:rPr lang="en-GB" sz="700" b="0" i="1" err="1">
                          <a:effectLst/>
                          <a:latin typeface="Tahoma" panose="020B0604030504040204" pitchFamily="34" charset="0"/>
                          <a:ea typeface="Tahoma" panose="020B0604030504040204" pitchFamily="34" charset="0"/>
                          <a:cs typeface="Tahoma" panose="020B0604030504040204" pitchFamily="34" charset="0"/>
                        </a:rPr>
                        <a:t>Banna</a:t>
                      </a:r>
                      <a:r>
                        <a:rPr lang="en-GB" sz="700" b="0" i="1">
                          <a:effectLst/>
                          <a:latin typeface="Tahoma" panose="020B0604030504040204" pitchFamily="34" charset="0"/>
                          <a:ea typeface="Tahoma" panose="020B0604030504040204" pitchFamily="34" charset="0"/>
                          <a:cs typeface="Tahoma" panose="020B0604030504040204" pitchFamily="34" charset="0"/>
                        </a:rPr>
                        <a:t> (founder of Islamic Relief), Desmond Tutu, Pandurang Shastri </a:t>
                      </a:r>
                      <a:r>
                        <a:rPr lang="en-GB" sz="700" b="0" i="1" err="1">
                          <a:effectLst/>
                          <a:latin typeface="Tahoma" panose="020B0604030504040204" pitchFamily="34" charset="0"/>
                          <a:ea typeface="Tahoma" panose="020B0604030504040204" pitchFamily="34" charset="0"/>
                          <a:cs typeface="Tahoma" panose="020B0604030504040204" pitchFamily="34" charset="0"/>
                        </a:rPr>
                        <a:t>Athavali</a:t>
                      </a:r>
                      <a:r>
                        <a:rPr lang="en-GB" sz="700" b="0" i="1">
                          <a:effectLst/>
                          <a:latin typeface="Tahoma" panose="020B0604030504040204" pitchFamily="34" charset="0"/>
                          <a:ea typeface="Tahoma" panose="020B0604030504040204" pitchFamily="34" charset="0"/>
                          <a:cs typeface="Tahoma" panose="020B0604030504040204" pitchFamily="34" charset="0"/>
                        </a:rPr>
                        <a:t>, local examples</a:t>
                      </a:r>
                    </a:p>
                    <a:p>
                      <a:pPr>
                        <a:lnSpc>
                          <a:spcPct val="115000"/>
                        </a:lnSpc>
                        <a:spcAft>
                          <a:spcPts val="0"/>
                        </a:spcAft>
                      </a:pPr>
                      <a:endParaRPr lang="en-GB" sz="700" b="0">
                        <a:effectLst/>
                        <a:latin typeface="Tahoma" panose="020B0604030504040204" pitchFamily="34" charset="0"/>
                        <a:ea typeface="Tahoma" panose="020B0604030504040204" pitchFamily="34" charset="0"/>
                        <a:cs typeface="Tahoma" panose="020B0604030504040204" pitchFamily="34" charset="0"/>
                      </a:endParaRPr>
                    </a:p>
                    <a:p>
                      <a:pPr>
                        <a:lnSpc>
                          <a:spcPct val="115000"/>
                        </a:lnSpc>
                        <a:spcAft>
                          <a:spcPts val="0"/>
                        </a:spcAft>
                      </a:pPr>
                      <a:r>
                        <a:rPr lang="en-GB" sz="700" b="0">
                          <a:effectLst/>
                          <a:latin typeface="Tahoma" panose="020B0604030504040204" pitchFamily="34" charset="0"/>
                          <a:ea typeface="Tahoma" panose="020B0604030504040204" pitchFamily="34" charset="0"/>
                          <a:cs typeface="Tahoma" panose="020B0604030504040204" pitchFamily="34" charset="0"/>
                        </a:rPr>
                        <a:t>•  Describe and respond thoughtfully to the lives of some inspirational spiritual and leaders from the modern world </a:t>
                      </a:r>
                    </a:p>
                    <a:p>
                      <a:pPr>
                        <a:lnSpc>
                          <a:spcPct val="115000"/>
                        </a:lnSpc>
                        <a:spcAft>
                          <a:spcPts val="0"/>
                        </a:spcAft>
                      </a:pPr>
                      <a:r>
                        <a:rPr lang="en-GB" sz="700" b="0">
                          <a:effectLst/>
                          <a:latin typeface="Tahoma" panose="020B0604030504040204" pitchFamily="34" charset="0"/>
                          <a:ea typeface="Tahoma" panose="020B0604030504040204" pitchFamily="34" charset="0"/>
                          <a:cs typeface="Tahoma" panose="020B0604030504040204" pitchFamily="34" charset="0"/>
                        </a:rPr>
                        <a:t>•  Understand how key leaders can be sources of wisdom for religious believers </a:t>
                      </a:r>
                    </a:p>
                    <a:p>
                      <a:pPr>
                        <a:lnSpc>
                          <a:spcPct val="115000"/>
                        </a:lnSpc>
                        <a:spcAft>
                          <a:spcPts val="0"/>
                        </a:spcAft>
                      </a:pPr>
                      <a:r>
                        <a:rPr lang="en-GB" sz="700" b="0">
                          <a:effectLst/>
                          <a:latin typeface="Tahoma" panose="020B0604030504040204" pitchFamily="34" charset="0"/>
                          <a:ea typeface="Tahoma" panose="020B0604030504040204" pitchFamily="34" charset="0"/>
                          <a:cs typeface="Tahoma" panose="020B0604030504040204" pitchFamily="34" charset="0"/>
                        </a:rPr>
                        <a:t>•  Explore the lives of key religious leaders from contemporary life, describing the challenges they have faced and the commitments by which they lived  </a:t>
                      </a:r>
                    </a:p>
                    <a:p>
                      <a:pPr>
                        <a:lnSpc>
                          <a:spcPct val="115000"/>
                        </a:lnSpc>
                        <a:spcAft>
                          <a:spcPts val="0"/>
                        </a:spcAft>
                      </a:pPr>
                      <a:r>
                        <a:rPr lang="en-GB" sz="700" b="0">
                          <a:effectLst/>
                          <a:latin typeface="Tahoma" panose="020B0604030504040204" pitchFamily="34" charset="0"/>
                          <a:ea typeface="Tahoma" panose="020B0604030504040204" pitchFamily="34" charset="0"/>
                          <a:cs typeface="Tahoma" panose="020B0604030504040204" pitchFamily="34" charset="0"/>
                        </a:rPr>
                        <a:t>•  Apply ideas of their own by giving reasons for their views about how leaders can provide wisdom and inspiration</a:t>
                      </a:r>
                    </a:p>
                    <a:p>
                      <a:pPr>
                        <a:lnSpc>
                          <a:spcPct val="115000"/>
                        </a:lnSpc>
                        <a:spcAft>
                          <a:spcPts val="0"/>
                        </a:spcAft>
                      </a:pPr>
                      <a:r>
                        <a:rPr lang="en-GB" sz="700" b="0">
                          <a:effectLst/>
                          <a:latin typeface="Tahoma" panose="020B0604030504040204" pitchFamily="34" charset="0"/>
                          <a:ea typeface="Tahoma" panose="020B0604030504040204" pitchFamily="34" charset="0"/>
                          <a:cs typeface="Tahoma" panose="020B0604030504040204" pitchFamily="34" charset="0"/>
                        </a:rPr>
                        <a:t>. Undertake a research task to prepare an interview with one of the inspirational leaders</a:t>
                      </a:r>
                    </a:p>
                    <a:p>
                      <a:pPr>
                        <a:lnSpc>
                          <a:spcPct val="115000"/>
                        </a:lnSpc>
                        <a:spcAft>
                          <a:spcPts val="0"/>
                        </a:spcAft>
                      </a:pPr>
                      <a:r>
                        <a:rPr lang="en-GB" sz="700" b="0">
                          <a:effectLst/>
                          <a:latin typeface="Tahoma" panose="020B0604030504040204" pitchFamily="34" charset="0"/>
                          <a:ea typeface="Tahoma" panose="020B0604030504040204" pitchFamily="34" charset="0"/>
                          <a:cs typeface="Tahoma" panose="020B0604030504040204" pitchFamily="34" charset="0"/>
                        </a:rPr>
                        <a:t>. Compose a speech related to an inspirational figure.</a:t>
                      </a:r>
                    </a:p>
                    <a:p>
                      <a:pPr>
                        <a:lnSpc>
                          <a:spcPct val="115000"/>
                        </a:lnSpc>
                        <a:spcAft>
                          <a:spcPts val="0"/>
                        </a:spcAft>
                      </a:pPr>
                      <a:r>
                        <a:rPr lang="en-GB" sz="700" b="0">
                          <a:effectLst/>
                          <a:latin typeface="Tahoma" panose="020B0604030504040204" pitchFamily="34" charset="0"/>
                          <a:ea typeface="Tahoma" panose="020B0604030504040204" pitchFamily="34" charset="0"/>
                          <a:cs typeface="Tahoma" panose="020B0604030504040204" pitchFamily="34" charset="0"/>
                        </a:rPr>
                        <a:t>. Write a citation for this leader to be nominated for a Peace Prize.</a:t>
                      </a:r>
                    </a:p>
                    <a:p>
                      <a:pPr>
                        <a:lnSpc>
                          <a:spcPct val="115000"/>
                        </a:lnSpc>
                        <a:spcAft>
                          <a:spcPts val="0"/>
                        </a:spcAft>
                      </a:pPr>
                      <a:endParaRPr lang="en-GB" sz="700" b="0">
                        <a:effectLst/>
                        <a:latin typeface="Tahoma" panose="020B0604030504040204" pitchFamily="34" charset="0"/>
                        <a:ea typeface="Tahoma" panose="020B0604030504040204" pitchFamily="34" charset="0"/>
                        <a:cs typeface="Tahoma" panose="020B0604030504040204" pitchFamily="34" charset="0"/>
                      </a:endParaRPr>
                    </a:p>
                  </a:txBody>
                  <a:tcPr marL="51435" marR="51435" marT="0" marB="0">
                    <a:solidFill>
                      <a:schemeClr val="tx2">
                        <a:lumMod val="20000"/>
                        <a:lumOff val="80000"/>
                      </a:schemeClr>
                    </a:solidFill>
                  </a:tcPr>
                </a:tc>
                <a:tc>
                  <a:txBody>
                    <a:bodyPr/>
                    <a:lstStyle/>
                    <a:p>
                      <a:pPr>
                        <a:lnSpc>
                          <a:spcPct val="115000"/>
                        </a:lnSpc>
                        <a:spcAft>
                          <a:spcPts val="0"/>
                        </a:spcAft>
                      </a:pPr>
                      <a:r>
                        <a:rPr lang="en-GB" sz="700" b="1">
                          <a:effectLst/>
                          <a:latin typeface="Tahoma" panose="020B0604030504040204" pitchFamily="34" charset="0"/>
                          <a:ea typeface="Tahoma" panose="020B0604030504040204" pitchFamily="34" charset="0"/>
                          <a:cs typeface="Tahoma" panose="020B0604030504040204" pitchFamily="34" charset="0"/>
                        </a:rPr>
                        <a:t>Christmas -The Prince of Peace</a:t>
                      </a:r>
                    </a:p>
                    <a:p>
                      <a:pPr>
                        <a:lnSpc>
                          <a:spcPct val="115000"/>
                        </a:lnSpc>
                        <a:spcAft>
                          <a:spcPts val="0"/>
                        </a:spcAft>
                      </a:pPr>
                      <a:r>
                        <a:rPr lang="en-GB" sz="700" b="1">
                          <a:effectLst/>
                          <a:latin typeface="Tahoma" panose="020B0604030504040204" pitchFamily="34" charset="0"/>
                          <a:ea typeface="Tahoma" panose="020B0604030504040204" pitchFamily="34" charset="0"/>
                          <a:cs typeface="Tahoma" panose="020B0604030504040204" pitchFamily="34" charset="0"/>
                        </a:rPr>
                        <a:t>What is peace? </a:t>
                      </a:r>
                    </a:p>
                    <a:p>
                      <a:pPr>
                        <a:lnSpc>
                          <a:spcPct val="115000"/>
                        </a:lnSpc>
                        <a:spcAft>
                          <a:spcPts val="0"/>
                        </a:spcAft>
                      </a:pPr>
                      <a:r>
                        <a:rPr lang="en-GB" sz="700" i="0">
                          <a:effectLst/>
                          <a:latin typeface="Tahoma" panose="020B0604030504040204" pitchFamily="34" charset="0"/>
                          <a:ea typeface="Tahoma" panose="020B0604030504040204" pitchFamily="34" charset="0"/>
                          <a:cs typeface="Tahoma" panose="020B0604030504040204" pitchFamily="34" charset="0"/>
                        </a:rPr>
                        <a:t>• </a:t>
                      </a:r>
                      <a:r>
                        <a:rPr lang="en-GB" sz="700">
                          <a:effectLst/>
                          <a:latin typeface="Tahoma" panose="020B0604030504040204" pitchFamily="34" charset="0"/>
                          <a:ea typeface="Tahoma" panose="020B0604030504040204" pitchFamily="34" charset="0"/>
                          <a:cs typeface="Tahoma" panose="020B0604030504040204" pitchFamily="34" charset="0"/>
                        </a:rPr>
                        <a:t>Arrange a series of artefacts and images that express peace, play music and then ask children to come with a word that connects the objects. Bring out the two elements of peace; external- no war, no arguing, peace with God; internal-forgiveness, harmony etc </a:t>
                      </a:r>
                    </a:p>
                    <a:p>
                      <a:pPr>
                        <a:lnSpc>
                          <a:spcPct val="115000"/>
                        </a:lnSpc>
                        <a:spcAft>
                          <a:spcPts val="0"/>
                        </a:spcAft>
                      </a:pPr>
                      <a:r>
                        <a:rPr lang="en-GB" sz="700">
                          <a:effectLst/>
                          <a:latin typeface="Tahoma" panose="020B0604030504040204" pitchFamily="34" charset="0"/>
                          <a:ea typeface="Tahoma" panose="020B0604030504040204" pitchFamily="34" charset="0"/>
                          <a:cs typeface="Tahoma" panose="020B0604030504040204" pitchFamily="34" charset="0"/>
                        </a:rPr>
                        <a:t>. Play an extract of Handel’s Messiah and explore Isaiah’s prophecy – Jesus the Prince of Peace</a:t>
                      </a:r>
                    </a:p>
                    <a:p>
                      <a:pPr>
                        <a:lnSpc>
                          <a:spcPct val="115000"/>
                        </a:lnSpc>
                        <a:spcAft>
                          <a:spcPts val="0"/>
                        </a:spcAft>
                      </a:pPr>
                      <a:r>
                        <a:rPr lang="en-GB" sz="700" i="0">
                          <a:effectLst/>
                          <a:latin typeface="Tahoma" panose="020B0604030504040204" pitchFamily="34" charset="0"/>
                          <a:ea typeface="Tahoma" panose="020B0604030504040204" pitchFamily="34" charset="0"/>
                          <a:cs typeface="Tahoma" panose="020B0604030504040204" pitchFamily="34" charset="0"/>
                        </a:rPr>
                        <a:t>• </a:t>
                      </a:r>
                      <a:r>
                        <a:rPr lang="en-GB" sz="700">
                          <a:effectLst/>
                          <a:latin typeface="Tahoma" panose="020B0604030504040204" pitchFamily="34" charset="0"/>
                          <a:ea typeface="Tahoma" panose="020B0604030504040204" pitchFamily="34" charset="0"/>
                          <a:cs typeface="Tahoma" panose="020B0604030504040204" pitchFamily="34" charset="0"/>
                        </a:rPr>
                        <a:t> Use the peace prayer of St Francis and show the contrasts through dance or mime or on a reflective writing frame show their understanding of these contrasts in their life </a:t>
                      </a:r>
                    </a:p>
                    <a:p>
                      <a:pPr>
                        <a:lnSpc>
                          <a:spcPct val="115000"/>
                        </a:lnSpc>
                        <a:spcAft>
                          <a:spcPts val="0"/>
                        </a:spcAft>
                      </a:pPr>
                      <a:r>
                        <a:rPr lang="en-GB" sz="700" i="0">
                          <a:effectLst/>
                          <a:latin typeface="Tahoma" panose="020B0604030504040204" pitchFamily="34" charset="0"/>
                          <a:ea typeface="Tahoma" panose="020B0604030504040204" pitchFamily="34" charset="0"/>
                          <a:cs typeface="Tahoma" panose="020B0604030504040204" pitchFamily="34" charset="0"/>
                        </a:rPr>
                        <a:t>• </a:t>
                      </a:r>
                      <a:r>
                        <a:rPr lang="en-GB" sz="700">
                          <a:effectLst/>
                          <a:latin typeface="Tahoma" panose="020B0604030504040204" pitchFamily="34" charset="0"/>
                          <a:ea typeface="Tahoma" panose="020B0604030504040204" pitchFamily="34" charset="0"/>
                          <a:cs typeface="Tahoma" panose="020B0604030504040204" pitchFamily="34" charset="0"/>
                        </a:rPr>
                        <a:t> Share the story of Brother Roger and the setting up of </a:t>
                      </a:r>
                      <a:r>
                        <a:rPr lang="en-GB" sz="700" err="1">
                          <a:effectLst/>
                          <a:latin typeface="Tahoma" panose="020B0604030504040204" pitchFamily="34" charset="0"/>
                          <a:ea typeface="Tahoma" panose="020B0604030504040204" pitchFamily="34" charset="0"/>
                          <a:cs typeface="Tahoma" panose="020B0604030504040204" pitchFamily="34" charset="0"/>
                        </a:rPr>
                        <a:t>Taize</a:t>
                      </a:r>
                      <a:r>
                        <a:rPr lang="en-GB" sz="700">
                          <a:effectLst/>
                          <a:latin typeface="Tahoma" panose="020B0604030504040204" pitchFamily="34" charset="0"/>
                          <a:ea typeface="Tahoma" panose="020B0604030504040204" pitchFamily="34" charset="0"/>
                          <a:cs typeface="Tahoma" panose="020B0604030504040204" pitchFamily="34" charset="0"/>
                        </a:rPr>
                        <a:t>. Make a Christmas peace cross.</a:t>
                      </a:r>
                    </a:p>
                  </a:txBody>
                  <a:tcPr marL="51435" marR="51435" marT="0" marB="0">
                    <a:solidFill>
                      <a:schemeClr val="tx2">
                        <a:lumMod val="20000"/>
                        <a:lumOff val="80000"/>
                      </a:schemeClr>
                    </a:solidFill>
                  </a:tcPr>
                </a:tc>
                <a:tc>
                  <a:txBody>
                    <a:bodyPr/>
                    <a:lstStyle/>
                    <a:p>
                      <a:pPr>
                        <a:lnSpc>
                          <a:spcPct val="115000"/>
                        </a:lnSpc>
                        <a:spcAft>
                          <a:spcPts val="0"/>
                        </a:spcAft>
                      </a:pPr>
                      <a:r>
                        <a:rPr lang="en-GB" sz="700" b="1">
                          <a:effectLst/>
                          <a:latin typeface="Tahoma" panose="020B0604030504040204" pitchFamily="34" charset="0"/>
                          <a:ea typeface="Tahoma" panose="020B0604030504040204" pitchFamily="34" charset="0"/>
                          <a:cs typeface="Tahoma" panose="020B0604030504040204" pitchFamily="34" charset="0"/>
                        </a:rPr>
                        <a:t>Easter – The Resurrection</a:t>
                      </a:r>
                    </a:p>
                    <a:p>
                      <a:pPr>
                        <a:lnSpc>
                          <a:spcPct val="115000"/>
                        </a:lnSpc>
                        <a:spcAft>
                          <a:spcPts val="0"/>
                        </a:spcAft>
                      </a:pPr>
                      <a:r>
                        <a:rPr lang="en-GB" sz="700" b="1">
                          <a:effectLst/>
                          <a:latin typeface="Tahoma" panose="020B0604030504040204" pitchFamily="34" charset="0"/>
                          <a:ea typeface="Tahoma" panose="020B0604030504040204" pitchFamily="34" charset="0"/>
                          <a:cs typeface="Tahoma" panose="020B0604030504040204" pitchFamily="34" charset="0"/>
                        </a:rPr>
                        <a:t>What does Jesus’ death and resurrection mean to Christians?</a:t>
                      </a:r>
                    </a:p>
                    <a:p>
                      <a:pPr>
                        <a:lnSpc>
                          <a:spcPct val="115000"/>
                        </a:lnSpc>
                        <a:spcAft>
                          <a:spcPts val="0"/>
                        </a:spcAft>
                      </a:pPr>
                      <a:r>
                        <a:rPr lang="en-GB" sz="700">
                          <a:effectLst/>
                          <a:latin typeface="Tahoma" panose="020B0604030504040204" pitchFamily="34" charset="0"/>
                          <a:ea typeface="Tahoma" panose="020B0604030504040204" pitchFamily="34" charset="0"/>
                          <a:cs typeface="Tahoma" panose="020B0604030504040204" pitchFamily="34" charset="0"/>
                        </a:rPr>
                        <a:t>. Lent – What is repentance?</a:t>
                      </a:r>
                    </a:p>
                    <a:p>
                      <a:pPr>
                        <a:lnSpc>
                          <a:spcPct val="115000"/>
                        </a:lnSpc>
                        <a:spcAft>
                          <a:spcPts val="0"/>
                        </a:spcAft>
                      </a:pPr>
                      <a:r>
                        <a:rPr lang="en-GB" sz="700">
                          <a:effectLst/>
                          <a:latin typeface="Tahoma" panose="020B0604030504040204" pitchFamily="34" charset="0"/>
                          <a:ea typeface="Tahoma" panose="020B0604030504040204" pitchFamily="34" charset="0"/>
                          <a:cs typeface="Tahoma" panose="020B0604030504040204" pitchFamily="34" charset="0"/>
                        </a:rPr>
                        <a:t>. How does the Jewish festival of Pesach fit with the story of Easter?</a:t>
                      </a:r>
                    </a:p>
                    <a:p>
                      <a:pPr>
                        <a:lnSpc>
                          <a:spcPct val="115000"/>
                        </a:lnSpc>
                        <a:spcAft>
                          <a:spcPts val="0"/>
                        </a:spcAft>
                      </a:pPr>
                      <a:r>
                        <a:rPr lang="en-GB" sz="700">
                          <a:effectLst/>
                          <a:latin typeface="Tahoma" panose="020B0604030504040204" pitchFamily="34" charset="0"/>
                          <a:ea typeface="Tahoma" panose="020B0604030504040204" pitchFamily="34" charset="0"/>
                          <a:cs typeface="Tahoma" panose="020B0604030504040204" pitchFamily="34" charset="0"/>
                        </a:rPr>
                        <a:t>    Jews prepare homes for Passover(link with the story of Moses)</a:t>
                      </a:r>
                    </a:p>
                    <a:p>
                      <a:pPr>
                        <a:lnSpc>
                          <a:spcPct val="115000"/>
                        </a:lnSpc>
                        <a:spcAft>
                          <a:spcPts val="0"/>
                        </a:spcAft>
                      </a:pPr>
                      <a:r>
                        <a:rPr lang="en-GB" sz="700">
                          <a:effectLst/>
                          <a:latin typeface="Tahoma" panose="020B0604030504040204" pitchFamily="34" charset="0"/>
                          <a:ea typeface="Tahoma" panose="020B0604030504040204" pitchFamily="34" charset="0"/>
                          <a:cs typeface="Tahoma" panose="020B0604030504040204" pitchFamily="34" charset="0"/>
                        </a:rPr>
                        <a:t>   Jesus, as a Jew, travelled to Jerusalem to celebrated Pesach</a:t>
                      </a:r>
                    </a:p>
                    <a:p>
                      <a:pPr>
                        <a:lnSpc>
                          <a:spcPct val="115000"/>
                        </a:lnSpc>
                        <a:spcAft>
                          <a:spcPts val="0"/>
                        </a:spcAft>
                      </a:pPr>
                      <a:r>
                        <a:rPr lang="en-GB" sz="700">
                          <a:effectLst/>
                          <a:latin typeface="Tahoma" panose="020B0604030504040204" pitchFamily="34" charset="0"/>
                          <a:ea typeface="Tahoma" panose="020B0604030504040204" pitchFamily="34" charset="0"/>
                          <a:cs typeface="Tahoma" panose="020B0604030504040204" pitchFamily="34" charset="0"/>
                        </a:rPr>
                        <a:t>. Focus on the Resurrection; what happens in church to celebrate Easter Day?</a:t>
                      </a:r>
                    </a:p>
                    <a:p>
                      <a:pPr>
                        <a:lnSpc>
                          <a:spcPct val="115000"/>
                        </a:lnSpc>
                        <a:spcAft>
                          <a:spcPts val="0"/>
                        </a:spcAft>
                      </a:pPr>
                      <a:r>
                        <a:rPr lang="en-GB" sz="700">
                          <a:effectLst/>
                          <a:latin typeface="Tahoma" panose="020B0604030504040204" pitchFamily="34" charset="0"/>
                          <a:ea typeface="Tahoma" panose="020B0604030504040204" pitchFamily="34" charset="0"/>
                          <a:cs typeface="Tahoma" panose="020B0604030504040204" pitchFamily="34" charset="0"/>
                        </a:rPr>
                        <a:t>. Explore the idea of the ‘ultimate sacrifice’  that Jesus made.  What is salvation?</a:t>
                      </a:r>
                    </a:p>
                  </a:txBody>
                  <a:tcPr marL="51435" marR="51435" marT="0" marB="0">
                    <a:solidFill>
                      <a:schemeClr val="tx2">
                        <a:lumMod val="20000"/>
                        <a:lumOff val="80000"/>
                      </a:schemeClr>
                    </a:solidFill>
                  </a:tcPr>
                </a:tc>
                <a:extLst>
                  <a:ext uri="{0D108BD9-81ED-4DB2-BD59-A6C34878D82A}">
                    <a16:rowId xmlns:a16="http://schemas.microsoft.com/office/drawing/2014/main" val="10001"/>
                  </a:ext>
                </a:extLst>
              </a:tr>
            </a:tbl>
          </a:graphicData>
        </a:graphic>
      </p:graphicFrame>
      <p:sp>
        <p:nvSpPr>
          <p:cNvPr id="10" name="TextBox 9"/>
          <p:cNvSpPr txBox="1"/>
          <p:nvPr/>
        </p:nvSpPr>
        <p:spPr>
          <a:xfrm>
            <a:off x="981584" y="578466"/>
            <a:ext cx="4428492" cy="230832"/>
          </a:xfrm>
          <a:prstGeom prst="rect">
            <a:avLst/>
          </a:prstGeom>
          <a:noFill/>
        </p:spPr>
        <p:txBody>
          <a:bodyPr wrap="square" rtlCol="0">
            <a:spAutoFit/>
          </a:bodyPr>
          <a:lstStyle/>
          <a:p>
            <a:pPr defTabSz="685800"/>
            <a:r>
              <a:rPr lang="en-GB" sz="900">
                <a:solidFill>
                  <a:srgbClr val="002060"/>
                </a:solidFill>
                <a:latin typeface="Tahoma" panose="020B0604030504040204" pitchFamily="34" charset="0"/>
                <a:ea typeface="Tahoma" panose="020B0604030504040204" pitchFamily="34" charset="0"/>
                <a:cs typeface="Tahoma" panose="020B0604030504040204" pitchFamily="34" charset="0"/>
              </a:rPr>
              <a:t>Christianity, Judaism, Islam and Hinduism in the modern world. </a:t>
            </a:r>
            <a:endParaRPr lang="en-GB" sz="825">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877719806"/>
      </p:ext>
    </p:extLst>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274983" y="127471"/>
            <a:ext cx="507551" cy="503507"/>
          </a:xfrm>
          <a:prstGeom prst="rect">
            <a:avLst/>
          </a:prstGeom>
        </p:spPr>
      </p:pic>
      <p:sp>
        <p:nvSpPr>
          <p:cNvPr id="6" name="TextBox 5"/>
          <p:cNvSpPr txBox="1"/>
          <p:nvPr/>
        </p:nvSpPr>
        <p:spPr>
          <a:xfrm>
            <a:off x="918084" y="123147"/>
            <a:ext cx="4428492" cy="507831"/>
          </a:xfrm>
          <a:prstGeom prst="rect">
            <a:avLst/>
          </a:prstGeom>
          <a:noFill/>
        </p:spPr>
        <p:txBody>
          <a:bodyPr wrap="square" rtlCol="0">
            <a:spAutoFit/>
          </a:bodyPr>
          <a:lstStyle/>
          <a:p>
            <a:pPr defTabSz="685800"/>
            <a:r>
              <a:rPr lang="en-GB" sz="2700" b="1">
                <a:solidFill>
                  <a:srgbClr val="002060"/>
                </a:solidFill>
                <a:latin typeface="Tahoma" panose="020B0604030504040204" pitchFamily="34" charset="0"/>
                <a:ea typeface="Tahoma" panose="020B0604030504040204" pitchFamily="34" charset="0"/>
                <a:cs typeface="Tahoma" panose="020B0604030504040204" pitchFamily="34" charset="0"/>
              </a:rPr>
              <a:t>RE Year 5/6</a:t>
            </a:r>
          </a:p>
        </p:txBody>
      </p:sp>
      <p:sp>
        <p:nvSpPr>
          <p:cNvPr id="4" name="Rectangle 1"/>
          <p:cNvSpPr>
            <a:spLocks noChangeArrowheads="1"/>
          </p:cNvSpPr>
          <p:nvPr/>
        </p:nvSpPr>
        <p:spPr bwMode="auto">
          <a:xfrm>
            <a:off x="1485901" y="2248705"/>
            <a:ext cx="138564"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fontAlgn="base">
              <a:spcBef>
                <a:spcPct val="0"/>
              </a:spcBef>
              <a:spcAft>
                <a:spcPct val="0"/>
              </a:spcAft>
            </a:pPr>
            <a:endParaRPr lang="en-US" altLang="en-US" sz="135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950914" y="66406"/>
            <a:ext cx="1193085" cy="300082"/>
          </a:xfrm>
          <a:prstGeom prst="rect">
            <a:avLst/>
          </a:prstGeom>
          <a:noFill/>
        </p:spPr>
        <p:txBody>
          <a:bodyPr wrap="square" rtlCol="0">
            <a:spAutoFit/>
          </a:bodyPr>
          <a:lstStyle/>
          <a:p>
            <a:pPr defTabSz="685800"/>
            <a:r>
              <a:rPr lang="en-GB" sz="1350" b="1">
                <a:solidFill>
                  <a:srgbClr val="1F497D"/>
                </a:solidFill>
                <a:latin typeface="Tahoma" panose="020B0604030504040204" pitchFamily="34" charset="0"/>
                <a:ea typeface="Tahoma" panose="020B0604030504040204" pitchFamily="34" charset="0"/>
                <a:cs typeface="Tahoma" panose="020B0604030504040204" pitchFamily="34" charset="0"/>
                <a:hlinkClick r:id="rId4" action="ppaction://hlinksldjump"/>
              </a:rPr>
              <a:t>Contents</a:t>
            </a:r>
            <a:endParaRPr lang="en-GB" sz="1350" b="1">
              <a:solidFill>
                <a:srgbClr val="1F497D"/>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7961312" y="328327"/>
            <a:ext cx="1026113" cy="276999"/>
          </a:xfrm>
          <a:prstGeom prst="rect">
            <a:avLst/>
          </a:prstGeom>
          <a:noFill/>
        </p:spPr>
        <p:txBody>
          <a:bodyPr wrap="square" rtlCol="0">
            <a:spAutoFit/>
          </a:bodyPr>
          <a:lstStyle/>
          <a:p>
            <a:pPr defTabSz="685800"/>
            <a:r>
              <a:rPr lang="en-GB" sz="1200" b="1">
                <a:solidFill>
                  <a:srgbClr val="1F497D"/>
                </a:solidFill>
                <a:latin typeface="Tahoma" panose="020B0604030504040204" pitchFamily="34" charset="0"/>
                <a:ea typeface="Tahoma" panose="020B0604030504040204" pitchFamily="34" charset="0"/>
                <a:cs typeface="Tahoma" panose="020B0604030504040204" pitchFamily="34" charset="0"/>
                <a:hlinkClick r:id="rId5" action="ppaction://hlinksldjump"/>
              </a:rPr>
              <a:t>RE Home</a:t>
            </a:r>
            <a:endParaRPr lang="en-GB" sz="1200" b="1">
              <a:solidFill>
                <a:srgbClr val="1F497D"/>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8" name="Table 7"/>
          <p:cNvGraphicFramePr>
            <a:graphicFrameLocks noGrp="1"/>
          </p:cNvGraphicFramePr>
          <p:nvPr>
            <p:extLst>
              <p:ext uri="{D42A27DB-BD31-4B8C-83A1-F6EECF244321}">
                <p14:modId xmlns:p14="http://schemas.microsoft.com/office/powerpoint/2010/main" val="775623205"/>
              </p:ext>
            </p:extLst>
          </p:nvPr>
        </p:nvGraphicFramePr>
        <p:xfrm>
          <a:off x="173383" y="786293"/>
          <a:ext cx="8695634" cy="5872734"/>
        </p:xfrm>
        <a:graphic>
          <a:graphicData uri="http://schemas.openxmlformats.org/drawingml/2006/table">
            <a:tbl>
              <a:tblPr firstRow="1" firstCol="1" bandRow="1">
                <a:tableStyleId>{5940675A-B579-460E-94D1-54222C63F5DA}</a:tableStyleId>
              </a:tblPr>
              <a:tblGrid>
                <a:gridCol w="3357217">
                  <a:extLst>
                    <a:ext uri="{9D8B030D-6E8A-4147-A177-3AD203B41FA5}">
                      <a16:colId xmlns:a16="http://schemas.microsoft.com/office/drawing/2014/main" val="20000"/>
                    </a:ext>
                  </a:extLst>
                </a:gridCol>
                <a:gridCol w="2755900">
                  <a:extLst>
                    <a:ext uri="{9D8B030D-6E8A-4147-A177-3AD203B41FA5}">
                      <a16:colId xmlns:a16="http://schemas.microsoft.com/office/drawing/2014/main" val="20001"/>
                    </a:ext>
                  </a:extLst>
                </a:gridCol>
                <a:gridCol w="2582517">
                  <a:extLst>
                    <a:ext uri="{9D8B030D-6E8A-4147-A177-3AD203B41FA5}">
                      <a16:colId xmlns:a16="http://schemas.microsoft.com/office/drawing/2014/main" val="20002"/>
                    </a:ext>
                  </a:extLst>
                </a:gridCol>
              </a:tblGrid>
              <a:tr h="2854161">
                <a:tc>
                  <a:txBody>
                    <a:bodyPr/>
                    <a:lstStyle/>
                    <a:p>
                      <a:pPr>
                        <a:lnSpc>
                          <a:spcPct val="115000"/>
                        </a:lnSpc>
                        <a:spcAft>
                          <a:spcPts val="0"/>
                        </a:spcAft>
                      </a:pPr>
                      <a:r>
                        <a:rPr lang="en-GB" sz="700" b="1">
                          <a:effectLst/>
                          <a:latin typeface="Tahoma" panose="020B0604030504040204" pitchFamily="34" charset="0"/>
                          <a:ea typeface="Tahoma" panose="020B0604030504040204" pitchFamily="34" charset="0"/>
                          <a:cs typeface="Tahoma" panose="020B0604030504040204" pitchFamily="34" charset="0"/>
                        </a:rPr>
                        <a:t>Teachings, wisdom and authority: </a:t>
                      </a:r>
                    </a:p>
                    <a:p>
                      <a:pPr>
                        <a:lnSpc>
                          <a:spcPct val="115000"/>
                        </a:lnSpc>
                        <a:spcAft>
                          <a:spcPts val="0"/>
                        </a:spcAft>
                      </a:pPr>
                      <a:r>
                        <a:rPr lang="en-GB" sz="700" b="1">
                          <a:effectLst/>
                          <a:latin typeface="Tahoma" panose="020B0604030504040204" pitchFamily="34" charset="0"/>
                          <a:ea typeface="Tahoma" panose="020B0604030504040204" pitchFamily="34" charset="0"/>
                          <a:cs typeface="Tahoma" panose="020B0604030504040204" pitchFamily="34" charset="0"/>
                        </a:rPr>
                        <a:t>What can we learn by reflecting on words of wisdom from religions and worldviews?  What do sacred texts and other sources say about God, the world and human life?</a:t>
                      </a:r>
                    </a:p>
                    <a:p>
                      <a:pPr>
                        <a:lnSpc>
                          <a:spcPct val="115000"/>
                        </a:lnSpc>
                        <a:spcAft>
                          <a:spcPts val="0"/>
                        </a:spcAft>
                      </a:pPr>
                      <a:endParaRPr lang="en-GB" sz="700" b="0">
                        <a:effectLst/>
                        <a:latin typeface="Tahoma" panose="020B0604030504040204" pitchFamily="34" charset="0"/>
                        <a:ea typeface="Tahoma" panose="020B0604030504040204" pitchFamily="34" charset="0"/>
                        <a:cs typeface="Tahoma" panose="020B0604030504040204" pitchFamily="34" charset="0"/>
                      </a:endParaRPr>
                    </a:p>
                    <a:p>
                      <a:pPr marL="0" marR="0" indent="0" algn="l" defTabSz="914400" rtl="0" eaLnBrk="1" fontAlgn="auto" latinLnBrk="0" hangingPunct="1">
                        <a:lnSpc>
                          <a:spcPct val="115000"/>
                        </a:lnSpc>
                        <a:spcBef>
                          <a:spcPts val="0"/>
                        </a:spcBef>
                        <a:spcAft>
                          <a:spcPts val="0"/>
                        </a:spcAft>
                        <a:buClrTx/>
                        <a:buSzTx/>
                        <a:buFontTx/>
                        <a:buNone/>
                        <a:tabLst/>
                        <a:defRPr/>
                      </a:pPr>
                      <a:r>
                        <a:rPr lang="en-GB" sz="700" b="0" i="1">
                          <a:effectLst/>
                          <a:latin typeface="Tahoma" panose="020B0604030504040204" pitchFamily="34" charset="0"/>
                          <a:ea typeface="Tahoma" panose="020B0604030504040204" pitchFamily="34" charset="0"/>
                          <a:cs typeface="Tahoma" panose="020B0604030504040204" pitchFamily="34" charset="0"/>
                        </a:rPr>
                        <a:t>Religious content will include: carefully selected texts from the scriptures of the religions selected for study and contemporary examples of members of the faith communities seeking to live out these texts and their values</a:t>
                      </a:r>
                      <a:endParaRPr lang="en-GB" sz="700" b="0">
                        <a:effectLst/>
                        <a:latin typeface="Tahoma" panose="020B0604030504040204" pitchFamily="34" charset="0"/>
                        <a:ea typeface="Tahoma" panose="020B0604030504040204" pitchFamily="34" charset="0"/>
                        <a:cs typeface="Tahoma" panose="020B0604030504040204" pitchFamily="34" charset="0"/>
                      </a:endParaRPr>
                    </a:p>
                    <a:p>
                      <a:pPr marL="171450" indent="-171450">
                        <a:lnSpc>
                          <a:spcPct val="115000"/>
                        </a:lnSpc>
                        <a:spcAft>
                          <a:spcPts val="0"/>
                        </a:spcAft>
                        <a:buFont typeface="Arial" panose="020B0604020202020204" pitchFamily="34" charset="0"/>
                        <a:buChar char="•"/>
                      </a:pPr>
                      <a:r>
                        <a:rPr lang="en-GB" sz="700" b="0">
                          <a:effectLst/>
                          <a:latin typeface="Tahoma" panose="020B0604030504040204" pitchFamily="34" charset="0"/>
                          <a:ea typeface="Tahoma" panose="020B0604030504040204" pitchFamily="34" charset="0"/>
                          <a:cs typeface="Tahoma" panose="020B0604030504040204" pitchFamily="34" charset="0"/>
                        </a:rPr>
                        <a:t>• Use artefacts, videos to describe how religious people use sacred texts such as Torah, Bible or Quran in their worship, for private study and guidance.</a:t>
                      </a:r>
                    </a:p>
                    <a:p>
                      <a:pPr marL="171450" indent="-171450">
                        <a:lnSpc>
                          <a:spcPct val="115000"/>
                        </a:lnSpc>
                        <a:spcAft>
                          <a:spcPts val="0"/>
                        </a:spcAft>
                        <a:buFont typeface="Arial" panose="020B0604020202020204" pitchFamily="34" charset="0"/>
                        <a:buChar char="•"/>
                      </a:pPr>
                      <a:r>
                        <a:rPr lang="en-GB" sz="700" b="0">
                          <a:effectLst/>
                          <a:latin typeface="Tahoma" panose="020B0604030504040204" pitchFamily="34" charset="0"/>
                          <a:ea typeface="Tahoma" panose="020B0604030504040204" pitchFamily="34" charset="0"/>
                          <a:cs typeface="Tahoma" panose="020B0604030504040204" pitchFamily="34" charset="0"/>
                        </a:rPr>
                        <a:t>. Explain 2 examples of people from the religions they have studied who use sacred texts.</a:t>
                      </a:r>
                    </a:p>
                    <a:p>
                      <a:pPr marL="171450" indent="-171450">
                        <a:lnSpc>
                          <a:spcPct val="115000"/>
                        </a:lnSpc>
                        <a:spcAft>
                          <a:spcPts val="0"/>
                        </a:spcAft>
                        <a:buFont typeface="Arial" panose="020B0604020202020204" pitchFamily="34" charset="0"/>
                        <a:buChar char="•"/>
                      </a:pPr>
                      <a:r>
                        <a:rPr lang="en-GB" sz="700" b="0">
                          <a:effectLst/>
                          <a:latin typeface="Tahoma" panose="020B0604030504040204" pitchFamily="34" charset="0"/>
                          <a:ea typeface="Tahoma" panose="020B0604030504040204" pitchFamily="34" charset="0"/>
                          <a:cs typeface="Tahoma" panose="020B0604030504040204" pitchFamily="34" charset="0"/>
                        </a:rPr>
                        <a:t>. Explain similarities and differences between texts they have studied</a:t>
                      </a:r>
                    </a:p>
                    <a:p>
                      <a:pPr marL="171450" indent="-171450">
                        <a:lnSpc>
                          <a:spcPct val="115000"/>
                        </a:lnSpc>
                        <a:spcAft>
                          <a:spcPts val="0"/>
                        </a:spcAft>
                        <a:buFont typeface="Arial" panose="020B0604020202020204" pitchFamily="34" charset="0"/>
                        <a:buChar char="•"/>
                      </a:pPr>
                      <a:r>
                        <a:rPr lang="en-GB" sz="700" b="0">
                          <a:effectLst/>
                          <a:latin typeface="Tahoma" panose="020B0604030504040204" pitchFamily="34" charset="0"/>
                          <a:ea typeface="Tahoma" panose="020B0604030504040204" pitchFamily="34" charset="0"/>
                          <a:cs typeface="Tahoma" panose="020B0604030504040204" pitchFamily="34" charset="0"/>
                        </a:rPr>
                        <a:t>•  Consider why some texts from the Torah (e.g. the Shema), the Bible (e.g. 1 Corinthians 13) and the Qur’an (e.g. The 1st Surah, the Opening) are seen as sources of wisdom in different communities.  Respond thoughtfully to the ideas found in the texts with ideas of their own  </a:t>
                      </a:r>
                    </a:p>
                    <a:p>
                      <a:pPr marL="171450" indent="-171450">
                        <a:lnSpc>
                          <a:spcPct val="115000"/>
                        </a:lnSpc>
                        <a:spcAft>
                          <a:spcPts val="0"/>
                        </a:spcAft>
                        <a:buFont typeface="Arial" panose="020B0604020202020204" pitchFamily="34" charset="0"/>
                        <a:buChar char="•"/>
                      </a:pPr>
                      <a:r>
                        <a:rPr lang="en-GB" sz="700" b="0">
                          <a:effectLst/>
                          <a:latin typeface="Tahoma" panose="020B0604030504040204" pitchFamily="34" charset="0"/>
                          <a:ea typeface="Tahoma" panose="020B0604030504040204" pitchFamily="34" charset="0"/>
                          <a:cs typeface="Tahoma" panose="020B0604030504040204" pitchFamily="34" charset="0"/>
                        </a:rPr>
                        <a:t>•  Consider moral codes, for example, the Ten Commandments (Jewish), St Paul’s advice for believers (Romans 12) and the Five Precepts (Buddhist), expressing thoughtful ideas about what is right and wrong in the light of their learning </a:t>
                      </a:r>
                    </a:p>
                    <a:p>
                      <a:pPr>
                        <a:lnSpc>
                          <a:spcPct val="115000"/>
                        </a:lnSpc>
                        <a:spcAft>
                          <a:spcPts val="0"/>
                        </a:spcAft>
                      </a:pPr>
                      <a:endParaRPr lang="en-GB" sz="700" b="0">
                        <a:effectLst/>
                        <a:latin typeface="Tahoma" panose="020B0604030504040204" pitchFamily="34" charset="0"/>
                        <a:ea typeface="Tahoma" panose="020B0604030504040204" pitchFamily="34" charset="0"/>
                        <a:cs typeface="Tahoma" panose="020B0604030504040204" pitchFamily="34" charset="0"/>
                      </a:endParaRPr>
                    </a:p>
                  </a:txBody>
                  <a:tcPr marL="51435" marR="51435" marT="0" marB="0">
                    <a:solidFill>
                      <a:schemeClr val="accent1">
                        <a:lumMod val="40000"/>
                        <a:lumOff val="60000"/>
                      </a:schemeClr>
                    </a:solidFill>
                  </a:tcPr>
                </a:tc>
                <a:tc>
                  <a:txBody>
                    <a:bodyPr/>
                    <a:lstStyle/>
                    <a:p>
                      <a:pPr>
                        <a:lnSpc>
                          <a:spcPct val="115000"/>
                        </a:lnSpc>
                        <a:spcAft>
                          <a:spcPts val="0"/>
                        </a:spcAft>
                      </a:pPr>
                      <a:r>
                        <a:rPr lang="en-GB" sz="700" b="1">
                          <a:effectLst/>
                          <a:latin typeface="Tahoma" panose="020B0604030504040204" pitchFamily="34" charset="0"/>
                          <a:ea typeface="Tahoma" panose="020B0604030504040204" pitchFamily="34" charset="0"/>
                          <a:cs typeface="Tahoma" panose="020B0604030504040204" pitchFamily="34" charset="0"/>
                        </a:rPr>
                        <a:t>Beliefs in action  in the world: </a:t>
                      </a:r>
                    </a:p>
                    <a:p>
                      <a:pPr>
                        <a:spcAft>
                          <a:spcPts val="0"/>
                        </a:spcAft>
                      </a:pPr>
                      <a:r>
                        <a:rPr lang="en-GB" sz="700" b="1">
                          <a:effectLst/>
                          <a:latin typeface="Tahoma" panose="020B0604030504040204" pitchFamily="34" charset="0"/>
                          <a:ea typeface="Tahoma" panose="020B0604030504040204" pitchFamily="34" charset="0"/>
                          <a:cs typeface="Tahoma" panose="020B0604030504040204" pitchFamily="34" charset="0"/>
                        </a:rPr>
                        <a:t>Justice and Freedom</a:t>
                      </a:r>
                      <a:endParaRPr lang="en-GB" sz="700">
                        <a:effectLst/>
                        <a:latin typeface="Tahoma" panose="020B0604030504040204" pitchFamily="34" charset="0"/>
                        <a:ea typeface="Tahoma" panose="020B0604030504040204" pitchFamily="34" charset="0"/>
                        <a:cs typeface="Tahoma" panose="020B0604030504040204" pitchFamily="34" charset="0"/>
                      </a:endParaRPr>
                    </a:p>
                    <a:p>
                      <a:pPr>
                        <a:spcAft>
                          <a:spcPts val="0"/>
                        </a:spcAft>
                      </a:pPr>
                      <a:r>
                        <a:rPr lang="en-GB" sz="700">
                          <a:effectLst/>
                          <a:latin typeface="Tahoma" panose="020B0604030504040204" pitchFamily="34" charset="0"/>
                          <a:ea typeface="Tahoma" panose="020B0604030504040204" pitchFamily="34" charset="0"/>
                          <a:cs typeface="Tahoma" panose="020B0604030504040204" pitchFamily="34" charset="0"/>
                        </a:rPr>
                        <a:t>To understand that freedom and justice have more than one definition.</a:t>
                      </a:r>
                    </a:p>
                    <a:p>
                      <a:pPr>
                        <a:spcAft>
                          <a:spcPts val="0"/>
                        </a:spcAft>
                      </a:pPr>
                      <a:r>
                        <a:rPr lang="en-GB" sz="700">
                          <a:effectLst/>
                          <a:latin typeface="Tahoma" panose="020B0604030504040204" pitchFamily="34" charset="0"/>
                          <a:ea typeface="Tahoma" panose="020B0604030504040204" pitchFamily="34" charset="0"/>
                          <a:cs typeface="Tahoma" panose="020B0604030504040204" pitchFamily="34" charset="0"/>
                        </a:rPr>
                        <a:t>To be able to explain how beliefs about freedom and justice have influenced the actions of important figures in history and today.</a:t>
                      </a:r>
                    </a:p>
                    <a:p>
                      <a:pPr>
                        <a:spcAft>
                          <a:spcPts val="0"/>
                        </a:spcAft>
                      </a:pPr>
                      <a:endParaRPr lang="en-GB" sz="700" b="1">
                        <a:effectLst/>
                        <a:latin typeface="Tahoma" panose="020B0604030504040204" pitchFamily="34" charset="0"/>
                        <a:ea typeface="Tahoma" panose="020B0604030504040204" pitchFamily="34" charset="0"/>
                        <a:cs typeface="Tahoma" panose="020B0604030504040204" pitchFamily="34" charset="0"/>
                      </a:endParaRPr>
                    </a:p>
                    <a:p>
                      <a:pPr>
                        <a:spcAft>
                          <a:spcPts val="0"/>
                        </a:spcAft>
                      </a:pPr>
                      <a:r>
                        <a:rPr lang="en-GB" sz="700" b="1">
                          <a:effectLst/>
                          <a:latin typeface="Tahoma" panose="020B0604030504040204" pitchFamily="34" charset="0"/>
                          <a:ea typeface="Tahoma" panose="020B0604030504040204" pitchFamily="34" charset="0"/>
                          <a:cs typeface="Tahoma" panose="020B0604030504040204" pitchFamily="34" charset="0"/>
                        </a:rPr>
                        <a:t>Religious content will include:</a:t>
                      </a:r>
                      <a:endParaRPr lang="en-GB" sz="700">
                        <a:effectLst/>
                        <a:latin typeface="Tahoma" panose="020B0604030504040204" pitchFamily="34" charset="0"/>
                        <a:ea typeface="Tahoma" panose="020B0604030504040204" pitchFamily="34" charset="0"/>
                        <a:cs typeface="Tahoma" panose="020B0604030504040204" pitchFamily="34" charset="0"/>
                      </a:endParaRPr>
                    </a:p>
                    <a:p>
                      <a:pPr marL="342900" lvl="0" indent="-342900">
                        <a:spcAft>
                          <a:spcPts val="0"/>
                        </a:spcAft>
                        <a:buFont typeface="Symbol" panose="05050102010706020507" pitchFamily="18" charset="2"/>
                        <a:buChar char=""/>
                      </a:pPr>
                      <a:r>
                        <a:rPr lang="en-GB" sz="700">
                          <a:effectLst/>
                          <a:latin typeface="Tahoma" panose="020B0604030504040204" pitchFamily="34" charset="0"/>
                          <a:ea typeface="Tahoma" panose="020B0604030504040204" pitchFamily="34" charset="0"/>
                          <a:cs typeface="Tahoma" panose="020B0604030504040204" pitchFamily="34" charset="0"/>
                        </a:rPr>
                        <a:t>Reading a range of stories from different world religions to examine the concepts of justice and freedom.</a:t>
                      </a:r>
                    </a:p>
                    <a:p>
                      <a:pPr marL="342900" lvl="0" indent="-342900">
                        <a:spcAft>
                          <a:spcPts val="0"/>
                        </a:spcAft>
                        <a:buFont typeface="Symbol" panose="05050102010706020507" pitchFamily="18" charset="2"/>
                        <a:buChar char=""/>
                      </a:pPr>
                      <a:r>
                        <a:rPr lang="en-GB" sz="700">
                          <a:effectLst/>
                          <a:latin typeface="Tahoma" panose="020B0604030504040204" pitchFamily="34" charset="0"/>
                          <a:ea typeface="Tahoma" panose="020B0604030504040204" pitchFamily="34" charset="0"/>
                          <a:cs typeface="Tahoma" panose="020B0604030504040204" pitchFamily="34" charset="0"/>
                        </a:rPr>
                        <a:t>Learning how key figures in history, such as Martin Luther King, were informed and influenced by their own religious beliefs concerning justice and freedom.</a:t>
                      </a:r>
                    </a:p>
                    <a:p>
                      <a:pPr marL="342900" lvl="0" indent="-342900">
                        <a:spcAft>
                          <a:spcPts val="0"/>
                        </a:spcAft>
                        <a:buFont typeface="Symbol" panose="05050102010706020507" pitchFamily="18" charset="2"/>
                        <a:buChar char=""/>
                      </a:pPr>
                      <a:r>
                        <a:rPr lang="en-GB" sz="700">
                          <a:effectLst/>
                          <a:latin typeface="Tahoma" panose="020B0604030504040204" pitchFamily="34" charset="0"/>
                          <a:ea typeface="Tahoma" panose="020B0604030504040204" pitchFamily="34" charset="0"/>
                          <a:cs typeface="Tahoma" panose="020B0604030504040204" pitchFamily="34" charset="0"/>
                        </a:rPr>
                        <a:t>Examining the impact of different religious and non-religious ideas on the formation of the Non-Violent Protest and Human Rights Movements.</a:t>
                      </a:r>
                    </a:p>
                    <a:p>
                      <a:pPr marL="342900" lvl="0" indent="-342900">
                        <a:spcAft>
                          <a:spcPts val="0"/>
                        </a:spcAft>
                        <a:buFont typeface="Symbol" panose="05050102010706020507" pitchFamily="18" charset="2"/>
                        <a:buChar char=""/>
                      </a:pPr>
                      <a:r>
                        <a:rPr lang="en-GB" sz="700">
                          <a:effectLst/>
                          <a:latin typeface="Tahoma" panose="020B0604030504040204" pitchFamily="34" charset="0"/>
                          <a:ea typeface="Tahoma" panose="020B0604030504040204" pitchFamily="34" charset="0"/>
                          <a:cs typeface="Tahoma" panose="020B0604030504040204" pitchFamily="34" charset="0"/>
                        </a:rPr>
                        <a:t>Consolidating their understanding of freedom and justice by examining which, if either, is more important, using their learning to debate this question.</a:t>
                      </a:r>
                      <a:endParaRPr lang="en-GB" sz="700" i="0">
                        <a:effectLst/>
                        <a:latin typeface="Tahoma" panose="020B0604030504040204" pitchFamily="34" charset="0"/>
                        <a:ea typeface="Tahoma" panose="020B0604030504040204" pitchFamily="34" charset="0"/>
                        <a:cs typeface="Tahoma" panose="020B0604030504040204" pitchFamily="34" charset="0"/>
                      </a:endParaRPr>
                    </a:p>
                  </a:txBody>
                  <a:tcPr marL="51435" marR="51435" marT="0" marB="0">
                    <a:solidFill>
                      <a:schemeClr val="accent1">
                        <a:lumMod val="40000"/>
                        <a:lumOff val="60000"/>
                      </a:schemeClr>
                    </a:solidFill>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kumimoji="0" lang="en-GB" sz="700" b="1" i="0" u="none" strike="noStrike" kern="1200" cap="none" spc="0" normalizeH="0" baseline="0" noProof="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Teachings, wisdom and authority: </a:t>
                      </a:r>
                    </a:p>
                    <a:p>
                      <a:pPr marL="0" marR="0" lvl="0" indent="0" algn="l" defTabSz="914400" rtl="0" eaLnBrk="1" fontAlgn="auto" latinLnBrk="0" hangingPunct="1">
                        <a:lnSpc>
                          <a:spcPct val="115000"/>
                        </a:lnSpc>
                        <a:spcBef>
                          <a:spcPts val="0"/>
                        </a:spcBef>
                        <a:spcAft>
                          <a:spcPts val="0"/>
                        </a:spcAft>
                        <a:buClrTx/>
                        <a:buSzTx/>
                        <a:buFontTx/>
                        <a:buNone/>
                        <a:tabLst/>
                        <a:defRPr/>
                      </a:pPr>
                      <a:r>
                        <a:rPr kumimoji="0" lang="en-GB" sz="700" b="1" i="0" u="none" strike="noStrike" kern="1200" cap="none" spc="0" normalizeH="0" baseline="0" noProof="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What can we learn by reflecting on words of wisdom from religions and worldviews?  What do sacred texts and other sources say about God, the world and human life?</a:t>
                      </a:r>
                    </a:p>
                    <a:p>
                      <a:pPr marL="0" marR="0" lvl="0" indent="0" algn="l" defTabSz="914400" rtl="0" eaLnBrk="1" fontAlgn="auto" latinLnBrk="0" hangingPunct="1">
                        <a:lnSpc>
                          <a:spcPct val="115000"/>
                        </a:lnSpc>
                        <a:spcBef>
                          <a:spcPts val="0"/>
                        </a:spcBef>
                        <a:spcAft>
                          <a:spcPts val="0"/>
                        </a:spcAft>
                        <a:buClrTx/>
                        <a:buSzTx/>
                        <a:buFontTx/>
                        <a:buNone/>
                        <a:tabLst/>
                        <a:defRPr/>
                      </a:pPr>
                      <a:endParaRPr kumimoji="0" lang="en-GB" sz="700" b="1" i="0" u="none" strike="noStrike" kern="1200" cap="none" spc="0" normalizeH="0" baseline="0" noProof="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a:p>
                      <a:pPr>
                        <a:spcAft>
                          <a:spcPts val="0"/>
                        </a:spcAft>
                      </a:pPr>
                      <a:r>
                        <a:rPr lang="en-GB" sz="700" b="1">
                          <a:effectLst/>
                          <a:latin typeface="Tahoma" panose="020B0604030504040204" pitchFamily="34" charset="0"/>
                          <a:ea typeface="Tahoma" panose="020B0604030504040204" pitchFamily="34" charset="0"/>
                          <a:cs typeface="Tahoma" panose="020B0604030504040204" pitchFamily="34" charset="0"/>
                        </a:rPr>
                        <a:t>Creation Stories</a:t>
                      </a:r>
                      <a:endParaRPr lang="en-GB" sz="700">
                        <a:effectLst/>
                        <a:latin typeface="Tahoma" panose="020B0604030504040204" pitchFamily="34" charset="0"/>
                        <a:ea typeface="Tahoma" panose="020B0604030504040204" pitchFamily="34" charset="0"/>
                        <a:cs typeface="Tahoma" panose="020B0604030504040204" pitchFamily="34" charset="0"/>
                      </a:endParaRPr>
                    </a:p>
                    <a:p>
                      <a:r>
                        <a:rPr lang="en-GB" sz="700" b="0">
                          <a:effectLst/>
                          <a:latin typeface="Tahoma" panose="020B0604030504040204" pitchFamily="34" charset="0"/>
                          <a:ea typeface="Tahoma" panose="020B0604030504040204" pitchFamily="34" charset="0"/>
                          <a:cs typeface="Tahoma" panose="020B0604030504040204" pitchFamily="34" charset="0"/>
                        </a:rPr>
                        <a:t>Pupils will learn a range of creation stories from world religions, less known or extinct religions, as well as different cultures. </a:t>
                      </a:r>
                    </a:p>
                    <a:p>
                      <a:pPr marL="342900" lvl="0" indent="-342900">
                        <a:spcAft>
                          <a:spcPts val="0"/>
                        </a:spcAft>
                        <a:buFont typeface="Symbol" panose="05050102010706020507" pitchFamily="18" charset="2"/>
                        <a:buChar char=""/>
                      </a:pPr>
                      <a:r>
                        <a:rPr lang="en-GB" sz="700" b="1">
                          <a:effectLst/>
                          <a:latin typeface="Tahoma" panose="020B0604030504040204" pitchFamily="34" charset="0"/>
                          <a:ea typeface="Tahoma" panose="020B0604030504040204" pitchFamily="34" charset="0"/>
                          <a:cs typeface="Tahoma" panose="020B0604030504040204" pitchFamily="34" charset="0"/>
                        </a:rPr>
                        <a:t>Judaism and Christianity:</a:t>
                      </a:r>
                      <a:r>
                        <a:rPr lang="en-GB" sz="700">
                          <a:effectLst/>
                          <a:latin typeface="Tahoma" panose="020B0604030504040204" pitchFamily="34" charset="0"/>
                          <a:ea typeface="Tahoma" panose="020B0604030504040204" pitchFamily="34" charset="0"/>
                          <a:cs typeface="Tahoma" panose="020B0604030504040204" pitchFamily="34" charset="0"/>
                        </a:rPr>
                        <a:t> To learn and retell the Judeo-Christian story of creation.</a:t>
                      </a:r>
                    </a:p>
                    <a:p>
                      <a:pPr marL="342900" lvl="0" indent="-342900">
                        <a:spcAft>
                          <a:spcPts val="0"/>
                        </a:spcAft>
                        <a:buFont typeface="Symbol" panose="05050102010706020507" pitchFamily="18" charset="2"/>
                        <a:buChar char=""/>
                      </a:pPr>
                      <a:r>
                        <a:rPr lang="en-GB" sz="700" b="1">
                          <a:effectLst/>
                          <a:latin typeface="Tahoma" panose="020B0604030504040204" pitchFamily="34" charset="0"/>
                          <a:ea typeface="Tahoma" panose="020B0604030504040204" pitchFamily="34" charset="0"/>
                          <a:cs typeface="Tahoma" panose="020B0604030504040204" pitchFamily="34" charset="0"/>
                        </a:rPr>
                        <a:t>Comparing Creation Stories 1:</a:t>
                      </a:r>
                      <a:r>
                        <a:rPr lang="en-GB" sz="700">
                          <a:effectLst/>
                          <a:latin typeface="Tahoma" panose="020B0604030504040204" pitchFamily="34" charset="0"/>
                          <a:ea typeface="Tahoma" panose="020B0604030504040204" pitchFamily="34" charset="0"/>
                          <a:cs typeface="Tahoma" panose="020B0604030504040204" pitchFamily="34" charset="0"/>
                        </a:rPr>
                        <a:t> To compare the creation stories of the Abrahamic religions.</a:t>
                      </a:r>
                    </a:p>
                    <a:p>
                      <a:pPr marL="342900" lvl="0" indent="-342900">
                        <a:spcAft>
                          <a:spcPts val="0"/>
                        </a:spcAft>
                        <a:buFont typeface="Symbol" panose="05050102010706020507" pitchFamily="18" charset="2"/>
                        <a:buChar char=""/>
                      </a:pPr>
                      <a:r>
                        <a:rPr lang="en-GB" sz="700" b="1">
                          <a:effectLst/>
                          <a:latin typeface="Tahoma" panose="020B0604030504040204" pitchFamily="34" charset="0"/>
                          <a:ea typeface="Tahoma" panose="020B0604030504040204" pitchFamily="34" charset="0"/>
                          <a:cs typeface="Tahoma" panose="020B0604030504040204" pitchFamily="34" charset="0"/>
                        </a:rPr>
                        <a:t>Hinduism:</a:t>
                      </a:r>
                      <a:r>
                        <a:rPr lang="en-GB" sz="700">
                          <a:effectLst/>
                          <a:latin typeface="Tahoma" panose="020B0604030504040204" pitchFamily="34" charset="0"/>
                          <a:ea typeface="Tahoma" panose="020B0604030504040204" pitchFamily="34" charset="0"/>
                          <a:cs typeface="Tahoma" panose="020B0604030504040204" pitchFamily="34" charset="0"/>
                        </a:rPr>
                        <a:t> To learn and retell the Hindu creation story.</a:t>
                      </a:r>
                    </a:p>
                    <a:p>
                      <a:pPr marL="342900" lvl="0" indent="-342900">
                        <a:spcAft>
                          <a:spcPts val="0"/>
                        </a:spcAft>
                        <a:buFont typeface="Symbol" panose="05050102010706020507" pitchFamily="18" charset="2"/>
                        <a:buChar char=""/>
                      </a:pPr>
                      <a:r>
                        <a:rPr lang="en-GB" sz="700" b="1">
                          <a:effectLst/>
                          <a:latin typeface="Tahoma" panose="020B0604030504040204" pitchFamily="34" charset="0"/>
                          <a:ea typeface="Tahoma" panose="020B0604030504040204" pitchFamily="34" charset="0"/>
                          <a:cs typeface="Tahoma" panose="020B0604030504040204" pitchFamily="34" charset="0"/>
                        </a:rPr>
                        <a:t>Sikhism:</a:t>
                      </a:r>
                      <a:r>
                        <a:rPr lang="en-GB" sz="700">
                          <a:effectLst/>
                          <a:latin typeface="Tahoma" panose="020B0604030504040204" pitchFamily="34" charset="0"/>
                          <a:ea typeface="Tahoma" panose="020B0604030504040204" pitchFamily="34" charset="0"/>
                          <a:cs typeface="Tahoma" panose="020B0604030504040204" pitchFamily="34" charset="0"/>
                        </a:rPr>
                        <a:t> To explores Sikh beliefs about creation.</a:t>
                      </a:r>
                    </a:p>
                    <a:p>
                      <a:pPr marL="342900" lvl="0" indent="-342900">
                        <a:spcAft>
                          <a:spcPts val="0"/>
                        </a:spcAft>
                        <a:buFont typeface="Symbol" panose="05050102010706020507" pitchFamily="18" charset="2"/>
                        <a:buChar char=""/>
                      </a:pPr>
                      <a:r>
                        <a:rPr lang="en-GB" sz="700" b="1">
                          <a:effectLst/>
                          <a:latin typeface="Tahoma" panose="020B0604030504040204" pitchFamily="34" charset="0"/>
                          <a:ea typeface="Tahoma" panose="020B0604030504040204" pitchFamily="34" charset="0"/>
                          <a:cs typeface="Tahoma" panose="020B0604030504040204" pitchFamily="34" charset="0"/>
                        </a:rPr>
                        <a:t>Types of Creation Stories:</a:t>
                      </a:r>
                      <a:r>
                        <a:rPr lang="en-GB" sz="700">
                          <a:effectLst/>
                          <a:latin typeface="Tahoma" panose="020B0604030504040204" pitchFamily="34" charset="0"/>
                          <a:ea typeface="Tahoma" panose="020B0604030504040204" pitchFamily="34" charset="0"/>
                          <a:cs typeface="Tahoma" panose="020B0604030504040204" pitchFamily="34" charset="0"/>
                        </a:rPr>
                        <a:t> To classify different creation stories.</a:t>
                      </a:r>
                    </a:p>
                    <a:p>
                      <a:pPr marL="342900" lvl="0" indent="-342900">
                        <a:spcAft>
                          <a:spcPts val="0"/>
                        </a:spcAft>
                        <a:buFont typeface="Symbol" panose="05050102010706020507" pitchFamily="18" charset="2"/>
                        <a:buChar char=""/>
                      </a:pPr>
                      <a:r>
                        <a:rPr lang="en-GB" sz="700" b="1">
                          <a:effectLst/>
                          <a:latin typeface="Tahoma" panose="020B0604030504040204" pitchFamily="34" charset="0"/>
                          <a:ea typeface="Tahoma" panose="020B0604030504040204" pitchFamily="34" charset="0"/>
                          <a:cs typeface="Tahoma" panose="020B0604030504040204" pitchFamily="34" charset="0"/>
                        </a:rPr>
                        <a:t>Comparing Creation Stories 2:</a:t>
                      </a:r>
                      <a:r>
                        <a:rPr lang="en-GB" sz="700">
                          <a:effectLst/>
                          <a:latin typeface="Tahoma" panose="020B0604030504040204" pitchFamily="34" charset="0"/>
                          <a:ea typeface="Tahoma" panose="020B0604030504040204" pitchFamily="34" charset="0"/>
                          <a:cs typeface="Tahoma" panose="020B0604030504040204" pitchFamily="34" charset="0"/>
                        </a:rPr>
                        <a:t> To carry out a broader comparison of various creation stories.</a:t>
                      </a:r>
                    </a:p>
                    <a:p>
                      <a:pPr marL="342900" lvl="0" indent="-342900">
                        <a:spcAft>
                          <a:spcPts val="0"/>
                        </a:spcAft>
                        <a:buFont typeface="Symbol" panose="05050102010706020507" pitchFamily="18" charset="2"/>
                        <a:buChar char=""/>
                      </a:pPr>
                      <a:r>
                        <a:rPr lang="en-GB" sz="700" b="1">
                          <a:effectLst/>
                          <a:latin typeface="Tahoma" panose="020B0604030504040204" pitchFamily="34" charset="0"/>
                          <a:ea typeface="Tahoma" panose="020B0604030504040204" pitchFamily="34" charset="0"/>
                          <a:cs typeface="Tahoma" panose="020B0604030504040204" pitchFamily="34" charset="0"/>
                        </a:rPr>
                        <a:t>Humanism and Creation:</a:t>
                      </a:r>
                      <a:r>
                        <a:rPr lang="en-GB" sz="700">
                          <a:effectLst/>
                          <a:latin typeface="Tahoma" panose="020B0604030504040204" pitchFamily="34" charset="0"/>
                          <a:ea typeface="Tahoma" panose="020B0604030504040204" pitchFamily="34" charset="0"/>
                          <a:cs typeface="Tahoma" panose="020B0604030504040204" pitchFamily="34" charset="0"/>
                        </a:rPr>
                        <a:t> To research Humanism and their views on creation.</a:t>
                      </a:r>
                    </a:p>
                    <a:p>
                      <a:pPr marL="342900" lvl="0" indent="-342900">
                        <a:spcAft>
                          <a:spcPts val="0"/>
                        </a:spcAft>
                        <a:buFont typeface="Symbol" panose="05050102010706020507" pitchFamily="18" charset="2"/>
                        <a:buChar char=""/>
                      </a:pPr>
                      <a:r>
                        <a:rPr lang="en-GB" sz="700" b="1">
                          <a:effectLst/>
                          <a:latin typeface="Tahoma" panose="020B0604030504040204" pitchFamily="34" charset="0"/>
                          <a:ea typeface="Tahoma" panose="020B0604030504040204" pitchFamily="34" charset="0"/>
                          <a:cs typeface="Tahoma" panose="020B0604030504040204" pitchFamily="34" charset="0"/>
                        </a:rPr>
                        <a:t>Comparing African Creation Stories:</a:t>
                      </a:r>
                      <a:r>
                        <a:rPr lang="en-GB" sz="700">
                          <a:effectLst/>
                          <a:latin typeface="Tahoma" panose="020B0604030504040204" pitchFamily="34" charset="0"/>
                          <a:ea typeface="Tahoma" panose="020B0604030504040204" pitchFamily="34" charset="0"/>
                          <a:cs typeface="Tahoma" panose="020B0604030504040204" pitchFamily="34" charset="0"/>
                        </a:rPr>
                        <a:t> Pupils will read the Yoruba and Bini creation stories and compare and contrast them.</a:t>
                      </a:r>
                    </a:p>
                    <a:p>
                      <a:pPr marL="0" lvl="0" indent="0">
                        <a:spcAft>
                          <a:spcPts val="0"/>
                        </a:spcAft>
                        <a:buFont typeface="Symbol" panose="05050102010706020507" pitchFamily="18" charset="2"/>
                        <a:buNone/>
                      </a:pPr>
                      <a:r>
                        <a:rPr lang="en-GB" sz="700">
                          <a:effectLst/>
                          <a:latin typeface="Tahoma" panose="020B0604030504040204" pitchFamily="34" charset="0"/>
                          <a:ea typeface="Tahoma" panose="020B0604030504040204" pitchFamily="34" charset="0"/>
                          <a:cs typeface="Tahoma" panose="020B0604030504040204" pitchFamily="34" charset="0"/>
                        </a:rPr>
                        <a:t> </a:t>
                      </a:r>
                    </a:p>
                  </a:txBody>
                  <a:tcPr marL="51435" marR="51435" marT="0" marB="0">
                    <a:solidFill>
                      <a:schemeClr val="accent1">
                        <a:lumMod val="40000"/>
                        <a:lumOff val="60000"/>
                      </a:schemeClr>
                    </a:solidFill>
                  </a:tcPr>
                </a:tc>
                <a:extLst>
                  <a:ext uri="{0D108BD9-81ED-4DB2-BD59-A6C34878D82A}">
                    <a16:rowId xmlns:a16="http://schemas.microsoft.com/office/drawing/2014/main" val="10000"/>
                  </a:ext>
                </a:extLst>
              </a:tr>
              <a:tr h="2889218">
                <a:tc>
                  <a:txBody>
                    <a:bodyPr/>
                    <a:lstStyle/>
                    <a:p>
                      <a:pPr>
                        <a:lnSpc>
                          <a:spcPct val="115000"/>
                        </a:lnSpc>
                        <a:spcAft>
                          <a:spcPts val="0"/>
                        </a:spcAft>
                      </a:pPr>
                      <a:r>
                        <a:rPr lang="en-GB" sz="700" b="1">
                          <a:effectLst/>
                          <a:latin typeface="Tahoma" panose="020B0604030504040204" pitchFamily="34" charset="0"/>
                          <a:ea typeface="Tahoma" panose="020B0604030504040204" pitchFamily="34" charset="0"/>
                          <a:cs typeface="Tahoma" panose="020B0604030504040204" pitchFamily="34" charset="0"/>
                        </a:rPr>
                        <a:t>Beliefs in action  in the world:</a:t>
                      </a:r>
                    </a:p>
                    <a:p>
                      <a:pPr>
                        <a:spcAft>
                          <a:spcPts val="0"/>
                        </a:spcAft>
                      </a:pPr>
                      <a:r>
                        <a:rPr lang="en-GB" sz="700">
                          <a:effectLst/>
                          <a:latin typeface="Tahoma" panose="020B0604030504040204" pitchFamily="34" charset="0"/>
                          <a:ea typeface="Tahoma" panose="020B0604030504040204" pitchFamily="34" charset="0"/>
                          <a:cs typeface="Tahoma" panose="020B0604030504040204" pitchFamily="34" charset="0"/>
                        </a:rPr>
                        <a:t>To explore different values and traditions from various faiths and worldviews. They will first consider what matters most to themselves before learning about different elements of faiths and worldviews and reflecting on how their perceptions may have changed.</a:t>
                      </a:r>
                    </a:p>
                    <a:p>
                      <a:pPr>
                        <a:spcAft>
                          <a:spcPts val="0"/>
                        </a:spcAft>
                      </a:pPr>
                      <a:endParaRPr lang="en-GB" sz="700">
                        <a:effectLst/>
                        <a:latin typeface="Tahoma" panose="020B0604030504040204" pitchFamily="34" charset="0"/>
                        <a:ea typeface="Tahoma" panose="020B0604030504040204" pitchFamily="34" charset="0"/>
                        <a:cs typeface="Tahoma" panose="020B0604030504040204" pitchFamily="34" charset="0"/>
                      </a:endParaRPr>
                    </a:p>
                    <a:p>
                      <a:pPr marL="171450" lvl="0" indent="-171450">
                        <a:spcAft>
                          <a:spcPts val="0"/>
                        </a:spcAft>
                        <a:buFont typeface="Arial" panose="020B0604020202020204" pitchFamily="34" charset="0"/>
                        <a:buChar char="•"/>
                      </a:pPr>
                      <a:r>
                        <a:rPr lang="en-GB" sz="700" b="1">
                          <a:effectLst/>
                          <a:latin typeface="Tahoma" panose="020B0604030504040204" pitchFamily="34" charset="0"/>
                          <a:ea typeface="Tahoma" panose="020B0604030504040204" pitchFamily="34" charset="0"/>
                          <a:cs typeface="Tahoma" panose="020B0604030504040204" pitchFamily="34" charset="0"/>
                        </a:rPr>
                        <a:t>What Matters Most to Me?</a:t>
                      </a:r>
                      <a:r>
                        <a:rPr lang="en-GB" sz="700">
                          <a:effectLst/>
                          <a:latin typeface="Tahoma" panose="020B0604030504040204" pitchFamily="34" charset="0"/>
                          <a:ea typeface="Tahoma" panose="020B0604030504040204" pitchFamily="34" charset="0"/>
                          <a:cs typeface="Tahoma" panose="020B0604030504040204" pitchFamily="34" charset="0"/>
                        </a:rPr>
                        <a:t> Express their own values while respecting the values of others.</a:t>
                      </a:r>
                      <a:r>
                        <a:rPr lang="en-GB" sz="700" b="1">
                          <a:effectLst/>
                          <a:latin typeface="Tahoma" panose="020B0604030504040204" pitchFamily="34" charset="0"/>
                          <a:ea typeface="Tahoma" panose="020B0604030504040204" pitchFamily="34" charset="0"/>
                          <a:cs typeface="Tahoma" panose="020B0604030504040204" pitchFamily="34" charset="0"/>
                        </a:rPr>
                        <a:t> </a:t>
                      </a:r>
                      <a:endParaRPr lang="en-GB" sz="700">
                        <a:effectLst/>
                        <a:latin typeface="Tahoma" panose="020B0604030504040204" pitchFamily="34" charset="0"/>
                        <a:ea typeface="Tahoma" panose="020B0604030504040204" pitchFamily="34" charset="0"/>
                        <a:cs typeface="Tahoma" panose="020B0604030504040204" pitchFamily="34" charset="0"/>
                      </a:endParaRPr>
                    </a:p>
                    <a:p>
                      <a:pPr marL="171450" lvl="0" indent="-171450">
                        <a:spcAft>
                          <a:spcPts val="0"/>
                        </a:spcAft>
                        <a:buFont typeface="Arial" panose="020B0604020202020204" pitchFamily="34" charset="0"/>
                        <a:buChar char="•"/>
                      </a:pPr>
                      <a:r>
                        <a:rPr lang="en-GB" sz="700" b="1">
                          <a:effectLst/>
                          <a:latin typeface="Tahoma" panose="020B0604030504040204" pitchFamily="34" charset="0"/>
                          <a:ea typeface="Tahoma" panose="020B0604030504040204" pitchFamily="34" charset="0"/>
                          <a:cs typeface="Tahoma" panose="020B0604030504040204" pitchFamily="34" charset="0"/>
                        </a:rPr>
                        <a:t>What Matters Most to Hindus? </a:t>
                      </a:r>
                      <a:r>
                        <a:rPr lang="en-GB" sz="700">
                          <a:effectLst/>
                          <a:latin typeface="Tahoma" panose="020B0604030504040204" pitchFamily="34" charset="0"/>
                          <a:ea typeface="Tahoma" panose="020B0604030504040204" pitchFamily="34" charset="0"/>
                          <a:cs typeface="Tahoma" panose="020B0604030504040204" pitchFamily="34" charset="0"/>
                        </a:rPr>
                        <a:t>To understand the importance of making good choices by exploring the concept of Karma in the Hindu faith.</a:t>
                      </a:r>
                    </a:p>
                    <a:p>
                      <a:pPr marL="171450" lvl="0" indent="-171450">
                        <a:spcAft>
                          <a:spcPts val="0"/>
                        </a:spcAft>
                        <a:buFont typeface="Arial" panose="020B0604020202020204" pitchFamily="34" charset="0"/>
                        <a:buChar char="•"/>
                      </a:pPr>
                      <a:r>
                        <a:rPr lang="en-GB" sz="700" b="1">
                          <a:effectLst/>
                          <a:latin typeface="Tahoma" panose="020B0604030504040204" pitchFamily="34" charset="0"/>
                          <a:ea typeface="Tahoma" panose="020B0604030504040204" pitchFamily="34" charset="0"/>
                          <a:cs typeface="Tahoma" panose="020B0604030504040204" pitchFamily="34" charset="0"/>
                        </a:rPr>
                        <a:t>What Matters Most to Humanists?</a:t>
                      </a:r>
                      <a:r>
                        <a:rPr lang="en-GB" sz="700">
                          <a:effectLst/>
                          <a:latin typeface="Tahoma" panose="020B0604030504040204" pitchFamily="34" charset="0"/>
                          <a:ea typeface="Tahoma" panose="020B0604030504040204" pitchFamily="34" charset="0"/>
                          <a:cs typeface="Tahoma" panose="020B0604030504040204" pitchFamily="34" charset="0"/>
                        </a:rPr>
                        <a:t> To understand what is important to a Humanist's way of life by looking at the Golden Rule and the beliefs of Humanists.</a:t>
                      </a:r>
                    </a:p>
                    <a:p>
                      <a:pPr marL="171450" lvl="0" indent="-171450">
                        <a:spcAft>
                          <a:spcPts val="0"/>
                        </a:spcAft>
                        <a:buFont typeface="Arial" panose="020B0604020202020204" pitchFamily="34" charset="0"/>
                        <a:buChar char="•"/>
                      </a:pPr>
                      <a:r>
                        <a:rPr lang="en-GB" sz="700" b="1">
                          <a:effectLst/>
                          <a:latin typeface="Tahoma" panose="020B0604030504040204" pitchFamily="34" charset="0"/>
                          <a:ea typeface="Tahoma" panose="020B0604030504040204" pitchFamily="34" charset="0"/>
                          <a:cs typeface="Tahoma" panose="020B0604030504040204" pitchFamily="34" charset="0"/>
                        </a:rPr>
                        <a:t>What Matters Most to Christians?</a:t>
                      </a:r>
                      <a:r>
                        <a:rPr lang="en-GB" sz="700">
                          <a:effectLst/>
                          <a:latin typeface="Tahoma" panose="020B0604030504040204" pitchFamily="34" charset="0"/>
                          <a:ea typeface="Tahoma" panose="020B0604030504040204" pitchFamily="34" charset="0"/>
                          <a:cs typeface="Tahoma" panose="020B0604030504040204" pitchFamily="34" charset="0"/>
                        </a:rPr>
                        <a:t> To understand how belief in the teachings of Jesus shapes a Christian’s life and role in society by exploring Christian values and what they might look like in action</a:t>
                      </a:r>
                    </a:p>
                    <a:p>
                      <a:pPr marL="171450" lvl="0" indent="-171450">
                        <a:spcAft>
                          <a:spcPts val="0"/>
                        </a:spcAft>
                        <a:buFont typeface="Arial" panose="020B0604020202020204" pitchFamily="34" charset="0"/>
                        <a:buChar char="•"/>
                      </a:pPr>
                      <a:r>
                        <a:rPr lang="en-GB" sz="700" b="1">
                          <a:effectLst/>
                          <a:latin typeface="Tahoma" panose="020B0604030504040204" pitchFamily="34" charset="0"/>
                          <a:ea typeface="Tahoma" panose="020B0604030504040204" pitchFamily="34" charset="0"/>
                          <a:cs typeface="Tahoma" panose="020B0604030504040204" pitchFamily="34" charset="0"/>
                        </a:rPr>
                        <a:t>What Matters Most to Jewish People?</a:t>
                      </a:r>
                      <a:r>
                        <a:rPr lang="en-GB" sz="700">
                          <a:effectLst/>
                          <a:latin typeface="Tahoma" panose="020B0604030504040204" pitchFamily="34" charset="0"/>
                          <a:ea typeface="Tahoma" panose="020B0604030504040204" pitchFamily="34" charset="0"/>
                          <a:cs typeface="Tahoma" panose="020B0604030504040204" pitchFamily="34" charset="0"/>
                        </a:rPr>
                        <a:t> To compare the different ways of worship within the Jewish faith by looking at some of the traditions in Orthodox and Reform Judaism..</a:t>
                      </a:r>
                    </a:p>
                    <a:p>
                      <a:pPr marL="171450" lvl="0" indent="-171450">
                        <a:spcAft>
                          <a:spcPts val="0"/>
                        </a:spcAft>
                        <a:buFont typeface="Arial" panose="020B0604020202020204" pitchFamily="34" charset="0"/>
                        <a:buChar char="•"/>
                      </a:pPr>
                      <a:r>
                        <a:rPr lang="en-GB" sz="700" b="1">
                          <a:effectLst/>
                          <a:latin typeface="Tahoma" panose="020B0604030504040204" pitchFamily="34" charset="0"/>
                          <a:ea typeface="Tahoma" panose="020B0604030504040204" pitchFamily="34" charset="0"/>
                          <a:cs typeface="Tahoma" panose="020B0604030504040204" pitchFamily="34" charset="0"/>
                        </a:rPr>
                        <a:t>What Matters Most to Muslims? </a:t>
                      </a:r>
                      <a:r>
                        <a:rPr lang="en-GB" sz="700">
                          <a:effectLst/>
                          <a:latin typeface="Tahoma" panose="020B0604030504040204" pitchFamily="34" charset="0"/>
                          <a:ea typeface="Tahoma" panose="020B0604030504040204" pitchFamily="34" charset="0"/>
                          <a:cs typeface="Tahoma" panose="020B0604030504040204" pitchFamily="34" charset="0"/>
                        </a:rPr>
                        <a:t>To understand why the First of the Five Pillars of Islam is especially important to Muslims by exploring the Five Pillars of Islam and the importance of the First Pillar, Shahada.</a:t>
                      </a:r>
                    </a:p>
                    <a:p>
                      <a:pPr marL="171450" marR="0" lvl="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1">
                          <a:effectLst/>
                          <a:latin typeface="Tahoma" panose="020B0604030504040204" pitchFamily="34" charset="0"/>
                          <a:ea typeface="Tahoma" panose="020B0604030504040204" pitchFamily="34" charset="0"/>
                          <a:cs typeface="Tahoma" panose="020B0604030504040204" pitchFamily="34" charset="0"/>
                        </a:rPr>
                        <a:t>What Does Matter Most? </a:t>
                      </a:r>
                      <a:r>
                        <a:rPr lang="en-GB" sz="700">
                          <a:effectLst/>
                          <a:latin typeface="Tahoma" panose="020B0604030504040204" pitchFamily="34" charset="0"/>
                          <a:ea typeface="Tahoma" panose="020B0604030504040204" pitchFamily="34" charset="0"/>
                          <a:cs typeface="Tahoma" panose="020B0604030504040204" pitchFamily="34" charset="0"/>
                        </a:rPr>
                        <a:t>To know that people from different faiths and worldviews have the same and different values by exploring the choices that people might make in situations and comparing that to their own.</a:t>
                      </a:r>
                    </a:p>
                    <a:p>
                      <a:pPr marL="171450" lvl="0" indent="-171450">
                        <a:spcAft>
                          <a:spcPts val="0"/>
                        </a:spcAft>
                        <a:buFont typeface="Arial" panose="020B0604020202020204" pitchFamily="34" charset="0"/>
                        <a:buChar char="•"/>
                      </a:pPr>
                      <a:endParaRPr lang="en-GB" sz="700">
                        <a:effectLst/>
                        <a:latin typeface="Tahoma" panose="020B0604030504040204" pitchFamily="34" charset="0"/>
                        <a:ea typeface="Tahoma" panose="020B0604030504040204" pitchFamily="34" charset="0"/>
                        <a:cs typeface="Tahoma" panose="020B0604030504040204" pitchFamily="34" charset="0"/>
                      </a:endParaRPr>
                    </a:p>
                    <a:p>
                      <a:pPr marL="171450" lvl="0" indent="-171450">
                        <a:spcAft>
                          <a:spcPts val="0"/>
                        </a:spcAft>
                        <a:buFont typeface="Arial" panose="020B0604020202020204" pitchFamily="34" charset="0"/>
                        <a:buChar char="•"/>
                      </a:pPr>
                      <a:endParaRPr lang="en-GB" sz="700">
                        <a:effectLst/>
                        <a:latin typeface="Tahoma" panose="020B0604030504040204" pitchFamily="34" charset="0"/>
                        <a:ea typeface="Tahoma" panose="020B0604030504040204" pitchFamily="34" charset="0"/>
                        <a:cs typeface="Tahoma" panose="020B0604030504040204" pitchFamily="34" charset="0"/>
                      </a:endParaRPr>
                    </a:p>
                  </a:txBody>
                  <a:tcPr marL="51435" marR="51435" marT="0" marB="0">
                    <a:solidFill>
                      <a:schemeClr val="tx2">
                        <a:lumMod val="20000"/>
                        <a:lumOff val="80000"/>
                      </a:schemeClr>
                    </a:solidFill>
                  </a:tcPr>
                </a:tc>
                <a:tc>
                  <a:txBody>
                    <a:bodyPr/>
                    <a:lstStyle/>
                    <a:p>
                      <a:pPr>
                        <a:lnSpc>
                          <a:spcPct val="115000"/>
                        </a:lnSpc>
                        <a:spcAft>
                          <a:spcPts val="0"/>
                        </a:spcAft>
                      </a:pPr>
                      <a:r>
                        <a:rPr lang="en-GB" sz="700" b="1">
                          <a:effectLst/>
                          <a:latin typeface="Tahoma" panose="020B0604030504040204" pitchFamily="34" charset="0"/>
                          <a:ea typeface="Tahoma" panose="020B0604030504040204" pitchFamily="34" charset="0"/>
                          <a:cs typeface="Tahoma" panose="020B0604030504040204" pitchFamily="34" charset="0"/>
                        </a:rPr>
                        <a:t>Religious Christmas: Secular Christmas</a:t>
                      </a:r>
                    </a:p>
                    <a:p>
                      <a:pPr>
                        <a:lnSpc>
                          <a:spcPct val="115000"/>
                        </a:lnSpc>
                        <a:spcAft>
                          <a:spcPts val="0"/>
                        </a:spcAft>
                      </a:pPr>
                      <a:r>
                        <a:rPr lang="en-GB" sz="700" b="1">
                          <a:effectLst/>
                          <a:latin typeface="Tahoma" panose="020B0604030504040204" pitchFamily="34" charset="0"/>
                          <a:ea typeface="Tahoma" panose="020B0604030504040204" pitchFamily="34" charset="0"/>
                          <a:cs typeface="Tahoma" panose="020B0604030504040204" pitchFamily="34" charset="0"/>
                        </a:rPr>
                        <a:t>Is Christmas only for Christians? </a:t>
                      </a:r>
                    </a:p>
                    <a:p>
                      <a:pPr>
                        <a:lnSpc>
                          <a:spcPct val="115000"/>
                        </a:lnSpc>
                        <a:spcAft>
                          <a:spcPts val="0"/>
                        </a:spcAft>
                      </a:pPr>
                      <a:r>
                        <a:rPr lang="en-GB" sz="700" b="0">
                          <a:effectLst/>
                          <a:latin typeface="Tahoma" panose="020B0604030504040204" pitchFamily="34" charset="0"/>
                          <a:ea typeface="Tahoma" panose="020B0604030504040204" pitchFamily="34" charset="0"/>
                          <a:cs typeface="Tahoma" panose="020B0604030504040204" pitchFamily="34" charset="0"/>
                        </a:rPr>
                        <a:t>. Where does the familiar Christmas story come from? Luke’s account is different from Matthew’s account.  Write part of the Christmas story form differing perspectives.</a:t>
                      </a:r>
                    </a:p>
                    <a:p>
                      <a:pPr>
                        <a:lnSpc>
                          <a:spcPct val="115000"/>
                        </a:lnSpc>
                        <a:spcAft>
                          <a:spcPts val="0"/>
                        </a:spcAft>
                      </a:pPr>
                      <a:r>
                        <a:rPr lang="en-GB" sz="700" b="0">
                          <a:effectLst/>
                          <a:latin typeface="Tahoma" panose="020B0604030504040204" pitchFamily="34" charset="0"/>
                          <a:ea typeface="Tahoma" panose="020B0604030504040204" pitchFamily="34" charset="0"/>
                          <a:cs typeface="Tahoma" panose="020B0604030504040204" pitchFamily="34" charset="0"/>
                        </a:rPr>
                        <a:t>. Look at other stories which have developed from the gospels(</a:t>
                      </a:r>
                      <a:r>
                        <a:rPr lang="en-GB" sz="700" b="0" err="1">
                          <a:effectLst/>
                          <a:latin typeface="Tahoma" panose="020B0604030504040204" pitchFamily="34" charset="0"/>
                          <a:ea typeface="Tahoma" panose="020B0604030504040204" pitchFamily="34" charset="0"/>
                          <a:cs typeface="Tahoma" panose="020B0604030504040204" pitchFamily="34" charset="0"/>
                        </a:rPr>
                        <a:t>Baboushka</a:t>
                      </a:r>
                      <a:r>
                        <a:rPr lang="en-GB" sz="700" b="0">
                          <a:effectLst/>
                          <a:latin typeface="Tahoma" panose="020B0604030504040204" pitchFamily="34" charset="0"/>
                          <a:ea typeface="Tahoma" panose="020B0604030504040204" pitchFamily="34" charset="0"/>
                          <a:cs typeface="Tahoma" panose="020B0604030504040204" pitchFamily="34" charset="0"/>
                        </a:rPr>
                        <a:t>, Papa </a:t>
                      </a:r>
                      <a:r>
                        <a:rPr lang="en-GB" sz="700" b="0" err="1">
                          <a:effectLst/>
                          <a:latin typeface="Tahoma" panose="020B0604030504040204" pitchFamily="34" charset="0"/>
                          <a:ea typeface="Tahoma" panose="020B0604030504040204" pitchFamily="34" charset="0"/>
                          <a:cs typeface="Tahoma" panose="020B0604030504040204" pitchFamily="34" charset="0"/>
                        </a:rPr>
                        <a:t>Panov</a:t>
                      </a:r>
                      <a:r>
                        <a:rPr lang="en-GB" sz="700" b="0">
                          <a:effectLst/>
                          <a:latin typeface="Tahoma" panose="020B0604030504040204" pitchFamily="34" charset="0"/>
                          <a:ea typeface="Tahoma" panose="020B0604030504040204" pitchFamily="34" charset="0"/>
                          <a:cs typeface="Tahoma" panose="020B0604030504040204" pitchFamily="34" charset="0"/>
                        </a:rPr>
                        <a:t>, The Fourth Wise Man).  What are the shared themes?</a:t>
                      </a:r>
                    </a:p>
                    <a:p>
                      <a:pPr>
                        <a:lnSpc>
                          <a:spcPct val="115000"/>
                        </a:lnSpc>
                        <a:spcAft>
                          <a:spcPts val="0"/>
                        </a:spcAft>
                      </a:pPr>
                      <a:r>
                        <a:rPr lang="en-GB" sz="700" b="0">
                          <a:effectLst/>
                          <a:latin typeface="Tahoma" panose="020B0604030504040204" pitchFamily="34" charset="0"/>
                          <a:ea typeface="Tahoma" panose="020B0604030504040204" pitchFamily="34" charset="0"/>
                          <a:cs typeface="Tahoma" panose="020B0604030504040204" pitchFamily="34" charset="0"/>
                        </a:rPr>
                        <a:t>. Contrast the mood of secular/religious Christmas images/poems/icons/songs </a:t>
                      </a:r>
                    </a:p>
                    <a:p>
                      <a:pPr>
                        <a:lnSpc>
                          <a:spcPct val="115000"/>
                        </a:lnSpc>
                        <a:spcAft>
                          <a:spcPts val="0"/>
                        </a:spcAft>
                      </a:pPr>
                      <a:r>
                        <a:rPr lang="en-GB" sz="700" b="0">
                          <a:effectLst/>
                          <a:latin typeface="Tahoma" panose="020B0604030504040204" pitchFamily="34" charset="0"/>
                          <a:ea typeface="Tahoma" panose="020B0604030504040204" pitchFamily="34" charset="0"/>
                          <a:cs typeface="Tahoma" panose="020B0604030504040204" pitchFamily="34" charset="0"/>
                        </a:rPr>
                        <a:t>. What does Christmas mean to us today?</a:t>
                      </a:r>
                    </a:p>
                    <a:p>
                      <a:pPr>
                        <a:lnSpc>
                          <a:spcPct val="115000"/>
                        </a:lnSpc>
                        <a:spcAft>
                          <a:spcPts val="0"/>
                        </a:spcAft>
                      </a:pPr>
                      <a:endParaRPr lang="en-GB" sz="700">
                        <a:effectLst/>
                        <a:latin typeface="Tahoma" panose="020B0604030504040204" pitchFamily="34" charset="0"/>
                        <a:ea typeface="Tahoma" panose="020B0604030504040204" pitchFamily="34" charset="0"/>
                        <a:cs typeface="Tahoma" panose="020B0604030504040204" pitchFamily="34" charset="0"/>
                      </a:endParaRPr>
                    </a:p>
                    <a:p>
                      <a:pPr>
                        <a:lnSpc>
                          <a:spcPct val="115000"/>
                        </a:lnSpc>
                        <a:spcAft>
                          <a:spcPts val="0"/>
                        </a:spcAft>
                      </a:pPr>
                      <a:endParaRPr lang="en-GB" sz="700">
                        <a:effectLst/>
                        <a:latin typeface="Tahoma" panose="020B0604030504040204" pitchFamily="34" charset="0"/>
                        <a:ea typeface="Tahoma" panose="020B0604030504040204" pitchFamily="34" charset="0"/>
                        <a:cs typeface="Tahoma" panose="020B0604030504040204" pitchFamily="34" charset="0"/>
                      </a:endParaRPr>
                    </a:p>
                  </a:txBody>
                  <a:tcPr marL="51435" marR="51435" marT="0" marB="0">
                    <a:solidFill>
                      <a:schemeClr val="tx2">
                        <a:lumMod val="20000"/>
                        <a:lumOff val="80000"/>
                      </a:schemeClr>
                    </a:solidFill>
                  </a:tcPr>
                </a:tc>
                <a:tc>
                  <a:txBody>
                    <a:bodyPr/>
                    <a:lstStyle/>
                    <a:p>
                      <a:pPr>
                        <a:lnSpc>
                          <a:spcPct val="115000"/>
                        </a:lnSpc>
                        <a:spcAft>
                          <a:spcPts val="0"/>
                        </a:spcAft>
                      </a:pPr>
                      <a:r>
                        <a:rPr lang="en-GB" sz="700" b="1">
                          <a:effectLst/>
                          <a:latin typeface="Tahoma" panose="020B0604030504040204" pitchFamily="34" charset="0"/>
                          <a:ea typeface="Tahoma" panose="020B0604030504040204" pitchFamily="34" charset="0"/>
                          <a:cs typeface="Tahoma" panose="020B0604030504040204" pitchFamily="34" charset="0"/>
                        </a:rPr>
                        <a:t>Easter:</a:t>
                      </a:r>
                      <a:r>
                        <a:rPr lang="en-GB" sz="700" b="1" baseline="0">
                          <a:effectLst/>
                          <a:latin typeface="Tahoma" panose="020B0604030504040204" pitchFamily="34" charset="0"/>
                          <a:ea typeface="Tahoma" panose="020B0604030504040204" pitchFamily="34" charset="0"/>
                          <a:cs typeface="Tahoma" panose="020B0604030504040204" pitchFamily="34" charset="0"/>
                        </a:rPr>
                        <a:t> Power and Hope</a:t>
                      </a:r>
                    </a:p>
                    <a:p>
                      <a:pPr>
                        <a:lnSpc>
                          <a:spcPct val="115000"/>
                        </a:lnSpc>
                        <a:spcAft>
                          <a:spcPts val="0"/>
                        </a:spcAft>
                      </a:pPr>
                      <a:r>
                        <a:rPr lang="en-GB" sz="700" b="1" baseline="0">
                          <a:effectLst/>
                          <a:latin typeface="Tahoma" panose="020B0604030504040204" pitchFamily="34" charset="0"/>
                          <a:ea typeface="Tahoma" panose="020B0604030504040204" pitchFamily="34" charset="0"/>
                          <a:cs typeface="Tahoma" panose="020B0604030504040204" pitchFamily="34" charset="0"/>
                        </a:rPr>
                        <a:t>What is message of Eater to the world?</a:t>
                      </a:r>
                    </a:p>
                    <a:p>
                      <a:pPr>
                        <a:lnSpc>
                          <a:spcPct val="115000"/>
                        </a:lnSpc>
                        <a:spcAft>
                          <a:spcPts val="0"/>
                        </a:spcAft>
                      </a:pPr>
                      <a:r>
                        <a:rPr lang="en-GB" sz="700" b="1" baseline="0">
                          <a:effectLst/>
                          <a:latin typeface="Tahoma" panose="020B0604030504040204" pitchFamily="34" charset="0"/>
                          <a:ea typeface="Tahoma" panose="020B0604030504040204" pitchFamily="34" charset="0"/>
                          <a:cs typeface="Tahoma" panose="020B0604030504040204" pitchFamily="34" charset="0"/>
                        </a:rPr>
                        <a:t>.  </a:t>
                      </a:r>
                      <a:r>
                        <a:rPr lang="en-GB" sz="700" b="0" baseline="0">
                          <a:effectLst/>
                          <a:latin typeface="Tahoma" panose="020B0604030504040204" pitchFamily="34" charset="0"/>
                          <a:ea typeface="Tahoma" panose="020B0604030504040204" pitchFamily="34" charset="0"/>
                          <a:cs typeface="Tahoma" panose="020B0604030504040204" pitchFamily="34" charset="0"/>
                        </a:rPr>
                        <a:t>Retell Easter story from different perspectives; hot-seat, freeze-fame, debate the </a:t>
                      </a:r>
                      <a:r>
                        <a:rPr lang="en-GB" sz="700" b="0" baseline="0" err="1">
                          <a:effectLst/>
                          <a:latin typeface="Tahoma" panose="020B0604030504040204" pitchFamily="34" charset="0"/>
                          <a:ea typeface="Tahoma" panose="020B0604030504040204" pitchFamily="34" charset="0"/>
                          <a:cs typeface="Tahoma" panose="020B0604030504040204" pitchFamily="34" charset="0"/>
                        </a:rPr>
                        <a:t>dilemas</a:t>
                      </a:r>
                      <a:r>
                        <a:rPr lang="en-GB" sz="700" b="0" baseline="0">
                          <a:effectLst/>
                          <a:latin typeface="Tahoma" panose="020B0604030504040204" pitchFamily="34" charset="0"/>
                          <a:ea typeface="Tahoma" panose="020B0604030504040204" pitchFamily="34" charset="0"/>
                          <a:cs typeface="Tahoma" panose="020B0604030504040204" pitchFamily="34" charset="0"/>
                        </a:rPr>
                        <a:t> of:</a:t>
                      </a:r>
                    </a:p>
                    <a:p>
                      <a:pPr>
                        <a:lnSpc>
                          <a:spcPct val="115000"/>
                        </a:lnSpc>
                        <a:spcAft>
                          <a:spcPts val="0"/>
                        </a:spcAft>
                      </a:pPr>
                      <a:r>
                        <a:rPr lang="en-GB" sz="700" b="0" baseline="0">
                          <a:effectLst/>
                          <a:latin typeface="Tahoma" panose="020B0604030504040204" pitchFamily="34" charset="0"/>
                          <a:ea typeface="Tahoma" panose="020B0604030504040204" pitchFamily="34" charset="0"/>
                          <a:cs typeface="Tahoma" panose="020B0604030504040204" pitchFamily="34" charset="0"/>
                        </a:rPr>
                        <a:t> - the three Marys</a:t>
                      </a:r>
                    </a:p>
                    <a:p>
                      <a:pPr>
                        <a:lnSpc>
                          <a:spcPct val="115000"/>
                        </a:lnSpc>
                        <a:spcAft>
                          <a:spcPts val="0"/>
                        </a:spcAft>
                      </a:pPr>
                      <a:r>
                        <a:rPr lang="en-GB" sz="700" b="0" baseline="0">
                          <a:effectLst/>
                          <a:latin typeface="Tahoma" panose="020B0604030504040204" pitchFamily="34" charset="0"/>
                          <a:ea typeface="Tahoma" panose="020B0604030504040204" pitchFamily="34" charset="0"/>
                          <a:cs typeface="Tahoma" panose="020B0604030504040204" pitchFamily="34" charset="0"/>
                        </a:rPr>
                        <a:t> - the disciples</a:t>
                      </a:r>
                    </a:p>
                    <a:p>
                      <a:pPr>
                        <a:lnSpc>
                          <a:spcPct val="115000"/>
                        </a:lnSpc>
                        <a:spcAft>
                          <a:spcPts val="0"/>
                        </a:spcAft>
                      </a:pPr>
                      <a:r>
                        <a:rPr lang="en-GB" sz="700" b="0" baseline="0">
                          <a:effectLst/>
                          <a:latin typeface="Tahoma" panose="020B0604030504040204" pitchFamily="34" charset="0"/>
                          <a:ea typeface="Tahoma" panose="020B0604030504040204" pitchFamily="34" charset="0"/>
                          <a:cs typeface="Tahoma" panose="020B0604030504040204" pitchFamily="34" charset="0"/>
                        </a:rPr>
                        <a:t> - Pontius Pilate</a:t>
                      </a:r>
                    </a:p>
                    <a:p>
                      <a:pPr>
                        <a:lnSpc>
                          <a:spcPct val="115000"/>
                        </a:lnSpc>
                        <a:spcAft>
                          <a:spcPts val="0"/>
                        </a:spcAft>
                      </a:pPr>
                      <a:r>
                        <a:rPr lang="en-GB" sz="700" b="0" baseline="0">
                          <a:effectLst/>
                          <a:latin typeface="Tahoma" panose="020B0604030504040204" pitchFamily="34" charset="0"/>
                          <a:ea typeface="Tahoma" panose="020B0604030504040204" pitchFamily="34" charset="0"/>
                          <a:cs typeface="Tahoma" panose="020B0604030504040204" pitchFamily="34" charset="0"/>
                        </a:rPr>
                        <a:t>- Barabbas</a:t>
                      </a:r>
                      <a:endParaRPr lang="en-GB" sz="700" baseline="0">
                        <a:effectLst/>
                        <a:latin typeface="Tahoma" panose="020B0604030504040204" pitchFamily="34" charset="0"/>
                        <a:ea typeface="Tahoma" panose="020B0604030504040204" pitchFamily="34" charset="0"/>
                        <a:cs typeface="Tahoma" panose="020B0604030504040204" pitchFamily="34" charset="0"/>
                      </a:endParaRPr>
                    </a:p>
                    <a:p>
                      <a:pPr>
                        <a:lnSpc>
                          <a:spcPct val="115000"/>
                        </a:lnSpc>
                        <a:spcAft>
                          <a:spcPts val="0"/>
                        </a:spcAft>
                      </a:pPr>
                      <a:endParaRPr lang="en-GB" sz="700">
                        <a:effectLst/>
                        <a:latin typeface="Tahoma" panose="020B0604030504040204" pitchFamily="34" charset="0"/>
                        <a:ea typeface="Tahoma" panose="020B0604030504040204" pitchFamily="34" charset="0"/>
                        <a:cs typeface="Tahoma" panose="020B0604030504040204" pitchFamily="34" charset="0"/>
                      </a:endParaRPr>
                    </a:p>
                  </a:txBody>
                  <a:tcPr marL="51435" marR="51435" marT="0" marB="0">
                    <a:solidFill>
                      <a:schemeClr val="tx2">
                        <a:lumMod val="20000"/>
                        <a:lumOff val="80000"/>
                      </a:schemeClr>
                    </a:solidFill>
                  </a:tcPr>
                </a:tc>
                <a:extLst>
                  <a:ext uri="{0D108BD9-81ED-4DB2-BD59-A6C34878D82A}">
                    <a16:rowId xmlns:a16="http://schemas.microsoft.com/office/drawing/2014/main" val="10001"/>
                  </a:ext>
                </a:extLst>
              </a:tr>
            </a:tbl>
          </a:graphicData>
        </a:graphic>
      </p:graphicFrame>
      <p:sp>
        <p:nvSpPr>
          <p:cNvPr id="10" name="TextBox 9"/>
          <p:cNvSpPr txBox="1"/>
          <p:nvPr/>
        </p:nvSpPr>
        <p:spPr>
          <a:xfrm>
            <a:off x="274983" y="567003"/>
            <a:ext cx="4428492" cy="219291"/>
          </a:xfrm>
          <a:prstGeom prst="rect">
            <a:avLst/>
          </a:prstGeom>
          <a:noFill/>
        </p:spPr>
        <p:txBody>
          <a:bodyPr wrap="square" rtlCol="0">
            <a:spAutoFit/>
          </a:bodyPr>
          <a:lstStyle/>
          <a:p>
            <a:pPr defTabSz="685800"/>
            <a:r>
              <a:rPr lang="en-GB" sz="825">
                <a:solidFill>
                  <a:srgbClr val="002060"/>
                </a:solidFill>
                <a:latin typeface="Tahoma" panose="020B0604030504040204" pitchFamily="34" charset="0"/>
                <a:ea typeface="Tahoma" panose="020B0604030504040204" pitchFamily="34" charset="0"/>
                <a:cs typeface="Tahoma" panose="020B0604030504040204" pitchFamily="34" charset="0"/>
              </a:rPr>
              <a:t>Learning life lessons from Christianity, Judaism, Islam and Hinduism. </a:t>
            </a:r>
            <a:endParaRPr lang="en-GB" sz="788">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19488508"/>
      </p:ext>
    </p:extLst>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66873" y="404663"/>
            <a:ext cx="950912" cy="943335"/>
          </a:xfrm>
          <a:prstGeom prst="rect">
            <a:avLst/>
          </a:prstGeom>
        </p:spPr>
      </p:pic>
      <p:sp>
        <p:nvSpPr>
          <p:cNvPr id="6" name="TextBox 5"/>
          <p:cNvSpPr txBox="1"/>
          <p:nvPr/>
        </p:nvSpPr>
        <p:spPr>
          <a:xfrm>
            <a:off x="1344116" y="550421"/>
            <a:ext cx="6134535"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Topics and Timetables</a:t>
            </a:r>
          </a:p>
        </p:txBody>
      </p:sp>
      <p:sp>
        <p:nvSpPr>
          <p:cNvPr id="7" name="TextBox 6"/>
          <p:cNvSpPr txBox="1"/>
          <p:nvPr/>
        </p:nvSpPr>
        <p:spPr>
          <a:xfrm>
            <a:off x="253344" y="1497558"/>
            <a:ext cx="8639136" cy="1200329"/>
          </a:xfrm>
          <a:prstGeom prst="rect">
            <a:avLst/>
          </a:prstGeom>
          <a:noFill/>
        </p:spPr>
        <p:txBody>
          <a:bodyPr wrap="square" rtlCol="0">
            <a:spAutoFit/>
          </a:bodyPr>
          <a:lstStyle/>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The academic year is arranged into 6 half-termly topics.  The teacher decides their six topic titles and  arranges their year group objectives from this document into those six titles. (Topic webs to be found on Class pages)  In deciding on topic choices, teachers should bear in mind the school’s motto “Wisdom and Caring” alongside the curriculum statement “A village school with a world view”.  </a:t>
            </a:r>
          </a:p>
        </p:txBody>
      </p:sp>
      <p:sp>
        <p:nvSpPr>
          <p:cNvPr id="10" name="TextBox 9"/>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4"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181113" y="2680320"/>
            <a:ext cx="2806710" cy="4154984"/>
          </a:xfrm>
          <a:prstGeom prst="rect">
            <a:avLst/>
          </a:prstGeom>
          <a:noFill/>
          <a:ln>
            <a:solidFill>
              <a:srgbClr val="002060"/>
            </a:solidFill>
          </a:ln>
        </p:spPr>
        <p:txBody>
          <a:bodyPr wrap="square" rtlCol="0">
            <a:spAutoFit/>
          </a:bodyPr>
          <a:lstStyle/>
          <a:p>
            <a:pPr>
              <a:lnSpc>
                <a:spcPct val="150000"/>
              </a:lnSpc>
            </a:pPr>
            <a:r>
              <a:rPr lang="en-GB" sz="1200" b="1">
                <a:solidFill>
                  <a:srgbClr val="002060"/>
                </a:solidFill>
                <a:latin typeface="Tahoma" panose="020B0604030504040204" pitchFamily="34" charset="0"/>
                <a:ea typeface="Tahoma" panose="020B0604030504040204" pitchFamily="34" charset="0"/>
                <a:cs typeface="Tahoma" panose="020B0604030504040204" pitchFamily="34" charset="0"/>
              </a:rPr>
              <a:t>A typical daily timetable:</a:t>
            </a:r>
            <a:br>
              <a:rPr lang="en-GB" sz="1200" b="1">
                <a:solidFill>
                  <a:srgbClr val="002060"/>
                </a:solidFill>
                <a:latin typeface="Tahoma" panose="020B0604030504040204" pitchFamily="34" charset="0"/>
                <a:ea typeface="Tahoma" panose="020B0604030504040204" pitchFamily="34" charset="0"/>
                <a:cs typeface="Tahoma" panose="020B0604030504040204" pitchFamily="34" charset="0"/>
              </a:rPr>
            </a:br>
            <a:endParaRPr lang="en-GB" sz="1100" b="1">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0900 Register</a:t>
            </a: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0905 English &amp; Phonics or G Reading</a:t>
            </a: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1030 Assembly</a:t>
            </a: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1045 Break </a:t>
            </a: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1100 Mathematics</a:t>
            </a: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1200 Lunch</a:t>
            </a: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1300 Register</a:t>
            </a: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1305 PM Session 1</a:t>
            </a: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1405 Break</a:t>
            </a: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1420 PM Session 2</a:t>
            </a: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1520 Class Story (all years)</a:t>
            </a: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1530 End of school day</a:t>
            </a:r>
          </a:p>
          <a:p>
            <a:pPr>
              <a:lnSpc>
                <a:spcPct val="150000"/>
              </a:lnSpc>
            </a:pPr>
            <a:endParaRPr lang="en-GB" sz="900">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12" name="TextBox 11"/>
          <p:cNvSpPr txBox="1"/>
          <p:nvPr/>
        </p:nvSpPr>
        <p:spPr>
          <a:xfrm>
            <a:off x="3131840" y="2564904"/>
            <a:ext cx="2808311" cy="4385816"/>
          </a:xfrm>
          <a:prstGeom prst="rect">
            <a:avLst/>
          </a:prstGeom>
          <a:noFill/>
          <a:ln>
            <a:solidFill>
              <a:srgbClr val="002060"/>
            </a:solidFill>
          </a:ln>
        </p:spPr>
        <p:txBody>
          <a:bodyPr wrap="square" rtlCol="0">
            <a:spAutoFit/>
          </a:bodyPr>
          <a:lstStyle/>
          <a:p>
            <a:pPr>
              <a:lnSpc>
                <a:spcPct val="150000"/>
              </a:lnSpc>
            </a:pPr>
            <a:r>
              <a:rPr lang="en-GB" sz="1200" b="1">
                <a:solidFill>
                  <a:srgbClr val="002060"/>
                </a:solidFill>
                <a:latin typeface="Tahoma" panose="020B0604030504040204" pitchFamily="34" charset="0"/>
                <a:ea typeface="Tahoma" panose="020B0604030504040204" pitchFamily="34" charset="0"/>
                <a:cs typeface="Tahoma" panose="020B0604030504040204" pitchFamily="34" charset="0"/>
              </a:rPr>
              <a:t>The KS2 weekly timetable consists:</a:t>
            </a: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4 hours English (1 hr daily x4)</a:t>
            </a: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1 hour Spelling (20mins 3 times a week)</a:t>
            </a:r>
            <a:b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b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1 hour 40m G Reading (20 mins daily)</a:t>
            </a: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5 hours Mathematics (1 hr daily)</a:t>
            </a: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2 hours Science</a:t>
            </a: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2 hours PE</a:t>
            </a: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1 hour RE</a:t>
            </a:r>
            <a:b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b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1 hour PSHE</a:t>
            </a:r>
            <a:b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br>
            <a:endParaRPr lang="en-GB" sz="6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4 hours weekly divided equally over each term:</a:t>
            </a:r>
            <a:b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b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Art Computing DT French </a:t>
            </a:r>
            <a:b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b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Geography History Music</a:t>
            </a:r>
          </a:p>
        </p:txBody>
      </p:sp>
      <p:sp>
        <p:nvSpPr>
          <p:cNvPr id="11" name="TextBox 10"/>
          <p:cNvSpPr txBox="1"/>
          <p:nvPr/>
        </p:nvSpPr>
        <p:spPr>
          <a:xfrm>
            <a:off x="6084168" y="2564904"/>
            <a:ext cx="2871001" cy="3808735"/>
          </a:xfrm>
          <a:prstGeom prst="rect">
            <a:avLst/>
          </a:prstGeom>
          <a:noFill/>
          <a:ln>
            <a:solidFill>
              <a:srgbClr val="002060"/>
            </a:solidFill>
          </a:ln>
        </p:spPr>
        <p:txBody>
          <a:bodyPr wrap="square" rtlCol="0">
            <a:spAutoFit/>
          </a:bodyPr>
          <a:lstStyle/>
          <a:p>
            <a:pPr>
              <a:lnSpc>
                <a:spcPct val="150000"/>
              </a:lnSpc>
            </a:pPr>
            <a:r>
              <a:rPr lang="en-GB" sz="1200" b="1">
                <a:solidFill>
                  <a:srgbClr val="002060"/>
                </a:solidFill>
                <a:latin typeface="Tahoma" panose="020B0604030504040204" pitchFamily="34" charset="0"/>
                <a:ea typeface="Tahoma" panose="020B0604030504040204" pitchFamily="34" charset="0"/>
                <a:cs typeface="Tahoma" panose="020B0604030504040204" pitchFamily="34" charset="0"/>
              </a:rPr>
              <a:t>The KS1 weekly timetable consists:</a:t>
            </a: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1 hour 40m Phonics (20 mins daily)</a:t>
            </a: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4 hours 10m English (50 </a:t>
            </a:r>
            <a:r>
              <a:rPr lang="en-GB" sz="1200" err="1">
                <a:solidFill>
                  <a:srgbClr val="002060"/>
                </a:solidFill>
                <a:latin typeface="Tahoma" panose="020B0604030504040204" pitchFamily="34" charset="0"/>
                <a:ea typeface="Tahoma" panose="020B0604030504040204" pitchFamily="34" charset="0"/>
                <a:cs typeface="Tahoma" panose="020B0604030504040204" pitchFamily="34" charset="0"/>
              </a:rPr>
              <a:t>mins</a:t>
            </a: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 daily)</a:t>
            </a: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1 hour 40 G. Reading (20 </a:t>
            </a:r>
            <a:r>
              <a:rPr lang="en-GB" sz="1200" err="1">
                <a:solidFill>
                  <a:srgbClr val="002060"/>
                </a:solidFill>
                <a:latin typeface="Tahoma" panose="020B0604030504040204" pitchFamily="34" charset="0"/>
                <a:ea typeface="Tahoma" panose="020B0604030504040204" pitchFamily="34" charset="0"/>
                <a:cs typeface="Tahoma" panose="020B0604030504040204" pitchFamily="34" charset="0"/>
              </a:rPr>
              <a:t>mins</a:t>
            </a: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 daily)</a:t>
            </a: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5 hours Mathematics (1 hr daily)</a:t>
            </a: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1 hour 40 Science</a:t>
            </a: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1 hour 40 PE</a:t>
            </a: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45 minutes RE        45 minutes PSHE</a:t>
            </a:r>
          </a:p>
          <a:p>
            <a:pPr>
              <a:lnSpc>
                <a:spcPct val="150000"/>
              </a:lnSpc>
            </a:pPr>
            <a:endParaRPr lang="en-GB" sz="5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≈4 hours weekly divided equally over each term:</a:t>
            </a:r>
            <a:b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b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Art Computing DT French</a:t>
            </a:r>
            <a:b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b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Geography History Music</a:t>
            </a:r>
          </a:p>
        </p:txBody>
      </p:sp>
    </p:spTree>
    <p:extLst>
      <p:ext uri="{BB962C8B-B14F-4D97-AF65-F5344CB8AC3E}">
        <p14:creationId xmlns:p14="http://schemas.microsoft.com/office/powerpoint/2010/main" val="2966976497"/>
      </p:ext>
    </p:extLst>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5904656"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Pedagogy</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4"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7" name="TextBox 6"/>
          <p:cNvSpPr txBox="1"/>
          <p:nvPr/>
        </p:nvSpPr>
        <p:spPr>
          <a:xfrm>
            <a:off x="366872" y="1052736"/>
            <a:ext cx="8237576" cy="5632311"/>
          </a:xfrm>
          <a:prstGeom prst="rect">
            <a:avLst/>
          </a:prstGeom>
          <a:noFill/>
        </p:spPr>
        <p:txBody>
          <a:bodyPr wrap="square" rtlCol="0">
            <a:spAutoFit/>
          </a:bodyPr>
          <a:lstStyle/>
          <a:p>
            <a:r>
              <a:rPr lang="en-GB" sz="1200" b="1">
                <a:solidFill>
                  <a:srgbClr val="002060"/>
                </a:solidFill>
                <a:latin typeface="Tahoma" panose="020B0604030504040204" pitchFamily="34" charset="0"/>
                <a:ea typeface="Tahoma" panose="020B0604030504040204" pitchFamily="34" charset="0"/>
                <a:cs typeface="Tahoma" panose="020B0604030504040204" pitchFamily="34" charset="0"/>
              </a:rPr>
              <a:t>Pedagogy</a:t>
            </a: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 refers to the art of teaching.  At Muskham Primary School, we expect teachers and teaching assistants to: </a:t>
            </a:r>
            <a:b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b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 promote pupils’ learning and good progress; </a:t>
            </a:r>
            <a:b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b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 have consistently high expectations of all pupils; </a:t>
            </a:r>
            <a:b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b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 pay close attention to the understanding and development of all pupils;</a:t>
            </a:r>
          </a:p>
          <a:p>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 make adaptations to enable all children to succeed</a:t>
            </a:r>
            <a:b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b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 create a positive climate for learning; </a:t>
            </a:r>
            <a:b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b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 secure the interest and engagement of all pupils; </a:t>
            </a:r>
            <a:b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b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 give constructive, learning- focused feedback, including through marking;</a:t>
            </a:r>
            <a:b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b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 match teaching styles and strategies (including support, intervention and homework) to individual needs;</a:t>
            </a:r>
            <a:b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b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 support colleagues in their professional development.    </a:t>
            </a:r>
          </a:p>
          <a:p>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 </a:t>
            </a:r>
          </a:p>
          <a:p>
            <a:r>
              <a:rPr lang="en-GB" sz="1200" b="1">
                <a:solidFill>
                  <a:srgbClr val="002060"/>
                </a:solidFill>
                <a:latin typeface="Tahoma" panose="020B0604030504040204" pitchFamily="34" charset="0"/>
                <a:ea typeface="Tahoma" panose="020B0604030504040204" pitchFamily="34" charset="0"/>
                <a:cs typeface="Tahoma" panose="020B0604030504040204" pitchFamily="34" charset="0"/>
              </a:rPr>
              <a:t>Learning Objectives </a:t>
            </a: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are presented to children in all lessons.  Research by Hattie (2012) shows that “effective teachers plan effectively by deciding on appropriately challenging goals and then structuring situations so that students can reach these goals”.  As a result “learning intentions describe what it is that we want students to learn”.  It is important that teachers recognise that the learning is more important than the task to be completed. All learning objectives begin with the words  “L.O. To…”</a:t>
            </a:r>
          </a:p>
          <a:p>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We make adaptations to enable children to access each lesson’s learning objective, and to enable children to work at a mastery level. Children with significant SEND may have a bespoke, alternative curriculum in place informed by PIVAT’s or B-squared; this would also be informed by outside agencies as appropriate.  </a:t>
            </a:r>
          </a:p>
          <a:p>
            <a:endParaRPr lang="en-GB" sz="1200">
              <a:solidFill>
                <a:srgbClr val="002060"/>
              </a:solidFill>
              <a:latin typeface="Tahoma" panose="020B0604030504040204" pitchFamily="34" charset="0"/>
              <a:ea typeface="Tahoma" panose="020B0604030504040204" pitchFamily="34" charset="0"/>
              <a:cs typeface="Tahoma" panose="020B0604030504040204" pitchFamily="34" charset="0"/>
            </a:endParaRPr>
          </a:p>
          <a:p>
            <a:r>
              <a:rPr lang="en-GB" sz="1200" b="1">
                <a:solidFill>
                  <a:srgbClr val="002060"/>
                </a:solidFill>
                <a:latin typeface="Tahoma" panose="020B0604030504040204" pitchFamily="34" charset="0"/>
                <a:ea typeface="Tahoma" panose="020B0604030504040204" pitchFamily="34" charset="0"/>
                <a:cs typeface="Tahoma" panose="020B0604030504040204" pitchFamily="34" charset="0"/>
              </a:rPr>
              <a:t>Success Criteria </a:t>
            </a: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relate to the explicit knowledge of end points in learning tasks.  Presented learning objectives are ordinarily followed by success criteria which make clear the components that will lead to successful completion of the planned learning.  </a:t>
            </a:r>
          </a:p>
          <a:p>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Research by Hattie (2012) highlights five “essential components” to which </a:t>
            </a:r>
            <a:r>
              <a:rPr lang="en-GB" sz="1200" err="1">
                <a:solidFill>
                  <a:srgbClr val="002060"/>
                </a:solidFill>
                <a:latin typeface="Tahoma" panose="020B0604030504040204" pitchFamily="34" charset="0"/>
                <a:ea typeface="Tahoma" panose="020B0604030504040204" pitchFamily="34" charset="0"/>
                <a:cs typeface="Tahoma" panose="020B0604030504040204" pitchFamily="34" charset="0"/>
              </a:rPr>
              <a:t>Muskham</a:t>
            </a: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 teachers strive to achieve:</a:t>
            </a:r>
          </a:p>
          <a:p>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 Invoke appropriate challenges that engage the individual learners’ commitment to invest in learning</a:t>
            </a:r>
          </a:p>
          <a:p>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 Capitalise on and further build learners’ confidence. </a:t>
            </a:r>
          </a:p>
          <a:p>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 Have high expectations of outcomes.  </a:t>
            </a:r>
          </a:p>
          <a:p>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 Lead learners towards mastering the objective.  </a:t>
            </a:r>
          </a:p>
          <a:p>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 Be explicit about what will make the learner successful.  </a:t>
            </a:r>
          </a:p>
        </p:txBody>
      </p:sp>
    </p:spTree>
    <p:extLst>
      <p:ext uri="{BB962C8B-B14F-4D97-AF65-F5344CB8AC3E}">
        <p14:creationId xmlns:p14="http://schemas.microsoft.com/office/powerpoint/2010/main" val="3537455214"/>
      </p:ext>
    </p:extLst>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66873" y="404663"/>
            <a:ext cx="950912" cy="943335"/>
          </a:xfrm>
          <a:prstGeom prst="rect">
            <a:avLst/>
          </a:prstGeom>
        </p:spPr>
      </p:pic>
      <p:sp>
        <p:nvSpPr>
          <p:cNvPr id="6" name="TextBox 5"/>
          <p:cNvSpPr txBox="1"/>
          <p:nvPr/>
        </p:nvSpPr>
        <p:spPr>
          <a:xfrm>
            <a:off x="1315203" y="276165"/>
            <a:ext cx="6350560" cy="1200329"/>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Pupils’ Work Book</a:t>
            </a:r>
          </a:p>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Non-negotiables</a:t>
            </a:r>
          </a:p>
        </p:txBody>
      </p:sp>
      <p:sp>
        <p:nvSpPr>
          <p:cNvPr id="9" name="TextBox 8"/>
          <p:cNvSpPr txBox="1"/>
          <p:nvPr/>
        </p:nvSpPr>
        <p:spPr>
          <a:xfrm>
            <a:off x="366872" y="1635765"/>
            <a:ext cx="8525385" cy="4209679"/>
          </a:xfrm>
          <a:prstGeom prst="rect">
            <a:avLst/>
          </a:prstGeom>
          <a:noFill/>
          <a:ln>
            <a:solidFill>
              <a:schemeClr val="accent1"/>
            </a:solidFill>
          </a:ln>
        </p:spPr>
        <p:txBody>
          <a:bodyPr wrap="square" rtlCol="0">
            <a:spAutoFit/>
          </a:bodyPr>
          <a:lstStyle/>
          <a:p>
            <a:pPr>
              <a:lnSpc>
                <a:spcPct val="150000"/>
              </a:lnSpc>
            </a:pPr>
            <a:r>
              <a:rPr lang="en-GB" sz="1200" b="1">
                <a:latin typeface="Tahoma" panose="020B0604030504040204" pitchFamily="34" charset="0"/>
                <a:ea typeface="Tahoma" panose="020B0604030504040204" pitchFamily="34" charset="0"/>
                <a:cs typeface="Tahoma" panose="020B0604030504040204" pitchFamily="34" charset="0"/>
              </a:rPr>
              <a:t>Our pupils’ books demonstrate high expectations at all times. Our non-</a:t>
            </a:r>
            <a:r>
              <a:rPr lang="en-GB" sz="1200" b="1" err="1">
                <a:latin typeface="Tahoma" panose="020B0604030504040204" pitchFamily="34" charset="0"/>
                <a:ea typeface="Tahoma" panose="020B0604030504040204" pitchFamily="34" charset="0"/>
                <a:cs typeface="Tahoma" panose="020B0604030504040204" pitchFamily="34" charset="0"/>
              </a:rPr>
              <a:t>negotiables</a:t>
            </a:r>
            <a:r>
              <a:rPr lang="en-GB" sz="1200" b="1">
                <a:latin typeface="Tahoma" panose="020B0604030504040204" pitchFamily="34" charset="0"/>
                <a:ea typeface="Tahoma" panose="020B0604030504040204" pitchFamily="34" charset="0"/>
                <a:cs typeface="Tahoma" panose="020B0604030504040204" pitchFamily="34" charset="0"/>
              </a:rPr>
              <a:t> are as follows:</a:t>
            </a:r>
          </a:p>
          <a:p>
            <a:pPr>
              <a:lnSpc>
                <a:spcPct val="150000"/>
              </a:lnSpc>
            </a:pPr>
            <a:endParaRPr lang="en-GB" sz="1200" b="1">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1200" b="1">
                <a:latin typeface="Tahoma" panose="020B0604030504040204" pitchFamily="34" charset="0"/>
                <a:ea typeface="Tahoma" panose="020B0604030504040204" pitchFamily="34" charset="0"/>
                <a:cs typeface="Tahoma" panose="020B0604030504040204" pitchFamily="34" charset="0"/>
              </a:rPr>
              <a:t>-  </a:t>
            </a:r>
            <a:r>
              <a:rPr lang="en-GB" sz="1200">
                <a:latin typeface="Tahoma" panose="020B0604030504040204" pitchFamily="34" charset="0"/>
                <a:ea typeface="Tahoma" panose="020B0604030504040204" pitchFamily="34" charset="0"/>
                <a:cs typeface="Tahoma" panose="020B0604030504040204" pitchFamily="34" charset="0"/>
              </a:rPr>
              <a:t>Printed, underlined date and </a:t>
            </a:r>
            <a:r>
              <a:rPr lang="en-GB" sz="1200">
                <a:latin typeface="Tahoma" panose="020B0604030504040204" pitchFamily="34" charset="0"/>
                <a:ea typeface="Tahoma" panose="020B0604030504040204" pitchFamily="34" charset="0"/>
                <a:cs typeface="Tahoma" panose="020B0604030504040204" pitchFamily="34" charset="0"/>
                <a:hlinkClick r:id="rId4" action="ppaction://hlinksldjump"/>
              </a:rPr>
              <a:t>Learning Objectives </a:t>
            </a:r>
            <a:r>
              <a:rPr lang="en-GB" sz="1200">
                <a:latin typeface="Tahoma" panose="020B0604030504040204" pitchFamily="34" charset="0"/>
                <a:ea typeface="Tahoma" panose="020B0604030504040204" pitchFamily="34" charset="0"/>
                <a:cs typeface="Tahoma" panose="020B0604030504040204" pitchFamily="34" charset="0"/>
              </a:rPr>
              <a:t>, always starting with “To…”  (in all books)</a:t>
            </a:r>
          </a:p>
          <a:p>
            <a:pPr marL="171450" indent="-171450">
              <a:lnSpc>
                <a:spcPct val="150000"/>
              </a:lnSpc>
              <a:buFontTx/>
              <a:buChar char="-"/>
            </a:pPr>
            <a:r>
              <a:rPr lang="en-GB" sz="1200">
                <a:latin typeface="Tahoma" panose="020B0604030504040204" pitchFamily="34" charset="0"/>
                <a:ea typeface="Tahoma" panose="020B0604030504040204" pitchFamily="34" charset="0"/>
                <a:cs typeface="Tahoma" panose="020B0604030504040204" pitchFamily="34" charset="0"/>
                <a:hlinkClick r:id="rId4" action="ppaction://hlinksldjump"/>
              </a:rPr>
              <a:t>Success Criteria </a:t>
            </a:r>
            <a:r>
              <a:rPr lang="en-GB" sz="1200">
                <a:latin typeface="Tahoma" panose="020B0604030504040204" pitchFamily="34" charset="0"/>
                <a:ea typeface="Tahoma" panose="020B0604030504040204" pitchFamily="34" charset="0"/>
                <a:cs typeface="Tahoma" panose="020B0604030504040204" pitchFamily="34" charset="0"/>
              </a:rPr>
              <a:t> in the standard school format, including the child’s relevant personal target (English, Maths and Science)</a:t>
            </a:r>
          </a:p>
          <a:p>
            <a:pPr marL="171450" indent="-171450">
              <a:lnSpc>
                <a:spcPct val="150000"/>
              </a:lnSpc>
              <a:buFontTx/>
              <a:buChar char="-"/>
            </a:pPr>
            <a:r>
              <a:rPr lang="en-GB" sz="1200">
                <a:latin typeface="Tahoma" panose="020B0604030504040204" pitchFamily="34" charset="0"/>
                <a:ea typeface="Tahoma" panose="020B0604030504040204" pitchFamily="34" charset="0"/>
                <a:cs typeface="Tahoma" panose="020B0604030504040204" pitchFamily="34" charset="0"/>
              </a:rPr>
              <a:t>All mathematics work, and diagrams across the curriculum,  completed in pencil.</a:t>
            </a:r>
          </a:p>
          <a:p>
            <a:pPr marL="171450" indent="-171450">
              <a:lnSpc>
                <a:spcPct val="150000"/>
              </a:lnSpc>
              <a:buFontTx/>
              <a:buChar char="-"/>
            </a:pPr>
            <a:r>
              <a:rPr lang="en-GB" sz="1200">
                <a:latin typeface="Tahoma" panose="020B0604030504040204" pitchFamily="34" charset="0"/>
                <a:ea typeface="Tahoma" panose="020B0604030504040204" pitchFamily="34" charset="0"/>
                <a:cs typeface="Tahoma" panose="020B0604030504040204" pitchFamily="34" charset="0"/>
              </a:rPr>
              <a:t>Pupils’ writing is completed in pencil in KS1. </a:t>
            </a:r>
          </a:p>
          <a:p>
            <a:pPr marL="171450" indent="-171450">
              <a:lnSpc>
                <a:spcPct val="150000"/>
              </a:lnSpc>
              <a:buFontTx/>
              <a:buChar char="-"/>
            </a:pPr>
            <a:r>
              <a:rPr lang="en-GB" sz="1200">
                <a:latin typeface="Tahoma" panose="020B0604030504040204" pitchFamily="34" charset="0"/>
                <a:ea typeface="Tahoma" panose="020B0604030504040204" pitchFamily="34" charset="0"/>
                <a:cs typeface="Tahoma" panose="020B0604030504040204" pitchFamily="34" charset="0"/>
              </a:rPr>
              <a:t>In KS2, pupils’ writing is completed in black pen following the attainment of a pen license</a:t>
            </a:r>
          </a:p>
          <a:p>
            <a:pPr marL="171450" lvl="0" indent="-171450">
              <a:lnSpc>
                <a:spcPct val="150000"/>
              </a:lnSpc>
              <a:buFontTx/>
              <a:buChar char="-"/>
            </a:pPr>
            <a:r>
              <a:rPr lang="en-GB" sz="1200">
                <a:latin typeface="Tahoma" panose="020B0604030504040204" pitchFamily="34" charset="0"/>
                <a:ea typeface="Tahoma" panose="020B0604030504040204" pitchFamily="34" charset="0"/>
                <a:cs typeface="Tahoma" panose="020B0604030504040204" pitchFamily="34" charset="0"/>
              </a:rPr>
              <a:t>If appropriate, children use erasers  when mistakes are made. Otherwise, one neat line using a ruler.</a:t>
            </a:r>
          </a:p>
          <a:p>
            <a:pPr marL="171450" indent="-171450">
              <a:lnSpc>
                <a:spcPct val="150000"/>
              </a:lnSpc>
              <a:buFontTx/>
              <a:buChar char="-"/>
            </a:pPr>
            <a:r>
              <a:rPr lang="en-GB" sz="1200">
                <a:latin typeface="Tahoma" panose="020B0604030504040204" pitchFamily="34" charset="0"/>
                <a:ea typeface="Tahoma" panose="020B0604030504040204" pitchFamily="34" charset="0"/>
                <a:cs typeface="Tahoma" panose="020B0604030504040204" pitchFamily="34" charset="0"/>
              </a:rPr>
              <a:t>Demonstration of </a:t>
            </a:r>
            <a:r>
              <a:rPr lang="en-GB" sz="1200">
                <a:latin typeface="Tahoma" panose="020B0604030504040204" pitchFamily="34" charset="0"/>
                <a:ea typeface="Tahoma" panose="020B0604030504040204" pitchFamily="34" charset="0"/>
                <a:cs typeface="Tahoma" panose="020B0604030504040204" pitchFamily="34" charset="0"/>
                <a:hlinkClick r:id="rId5" action="ppaction://hlinksldjump"/>
              </a:rPr>
              <a:t>spelling </a:t>
            </a:r>
            <a:r>
              <a:rPr lang="en-GB" sz="1200">
                <a:latin typeface="Tahoma" panose="020B0604030504040204" pitchFamily="34" charset="0"/>
                <a:ea typeface="Tahoma" panose="020B0604030504040204" pitchFamily="34" charset="0"/>
                <a:cs typeface="Tahoma" panose="020B0604030504040204" pitchFamily="34" charset="0"/>
              </a:rPr>
              <a:t>and </a:t>
            </a:r>
            <a:r>
              <a:rPr lang="en-GB" sz="1200">
                <a:latin typeface="Tahoma" panose="020B0604030504040204" pitchFamily="34" charset="0"/>
                <a:ea typeface="Tahoma" panose="020B0604030504040204" pitchFamily="34" charset="0"/>
                <a:cs typeface="Tahoma" panose="020B0604030504040204" pitchFamily="34" charset="0"/>
                <a:hlinkClick r:id="rId6" action="ppaction://hlinksldjump"/>
              </a:rPr>
              <a:t>handwriting </a:t>
            </a:r>
            <a:r>
              <a:rPr lang="en-GB" sz="1200">
                <a:latin typeface="Tahoma" panose="020B0604030504040204" pitchFamily="34" charset="0"/>
                <a:ea typeface="Tahoma" panose="020B0604030504040204" pitchFamily="34" charset="0"/>
                <a:cs typeface="Tahoma" panose="020B0604030504040204" pitchFamily="34" charset="0"/>
              </a:rPr>
              <a:t>curriculum expectations by children AND staff</a:t>
            </a:r>
          </a:p>
          <a:p>
            <a:pPr marL="171450" indent="-171450">
              <a:lnSpc>
                <a:spcPct val="150000"/>
              </a:lnSpc>
              <a:buFontTx/>
              <a:buChar char="-"/>
            </a:pPr>
            <a:r>
              <a:rPr lang="en-GB" sz="1200">
                <a:latin typeface="Tahoma" panose="020B0604030504040204" pitchFamily="34" charset="0"/>
                <a:ea typeface="Tahoma" panose="020B0604030504040204" pitchFamily="34" charset="0"/>
                <a:cs typeface="Tahoma" panose="020B0604030504040204" pitchFamily="34" charset="0"/>
              </a:rPr>
              <a:t>Neat presentation, including one digit per square to aid clarity of place value in Mathematics</a:t>
            </a:r>
          </a:p>
          <a:p>
            <a:pPr marL="171450" indent="-171450">
              <a:lnSpc>
                <a:spcPct val="150000"/>
              </a:lnSpc>
              <a:buFontTx/>
              <a:buChar char="-"/>
            </a:pPr>
            <a:r>
              <a:rPr lang="en-GB" sz="1200">
                <a:latin typeface="Tahoma" panose="020B0604030504040204" pitchFamily="34" charset="0"/>
                <a:ea typeface="Tahoma" panose="020B0604030504040204" pitchFamily="34" charset="0"/>
                <a:cs typeface="Tahoma" panose="020B0604030504040204" pitchFamily="34" charset="0"/>
              </a:rPr>
              <a:t>Pupil Self Assessment against the SC is started in Key Stage 1 and consistently applied in Key Stage 2</a:t>
            </a:r>
          </a:p>
          <a:p>
            <a:pPr marL="171450" indent="-171450">
              <a:lnSpc>
                <a:spcPct val="150000"/>
              </a:lnSpc>
              <a:buFontTx/>
              <a:buChar char="-"/>
            </a:pPr>
            <a:r>
              <a:rPr lang="en-GB" sz="1200">
                <a:latin typeface="Tahoma" panose="020B0604030504040204" pitchFamily="34" charset="0"/>
                <a:ea typeface="Tahoma" panose="020B0604030504040204" pitchFamily="34" charset="0"/>
                <a:cs typeface="Tahoma" panose="020B0604030504040204" pitchFamily="34" charset="0"/>
              </a:rPr>
              <a:t>Teacher or TA Assessment as per the school’s </a:t>
            </a:r>
            <a:r>
              <a:rPr lang="en-GB" sz="1200">
                <a:latin typeface="Tahoma" panose="020B0604030504040204" pitchFamily="34" charset="0"/>
                <a:ea typeface="Tahoma" panose="020B0604030504040204" pitchFamily="34" charset="0"/>
                <a:cs typeface="Tahoma" panose="020B0604030504040204" pitchFamily="34" charset="0"/>
                <a:hlinkClick r:id="rId7" action="ppaction://hlinksldjump"/>
              </a:rPr>
              <a:t>Marking Guidance</a:t>
            </a:r>
            <a:endParaRPr lang="en-GB" sz="1200">
              <a:latin typeface="Tahoma" panose="020B0604030504040204" pitchFamily="34" charset="0"/>
              <a:ea typeface="Tahoma" panose="020B0604030504040204" pitchFamily="34" charset="0"/>
              <a:cs typeface="Tahoma" panose="020B0604030504040204" pitchFamily="34" charset="0"/>
            </a:endParaRPr>
          </a:p>
          <a:p>
            <a:pPr marL="171450" indent="-171450">
              <a:lnSpc>
                <a:spcPct val="150000"/>
              </a:lnSpc>
              <a:buFontTx/>
              <a:buChar char="-"/>
            </a:pPr>
            <a:r>
              <a:rPr lang="en-GB" sz="1200">
                <a:latin typeface="Tahoma" panose="020B0604030504040204" pitchFamily="34" charset="0"/>
                <a:ea typeface="Tahoma" panose="020B0604030504040204" pitchFamily="34" charset="0"/>
                <a:cs typeface="Tahoma" panose="020B0604030504040204" pitchFamily="34" charset="0"/>
              </a:rPr>
              <a:t>A sustained piece of writing should be completed every week.  Over a half term, 50% should be “extended” (supported) and 50% be “independent” (unsupported).  </a:t>
            </a:r>
          </a:p>
        </p:txBody>
      </p:sp>
      <p:sp>
        <p:nvSpPr>
          <p:cNvPr id="10" name="TextBox 9"/>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8"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544867030"/>
      </p:ext>
    </p:extLst>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5904656"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Marking and Feedback</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4"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164749" y="2852936"/>
            <a:ext cx="4213158" cy="2677656"/>
          </a:xfrm>
          <a:prstGeom prst="rect">
            <a:avLst/>
          </a:prstGeom>
          <a:noFill/>
        </p:spPr>
        <p:txBody>
          <a:bodyPr wrap="square" rtlCol="0">
            <a:spAutoFit/>
          </a:bodyPr>
          <a:lstStyle/>
          <a:p>
            <a:r>
              <a:rPr lang="en-GB" sz="1400">
                <a:solidFill>
                  <a:srgbClr val="002060"/>
                </a:solidFill>
                <a:latin typeface="Tahoma" panose="020B0604030504040204" pitchFamily="34" charset="0"/>
                <a:ea typeface="Tahoma" panose="020B0604030504040204" pitchFamily="34" charset="0"/>
                <a:cs typeface="Tahoma" panose="020B0604030504040204" pitchFamily="34" charset="0"/>
                <a:hlinkClick r:id="rId5" action="ppaction://hlinksldjump"/>
              </a:rPr>
              <a:t>Marking in English</a:t>
            </a:r>
            <a: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t> </a:t>
            </a:r>
          </a:p>
          <a:p>
            <a:endParaRPr lang="en-GB" sz="1400">
              <a:solidFill>
                <a:srgbClr val="002060"/>
              </a:solidFill>
              <a:latin typeface="Tahoma" panose="020B0604030504040204" pitchFamily="34" charset="0"/>
              <a:ea typeface="Tahoma" panose="020B0604030504040204" pitchFamily="34" charset="0"/>
              <a:cs typeface="Tahoma" panose="020B0604030504040204" pitchFamily="34" charset="0"/>
            </a:endParaRPr>
          </a:p>
          <a:p>
            <a:r>
              <a:rPr lang="en-GB" sz="1400">
                <a:solidFill>
                  <a:srgbClr val="002060"/>
                </a:solidFill>
                <a:latin typeface="Tahoma" panose="020B0604030504040204" pitchFamily="34" charset="0"/>
                <a:ea typeface="Tahoma" panose="020B0604030504040204" pitchFamily="34" charset="0"/>
                <a:cs typeface="Tahoma" panose="020B0604030504040204" pitchFamily="34" charset="0"/>
                <a:hlinkClick r:id="rId6" action="ppaction://hlinksldjump"/>
              </a:rPr>
              <a:t>Marking in Mathematics</a:t>
            </a:r>
            <a:endParaRPr lang="en-GB" sz="1400">
              <a:solidFill>
                <a:srgbClr val="002060"/>
              </a:solidFill>
              <a:latin typeface="Tahoma" panose="020B0604030504040204" pitchFamily="34" charset="0"/>
              <a:ea typeface="Tahoma" panose="020B0604030504040204" pitchFamily="34" charset="0"/>
              <a:cs typeface="Tahoma" panose="020B0604030504040204" pitchFamily="34" charset="0"/>
            </a:endParaRPr>
          </a:p>
          <a:p>
            <a:endParaRPr lang="en-GB" sz="1400">
              <a:solidFill>
                <a:srgbClr val="002060"/>
              </a:solidFill>
              <a:latin typeface="Tahoma" panose="020B0604030504040204" pitchFamily="34" charset="0"/>
              <a:ea typeface="Tahoma" panose="020B0604030504040204" pitchFamily="34" charset="0"/>
              <a:cs typeface="Tahoma" panose="020B0604030504040204" pitchFamily="34" charset="0"/>
            </a:endParaRPr>
          </a:p>
          <a:p>
            <a:r>
              <a:rPr lang="en-GB" sz="1400">
                <a:solidFill>
                  <a:srgbClr val="002060"/>
                </a:solidFill>
                <a:latin typeface="Tahoma" panose="020B0604030504040204" pitchFamily="34" charset="0"/>
                <a:ea typeface="Tahoma" panose="020B0604030504040204" pitchFamily="34" charset="0"/>
                <a:cs typeface="Tahoma" panose="020B0604030504040204" pitchFamily="34" charset="0"/>
                <a:hlinkClick r:id="rId7" action="ppaction://hlinksldjump"/>
              </a:rPr>
              <a:t>Verbal Feedback </a:t>
            </a:r>
          </a:p>
          <a:p>
            <a:endParaRPr lang="en-GB" sz="1400">
              <a:solidFill>
                <a:srgbClr val="002060"/>
              </a:solidFill>
              <a:latin typeface="Tahoma" panose="020B0604030504040204" pitchFamily="34" charset="0"/>
              <a:ea typeface="Tahoma" panose="020B0604030504040204" pitchFamily="34" charset="0"/>
              <a:cs typeface="Tahoma" panose="020B0604030504040204" pitchFamily="34" charset="0"/>
              <a:hlinkClick r:id="rId7" action="ppaction://hlinksldjump"/>
            </a:endParaRPr>
          </a:p>
          <a:p>
            <a:r>
              <a:rPr lang="en-GB" sz="1400">
                <a:solidFill>
                  <a:srgbClr val="002060"/>
                </a:solidFill>
                <a:latin typeface="Tahoma" panose="020B0604030504040204" pitchFamily="34" charset="0"/>
                <a:ea typeface="Tahoma" panose="020B0604030504040204" pitchFamily="34" charset="0"/>
                <a:cs typeface="Tahoma" panose="020B0604030504040204" pitchFamily="34" charset="0"/>
                <a:hlinkClick r:id="rId7" action="ppaction://hlinksldjump"/>
              </a:rPr>
              <a:t>Marking by Teaching Assistants &amp; Supply Staff</a:t>
            </a:r>
            <a:endParaRPr lang="en-GB" sz="1400">
              <a:solidFill>
                <a:srgbClr val="002060"/>
              </a:solidFill>
              <a:latin typeface="Tahoma" panose="020B0604030504040204" pitchFamily="34" charset="0"/>
              <a:ea typeface="Tahoma" panose="020B0604030504040204" pitchFamily="34" charset="0"/>
              <a:cs typeface="Tahoma" panose="020B0604030504040204" pitchFamily="34" charset="0"/>
            </a:endParaRPr>
          </a:p>
          <a:p>
            <a:endParaRPr lang="en-GB" sz="1400">
              <a:solidFill>
                <a:srgbClr val="002060"/>
              </a:solidFill>
              <a:latin typeface="Tahoma" panose="020B0604030504040204" pitchFamily="34" charset="0"/>
              <a:ea typeface="Tahoma" panose="020B0604030504040204" pitchFamily="34" charset="0"/>
              <a:cs typeface="Tahoma" panose="020B0604030504040204" pitchFamily="34" charset="0"/>
            </a:endParaRPr>
          </a:p>
          <a:p>
            <a:r>
              <a:rPr lang="en-GB" sz="1400">
                <a:solidFill>
                  <a:srgbClr val="002060"/>
                </a:solidFill>
                <a:latin typeface="Tahoma" panose="020B0604030504040204" pitchFamily="34" charset="0"/>
                <a:ea typeface="Tahoma" panose="020B0604030504040204" pitchFamily="34" charset="0"/>
                <a:cs typeface="Tahoma" panose="020B0604030504040204" pitchFamily="34" charset="0"/>
                <a:hlinkClick r:id="rId8" action="ppaction://hlinksldjump"/>
              </a:rPr>
              <a:t>Pupil Self-Assessment</a:t>
            </a:r>
          </a:p>
          <a:p>
            <a:endParaRPr lang="en-GB" sz="1400">
              <a:solidFill>
                <a:srgbClr val="002060"/>
              </a:solidFill>
              <a:latin typeface="Tahoma" panose="020B0604030504040204" pitchFamily="34" charset="0"/>
              <a:ea typeface="Tahoma" panose="020B0604030504040204" pitchFamily="34" charset="0"/>
              <a:cs typeface="Tahoma" panose="020B0604030504040204" pitchFamily="34" charset="0"/>
              <a:hlinkClick r:id="rId8" action="ppaction://hlinksldjump"/>
            </a:endParaRPr>
          </a:p>
          <a:p>
            <a:r>
              <a:rPr lang="en-GB" sz="1400">
                <a:solidFill>
                  <a:srgbClr val="002060"/>
                </a:solidFill>
                <a:latin typeface="Tahoma" panose="020B0604030504040204" pitchFamily="34" charset="0"/>
                <a:ea typeface="Tahoma" panose="020B0604030504040204" pitchFamily="34" charset="0"/>
                <a:cs typeface="Tahoma" panose="020B0604030504040204" pitchFamily="34" charset="0"/>
                <a:hlinkClick r:id="rId8" action="ppaction://hlinksldjump"/>
              </a:rPr>
              <a:t>Collaborative Peer Assessment</a:t>
            </a:r>
            <a:endParaRPr lang="en-GB" sz="1400">
              <a:solidFill>
                <a:srgbClr val="002060"/>
              </a:solidFill>
              <a:latin typeface="Tahoma" panose="020B0604030504040204" pitchFamily="34" charset="0"/>
              <a:ea typeface="Tahoma" panose="020B0604030504040204" pitchFamily="34" charset="0"/>
              <a:cs typeface="Tahoma" panose="020B0604030504040204" pitchFamily="34" charset="0"/>
            </a:endParaRPr>
          </a:p>
          <a:p>
            <a:endParaRPr lang="en-GB" sz="1400">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10" name="TextBox 9"/>
          <p:cNvSpPr txBox="1"/>
          <p:nvPr/>
        </p:nvSpPr>
        <p:spPr>
          <a:xfrm>
            <a:off x="175495" y="1373317"/>
            <a:ext cx="8572967" cy="1200329"/>
          </a:xfrm>
          <a:prstGeom prst="rect">
            <a:avLst/>
          </a:prstGeom>
          <a:noFill/>
          <a:ln>
            <a:solidFill>
              <a:schemeClr val="accent1"/>
            </a:solidFill>
          </a:ln>
        </p:spPr>
        <p:txBody>
          <a:bodyPr wrap="square" rtlCol="0">
            <a:spAutoFit/>
          </a:bodyPr>
          <a:lstStyle/>
          <a:p>
            <a:pPr lvl="0">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In all lessons, adults initial the learning objectives they have marked against for ease of scrutiny.  Staff will also i</a:t>
            </a:r>
            <a:r>
              <a:rPr lang="en-GB" sz="1200">
                <a:solidFill>
                  <a:schemeClr val="accent1">
                    <a:lumMod val="50000"/>
                  </a:schemeClr>
                </a:solidFill>
                <a:latin typeface="Tahoma" panose="020B0604030504040204" pitchFamily="34" charset="0"/>
                <a:ea typeface="Tahoma" panose="020B0604030504040204" pitchFamily="34" charset="0"/>
                <a:cs typeface="Tahoma" panose="020B0604030504040204" pitchFamily="34" charset="0"/>
              </a:rPr>
              <a:t>nform the scrutiniser of any supported working conditions using agreed notation ( T.A. support, G.G.= Guided group, Worked 1:1). </a:t>
            </a: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We tick or dot against the Success Criteria, and check </a:t>
            </a:r>
            <a:r>
              <a:rPr lang="en-GB" sz="1200" err="1">
                <a:solidFill>
                  <a:srgbClr val="002060"/>
                </a:solidFill>
                <a:latin typeface="Tahoma" panose="020B0604030504040204" pitchFamily="34" charset="0"/>
                <a:ea typeface="Tahoma" panose="020B0604030504040204" pitchFamily="34" charset="0"/>
                <a:cs typeface="Tahoma" panose="020B0604030504040204" pitchFamily="34" charset="0"/>
              </a:rPr>
              <a:t>SPaG</a:t>
            </a: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 and / or accuracy as a minimum.  In </a:t>
            </a:r>
            <a:r>
              <a:rPr lang="en-GB" sz="1200" b="1">
                <a:solidFill>
                  <a:srgbClr val="002060"/>
                </a:solidFill>
                <a:latin typeface="Tahoma" panose="020B0604030504040204" pitchFamily="34" charset="0"/>
                <a:ea typeface="Tahoma" panose="020B0604030504040204" pitchFamily="34" charset="0"/>
                <a:cs typeface="Tahoma" panose="020B0604030504040204" pitchFamily="34" charset="0"/>
              </a:rPr>
              <a:t>English and Mathematics </a:t>
            </a: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additional detailed marking is expected using the following guidance:</a:t>
            </a:r>
          </a:p>
        </p:txBody>
      </p:sp>
      <p:sp>
        <p:nvSpPr>
          <p:cNvPr id="11" name="TextBox 10"/>
          <p:cNvSpPr txBox="1"/>
          <p:nvPr/>
        </p:nvSpPr>
        <p:spPr>
          <a:xfrm>
            <a:off x="191966" y="5733256"/>
            <a:ext cx="8556495" cy="923330"/>
          </a:xfrm>
          <a:prstGeom prst="rect">
            <a:avLst/>
          </a:prstGeom>
          <a:noFill/>
          <a:ln>
            <a:solidFill>
              <a:schemeClr val="accent1"/>
            </a:solidFill>
          </a:ln>
        </p:spPr>
        <p:txBody>
          <a:bodyPr wrap="square" rtlCol="0">
            <a:spAutoFit/>
          </a:bodyPr>
          <a:lstStyle/>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Teachers </a:t>
            </a:r>
            <a:r>
              <a:rPr lang="en-GB" sz="1200" u="sng">
                <a:solidFill>
                  <a:srgbClr val="002060"/>
                </a:solidFill>
                <a:latin typeface="Tahoma" panose="020B0604030504040204" pitchFamily="34" charset="0"/>
                <a:ea typeface="Tahoma" panose="020B0604030504040204" pitchFamily="34" charset="0"/>
                <a:cs typeface="Tahoma" panose="020B0604030504040204" pitchFamily="34" charset="0"/>
              </a:rPr>
              <a:t>always</a:t>
            </a: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 mark in blue.</a:t>
            </a: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Pupils </a:t>
            </a:r>
            <a:r>
              <a:rPr lang="en-GB" sz="1200" u="sng">
                <a:solidFill>
                  <a:srgbClr val="002060"/>
                </a:solidFill>
                <a:latin typeface="Tahoma" panose="020B0604030504040204" pitchFamily="34" charset="0"/>
                <a:ea typeface="Tahoma" panose="020B0604030504040204" pitchFamily="34" charset="0"/>
                <a:cs typeface="Tahoma" panose="020B0604030504040204" pitchFamily="34" charset="0"/>
              </a:rPr>
              <a:t>always</a:t>
            </a: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 respond to marking in green. </a:t>
            </a: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Pupils use purple pens to edit and improve their work. </a:t>
            </a:r>
          </a:p>
        </p:txBody>
      </p:sp>
    </p:spTree>
    <p:extLst>
      <p:ext uri="{BB962C8B-B14F-4D97-AF65-F5344CB8AC3E}">
        <p14:creationId xmlns:p14="http://schemas.microsoft.com/office/powerpoint/2010/main" val="1447319951"/>
      </p:ext>
    </p:extLst>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5904656"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Marking and Feedback</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4"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7" name="TextBox 6"/>
          <p:cNvSpPr txBox="1"/>
          <p:nvPr/>
        </p:nvSpPr>
        <p:spPr>
          <a:xfrm>
            <a:off x="366872" y="1257722"/>
            <a:ext cx="4061112" cy="3231654"/>
          </a:xfrm>
          <a:prstGeom prst="rect">
            <a:avLst/>
          </a:prstGeom>
          <a:noFill/>
        </p:spPr>
        <p:txBody>
          <a:bodyPr wrap="square" rtlCol="0">
            <a:spAutoFit/>
          </a:bodyPr>
          <a:lstStyle/>
          <a:p>
            <a:pPr algn="ctr"/>
            <a:r>
              <a:rPr lang="en-GB" sz="1200" b="1" u="sng">
                <a:solidFill>
                  <a:srgbClr val="002060"/>
                </a:solidFill>
                <a:latin typeface="Tahoma" panose="020B0604030504040204" pitchFamily="34" charset="0"/>
                <a:ea typeface="Tahoma" panose="020B0604030504040204" pitchFamily="34" charset="0"/>
                <a:cs typeface="Tahoma" panose="020B0604030504040204" pitchFamily="34" charset="0"/>
              </a:rPr>
              <a:t>The purpose of feedback and marking</a:t>
            </a:r>
          </a:p>
          <a:p>
            <a:endParaRPr lang="en-GB" sz="1200">
              <a:solidFill>
                <a:srgbClr val="002060"/>
              </a:solidFill>
              <a:latin typeface="Tahoma" panose="020B0604030504040204" pitchFamily="34" charset="0"/>
              <a:ea typeface="Tahoma" panose="020B0604030504040204" pitchFamily="34" charset="0"/>
              <a:cs typeface="Tahoma" panose="020B0604030504040204" pitchFamily="34" charset="0"/>
            </a:endParaRPr>
          </a:p>
          <a:p>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Feedback is information given to the learner and/or the teacher about the learner’s performance relative to learning goals. It should aim to (and be capable of) producing improvement in students’ learning. Feedback redirects or refocuses either the teacher’s or the learner’s actions to achieve a goal, by aligning effort and activity with an outcome. It can be about the learning activity itself, about the process of activity, about the student’s management of their learning or self-regulation or (the least effective) about them as individuals.  This feedback can be verbal, written, or can be given through tests or by means of ICT. It can come from a teacher or someone taking a teaching role (including pupils acting as teachers) or from peers.  </a:t>
            </a:r>
          </a:p>
          <a:p>
            <a:endParaRPr lang="en-GB" sz="1200">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8" name="TextBox 7"/>
          <p:cNvSpPr txBox="1"/>
          <p:nvPr/>
        </p:nvSpPr>
        <p:spPr>
          <a:xfrm>
            <a:off x="4827877" y="1309142"/>
            <a:ext cx="4061112" cy="5078313"/>
          </a:xfrm>
          <a:prstGeom prst="rect">
            <a:avLst/>
          </a:prstGeom>
          <a:noFill/>
        </p:spPr>
        <p:txBody>
          <a:bodyPr wrap="square" rtlCol="0">
            <a:spAutoFit/>
          </a:bodyPr>
          <a:lstStyle/>
          <a:p>
            <a:r>
              <a:rPr lang="en-GB" sz="1200" b="1" u="sng">
                <a:solidFill>
                  <a:srgbClr val="002060"/>
                </a:solidFill>
                <a:latin typeface="Tahoma" panose="020B0604030504040204" pitchFamily="34" charset="0"/>
                <a:ea typeface="Tahoma" panose="020B0604030504040204" pitchFamily="34" charset="0"/>
                <a:cs typeface="Tahoma" panose="020B0604030504040204" pitchFamily="34" charset="0"/>
              </a:rPr>
              <a:t>Principles of effective feedback</a:t>
            </a:r>
            <a:endParaRPr lang="en-GB" sz="1200" u="sng">
              <a:solidFill>
                <a:srgbClr val="002060"/>
              </a:solidFill>
              <a:latin typeface="Tahoma" panose="020B0604030504040204" pitchFamily="34" charset="0"/>
              <a:ea typeface="Tahoma" panose="020B0604030504040204" pitchFamily="34" charset="0"/>
              <a:cs typeface="Tahoma" panose="020B0604030504040204" pitchFamily="34" charset="0"/>
            </a:endParaRPr>
          </a:p>
          <a:p>
            <a:endParaRPr lang="en-GB" sz="1200">
              <a:solidFill>
                <a:srgbClr val="002060"/>
              </a:solidFill>
              <a:latin typeface="Tahoma" panose="020B0604030504040204" pitchFamily="34" charset="0"/>
              <a:ea typeface="Tahoma" panose="020B0604030504040204" pitchFamily="34" charset="0"/>
              <a:cs typeface="Tahoma" panose="020B0604030504040204" pitchFamily="34" charset="0"/>
            </a:endParaRPr>
          </a:p>
          <a:p>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Providing effective feedback is challenging. It should:</a:t>
            </a:r>
          </a:p>
          <a:p>
            <a:endParaRPr lang="en-GB" sz="1200">
              <a:solidFill>
                <a:srgbClr val="002060"/>
              </a:solidFill>
              <a:latin typeface="Tahoma" panose="020B0604030504040204" pitchFamily="34" charset="0"/>
              <a:ea typeface="Tahoma" panose="020B0604030504040204" pitchFamily="34" charset="0"/>
              <a:cs typeface="Tahoma" panose="020B0604030504040204" pitchFamily="34" charset="0"/>
            </a:endParaRPr>
          </a:p>
          <a:p>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 be specific, accurate and clear (e.g. “It was good because you...” rather than just “correct”);</a:t>
            </a:r>
          </a:p>
          <a:p>
            <a:endParaRPr lang="en-GB" sz="1200">
              <a:solidFill>
                <a:srgbClr val="002060"/>
              </a:solidFill>
              <a:latin typeface="Tahoma" panose="020B0604030504040204" pitchFamily="34" charset="0"/>
              <a:ea typeface="Tahoma" panose="020B0604030504040204" pitchFamily="34" charset="0"/>
              <a:cs typeface="Tahoma" panose="020B0604030504040204" pitchFamily="34" charset="0"/>
            </a:endParaRPr>
          </a:p>
          <a:p>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 compare what a learner is doing right now with what they have done wrong before (e.g. “I can see you were focused on improving X as it is much better than last time’s Y…”);</a:t>
            </a:r>
          </a:p>
          <a:p>
            <a:endParaRPr lang="en-GB" sz="1200">
              <a:solidFill>
                <a:srgbClr val="002060"/>
              </a:solidFill>
              <a:latin typeface="Tahoma" panose="020B0604030504040204" pitchFamily="34" charset="0"/>
              <a:ea typeface="Tahoma" panose="020B0604030504040204" pitchFamily="34" charset="0"/>
              <a:cs typeface="Tahoma" panose="020B0604030504040204" pitchFamily="34" charset="0"/>
            </a:endParaRPr>
          </a:p>
          <a:p>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 encourage and support further effort (getting a balance between support and challenge) and be given sparingly so that it is meaningful (as too much feedback can stop learners working out what they need to do for themselves); and</a:t>
            </a:r>
          </a:p>
          <a:p>
            <a:endParaRPr lang="en-GB" sz="1200">
              <a:solidFill>
                <a:srgbClr val="002060"/>
              </a:solidFill>
              <a:latin typeface="Tahoma" panose="020B0604030504040204" pitchFamily="34" charset="0"/>
              <a:ea typeface="Tahoma" panose="020B0604030504040204" pitchFamily="34" charset="0"/>
              <a:cs typeface="Tahoma" panose="020B0604030504040204" pitchFamily="34" charset="0"/>
            </a:endParaRPr>
          </a:p>
          <a:p>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 provide specific guidance on how to improve and not just tell students when they are wrong.</a:t>
            </a:r>
          </a:p>
          <a:p>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 </a:t>
            </a:r>
          </a:p>
          <a:p>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Wider research suggests the feedback should be about complex or challenging tasks or goals as this is likely to emphasise the importance of effort and perseverance as well as be more valued by the pupils.  </a:t>
            </a:r>
            <a:r>
              <a:rPr lang="en-GB" sz="1200">
                <a:solidFill>
                  <a:srgbClr val="002060"/>
                </a:solidFill>
                <a:latin typeface="Tahoma" panose="020B0604030504040204" pitchFamily="34" charset="0"/>
                <a:ea typeface="Tahoma" panose="020B0604030504040204" pitchFamily="34" charset="0"/>
                <a:cs typeface="Tahoma" panose="020B0604030504040204" pitchFamily="34" charset="0"/>
                <a:hlinkClick r:id="rId5" action="ppaction://hlinksldjump"/>
              </a:rPr>
              <a:t>Bloom’s Updated Taxonomy</a:t>
            </a: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 can used as a source for creating higher level thinking through feedback. </a:t>
            </a:r>
          </a:p>
        </p:txBody>
      </p:sp>
      <p:sp>
        <p:nvSpPr>
          <p:cNvPr id="9" name="TextBox 8"/>
          <p:cNvSpPr txBox="1"/>
          <p:nvPr/>
        </p:nvSpPr>
        <p:spPr>
          <a:xfrm>
            <a:off x="7236296" y="620688"/>
            <a:ext cx="1800200" cy="338554"/>
          </a:xfrm>
          <a:prstGeom prst="rect">
            <a:avLst/>
          </a:prstGeom>
          <a:noFill/>
        </p:spPr>
        <p:txBody>
          <a:bodyPr wrap="square" rtlCol="0">
            <a:spAutoFit/>
          </a:bodyPr>
          <a:lstStyle/>
          <a:p>
            <a:r>
              <a:rPr lang="en-GB" sz="1600" b="1">
                <a:solidFill>
                  <a:schemeClr val="tx2"/>
                </a:solidFill>
                <a:latin typeface="Tahoma" panose="020B0604030504040204" pitchFamily="34" charset="0"/>
                <a:ea typeface="Tahoma" panose="020B0604030504040204" pitchFamily="34" charset="0"/>
                <a:cs typeface="Tahoma" panose="020B0604030504040204" pitchFamily="34" charset="0"/>
                <a:hlinkClick r:id="rId6" action="ppaction://hlinksldjump"/>
              </a:rPr>
              <a:t>Marking Home</a:t>
            </a:r>
            <a:endParaRPr lang="en-GB" sz="1600"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265571521"/>
      </p:ext>
    </p:extLst>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5904656"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Marking and Feedback</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4"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8" name="TextBox 7"/>
          <p:cNvSpPr txBox="1"/>
          <p:nvPr/>
        </p:nvSpPr>
        <p:spPr>
          <a:xfrm>
            <a:off x="251520" y="1309141"/>
            <a:ext cx="4061112" cy="3970318"/>
          </a:xfrm>
          <a:prstGeom prst="rect">
            <a:avLst/>
          </a:prstGeom>
          <a:noFill/>
        </p:spPr>
        <p:txBody>
          <a:bodyPr wrap="square" rtlCol="0">
            <a:spAutoFit/>
          </a:bodyPr>
          <a:lstStyle/>
          <a:p>
            <a:r>
              <a:rPr lang="en-GB" sz="1400" b="1">
                <a:solidFill>
                  <a:srgbClr val="002060"/>
                </a:solidFill>
                <a:latin typeface="Tahoma" panose="020B0604030504040204" pitchFamily="34" charset="0"/>
                <a:ea typeface="Tahoma" panose="020B0604030504040204" pitchFamily="34" charset="0"/>
                <a:cs typeface="Tahoma" panose="020B0604030504040204" pitchFamily="34" charset="0"/>
              </a:rPr>
              <a:t>Verbal feedback</a:t>
            </a:r>
          </a:p>
          <a:p>
            <a:endParaRPr lang="en-GB" sz="1400">
              <a:solidFill>
                <a:srgbClr val="002060"/>
              </a:solidFill>
              <a:latin typeface="Tahoma" panose="020B0604030504040204" pitchFamily="34" charset="0"/>
              <a:ea typeface="Tahoma" panose="020B0604030504040204" pitchFamily="34" charset="0"/>
              <a:cs typeface="Tahoma" panose="020B0604030504040204" pitchFamily="34" charset="0"/>
            </a:endParaRPr>
          </a:p>
          <a:p>
            <a: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t>Feedback given at the point of learning is more effective than written feedback in the form of marking.  </a:t>
            </a:r>
          </a:p>
          <a:p>
            <a:endParaRPr lang="en-GB" sz="1400">
              <a:solidFill>
                <a:srgbClr val="002060"/>
              </a:solidFill>
              <a:latin typeface="Tahoma" panose="020B0604030504040204" pitchFamily="34" charset="0"/>
              <a:ea typeface="Tahoma" panose="020B0604030504040204" pitchFamily="34" charset="0"/>
              <a:cs typeface="Tahoma" panose="020B0604030504040204" pitchFamily="34" charset="0"/>
            </a:endParaRPr>
          </a:p>
          <a:p>
            <a: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t>There are three key questions which contribute to effective verbal feedback:</a:t>
            </a:r>
            <a:b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br>
            <a: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t>- (Task) What are your success criteria?</a:t>
            </a:r>
            <a:b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br>
            <a: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t>- (Process) How are you progressing towards those success criteria?</a:t>
            </a:r>
            <a:b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br>
            <a: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t>- (Self-regulation) What do you need to do next to make better progress?</a:t>
            </a:r>
          </a:p>
          <a:p>
            <a: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t> </a:t>
            </a:r>
          </a:p>
          <a:p>
            <a: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t>Verbal feedback is recorded in pupils’ books with a ‘VF’ and includes a word or phrase to indicate the content of the discussion held.  </a:t>
            </a:r>
            <a:b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br>
            <a:endParaRPr lang="en-GB" sz="1400">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4632354" y="1309141"/>
            <a:ext cx="4061112" cy="3970318"/>
          </a:xfrm>
          <a:prstGeom prst="rect">
            <a:avLst/>
          </a:prstGeom>
          <a:noFill/>
        </p:spPr>
        <p:txBody>
          <a:bodyPr wrap="square" rtlCol="0">
            <a:spAutoFit/>
          </a:bodyPr>
          <a:lstStyle/>
          <a:p>
            <a:r>
              <a:rPr lang="en-GB" sz="1400" b="1">
                <a:solidFill>
                  <a:srgbClr val="002060"/>
                </a:solidFill>
                <a:latin typeface="Tahoma" panose="020B0604030504040204" pitchFamily="34" charset="0"/>
                <a:ea typeface="Tahoma" panose="020B0604030504040204" pitchFamily="34" charset="0"/>
                <a:cs typeface="Tahoma" panose="020B0604030504040204" pitchFamily="34" charset="0"/>
              </a:rPr>
              <a:t>Marking by adults other than the class teacher</a:t>
            </a:r>
          </a:p>
          <a:p>
            <a:endParaRPr lang="en-GB" sz="1400">
              <a:solidFill>
                <a:srgbClr val="002060"/>
              </a:solidFill>
              <a:latin typeface="Tahoma" panose="020B0604030504040204" pitchFamily="34" charset="0"/>
              <a:ea typeface="Tahoma" panose="020B0604030504040204" pitchFamily="34" charset="0"/>
              <a:cs typeface="Tahoma" panose="020B0604030504040204" pitchFamily="34" charset="0"/>
            </a:endParaRPr>
          </a:p>
          <a:p>
            <a: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t>Any teacher (other than the class teacher), to include the teaching assistant, will initial the work when marking, so that they can be clearly identified during monitoring and evaluation activities.  </a:t>
            </a:r>
          </a:p>
          <a:p>
            <a:endParaRPr lang="en-GB" sz="1400">
              <a:solidFill>
                <a:srgbClr val="002060"/>
              </a:solidFill>
              <a:latin typeface="Tahoma" panose="020B0604030504040204" pitchFamily="34" charset="0"/>
              <a:ea typeface="Tahoma" panose="020B0604030504040204" pitchFamily="34" charset="0"/>
              <a:cs typeface="Tahoma" panose="020B0604030504040204" pitchFamily="34" charset="0"/>
            </a:endParaRPr>
          </a:p>
          <a:p>
            <a: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t>Under the direction of the teacher, teaching assistants are expected to make notes of their observations of an individual or a guided group, not the whole class, as leaders of learning for those children within that lesson.  </a:t>
            </a:r>
          </a:p>
          <a:p>
            <a:endParaRPr lang="en-GB" sz="1400">
              <a:solidFill>
                <a:srgbClr val="002060"/>
              </a:solidFill>
              <a:latin typeface="Tahoma" panose="020B0604030504040204" pitchFamily="34" charset="0"/>
              <a:ea typeface="Tahoma" panose="020B0604030504040204" pitchFamily="34" charset="0"/>
              <a:cs typeface="Tahoma" panose="020B0604030504040204" pitchFamily="34" charset="0"/>
            </a:endParaRPr>
          </a:p>
          <a:p>
            <a: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t>Where teaching assistants or supply teachers have covered a lesson, general marking should be applied.  </a:t>
            </a:r>
          </a:p>
        </p:txBody>
      </p:sp>
      <p:sp>
        <p:nvSpPr>
          <p:cNvPr id="10" name="TextBox 9"/>
          <p:cNvSpPr txBox="1"/>
          <p:nvPr/>
        </p:nvSpPr>
        <p:spPr>
          <a:xfrm>
            <a:off x="7236296" y="620688"/>
            <a:ext cx="1800200" cy="338554"/>
          </a:xfrm>
          <a:prstGeom prst="rect">
            <a:avLst/>
          </a:prstGeom>
          <a:noFill/>
        </p:spPr>
        <p:txBody>
          <a:bodyPr wrap="square" rtlCol="0">
            <a:spAutoFit/>
          </a:bodyPr>
          <a:lstStyle/>
          <a:p>
            <a:r>
              <a:rPr lang="en-GB" sz="1600" b="1">
                <a:solidFill>
                  <a:schemeClr val="tx2"/>
                </a:solidFill>
                <a:latin typeface="Tahoma" panose="020B0604030504040204" pitchFamily="34" charset="0"/>
                <a:ea typeface="Tahoma" panose="020B0604030504040204" pitchFamily="34" charset="0"/>
                <a:cs typeface="Tahoma" panose="020B0604030504040204" pitchFamily="34" charset="0"/>
                <a:hlinkClick r:id="rId5" action="ppaction://hlinksldjump"/>
              </a:rPr>
              <a:t>Marking Home</a:t>
            </a:r>
            <a:endParaRPr lang="en-GB" sz="1600"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743874978"/>
      </p:ext>
    </p:extLst>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5904656"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Marking and Feedback</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4"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8" name="TextBox 7"/>
          <p:cNvSpPr txBox="1"/>
          <p:nvPr/>
        </p:nvSpPr>
        <p:spPr>
          <a:xfrm>
            <a:off x="251520" y="1309141"/>
            <a:ext cx="4061112" cy="2677656"/>
          </a:xfrm>
          <a:prstGeom prst="rect">
            <a:avLst/>
          </a:prstGeom>
          <a:noFill/>
        </p:spPr>
        <p:txBody>
          <a:bodyPr wrap="square" rtlCol="0">
            <a:spAutoFit/>
          </a:bodyPr>
          <a:lstStyle/>
          <a:p>
            <a:r>
              <a:rPr lang="en-GB" sz="1400" b="1">
                <a:solidFill>
                  <a:srgbClr val="002060"/>
                </a:solidFill>
                <a:latin typeface="Tahoma" panose="020B0604030504040204" pitchFamily="34" charset="0"/>
                <a:ea typeface="Tahoma" panose="020B0604030504040204" pitchFamily="34" charset="0"/>
                <a:cs typeface="Tahoma" panose="020B0604030504040204" pitchFamily="34" charset="0"/>
              </a:rPr>
              <a:t>Pupil Self-Assessment</a:t>
            </a:r>
          </a:p>
          <a:p>
            <a:endParaRPr lang="en-GB" sz="1400">
              <a:solidFill>
                <a:srgbClr val="002060"/>
              </a:solidFill>
              <a:latin typeface="Tahoma" panose="020B0604030504040204" pitchFamily="34" charset="0"/>
              <a:ea typeface="Tahoma" panose="020B0604030504040204" pitchFamily="34" charset="0"/>
              <a:cs typeface="Tahoma" panose="020B0604030504040204" pitchFamily="34" charset="0"/>
            </a:endParaRPr>
          </a:p>
          <a:p>
            <a: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t>Pupils are expected to assess their own work against given success criteria from Year 3.  This enables the teacher to assess how fully the pupil has understood their learning.  </a:t>
            </a:r>
          </a:p>
          <a:p>
            <a:endParaRPr lang="en-GB" sz="1400">
              <a:solidFill>
                <a:srgbClr val="002060"/>
              </a:solidFill>
              <a:latin typeface="Tahoma" panose="020B0604030504040204" pitchFamily="34" charset="0"/>
              <a:ea typeface="Tahoma" panose="020B0604030504040204" pitchFamily="34" charset="0"/>
              <a:cs typeface="Tahoma" panose="020B0604030504040204" pitchFamily="34" charset="0"/>
            </a:endParaRPr>
          </a:p>
          <a:p>
            <a: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t>Children in Key Stage 1 and Foundation Stage are expected to develop this skill as appropriate, under well-structured guidance from the teacher.  </a:t>
            </a:r>
          </a:p>
          <a:p>
            <a:b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br>
            <a:endParaRPr lang="en-GB" sz="1400">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4632354" y="1309141"/>
            <a:ext cx="4061112" cy="5047536"/>
          </a:xfrm>
          <a:prstGeom prst="rect">
            <a:avLst/>
          </a:prstGeom>
          <a:noFill/>
        </p:spPr>
        <p:txBody>
          <a:bodyPr wrap="square" rtlCol="0">
            <a:spAutoFit/>
          </a:bodyPr>
          <a:lstStyle/>
          <a:p>
            <a:r>
              <a:rPr lang="en-GB" sz="1400" b="1">
                <a:solidFill>
                  <a:srgbClr val="002060"/>
                </a:solidFill>
                <a:latin typeface="Tahoma" panose="020B0604030504040204" pitchFamily="34" charset="0"/>
                <a:ea typeface="Tahoma" panose="020B0604030504040204" pitchFamily="34" charset="0"/>
                <a:cs typeface="Tahoma" panose="020B0604030504040204" pitchFamily="34" charset="0"/>
              </a:rPr>
              <a:t>Peer-Assessment through co-operative feedback</a:t>
            </a:r>
          </a:p>
          <a:p>
            <a:endParaRPr lang="en-GB" sz="1400">
              <a:solidFill>
                <a:srgbClr val="002060"/>
              </a:solidFill>
              <a:latin typeface="Tahoma" panose="020B0604030504040204" pitchFamily="34" charset="0"/>
              <a:ea typeface="Tahoma" panose="020B0604030504040204" pitchFamily="34" charset="0"/>
              <a:cs typeface="Tahoma" panose="020B0604030504040204" pitchFamily="34" charset="0"/>
            </a:endParaRPr>
          </a:p>
          <a:p>
            <a: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t>Children are expected to regularly read and discuss the work of others in order to facilitate a deeper understanding of success criteria at pupil level.  </a:t>
            </a:r>
          </a:p>
          <a:p>
            <a:endParaRPr lang="en-GB" sz="1400">
              <a:solidFill>
                <a:srgbClr val="002060"/>
              </a:solidFill>
              <a:latin typeface="Tahoma" panose="020B0604030504040204" pitchFamily="34" charset="0"/>
              <a:ea typeface="Tahoma" panose="020B0604030504040204" pitchFamily="34" charset="0"/>
              <a:cs typeface="Tahoma" panose="020B0604030504040204" pitchFamily="34" charset="0"/>
            </a:endParaRPr>
          </a:p>
          <a:p>
            <a: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t>Both peers should jointly read and discuss one piece of work against given success criteria. Together they identify good examples and also identify points for improvement.  </a:t>
            </a:r>
          </a:p>
          <a:p>
            <a:endParaRPr lang="en-GB" sz="1400">
              <a:solidFill>
                <a:srgbClr val="002060"/>
              </a:solidFill>
              <a:latin typeface="Tahoma" panose="020B0604030504040204" pitchFamily="34" charset="0"/>
              <a:ea typeface="Tahoma" panose="020B0604030504040204" pitchFamily="34" charset="0"/>
              <a:cs typeface="Tahoma" panose="020B0604030504040204" pitchFamily="34" charset="0"/>
            </a:endParaRPr>
          </a:p>
          <a:p>
            <a: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t>The owner of the book has complete control over what is recorded in their book.  Children do not write in each others’ books.  They must always then go through the same process with their partner’s book.  </a:t>
            </a:r>
          </a:p>
          <a:p>
            <a:endParaRPr lang="en-GB" sz="1400">
              <a:solidFill>
                <a:srgbClr val="002060"/>
              </a:solidFill>
              <a:latin typeface="Tahoma" panose="020B0604030504040204" pitchFamily="34" charset="0"/>
              <a:ea typeface="Tahoma" panose="020B0604030504040204" pitchFamily="34" charset="0"/>
              <a:cs typeface="Tahoma" panose="020B0604030504040204" pitchFamily="34" charset="0"/>
            </a:endParaRPr>
          </a:p>
          <a:p>
            <a: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t>The teacher will always review peer assessments.  </a:t>
            </a:r>
          </a:p>
          <a:p>
            <a: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t> </a:t>
            </a:r>
          </a:p>
          <a:p>
            <a:endParaRPr lang="en-GB" sz="1400">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10" name="TextBox 9"/>
          <p:cNvSpPr txBox="1"/>
          <p:nvPr/>
        </p:nvSpPr>
        <p:spPr>
          <a:xfrm>
            <a:off x="7236296" y="620688"/>
            <a:ext cx="1800200" cy="338554"/>
          </a:xfrm>
          <a:prstGeom prst="rect">
            <a:avLst/>
          </a:prstGeom>
          <a:noFill/>
        </p:spPr>
        <p:txBody>
          <a:bodyPr wrap="square" rtlCol="0">
            <a:spAutoFit/>
          </a:bodyPr>
          <a:lstStyle/>
          <a:p>
            <a:r>
              <a:rPr lang="en-GB" sz="1600" b="1">
                <a:solidFill>
                  <a:schemeClr val="tx2"/>
                </a:solidFill>
                <a:latin typeface="Tahoma" panose="020B0604030504040204" pitchFamily="34" charset="0"/>
                <a:ea typeface="Tahoma" panose="020B0604030504040204" pitchFamily="34" charset="0"/>
                <a:cs typeface="Tahoma" panose="020B0604030504040204" pitchFamily="34" charset="0"/>
                <a:hlinkClick r:id="rId5" action="ppaction://hlinksldjump"/>
              </a:rPr>
              <a:t>Marking Home</a:t>
            </a:r>
            <a:endParaRPr lang="en-GB" sz="1600"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149955050"/>
      </p:ext>
    </p:extLst>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334397"/>
            <a:ext cx="5904656"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School  Environment</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4"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7" name="TextBox 6"/>
          <p:cNvSpPr txBox="1"/>
          <p:nvPr/>
        </p:nvSpPr>
        <p:spPr>
          <a:xfrm>
            <a:off x="366872" y="1257722"/>
            <a:ext cx="8237576" cy="5155257"/>
          </a:xfrm>
          <a:prstGeom prst="rect">
            <a:avLst/>
          </a:prstGeom>
          <a:noFill/>
        </p:spPr>
        <p:txBody>
          <a:bodyPr wrap="square" rtlCol="0">
            <a:spAutoFit/>
          </a:bodyPr>
          <a:lstStyle/>
          <a:p>
            <a:pPr>
              <a:lnSpc>
                <a:spcPct val="150000"/>
              </a:lnSpc>
            </a:pPr>
            <a: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t>We expect teachers and teaching assistants to maintain an environment for learning which: </a:t>
            </a:r>
            <a:b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br>
            <a: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t>- is positive in all aspects;   </a:t>
            </a:r>
            <a:b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br>
            <a: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t>- promotes independence in both personal and academic learning; </a:t>
            </a:r>
            <a:b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br>
            <a: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t>- responds proactively to children’s social, emotional and physical development needs;  </a:t>
            </a:r>
            <a:b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br>
            <a: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t>- recognises, celebrates and displays the achievements of </a:t>
            </a:r>
            <a:r>
              <a:rPr lang="en-GB" sz="1400" u="sng">
                <a:solidFill>
                  <a:srgbClr val="002060"/>
                </a:solidFill>
                <a:latin typeface="Tahoma" panose="020B0604030504040204" pitchFamily="34" charset="0"/>
                <a:ea typeface="Tahoma" panose="020B0604030504040204" pitchFamily="34" charset="0"/>
                <a:cs typeface="Tahoma" panose="020B0604030504040204" pitchFamily="34" charset="0"/>
              </a:rPr>
              <a:t>all</a:t>
            </a:r>
            <a: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t> children; </a:t>
            </a:r>
            <a:b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br>
            <a: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t>- provides equal access irrespective of gender, race, ability or disability (including a visual timetable);    </a:t>
            </a:r>
            <a:b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br>
            <a: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t>- engenders security, trust and respect; </a:t>
            </a:r>
            <a:b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br>
            <a: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t>- stimulates a love of learning; </a:t>
            </a:r>
          </a:p>
          <a:p>
            <a:pPr>
              <a:lnSpc>
                <a:spcPct val="150000"/>
              </a:lnSpc>
            </a:pPr>
            <a: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t>- fully utilises children’s digital and technological literacy; </a:t>
            </a:r>
            <a:b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br>
            <a: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t>- promotes the numeracy and literacy of pupils; </a:t>
            </a:r>
            <a:b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br>
            <a: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t>- offers a variety of high quality resources;  </a:t>
            </a:r>
            <a:b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br>
            <a: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t>- invites visitors to enhance the learning experience and offers off-site learning regularly;</a:t>
            </a:r>
            <a:b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br>
            <a: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t>- acknowledges, takes account of and utilises pupils as part of the wider community;</a:t>
            </a:r>
            <a:b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br>
            <a: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t>- adheres to the school’s Positive Behaviour Policy; and</a:t>
            </a:r>
            <a:b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br>
            <a:r>
              <a:rPr lang="en-GB" sz="1400">
                <a:solidFill>
                  <a:srgbClr val="002060"/>
                </a:solidFill>
                <a:latin typeface="Tahoma" panose="020B0604030504040204" pitchFamily="34" charset="0"/>
                <a:ea typeface="Tahoma" panose="020B0604030504040204" pitchFamily="34" charset="0"/>
                <a:cs typeface="Tahoma" panose="020B0604030504040204" pitchFamily="34" charset="0"/>
              </a:rPr>
              <a:t>- is receptive to change and development.    </a:t>
            </a:r>
          </a:p>
          <a:p>
            <a:endParaRPr lang="en-GB" sz="1400">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830386973"/>
      </p:ext>
    </p:extLst>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66873" y="404663"/>
            <a:ext cx="950912" cy="943335"/>
          </a:xfrm>
          <a:prstGeom prst="rect">
            <a:avLst/>
          </a:prstGeom>
        </p:spPr>
      </p:pic>
      <p:sp>
        <p:nvSpPr>
          <p:cNvPr id="6" name="TextBox 5"/>
          <p:cNvSpPr txBox="1"/>
          <p:nvPr/>
        </p:nvSpPr>
        <p:spPr>
          <a:xfrm>
            <a:off x="1344116" y="550421"/>
            <a:ext cx="6134535"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Homework</a:t>
            </a:r>
          </a:p>
        </p:txBody>
      </p:sp>
      <p:sp>
        <p:nvSpPr>
          <p:cNvPr id="7" name="TextBox 6"/>
          <p:cNvSpPr txBox="1"/>
          <p:nvPr/>
        </p:nvSpPr>
        <p:spPr>
          <a:xfrm>
            <a:off x="253344" y="1340768"/>
            <a:ext cx="8639136" cy="646331"/>
          </a:xfrm>
          <a:prstGeom prst="rect">
            <a:avLst/>
          </a:prstGeom>
          <a:noFill/>
        </p:spPr>
        <p:txBody>
          <a:bodyPr wrap="square" rtlCol="0">
            <a:spAutoFit/>
          </a:bodyPr>
          <a:lstStyle/>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We set homework in order that parents and children can develop a shared positivity towards learning and school.  Research shows that children who engage in homework with parental support do better in class.   </a:t>
            </a:r>
          </a:p>
        </p:txBody>
      </p:sp>
      <p:sp>
        <p:nvSpPr>
          <p:cNvPr id="10" name="TextBox 9"/>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4"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179512" y="2060848"/>
            <a:ext cx="2806710" cy="4247317"/>
          </a:xfrm>
          <a:prstGeom prst="rect">
            <a:avLst/>
          </a:prstGeom>
          <a:noFill/>
          <a:ln>
            <a:solidFill>
              <a:srgbClr val="002060"/>
            </a:solidFill>
          </a:ln>
        </p:spPr>
        <p:txBody>
          <a:bodyPr wrap="square" rtlCol="0">
            <a:spAutoFit/>
          </a:bodyPr>
          <a:lstStyle/>
          <a:p>
            <a:pPr>
              <a:lnSpc>
                <a:spcPct val="150000"/>
              </a:lnSpc>
            </a:pPr>
            <a:r>
              <a:rPr lang="en-GB" sz="1200" b="1">
                <a:solidFill>
                  <a:srgbClr val="002060"/>
                </a:solidFill>
                <a:latin typeface="Tahoma" panose="020B0604030504040204" pitchFamily="34" charset="0"/>
                <a:ea typeface="Tahoma" panose="020B0604030504040204" pitchFamily="34" charset="0"/>
                <a:cs typeface="Tahoma" panose="020B0604030504040204" pitchFamily="34" charset="0"/>
              </a:rPr>
              <a:t>In Foundation Stage:</a:t>
            </a:r>
            <a:br>
              <a:rPr lang="en-GB" sz="1200" b="1">
                <a:solidFill>
                  <a:srgbClr val="002060"/>
                </a:solidFill>
                <a:latin typeface="Tahoma" panose="020B0604030504040204" pitchFamily="34" charset="0"/>
                <a:ea typeface="Tahoma" panose="020B0604030504040204" pitchFamily="34" charset="0"/>
                <a:cs typeface="Tahoma" panose="020B0604030504040204" pitchFamily="34" charset="0"/>
              </a:rPr>
            </a:br>
            <a:endParaRPr lang="en-GB" sz="1200" b="1">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Tasks are set which encourage children:</a:t>
            </a:r>
          </a:p>
          <a:p>
            <a:pPr marL="171450" indent="-171450">
              <a:lnSpc>
                <a:spcPct val="150000"/>
              </a:lnSpc>
              <a:buFontTx/>
              <a:buChar char="-"/>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to share in reading; </a:t>
            </a:r>
          </a:p>
          <a:p>
            <a:pPr marL="171450" indent="-171450">
              <a:lnSpc>
                <a:spcPct val="150000"/>
              </a:lnSpc>
              <a:buFontTx/>
              <a:buChar char="-"/>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to learn to spell;</a:t>
            </a:r>
          </a:p>
          <a:p>
            <a:pPr marL="171450" indent="-171450">
              <a:lnSpc>
                <a:spcPct val="150000"/>
              </a:lnSpc>
              <a:buFontTx/>
              <a:buChar char="-"/>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to count and calculate;</a:t>
            </a:r>
          </a:p>
          <a:p>
            <a:pPr marL="171450" indent="-171450">
              <a:lnSpc>
                <a:spcPct val="150000"/>
              </a:lnSpc>
              <a:buFontTx/>
              <a:buChar char="-"/>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to be inquisitive;</a:t>
            </a:r>
          </a:p>
          <a:p>
            <a:pPr marL="171450" indent="-171450">
              <a:lnSpc>
                <a:spcPct val="150000"/>
              </a:lnSpc>
              <a:buFontTx/>
              <a:buChar char="-"/>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to find out;</a:t>
            </a:r>
          </a:p>
          <a:p>
            <a:pPr marL="171450" indent="-171450">
              <a:lnSpc>
                <a:spcPct val="150000"/>
              </a:lnSpc>
              <a:buFontTx/>
              <a:buChar char="-"/>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to play;</a:t>
            </a:r>
          </a:p>
          <a:p>
            <a:pPr marL="171450" indent="-171450">
              <a:lnSpc>
                <a:spcPct val="150000"/>
              </a:lnSpc>
              <a:buFontTx/>
              <a:buChar char="-"/>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to concentrate; </a:t>
            </a:r>
          </a:p>
          <a:p>
            <a:pPr marL="171450" indent="-171450">
              <a:lnSpc>
                <a:spcPct val="150000"/>
              </a:lnSpc>
              <a:buFontTx/>
              <a:buChar char="-"/>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to choose;</a:t>
            </a:r>
          </a:p>
          <a:p>
            <a:pPr marL="171450" indent="-171450">
              <a:lnSpc>
                <a:spcPct val="150000"/>
              </a:lnSpc>
              <a:buFontTx/>
              <a:buChar char="-"/>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to make links;</a:t>
            </a:r>
          </a:p>
          <a:p>
            <a:pPr marL="171450" indent="-171450">
              <a:lnSpc>
                <a:spcPct val="150000"/>
              </a:lnSpc>
              <a:buFontTx/>
              <a:buChar char="-"/>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to be creative. </a:t>
            </a:r>
            <a:endParaRPr lang="en-GB" sz="11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endParaRPr lang="en-GB" sz="1200">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12" name="TextBox 11"/>
          <p:cNvSpPr txBox="1"/>
          <p:nvPr/>
        </p:nvSpPr>
        <p:spPr>
          <a:xfrm>
            <a:off x="3131841" y="2070565"/>
            <a:ext cx="2808311" cy="3970318"/>
          </a:xfrm>
          <a:prstGeom prst="rect">
            <a:avLst/>
          </a:prstGeom>
          <a:noFill/>
          <a:ln>
            <a:solidFill>
              <a:srgbClr val="002060"/>
            </a:solidFill>
          </a:ln>
        </p:spPr>
        <p:txBody>
          <a:bodyPr wrap="square" rtlCol="0">
            <a:spAutoFit/>
          </a:bodyPr>
          <a:lstStyle/>
          <a:p>
            <a:pPr>
              <a:lnSpc>
                <a:spcPct val="150000"/>
              </a:lnSpc>
            </a:pPr>
            <a:r>
              <a:rPr lang="en-GB" sz="1200" b="1">
                <a:solidFill>
                  <a:srgbClr val="002060"/>
                </a:solidFill>
                <a:latin typeface="Tahoma" panose="020B0604030504040204" pitchFamily="34" charset="0"/>
                <a:ea typeface="Tahoma" panose="020B0604030504040204" pitchFamily="34" charset="0"/>
                <a:cs typeface="Tahoma" panose="020B0604030504040204" pitchFamily="34" charset="0"/>
              </a:rPr>
              <a:t>In Years 1 to 6:</a:t>
            </a:r>
          </a:p>
          <a:p>
            <a:pPr>
              <a:lnSpc>
                <a:spcPct val="150000"/>
              </a:lnSpc>
            </a:pPr>
            <a:endParaRPr lang="en-GB" sz="12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Some tasks are set which are </a:t>
            </a:r>
            <a:r>
              <a:rPr lang="en-GB" sz="1200" b="1">
                <a:solidFill>
                  <a:srgbClr val="002060"/>
                </a:solidFill>
                <a:latin typeface="Tahoma" panose="020B0604030504040204" pitchFamily="34" charset="0"/>
                <a:ea typeface="Tahoma" panose="020B0604030504040204" pitchFamily="34" charset="0"/>
                <a:cs typeface="Tahoma" panose="020B0604030504040204" pitchFamily="34" charset="0"/>
              </a:rPr>
              <a:t>compulsory</a:t>
            </a: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a:t>
            </a:r>
          </a:p>
          <a:p>
            <a:pPr marL="171450" indent="-171450">
              <a:lnSpc>
                <a:spcPct val="150000"/>
              </a:lnSpc>
              <a:buFontTx/>
              <a:buChar char="-"/>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Reading</a:t>
            </a:r>
          </a:p>
          <a:p>
            <a:pPr marL="171450" indent="-171450">
              <a:lnSpc>
                <a:spcPct val="150000"/>
              </a:lnSpc>
              <a:buFontTx/>
              <a:buChar char="-"/>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Spelling</a:t>
            </a:r>
          </a:p>
          <a:p>
            <a:pPr marL="171450" indent="-171450">
              <a:lnSpc>
                <a:spcPct val="150000"/>
              </a:lnSpc>
              <a:buFontTx/>
              <a:buChar char="-"/>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Maths</a:t>
            </a:r>
          </a:p>
          <a:p>
            <a:pPr marL="171450" indent="-171450">
              <a:lnSpc>
                <a:spcPct val="150000"/>
              </a:lnSpc>
              <a:buFontTx/>
              <a:buChar char="-"/>
            </a:pPr>
            <a:endParaRPr lang="en-GB" sz="12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endParaRPr lang="en-GB" sz="12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Other tasks are set which are </a:t>
            </a:r>
            <a:r>
              <a:rPr lang="en-GB" sz="1200" b="1">
                <a:solidFill>
                  <a:srgbClr val="002060"/>
                </a:solidFill>
                <a:latin typeface="Tahoma" panose="020B0604030504040204" pitchFamily="34" charset="0"/>
                <a:ea typeface="Tahoma" panose="020B0604030504040204" pitchFamily="34" charset="0"/>
                <a:cs typeface="Tahoma" panose="020B0604030504040204" pitchFamily="34" charset="0"/>
              </a:rPr>
              <a:t>optional</a:t>
            </a: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a:t>
            </a:r>
          </a:p>
          <a:p>
            <a:pPr marL="171450" indent="-171450">
              <a:lnSpc>
                <a:spcPct val="150000"/>
              </a:lnSpc>
              <a:buFontTx/>
              <a:buChar char="-"/>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Challenge</a:t>
            </a:r>
          </a:p>
          <a:p>
            <a:pPr marL="171450" indent="-171450">
              <a:lnSpc>
                <a:spcPct val="150000"/>
              </a:lnSpc>
              <a:buFontTx/>
              <a:buChar char="-"/>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Project</a:t>
            </a:r>
          </a:p>
          <a:p>
            <a:pPr marL="171450" indent="-171450">
              <a:lnSpc>
                <a:spcPct val="150000"/>
              </a:lnSpc>
              <a:buFontTx/>
              <a:buChar char="-"/>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Website to try</a:t>
            </a:r>
          </a:p>
        </p:txBody>
      </p:sp>
      <p:sp>
        <p:nvSpPr>
          <p:cNvPr id="11" name="TextBox 10"/>
          <p:cNvSpPr txBox="1"/>
          <p:nvPr/>
        </p:nvSpPr>
        <p:spPr>
          <a:xfrm>
            <a:off x="6084168" y="2050970"/>
            <a:ext cx="2871001" cy="3970318"/>
          </a:xfrm>
          <a:prstGeom prst="rect">
            <a:avLst/>
          </a:prstGeom>
          <a:noFill/>
          <a:ln>
            <a:solidFill>
              <a:srgbClr val="002060"/>
            </a:solidFill>
          </a:ln>
        </p:spPr>
        <p:txBody>
          <a:bodyPr wrap="square" rtlCol="0">
            <a:spAutoFit/>
          </a:bodyPr>
          <a:lstStyle/>
          <a:p>
            <a:pPr>
              <a:lnSpc>
                <a:spcPct val="150000"/>
              </a:lnSpc>
            </a:pPr>
            <a:r>
              <a:rPr lang="en-GB" sz="1200" b="1">
                <a:solidFill>
                  <a:srgbClr val="002060"/>
                </a:solidFill>
                <a:latin typeface="Tahoma" panose="020B0604030504040204" pitchFamily="34" charset="0"/>
                <a:ea typeface="Tahoma" panose="020B0604030504040204" pitchFamily="34" charset="0"/>
                <a:cs typeface="Tahoma" panose="020B0604030504040204" pitchFamily="34" charset="0"/>
              </a:rPr>
              <a:t>Compulsory Tasks</a:t>
            </a: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Parents should share the importance of learning the core skills which will remain with their children for life.</a:t>
            </a:r>
          </a:p>
          <a:p>
            <a:pPr>
              <a:lnSpc>
                <a:spcPct val="150000"/>
              </a:lnSpc>
            </a:pPr>
            <a:endParaRPr lang="en-GB" sz="12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1200" b="1">
                <a:solidFill>
                  <a:srgbClr val="002060"/>
                </a:solidFill>
                <a:latin typeface="Tahoma" panose="020B0604030504040204" pitchFamily="34" charset="0"/>
                <a:ea typeface="Tahoma" panose="020B0604030504040204" pitchFamily="34" charset="0"/>
                <a:cs typeface="Tahoma" panose="020B0604030504040204" pitchFamily="34" charset="0"/>
              </a:rPr>
              <a:t>Optional Tasks </a:t>
            </a: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These are designed to enable children and parents to extend learning in a purposeful and focused way should they want to.  </a:t>
            </a:r>
          </a:p>
          <a:p>
            <a:pPr>
              <a:lnSpc>
                <a:spcPct val="150000"/>
              </a:lnSpc>
            </a:pPr>
            <a:endParaRPr lang="en-GB" sz="12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1200" b="1">
                <a:solidFill>
                  <a:srgbClr val="002060"/>
                </a:solidFill>
                <a:latin typeface="Tahoma" panose="020B0604030504040204" pitchFamily="34" charset="0"/>
                <a:ea typeface="Tahoma" panose="020B0604030504040204" pitchFamily="34" charset="0"/>
                <a:cs typeface="Tahoma" panose="020B0604030504040204" pitchFamily="34" charset="0"/>
              </a:rPr>
              <a:t>Feedback</a:t>
            </a: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 </a:t>
            </a: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All submitted homework will be marked and returned to the child. </a:t>
            </a:r>
            <a:endParaRPr lang="en-GB" sz="1200" b="1">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694958746"/>
      </p:ext>
    </p:extLst>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66873" y="404663"/>
            <a:ext cx="950912" cy="943335"/>
          </a:xfrm>
          <a:prstGeom prst="rect">
            <a:avLst/>
          </a:prstGeom>
        </p:spPr>
      </p:pic>
      <p:sp>
        <p:nvSpPr>
          <p:cNvPr id="6" name="TextBox 5"/>
          <p:cNvSpPr txBox="1"/>
          <p:nvPr/>
        </p:nvSpPr>
        <p:spPr>
          <a:xfrm>
            <a:off x="1344116" y="550421"/>
            <a:ext cx="6134535"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Summative Assessment</a:t>
            </a:r>
          </a:p>
        </p:txBody>
      </p:sp>
      <p:sp>
        <p:nvSpPr>
          <p:cNvPr id="10" name="TextBox 9"/>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4"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6475446" y="1382555"/>
            <a:ext cx="2167652" cy="3713261"/>
          </a:xfrm>
          <a:prstGeom prst="rect">
            <a:avLst/>
          </a:prstGeom>
          <a:noFill/>
          <a:ln>
            <a:solidFill>
              <a:srgbClr val="002060"/>
            </a:solidFill>
          </a:ln>
        </p:spPr>
        <p:txBody>
          <a:bodyPr wrap="square" lIns="91440" tIns="45720" rIns="91440" bIns="45720" rtlCol="0" anchor="t">
            <a:spAutoFit/>
          </a:bodyPr>
          <a:lstStyle/>
          <a:p>
            <a:pPr>
              <a:lnSpc>
                <a:spcPct val="150000"/>
              </a:lnSpc>
            </a:pPr>
            <a:r>
              <a:rPr lang="en-GB" sz="1200" b="1">
                <a:solidFill>
                  <a:srgbClr val="002060"/>
                </a:solidFill>
                <a:latin typeface="Tahoma" panose="020B0604030504040204" pitchFamily="34" charset="0"/>
                <a:ea typeface="Tahoma" panose="020B0604030504040204" pitchFamily="34" charset="0"/>
                <a:cs typeface="Tahoma" panose="020B0604030504040204" pitchFamily="34" charset="0"/>
              </a:rPr>
              <a:t>In Foundation Stage:</a:t>
            </a:r>
            <a:br>
              <a:rPr lang="en-GB" sz="1200" b="1">
                <a:solidFill>
                  <a:srgbClr val="002060"/>
                </a:solidFill>
                <a:latin typeface="Tahoma" panose="020B0604030504040204" pitchFamily="34" charset="0"/>
                <a:ea typeface="Tahoma" panose="020B0604030504040204" pitchFamily="34" charset="0"/>
                <a:cs typeface="Tahoma" panose="020B0604030504040204" pitchFamily="34" charset="0"/>
              </a:rPr>
            </a:br>
            <a:endParaRPr lang="en-GB" sz="600" b="1">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1200">
                <a:solidFill>
                  <a:srgbClr val="002060"/>
                </a:solidFill>
                <a:latin typeface="Tahoma"/>
                <a:ea typeface="Tahoma"/>
                <a:cs typeface="Tahoma"/>
              </a:rPr>
              <a:t>Reception Baseline Assessment (RBA) and teacher  assessment is used to measure children's s</a:t>
            </a:r>
            <a:r>
              <a:rPr lang="en-GB" sz="1200">
                <a:solidFill>
                  <a:schemeClr val="tx2">
                    <a:lumMod val="50000"/>
                  </a:schemeClr>
                </a:solidFill>
                <a:latin typeface="Tahoma"/>
                <a:ea typeface="Tahoma"/>
                <a:cs typeface="Tahoma"/>
              </a:rPr>
              <a:t>tarting points when entering in Foundation 2.</a:t>
            </a:r>
          </a:p>
          <a:p>
            <a:pPr>
              <a:lnSpc>
                <a:spcPct val="150000"/>
              </a:lnSpc>
            </a:pPr>
            <a:endParaRPr lang="en-GB" sz="1200">
              <a:solidFill>
                <a:schemeClr val="tx2">
                  <a:lumMod val="50000"/>
                </a:schemeClr>
              </a:solidFill>
              <a:latin typeface="Tahoma"/>
              <a:ea typeface="Tahoma"/>
              <a:cs typeface="Tahoma"/>
            </a:endParaRPr>
          </a:p>
          <a:p>
            <a:r>
              <a:rPr lang="en-GB" sz="1200">
                <a:solidFill>
                  <a:schemeClr val="tx2">
                    <a:lumMod val="50000"/>
                  </a:schemeClr>
                </a:solidFill>
                <a:latin typeface="Tahoma"/>
                <a:ea typeface="+mn-lt"/>
                <a:cs typeface="+mn-lt"/>
              </a:rPr>
              <a:t>Children are constantly being assessed whilst engaging in their everyday activities, play and through more focussed adult-led interactions and sessions. </a:t>
            </a:r>
            <a:endParaRPr lang="en-GB" sz="1200">
              <a:solidFill>
                <a:schemeClr val="tx2">
                  <a:lumMod val="50000"/>
                </a:schemeClr>
              </a:solidFill>
              <a:latin typeface="Tahoma"/>
              <a:ea typeface="Tahoma" panose="020B0604030504040204" pitchFamily="34" charset="0"/>
              <a:cs typeface="Calibri"/>
            </a:endParaRPr>
          </a:p>
          <a:p>
            <a:pPr>
              <a:lnSpc>
                <a:spcPct val="150000"/>
              </a:lnSpc>
            </a:pPr>
            <a:endParaRPr lang="en-GB" sz="6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endParaRPr lang="en-GB" sz="100">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8" name="TextBox 7"/>
          <p:cNvSpPr txBox="1"/>
          <p:nvPr/>
        </p:nvSpPr>
        <p:spPr>
          <a:xfrm>
            <a:off x="179510" y="1347998"/>
            <a:ext cx="6155975" cy="3370153"/>
          </a:xfrm>
          <a:prstGeom prst="rect">
            <a:avLst/>
          </a:prstGeom>
          <a:noFill/>
          <a:ln>
            <a:solidFill>
              <a:srgbClr val="002060"/>
            </a:solidFill>
          </a:ln>
        </p:spPr>
        <p:txBody>
          <a:bodyPr wrap="square" rtlCol="0">
            <a:spAutoFit/>
          </a:bodyPr>
          <a:lstStyle/>
          <a:p>
            <a:pPr>
              <a:lnSpc>
                <a:spcPct val="150000"/>
              </a:lnSpc>
            </a:pPr>
            <a:r>
              <a:rPr lang="en-GB" sz="1200" b="1">
                <a:solidFill>
                  <a:srgbClr val="002060"/>
                </a:solidFill>
                <a:latin typeface="Tahoma" panose="020B0604030504040204" pitchFamily="34" charset="0"/>
                <a:ea typeface="Tahoma" panose="020B0604030504040204" pitchFamily="34" charset="0"/>
                <a:cs typeface="Tahoma" panose="020B0604030504040204" pitchFamily="34" charset="0"/>
              </a:rPr>
              <a:t>Key Stages 1 and 2:</a:t>
            </a:r>
            <a:br>
              <a:rPr lang="en-GB" sz="1200" b="1">
                <a:solidFill>
                  <a:srgbClr val="002060"/>
                </a:solidFill>
                <a:latin typeface="Tahoma" panose="020B0604030504040204" pitchFamily="34" charset="0"/>
                <a:ea typeface="Tahoma" panose="020B0604030504040204" pitchFamily="34" charset="0"/>
                <a:cs typeface="Tahoma" panose="020B0604030504040204" pitchFamily="34" charset="0"/>
              </a:rPr>
            </a:br>
            <a:endParaRPr lang="en-GB" sz="600" b="1">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Progress and attainment in Reading and Maths are assessed termly using NFER standardised assessment tests or end of Key One and Two SAT’s. </a:t>
            </a:r>
            <a:endParaRPr lang="en-GB" sz="6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endParaRPr lang="en-GB" sz="6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Writing is assessed termly and moderated internally, with at least one moderation being with external colleagues. </a:t>
            </a:r>
          </a:p>
          <a:p>
            <a:pPr>
              <a:lnSpc>
                <a:spcPct val="150000"/>
              </a:lnSpc>
            </a:pPr>
            <a:endParaRPr lang="en-GB" sz="1200">
              <a:solidFill>
                <a:srgbClr val="002060"/>
              </a:solidFill>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Assessment tests are analysed to identify gaps in learning, and assessment levels are recorded using </a:t>
            </a:r>
            <a:r>
              <a:rPr lang="en-GB" sz="1200" err="1">
                <a:solidFill>
                  <a:srgbClr val="002060"/>
                </a:solidFill>
                <a:latin typeface="Tahoma" panose="020B0604030504040204" pitchFamily="34" charset="0"/>
                <a:ea typeface="Tahoma" panose="020B0604030504040204" pitchFamily="34" charset="0"/>
                <a:cs typeface="Tahoma" panose="020B0604030504040204" pitchFamily="34" charset="0"/>
              </a:rPr>
              <a:t>EAZmag</a:t>
            </a: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 for monitoring purposes. Assessment levels are discussed by the Headteacher and Class teacher at termly Pupil Progress meetings. In response to these discussions targets are set and interventions identified. </a:t>
            </a:r>
            <a:br>
              <a:rPr lang="en-GB" sz="700">
                <a:solidFill>
                  <a:srgbClr val="002060"/>
                </a:solidFill>
                <a:latin typeface="Tahoma" panose="020B0604030504040204" pitchFamily="34" charset="0"/>
                <a:ea typeface="Tahoma" panose="020B0604030504040204" pitchFamily="34" charset="0"/>
                <a:cs typeface="Tahoma" panose="020B0604030504040204" pitchFamily="34" charset="0"/>
              </a:rPr>
            </a:br>
            <a:endParaRPr lang="en-GB" sz="1000">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11" name="TextBox 10"/>
          <p:cNvSpPr txBox="1"/>
          <p:nvPr/>
        </p:nvSpPr>
        <p:spPr>
          <a:xfrm>
            <a:off x="179511" y="4864979"/>
            <a:ext cx="6384806" cy="2562240"/>
          </a:xfrm>
          <a:prstGeom prst="rect">
            <a:avLst/>
          </a:prstGeom>
          <a:noFill/>
          <a:ln>
            <a:noFill/>
          </a:ln>
        </p:spPr>
        <p:txBody>
          <a:bodyPr wrap="square" rtlCol="0">
            <a:spAutoFit/>
          </a:bodyPr>
          <a:lstStyle/>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Key Stages 1 and 2 Expected levels of attainment:</a:t>
            </a: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Entering – End of Autumn Term </a:t>
            </a: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Entering+</a:t>
            </a: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Developing – End of Spring Term</a:t>
            </a: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Developing +</a:t>
            </a: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Secure – End of Summer Term</a:t>
            </a:r>
          </a:p>
          <a:p>
            <a:pPr>
              <a:lnSpc>
                <a:spcPct val="150000"/>
              </a:lnSpc>
            </a:pPr>
            <a:r>
              <a:rPr lang="en-GB" sz="1200">
                <a:solidFill>
                  <a:srgbClr val="002060"/>
                </a:solidFill>
                <a:latin typeface="Tahoma" panose="020B0604030504040204" pitchFamily="34" charset="0"/>
                <a:ea typeface="Tahoma" panose="020B0604030504040204" pitchFamily="34" charset="0"/>
                <a:cs typeface="Tahoma" panose="020B0604030504040204" pitchFamily="34" charset="0"/>
              </a:rPr>
              <a:t>Secure +</a:t>
            </a:r>
            <a:br>
              <a:rPr lang="en-GB" sz="1200" b="1">
                <a:solidFill>
                  <a:srgbClr val="002060"/>
                </a:solidFill>
                <a:latin typeface="Tahoma" panose="020B0604030504040204" pitchFamily="34" charset="0"/>
                <a:ea typeface="Tahoma" panose="020B0604030504040204" pitchFamily="34" charset="0"/>
                <a:cs typeface="Tahoma" panose="020B0604030504040204" pitchFamily="34" charset="0"/>
              </a:rPr>
            </a:br>
            <a:br>
              <a:rPr lang="en-GB" sz="1200" b="1">
                <a:solidFill>
                  <a:srgbClr val="002060"/>
                </a:solidFill>
                <a:latin typeface="Tahoma" panose="020B0604030504040204" pitchFamily="34" charset="0"/>
                <a:ea typeface="Tahoma" panose="020B0604030504040204" pitchFamily="34" charset="0"/>
                <a:cs typeface="Tahoma" panose="020B0604030504040204" pitchFamily="34" charset="0"/>
              </a:rPr>
            </a:br>
            <a:endParaRPr lang="en-GB" sz="1100">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2" name="TextBox 1">
            <a:extLst>
              <a:ext uri="{FF2B5EF4-FFF2-40B4-BE49-F238E27FC236}">
                <a16:creationId xmlns:a16="http://schemas.microsoft.com/office/drawing/2014/main" id="{FE2C022C-830A-9611-585D-0EB381FFA2A2}"/>
              </a:ext>
            </a:extLst>
          </p:cNvPr>
          <p:cNvSpPr txBox="1"/>
          <p:nvPr/>
        </p:nvSpPr>
        <p:spPr>
          <a:xfrm>
            <a:off x="6349042" y="5400136"/>
            <a:ext cx="2743200"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a:solidFill>
                  <a:srgbClr val="002060"/>
                </a:solidFill>
                <a:latin typeface="Tahoma"/>
                <a:ea typeface="Tahoma"/>
                <a:cs typeface="Tahoma"/>
              </a:rPr>
              <a:t>Foundation levels of attainment:</a:t>
            </a:r>
          </a:p>
          <a:p>
            <a:r>
              <a:rPr lang="en-GB" sz="1200">
                <a:solidFill>
                  <a:srgbClr val="002060"/>
                </a:solidFill>
                <a:latin typeface="Tahoma"/>
                <a:ea typeface="Tahoma"/>
                <a:cs typeface="Tahoma"/>
              </a:rPr>
              <a:t>Baseline: 3-4 Secure</a:t>
            </a:r>
          </a:p>
          <a:p>
            <a:r>
              <a:rPr lang="en-GB" sz="1200">
                <a:solidFill>
                  <a:srgbClr val="002060"/>
                </a:solidFill>
                <a:latin typeface="Tahoma"/>
                <a:ea typeface="Tahoma"/>
                <a:cs typeface="Tahoma"/>
              </a:rPr>
              <a:t>End of Autumn 2  – REC entering</a:t>
            </a:r>
          </a:p>
          <a:p>
            <a:r>
              <a:rPr lang="en-GB" sz="1200">
                <a:solidFill>
                  <a:srgbClr val="002060"/>
                </a:solidFill>
                <a:latin typeface="Tahoma"/>
                <a:ea typeface="Tahoma"/>
                <a:cs typeface="Tahoma"/>
              </a:rPr>
              <a:t>End of Spring 2 – REC secure</a:t>
            </a:r>
          </a:p>
          <a:p>
            <a:r>
              <a:rPr lang="en-GB" sz="1200">
                <a:solidFill>
                  <a:srgbClr val="002060"/>
                </a:solidFill>
                <a:latin typeface="Tahoma"/>
                <a:ea typeface="Tahoma"/>
                <a:cs typeface="Tahoma"/>
              </a:rPr>
              <a:t>End of Summer 2 – ELG Secure</a:t>
            </a:r>
            <a:endParaRPr lang="en-US"/>
          </a:p>
        </p:txBody>
      </p:sp>
    </p:spTree>
    <p:extLst>
      <p:ext uri="{BB962C8B-B14F-4D97-AF65-F5344CB8AC3E}">
        <p14:creationId xmlns:p14="http://schemas.microsoft.com/office/powerpoint/2010/main" val="3350896952"/>
      </p:ext>
    </p:extLst>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043607" y="219997"/>
            <a:ext cx="5904656"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Educational Visits</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4"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7" name="Table 6"/>
          <p:cNvGraphicFramePr>
            <a:graphicFrameLocks noGrp="1"/>
          </p:cNvGraphicFramePr>
          <p:nvPr>
            <p:extLst>
              <p:ext uri="{D42A27DB-BD31-4B8C-83A1-F6EECF244321}">
                <p14:modId xmlns:p14="http://schemas.microsoft.com/office/powerpoint/2010/main" val="3815524444"/>
              </p:ext>
            </p:extLst>
          </p:nvPr>
        </p:nvGraphicFramePr>
        <p:xfrm>
          <a:off x="469388" y="1196752"/>
          <a:ext cx="8229599" cy="4642148"/>
        </p:xfrm>
        <a:graphic>
          <a:graphicData uri="http://schemas.openxmlformats.org/drawingml/2006/table">
            <a:tbl>
              <a:tblPr firstRow="1" firstCol="1" bandRow="1">
                <a:tableStyleId>{5C22544A-7EE6-4342-B048-85BDC9FD1C3A}</a:tableStyleId>
              </a:tblPr>
              <a:tblGrid>
                <a:gridCol w="1601058">
                  <a:extLst>
                    <a:ext uri="{9D8B030D-6E8A-4147-A177-3AD203B41FA5}">
                      <a16:colId xmlns:a16="http://schemas.microsoft.com/office/drawing/2014/main" val="20000"/>
                    </a:ext>
                  </a:extLst>
                </a:gridCol>
                <a:gridCol w="3314004">
                  <a:extLst>
                    <a:ext uri="{9D8B030D-6E8A-4147-A177-3AD203B41FA5}">
                      <a16:colId xmlns:a16="http://schemas.microsoft.com/office/drawing/2014/main" val="20001"/>
                    </a:ext>
                  </a:extLst>
                </a:gridCol>
                <a:gridCol w="3314537">
                  <a:extLst>
                    <a:ext uri="{9D8B030D-6E8A-4147-A177-3AD203B41FA5}">
                      <a16:colId xmlns:a16="http://schemas.microsoft.com/office/drawing/2014/main" val="20002"/>
                    </a:ext>
                  </a:extLst>
                </a:gridCol>
              </a:tblGrid>
              <a:tr h="531733">
                <a:tc>
                  <a:txBody>
                    <a:bodyPr/>
                    <a:lstStyle/>
                    <a:p>
                      <a:pPr algn="ctr">
                        <a:lnSpc>
                          <a:spcPct val="107000"/>
                        </a:lnSpc>
                        <a:spcAft>
                          <a:spcPts val="0"/>
                        </a:spcAft>
                      </a:pPr>
                      <a:r>
                        <a:rPr lang="en-GB" sz="900">
                          <a:effectLst/>
                          <a:latin typeface="Tahoma" panose="020B0604030504040204" pitchFamily="34" charset="0"/>
                          <a:ea typeface="Tahoma" panose="020B0604030504040204" pitchFamily="34" charset="0"/>
                          <a:cs typeface="Tahoma" panose="020B0604030504040204" pitchFamily="34" charset="0"/>
                        </a:rPr>
                        <a:t>Date</a:t>
                      </a:r>
                    </a:p>
                  </a:txBody>
                  <a:tcPr marL="57542" marR="57542" marT="0" marB="0" anchor="ctr"/>
                </a:tc>
                <a:tc>
                  <a:txBody>
                    <a:bodyPr/>
                    <a:lstStyle/>
                    <a:p>
                      <a:pPr algn="ctr">
                        <a:lnSpc>
                          <a:spcPct val="107000"/>
                        </a:lnSpc>
                        <a:spcAft>
                          <a:spcPts val="0"/>
                        </a:spcAft>
                      </a:pPr>
                      <a:r>
                        <a:rPr lang="en-GB" sz="900">
                          <a:effectLst/>
                          <a:latin typeface="Tahoma" panose="020B0604030504040204" pitchFamily="34" charset="0"/>
                          <a:ea typeface="Tahoma" panose="020B0604030504040204" pitchFamily="34" charset="0"/>
                          <a:cs typeface="Tahoma" panose="020B0604030504040204" pitchFamily="34" charset="0"/>
                        </a:rPr>
                        <a:t>Actions </a:t>
                      </a:r>
                      <a:br>
                        <a:rPr lang="en-GB" sz="900">
                          <a:effectLst/>
                          <a:latin typeface="Tahoma" panose="020B0604030504040204" pitchFamily="34" charset="0"/>
                          <a:ea typeface="Tahoma" panose="020B0604030504040204" pitchFamily="34" charset="0"/>
                          <a:cs typeface="Tahoma" panose="020B0604030504040204" pitchFamily="34" charset="0"/>
                        </a:rPr>
                      </a:br>
                      <a:r>
                        <a:rPr lang="en-GB" sz="900">
                          <a:effectLst/>
                          <a:latin typeface="Tahoma" panose="020B0604030504040204" pitchFamily="34" charset="0"/>
                          <a:ea typeface="Tahoma" panose="020B0604030504040204" pitchFamily="34" charset="0"/>
                          <a:cs typeface="Tahoma" panose="020B0604030504040204" pitchFamily="34" charset="0"/>
                        </a:rPr>
                        <a:t>via Office</a:t>
                      </a:r>
                    </a:p>
                  </a:txBody>
                  <a:tcPr marL="57542" marR="57542" marT="0" marB="0" anchor="ctr"/>
                </a:tc>
                <a:tc>
                  <a:txBody>
                    <a:bodyPr/>
                    <a:lstStyle/>
                    <a:p>
                      <a:pPr algn="ctr">
                        <a:lnSpc>
                          <a:spcPct val="107000"/>
                        </a:lnSpc>
                        <a:spcAft>
                          <a:spcPts val="0"/>
                        </a:spcAft>
                      </a:pPr>
                      <a:r>
                        <a:rPr lang="en-GB" sz="900">
                          <a:effectLst/>
                          <a:latin typeface="Tahoma" panose="020B0604030504040204" pitchFamily="34" charset="0"/>
                          <a:ea typeface="Tahoma" panose="020B0604030504040204" pitchFamily="34" charset="0"/>
                          <a:cs typeface="Tahoma" panose="020B0604030504040204" pitchFamily="34" charset="0"/>
                        </a:rPr>
                        <a:t>Actions </a:t>
                      </a:r>
                      <a:br>
                        <a:rPr lang="en-GB" sz="900">
                          <a:effectLst/>
                          <a:latin typeface="Tahoma" panose="020B0604030504040204" pitchFamily="34" charset="0"/>
                          <a:ea typeface="Tahoma" panose="020B0604030504040204" pitchFamily="34" charset="0"/>
                          <a:cs typeface="Tahoma" panose="020B0604030504040204" pitchFamily="34" charset="0"/>
                        </a:rPr>
                      </a:br>
                      <a:r>
                        <a:rPr lang="en-GB" sz="900">
                          <a:effectLst/>
                          <a:latin typeface="Tahoma" panose="020B0604030504040204" pitchFamily="34" charset="0"/>
                          <a:ea typeface="Tahoma" panose="020B0604030504040204" pitchFamily="34" charset="0"/>
                          <a:cs typeface="Tahoma" panose="020B0604030504040204" pitchFamily="34" charset="0"/>
                        </a:rPr>
                        <a:t>via Head Teacher</a:t>
                      </a:r>
                    </a:p>
                  </a:txBody>
                  <a:tcPr marL="57542" marR="57542" marT="0" marB="0" anchor="ctr"/>
                </a:tc>
                <a:extLst>
                  <a:ext uri="{0D108BD9-81ED-4DB2-BD59-A6C34878D82A}">
                    <a16:rowId xmlns:a16="http://schemas.microsoft.com/office/drawing/2014/main" val="10000"/>
                  </a:ext>
                </a:extLst>
              </a:tr>
              <a:tr h="681449">
                <a:tc>
                  <a:txBody>
                    <a:bodyPr/>
                    <a:lstStyle/>
                    <a:p>
                      <a:pPr algn="ctr">
                        <a:lnSpc>
                          <a:spcPct val="107000"/>
                        </a:lnSpc>
                        <a:spcAft>
                          <a:spcPts val="0"/>
                        </a:spcAft>
                      </a:pPr>
                      <a:r>
                        <a:rPr lang="en-GB" sz="900">
                          <a:effectLst/>
                          <a:latin typeface="Tahoma" panose="020B0604030504040204" pitchFamily="34" charset="0"/>
                          <a:ea typeface="Tahoma" panose="020B0604030504040204" pitchFamily="34" charset="0"/>
                          <a:cs typeface="Tahoma" panose="020B0604030504040204" pitchFamily="34" charset="0"/>
                        </a:rPr>
                        <a:t>T minus 4</a:t>
                      </a:r>
                      <a:r>
                        <a:rPr lang="en-GB" sz="900" baseline="0">
                          <a:effectLst/>
                          <a:latin typeface="Tahoma" panose="020B0604030504040204" pitchFamily="34" charset="0"/>
                          <a:ea typeface="Tahoma" panose="020B0604030504040204" pitchFamily="34" charset="0"/>
                          <a:cs typeface="Tahoma" panose="020B0604030504040204" pitchFamily="34" charset="0"/>
                        </a:rPr>
                        <a:t> – 6 school weeks</a:t>
                      </a:r>
                      <a:endParaRPr lang="en-GB" sz="900">
                        <a:effectLst/>
                        <a:latin typeface="Tahoma" panose="020B0604030504040204" pitchFamily="34" charset="0"/>
                        <a:ea typeface="Tahoma" panose="020B0604030504040204" pitchFamily="34" charset="0"/>
                        <a:cs typeface="Tahoma" panose="020B0604030504040204" pitchFamily="34" charset="0"/>
                      </a:endParaRPr>
                    </a:p>
                  </a:txBody>
                  <a:tcPr marL="57542" marR="57542" marT="0" marB="0" anchor="ctr"/>
                </a:tc>
                <a:tc>
                  <a:txBody>
                    <a:bodyPr/>
                    <a:lstStyle/>
                    <a:p>
                      <a:pPr algn="ctr">
                        <a:lnSpc>
                          <a:spcPct val="107000"/>
                        </a:lnSpc>
                        <a:spcAft>
                          <a:spcPts val="0"/>
                        </a:spcAft>
                      </a:pPr>
                      <a:r>
                        <a:rPr lang="en-GB" sz="900">
                          <a:effectLst/>
                          <a:latin typeface="Tahoma" panose="020B0604030504040204" pitchFamily="34" charset="0"/>
                          <a:ea typeface="Tahoma" panose="020B0604030504040204" pitchFamily="34" charset="0"/>
                          <a:cs typeface="Tahoma" panose="020B0604030504040204" pitchFamily="34" charset="0"/>
                        </a:rPr>
                        <a:t>Letter out to parents &amp; carers</a:t>
                      </a:r>
                    </a:p>
                    <a:p>
                      <a:pPr algn="ctr">
                        <a:lnSpc>
                          <a:spcPct val="107000"/>
                        </a:lnSpc>
                        <a:spcAft>
                          <a:spcPts val="0"/>
                        </a:spcAft>
                      </a:pPr>
                      <a:r>
                        <a:rPr lang="en-GB" sz="900">
                          <a:effectLst/>
                          <a:latin typeface="Tahoma" panose="020B0604030504040204" pitchFamily="34" charset="0"/>
                          <a:ea typeface="Tahoma" panose="020B0604030504040204" pitchFamily="34" charset="0"/>
                          <a:cs typeface="Tahoma" panose="020B0604030504040204" pitchFamily="34" charset="0"/>
                        </a:rPr>
                        <a:t>Book coach and venue</a:t>
                      </a:r>
                    </a:p>
                    <a:p>
                      <a:pPr algn="ctr">
                        <a:lnSpc>
                          <a:spcPct val="107000"/>
                        </a:lnSpc>
                        <a:spcAft>
                          <a:spcPts val="0"/>
                        </a:spcAft>
                      </a:pPr>
                      <a:r>
                        <a:rPr lang="en-GB" sz="900">
                          <a:effectLst/>
                          <a:latin typeface="Tahoma" panose="020B0604030504040204" pitchFamily="34" charset="0"/>
                          <a:ea typeface="Tahoma" panose="020B0604030504040204" pitchFamily="34" charset="0"/>
                          <a:cs typeface="Tahoma" panose="020B0604030504040204" pitchFamily="34" charset="0"/>
                        </a:rPr>
                        <a:t>Inform kitchen</a:t>
                      </a:r>
                    </a:p>
                  </a:txBody>
                  <a:tcPr marL="57542" marR="57542" marT="0" marB="0" anchor="ctr"/>
                </a:tc>
                <a:tc>
                  <a:txBody>
                    <a:bodyPr/>
                    <a:lstStyle/>
                    <a:p>
                      <a:pPr algn="ctr">
                        <a:lnSpc>
                          <a:spcPct val="107000"/>
                        </a:lnSpc>
                        <a:spcAft>
                          <a:spcPts val="0"/>
                        </a:spcAft>
                      </a:pPr>
                      <a:r>
                        <a:rPr lang="en-GB" sz="900">
                          <a:effectLst/>
                          <a:latin typeface="Tahoma" panose="020B0604030504040204" pitchFamily="34" charset="0"/>
                          <a:ea typeface="Tahoma" panose="020B0604030504040204" pitchFamily="34" charset="0"/>
                          <a:cs typeface="Tahoma" panose="020B0604030504040204" pitchFamily="34" charset="0"/>
                        </a:rPr>
                        <a:t>Check the proposed date with HT</a:t>
                      </a:r>
                    </a:p>
                  </a:txBody>
                  <a:tcPr marL="57542" marR="57542" marT="0" marB="0" anchor="ctr"/>
                </a:tc>
                <a:extLst>
                  <a:ext uri="{0D108BD9-81ED-4DB2-BD59-A6C34878D82A}">
                    <a16:rowId xmlns:a16="http://schemas.microsoft.com/office/drawing/2014/main" val="10001"/>
                  </a:ext>
                </a:extLst>
              </a:tr>
              <a:tr h="821042">
                <a:tc>
                  <a:txBody>
                    <a:bodyPr/>
                    <a:lstStyle/>
                    <a:p>
                      <a:pPr algn="ctr">
                        <a:lnSpc>
                          <a:spcPct val="107000"/>
                        </a:lnSpc>
                        <a:spcAft>
                          <a:spcPts val="0"/>
                        </a:spcAft>
                      </a:pPr>
                      <a:r>
                        <a:rPr lang="en-GB" sz="900">
                          <a:effectLst/>
                          <a:latin typeface="Tahoma" panose="020B0604030504040204" pitchFamily="34" charset="0"/>
                          <a:ea typeface="Tahoma" panose="020B0604030504040204" pitchFamily="34" charset="0"/>
                          <a:cs typeface="Tahoma" panose="020B0604030504040204" pitchFamily="34" charset="0"/>
                        </a:rPr>
                        <a:t>T minus 2</a:t>
                      </a:r>
                      <a:r>
                        <a:rPr lang="en-GB" sz="900" baseline="0">
                          <a:effectLst/>
                          <a:latin typeface="Tahoma" panose="020B0604030504040204" pitchFamily="34" charset="0"/>
                          <a:ea typeface="Tahoma" panose="020B0604030504040204" pitchFamily="34" charset="0"/>
                          <a:cs typeface="Tahoma" panose="020B0604030504040204" pitchFamily="34" charset="0"/>
                        </a:rPr>
                        <a:t> school</a:t>
                      </a:r>
                      <a:r>
                        <a:rPr lang="en-GB" sz="900">
                          <a:effectLst/>
                          <a:latin typeface="Tahoma" panose="020B0604030504040204" pitchFamily="34" charset="0"/>
                          <a:ea typeface="Tahoma" panose="020B0604030504040204" pitchFamily="34" charset="0"/>
                          <a:cs typeface="Tahoma" panose="020B0604030504040204" pitchFamily="34" charset="0"/>
                        </a:rPr>
                        <a:t> weeks</a:t>
                      </a:r>
                    </a:p>
                  </a:txBody>
                  <a:tcPr marL="57542" marR="57542" marT="0" marB="0" anchor="ctr"/>
                </a:tc>
                <a:tc>
                  <a:txBody>
                    <a:bodyPr/>
                    <a:lstStyle/>
                    <a:p>
                      <a:pPr algn="ctr">
                        <a:lnSpc>
                          <a:spcPct val="107000"/>
                        </a:lnSpc>
                        <a:spcAft>
                          <a:spcPts val="0"/>
                        </a:spcAft>
                      </a:pPr>
                      <a:r>
                        <a:rPr lang="en-GB" sz="900">
                          <a:effectLst/>
                          <a:latin typeface="Tahoma" panose="020B0604030504040204" pitchFamily="34" charset="0"/>
                          <a:ea typeface="Tahoma" panose="020B0604030504040204" pitchFamily="34" charset="0"/>
                          <a:cs typeface="Tahoma" panose="020B0604030504040204" pitchFamily="34" charset="0"/>
                        </a:rPr>
                        <a:t>Payment due date</a:t>
                      </a:r>
                      <a:br>
                        <a:rPr lang="en-GB" sz="900">
                          <a:effectLst/>
                          <a:latin typeface="Tahoma" panose="020B0604030504040204" pitchFamily="34" charset="0"/>
                          <a:ea typeface="Tahoma" panose="020B0604030504040204" pitchFamily="34" charset="0"/>
                          <a:cs typeface="Tahoma" panose="020B0604030504040204" pitchFamily="34" charset="0"/>
                        </a:rPr>
                      </a:br>
                      <a:r>
                        <a:rPr lang="en-GB" sz="900">
                          <a:effectLst/>
                          <a:latin typeface="Tahoma" panose="020B0604030504040204" pitchFamily="34" charset="0"/>
                          <a:ea typeface="Tahoma" panose="020B0604030504040204" pitchFamily="34" charset="0"/>
                          <a:cs typeface="Tahoma" panose="020B0604030504040204" pitchFamily="34" charset="0"/>
                        </a:rPr>
                        <a:t>90% paid = Go ahead + text reminder</a:t>
                      </a:r>
                    </a:p>
                    <a:p>
                      <a:pPr algn="ctr">
                        <a:lnSpc>
                          <a:spcPct val="107000"/>
                        </a:lnSpc>
                        <a:spcAft>
                          <a:spcPts val="0"/>
                        </a:spcAft>
                      </a:pPr>
                      <a:r>
                        <a:rPr lang="en-GB" sz="900">
                          <a:effectLst/>
                          <a:latin typeface="Tahoma" panose="020B0604030504040204" pitchFamily="34" charset="0"/>
                          <a:ea typeface="Tahoma" panose="020B0604030504040204" pitchFamily="34" charset="0"/>
                          <a:cs typeface="Tahoma" panose="020B0604030504040204" pitchFamily="34" charset="0"/>
                        </a:rPr>
                        <a:t>75% paid = No = Text and email reminder with warning of cancellation</a:t>
                      </a:r>
                      <a:br>
                        <a:rPr lang="en-GB" sz="900">
                          <a:effectLst/>
                          <a:latin typeface="Tahoma" panose="020B0604030504040204" pitchFamily="34" charset="0"/>
                          <a:ea typeface="Tahoma" panose="020B0604030504040204" pitchFamily="34" charset="0"/>
                          <a:cs typeface="Tahoma" panose="020B0604030504040204" pitchFamily="34" charset="0"/>
                        </a:rPr>
                      </a:br>
                      <a:r>
                        <a:rPr lang="en-GB" sz="900">
                          <a:effectLst/>
                          <a:latin typeface="Tahoma" panose="020B0604030504040204" pitchFamily="34" charset="0"/>
                          <a:ea typeface="Tahoma" panose="020B0604030504040204" pitchFamily="34" charset="0"/>
                          <a:cs typeface="Tahoma" panose="020B0604030504040204" pitchFamily="34" charset="0"/>
                        </a:rPr>
                        <a:t>Less than 60% paid = cancel</a:t>
                      </a:r>
                    </a:p>
                  </a:txBody>
                  <a:tcPr marL="57542" marR="57542" marT="0" marB="0" anchor="ctr"/>
                </a:tc>
                <a:tc>
                  <a:txBody>
                    <a:bodyPr/>
                    <a:lstStyle/>
                    <a:p>
                      <a:pPr algn="ctr">
                        <a:lnSpc>
                          <a:spcPct val="107000"/>
                        </a:lnSpc>
                        <a:spcAft>
                          <a:spcPts val="0"/>
                        </a:spcAft>
                      </a:pPr>
                      <a:r>
                        <a:rPr lang="en-GB" sz="900">
                          <a:effectLst/>
                          <a:latin typeface="Tahoma" panose="020B0604030504040204" pitchFamily="34" charset="0"/>
                          <a:ea typeface="Tahoma" panose="020B0604030504040204" pitchFamily="34" charset="0"/>
                          <a:cs typeface="Tahoma" panose="020B0604030504040204" pitchFamily="34" charset="0"/>
                        </a:rPr>
                        <a:t> </a:t>
                      </a:r>
                    </a:p>
                  </a:txBody>
                  <a:tcPr marL="57542" marR="57542" marT="0" marB="0" anchor="ctr"/>
                </a:tc>
                <a:extLst>
                  <a:ext uri="{0D108BD9-81ED-4DB2-BD59-A6C34878D82A}">
                    <a16:rowId xmlns:a16="http://schemas.microsoft.com/office/drawing/2014/main" val="10002"/>
                  </a:ext>
                </a:extLst>
              </a:tr>
              <a:tr h="771492">
                <a:tc>
                  <a:txBody>
                    <a:bodyPr/>
                    <a:lstStyle/>
                    <a:p>
                      <a:pPr algn="ctr">
                        <a:lnSpc>
                          <a:spcPct val="107000"/>
                        </a:lnSpc>
                        <a:spcAft>
                          <a:spcPts val="0"/>
                        </a:spcAft>
                      </a:pPr>
                      <a:r>
                        <a:rPr lang="en-GB" sz="900">
                          <a:effectLst/>
                          <a:latin typeface="Tahoma" panose="020B0604030504040204" pitchFamily="34" charset="0"/>
                          <a:ea typeface="Tahoma" panose="020B0604030504040204" pitchFamily="34" charset="0"/>
                          <a:cs typeface="Tahoma" panose="020B0604030504040204" pitchFamily="34" charset="0"/>
                        </a:rPr>
                        <a:t>T minus 1½ </a:t>
                      </a:r>
                      <a:r>
                        <a:rPr lang="en-GB" sz="900" baseline="0">
                          <a:effectLst/>
                          <a:latin typeface="Tahoma" panose="020B0604030504040204" pitchFamily="34" charset="0"/>
                          <a:ea typeface="Tahoma" panose="020B0604030504040204" pitchFamily="34" charset="0"/>
                          <a:cs typeface="Tahoma" panose="020B0604030504040204" pitchFamily="34" charset="0"/>
                        </a:rPr>
                        <a:t>school weeks</a:t>
                      </a:r>
                      <a:endParaRPr lang="en-GB" sz="900">
                        <a:effectLst/>
                        <a:latin typeface="Tahoma" panose="020B0604030504040204" pitchFamily="34" charset="0"/>
                        <a:ea typeface="Tahoma" panose="020B0604030504040204" pitchFamily="34" charset="0"/>
                        <a:cs typeface="Tahoma" panose="020B0604030504040204" pitchFamily="34" charset="0"/>
                      </a:endParaRPr>
                    </a:p>
                  </a:txBody>
                  <a:tcPr marL="57542" marR="57542" marT="0" marB="0" anchor="ctr"/>
                </a:tc>
                <a:tc>
                  <a:txBody>
                    <a:bodyPr/>
                    <a:lstStyle/>
                    <a:p>
                      <a:pPr algn="ctr">
                        <a:lnSpc>
                          <a:spcPct val="107000"/>
                        </a:lnSpc>
                        <a:spcAft>
                          <a:spcPts val="0"/>
                        </a:spcAft>
                      </a:pPr>
                      <a:r>
                        <a:rPr lang="en-GB" sz="900">
                          <a:effectLst/>
                          <a:latin typeface="Tahoma" panose="020B0604030504040204" pitchFamily="34" charset="0"/>
                          <a:ea typeface="Tahoma" panose="020B0604030504040204" pitchFamily="34" charset="0"/>
                          <a:cs typeface="Tahoma" panose="020B0604030504040204" pitchFamily="34" charset="0"/>
                        </a:rPr>
                        <a:t>Final deadline for all payments, permission slips and free packed lunch orders</a:t>
                      </a:r>
                    </a:p>
                  </a:txBody>
                  <a:tcPr marL="57542" marR="57542" marT="0" marB="0" anchor="ctr"/>
                </a:tc>
                <a:tc>
                  <a:txBody>
                    <a:bodyPr/>
                    <a:lstStyle/>
                    <a:p>
                      <a:pPr algn="ctr">
                        <a:lnSpc>
                          <a:spcPct val="107000"/>
                        </a:lnSpc>
                        <a:spcAft>
                          <a:spcPts val="0"/>
                        </a:spcAft>
                      </a:pPr>
                      <a:r>
                        <a:rPr lang="en-GB" sz="900">
                          <a:effectLst/>
                          <a:latin typeface="Tahoma" panose="020B0604030504040204" pitchFamily="34" charset="0"/>
                          <a:ea typeface="Tahoma" panose="020B0604030504040204" pitchFamily="34" charset="0"/>
                          <a:cs typeface="Tahoma" panose="020B0604030504040204" pitchFamily="34" charset="0"/>
                        </a:rPr>
                        <a:t> </a:t>
                      </a:r>
                    </a:p>
                  </a:txBody>
                  <a:tcPr marL="57542" marR="57542" marT="0" marB="0" anchor="ctr"/>
                </a:tc>
                <a:extLst>
                  <a:ext uri="{0D108BD9-81ED-4DB2-BD59-A6C34878D82A}">
                    <a16:rowId xmlns:a16="http://schemas.microsoft.com/office/drawing/2014/main" val="10003"/>
                  </a:ext>
                </a:extLst>
              </a:tr>
              <a:tr h="957758">
                <a:tc>
                  <a:txBody>
                    <a:bodyPr/>
                    <a:lstStyle/>
                    <a:p>
                      <a:pPr algn="ctr">
                        <a:lnSpc>
                          <a:spcPct val="107000"/>
                        </a:lnSpc>
                        <a:spcAft>
                          <a:spcPts val="0"/>
                        </a:spcAft>
                      </a:pPr>
                      <a:r>
                        <a:rPr lang="en-GB" sz="900">
                          <a:effectLst/>
                          <a:latin typeface="Tahoma" panose="020B0604030504040204" pitchFamily="34" charset="0"/>
                          <a:ea typeface="Tahoma" panose="020B0604030504040204" pitchFamily="34" charset="0"/>
                          <a:cs typeface="Tahoma" panose="020B0604030504040204" pitchFamily="34" charset="0"/>
                        </a:rPr>
                        <a:t>T minus 1 school week</a:t>
                      </a:r>
                    </a:p>
                  </a:txBody>
                  <a:tcPr marL="57542" marR="57542" marT="0" marB="0" anchor="ctr"/>
                </a:tc>
                <a:tc>
                  <a:txBody>
                    <a:bodyPr/>
                    <a:lstStyle/>
                    <a:p>
                      <a:pPr algn="ctr">
                        <a:lnSpc>
                          <a:spcPct val="107000"/>
                        </a:lnSpc>
                        <a:spcAft>
                          <a:spcPts val="0"/>
                        </a:spcAft>
                      </a:pPr>
                      <a:r>
                        <a:rPr lang="en-GB" sz="900">
                          <a:effectLst/>
                          <a:latin typeface="Tahoma" panose="020B0604030504040204" pitchFamily="34" charset="0"/>
                          <a:ea typeface="Tahoma" panose="020B0604030504040204" pitchFamily="34" charset="0"/>
                          <a:cs typeface="Tahoma" panose="020B0604030504040204" pitchFamily="34" charset="0"/>
                        </a:rPr>
                        <a:t>Check you meet the benchmark guidance for adult: participant ratios.  For normal day visits these are:   </a:t>
                      </a:r>
                    </a:p>
                    <a:p>
                      <a:pPr algn="ctr">
                        <a:lnSpc>
                          <a:spcPct val="107000"/>
                        </a:lnSpc>
                        <a:spcAft>
                          <a:spcPts val="0"/>
                        </a:spcAft>
                      </a:pPr>
                      <a:r>
                        <a:rPr lang="en-GB" sz="900">
                          <a:effectLst/>
                          <a:latin typeface="Tahoma" panose="020B0604030504040204" pitchFamily="34" charset="0"/>
                          <a:ea typeface="Tahoma" panose="020B0604030504040204" pitchFamily="34" charset="0"/>
                          <a:cs typeface="Tahoma" panose="020B0604030504040204" pitchFamily="34" charset="0"/>
                        </a:rPr>
                        <a:t>• school years 1 to 3 (ages 4 - 8 yrs): </a:t>
                      </a:r>
                    </a:p>
                    <a:p>
                      <a:pPr algn="ctr">
                        <a:lnSpc>
                          <a:spcPct val="107000"/>
                        </a:lnSpc>
                        <a:spcAft>
                          <a:spcPts val="0"/>
                        </a:spcAft>
                      </a:pPr>
                      <a:r>
                        <a:rPr lang="en-GB" sz="900">
                          <a:effectLst/>
                          <a:latin typeface="Tahoma" panose="020B0604030504040204" pitchFamily="34" charset="0"/>
                          <a:ea typeface="Tahoma" panose="020B0604030504040204" pitchFamily="34" charset="0"/>
                          <a:cs typeface="Tahoma" panose="020B0604030504040204" pitchFamily="34" charset="0"/>
                        </a:rPr>
                        <a:t>1 member of staff or adult for every 6 participants  (under-fives need higher ratios established via a risk assessment process)  </a:t>
                      </a:r>
                    </a:p>
                    <a:p>
                      <a:pPr algn="ctr">
                        <a:lnSpc>
                          <a:spcPct val="107000"/>
                        </a:lnSpc>
                        <a:spcAft>
                          <a:spcPts val="0"/>
                        </a:spcAft>
                      </a:pPr>
                      <a:r>
                        <a:rPr lang="en-GB" sz="900">
                          <a:effectLst/>
                          <a:latin typeface="Tahoma" panose="020B0604030504040204" pitchFamily="34" charset="0"/>
                          <a:ea typeface="Tahoma" panose="020B0604030504040204" pitchFamily="34" charset="0"/>
                          <a:cs typeface="Tahoma" panose="020B0604030504040204" pitchFamily="34" charset="0"/>
                        </a:rPr>
                        <a:t>• school years 4 to 6 (ages 8 - 11yrs): 1 member of staff or adult for every 10-15 participants</a:t>
                      </a:r>
                    </a:p>
                  </a:txBody>
                  <a:tcPr marL="57542" marR="57542" marT="0" marB="0" anchor="ctr"/>
                </a:tc>
                <a:tc>
                  <a:txBody>
                    <a:bodyPr/>
                    <a:lstStyle/>
                    <a:p>
                      <a:pPr algn="ctr">
                        <a:lnSpc>
                          <a:spcPct val="107000"/>
                        </a:lnSpc>
                        <a:spcAft>
                          <a:spcPts val="0"/>
                        </a:spcAft>
                      </a:pPr>
                      <a:r>
                        <a:rPr lang="en-GB" sz="900">
                          <a:effectLst/>
                          <a:latin typeface="Tahoma" panose="020B0604030504040204" pitchFamily="34" charset="0"/>
                          <a:ea typeface="Tahoma" panose="020B0604030504040204" pitchFamily="34" charset="0"/>
                          <a:cs typeface="Tahoma" panose="020B0604030504040204" pitchFamily="34" charset="0"/>
                          <a:hlinkClick r:id="rId5" action="ppaction://hlinksldjump"/>
                        </a:rPr>
                        <a:t>Click for information about using Evolve</a:t>
                      </a:r>
                      <a:endParaRPr lang="en-GB" sz="900">
                        <a:effectLst/>
                        <a:latin typeface="Tahoma" panose="020B0604030504040204" pitchFamily="34" charset="0"/>
                        <a:ea typeface="Tahoma" panose="020B0604030504040204" pitchFamily="34" charset="0"/>
                        <a:cs typeface="Tahoma" panose="020B0604030504040204" pitchFamily="34" charset="0"/>
                      </a:endParaRPr>
                    </a:p>
                    <a:p>
                      <a:pPr algn="ctr">
                        <a:lnSpc>
                          <a:spcPct val="107000"/>
                        </a:lnSpc>
                        <a:spcAft>
                          <a:spcPts val="0"/>
                        </a:spcAft>
                      </a:pPr>
                      <a:r>
                        <a:rPr lang="en-GB" sz="900">
                          <a:effectLst/>
                          <a:latin typeface="Tahoma" panose="020B0604030504040204" pitchFamily="34" charset="0"/>
                          <a:ea typeface="Tahoma" panose="020B0604030504040204" pitchFamily="34" charset="0"/>
                          <a:cs typeface="Tahoma" panose="020B0604030504040204" pitchFamily="34" charset="0"/>
                        </a:rPr>
                        <a:t>All Risk Assessments completed, uploaded to Evolve and Evolve submitted</a:t>
                      </a:r>
                    </a:p>
                  </a:txBody>
                  <a:tcPr marL="57542" marR="57542" marT="0" marB="0" anchor="ctr"/>
                </a:tc>
                <a:extLst>
                  <a:ext uri="{0D108BD9-81ED-4DB2-BD59-A6C34878D82A}">
                    <a16:rowId xmlns:a16="http://schemas.microsoft.com/office/drawing/2014/main" val="10004"/>
                  </a:ext>
                </a:extLst>
              </a:tr>
              <a:tr h="675588">
                <a:tc>
                  <a:txBody>
                    <a:bodyPr/>
                    <a:lstStyle/>
                    <a:p>
                      <a:pPr algn="ctr">
                        <a:lnSpc>
                          <a:spcPct val="107000"/>
                        </a:lnSpc>
                        <a:spcAft>
                          <a:spcPts val="0"/>
                        </a:spcAft>
                      </a:pPr>
                      <a:r>
                        <a:rPr lang="en-GB" sz="900">
                          <a:effectLst/>
                          <a:latin typeface="Tahoma" panose="020B0604030504040204" pitchFamily="34" charset="0"/>
                          <a:ea typeface="Tahoma" panose="020B0604030504040204" pitchFamily="34" charset="0"/>
                          <a:cs typeface="Tahoma" panose="020B0604030504040204" pitchFamily="34" charset="0"/>
                        </a:rPr>
                        <a:t>Soon afterwards</a:t>
                      </a:r>
                    </a:p>
                  </a:txBody>
                  <a:tcPr marL="57542" marR="57542" marT="0" marB="0" anchor="ctr"/>
                </a:tc>
                <a:tc>
                  <a:txBody>
                    <a:bodyPr/>
                    <a:lstStyle/>
                    <a:p>
                      <a:pPr algn="ctr">
                        <a:lnSpc>
                          <a:spcPct val="107000"/>
                        </a:lnSpc>
                        <a:spcAft>
                          <a:spcPts val="0"/>
                        </a:spcAft>
                      </a:pPr>
                      <a:r>
                        <a:rPr lang="en-GB" sz="900">
                          <a:effectLst/>
                          <a:latin typeface="Tahoma" panose="020B0604030504040204" pitchFamily="34" charset="0"/>
                          <a:ea typeface="Tahoma" panose="020B0604030504040204" pitchFamily="34" charset="0"/>
                          <a:cs typeface="Tahoma" panose="020B0604030504040204" pitchFamily="34" charset="0"/>
                        </a:rPr>
                        <a:t> </a:t>
                      </a:r>
                    </a:p>
                  </a:txBody>
                  <a:tcPr marL="57542" marR="57542" marT="0" marB="0" anchor="ctr"/>
                </a:tc>
                <a:tc>
                  <a:txBody>
                    <a:bodyPr/>
                    <a:lstStyle/>
                    <a:p>
                      <a:pPr algn="ctr">
                        <a:lnSpc>
                          <a:spcPct val="107000"/>
                        </a:lnSpc>
                        <a:spcAft>
                          <a:spcPts val="0"/>
                        </a:spcAft>
                      </a:pPr>
                      <a:r>
                        <a:rPr lang="en-GB" sz="900">
                          <a:effectLst/>
                          <a:latin typeface="Tahoma" panose="020B0604030504040204" pitchFamily="34" charset="0"/>
                          <a:ea typeface="Tahoma" panose="020B0604030504040204" pitchFamily="34" charset="0"/>
                          <a:cs typeface="Tahoma" panose="020B0604030504040204" pitchFamily="34" charset="0"/>
                        </a:rPr>
                        <a:t>Log onto Evolve and evaluate your trip; ensure any unexpected risks are noted.  </a:t>
                      </a:r>
                    </a:p>
                  </a:txBody>
                  <a:tcPr marL="57542" marR="57542" marT="0" marB="0" anchor="ctr"/>
                </a:tc>
                <a:extLst>
                  <a:ext uri="{0D108BD9-81ED-4DB2-BD59-A6C34878D82A}">
                    <a16:rowId xmlns:a16="http://schemas.microsoft.com/office/drawing/2014/main" val="10005"/>
                  </a:ext>
                </a:extLst>
              </a:tr>
            </a:tbl>
          </a:graphicData>
        </a:graphic>
      </p:graphicFrame>
      <p:sp>
        <p:nvSpPr>
          <p:cNvPr id="8" name="TextBox 7"/>
          <p:cNvSpPr txBox="1"/>
          <p:nvPr/>
        </p:nvSpPr>
        <p:spPr>
          <a:xfrm>
            <a:off x="457200" y="6100594"/>
            <a:ext cx="8219256" cy="338554"/>
          </a:xfrm>
          <a:prstGeom prst="rect">
            <a:avLst/>
          </a:prstGeom>
          <a:noFill/>
        </p:spPr>
        <p:txBody>
          <a:bodyPr wrap="square" rtlCol="0">
            <a:spAutoFit/>
          </a:bodyPr>
          <a:lstStyle/>
          <a:p>
            <a:r>
              <a:rPr lang="en-GB" sz="1600">
                <a:solidFill>
                  <a:srgbClr val="002060"/>
                </a:solidFill>
                <a:latin typeface="Tahoma" panose="020B0604030504040204" pitchFamily="34" charset="0"/>
                <a:ea typeface="Tahoma" panose="020B0604030504040204" pitchFamily="34" charset="0"/>
                <a:cs typeface="Tahoma" panose="020B0604030504040204" pitchFamily="34" charset="0"/>
                <a:hlinkClick r:id="rId6" action="ppaction://hlinksldjump"/>
              </a:rPr>
              <a:t>Click here </a:t>
            </a:r>
            <a:r>
              <a:rPr lang="en-GB" sz="1600">
                <a:solidFill>
                  <a:srgbClr val="002060"/>
                </a:solidFill>
                <a:latin typeface="Tahoma" panose="020B0604030504040204" pitchFamily="34" charset="0"/>
                <a:ea typeface="Tahoma" panose="020B0604030504040204" pitchFamily="34" charset="0"/>
                <a:cs typeface="Tahoma" panose="020B0604030504040204" pitchFamily="34" charset="0"/>
              </a:rPr>
              <a:t>for information about risk assessments and the Evolve system.  </a:t>
            </a:r>
          </a:p>
        </p:txBody>
      </p:sp>
      <p:sp>
        <p:nvSpPr>
          <p:cNvPr id="2" name="Rectangle 1"/>
          <p:cNvSpPr/>
          <p:nvPr/>
        </p:nvSpPr>
        <p:spPr>
          <a:xfrm>
            <a:off x="1043607" y="747264"/>
            <a:ext cx="6030416" cy="411459"/>
          </a:xfrm>
          <a:prstGeom prst="rect">
            <a:avLst/>
          </a:prstGeom>
        </p:spPr>
        <p:txBody>
          <a:bodyPr wrap="square">
            <a:spAutoFit/>
          </a:bodyPr>
          <a:lstStyle/>
          <a:p>
            <a:pPr>
              <a:lnSpc>
                <a:spcPct val="150000"/>
              </a:lnSpc>
            </a:pPr>
            <a:r>
              <a:rPr lang="en-GB" sz="1600">
                <a:solidFill>
                  <a:srgbClr val="002060"/>
                </a:solidFill>
                <a:latin typeface="Tahoma" panose="020B0604030504040204" pitchFamily="34" charset="0"/>
                <a:ea typeface="Tahoma" panose="020B0604030504040204" pitchFamily="34" charset="0"/>
                <a:cs typeface="Tahoma" panose="020B0604030504040204" pitchFamily="34" charset="0"/>
              </a:rPr>
              <a:t>Our Educational Visits Co-ordinator is Mrs  J. Palmer </a:t>
            </a:r>
          </a:p>
        </p:txBody>
      </p:sp>
    </p:spTree>
    <p:extLst>
      <p:ext uri="{BB962C8B-B14F-4D97-AF65-F5344CB8AC3E}">
        <p14:creationId xmlns:p14="http://schemas.microsoft.com/office/powerpoint/2010/main" val="4200669348"/>
      </p:ext>
    </p:extLst>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115616" y="334397"/>
            <a:ext cx="5904656" cy="646331"/>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Using Evolve 1</a:t>
            </a: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4"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pic>
        <p:nvPicPr>
          <p:cNvPr id="25602" name="Picture 2"/>
          <p:cNvPicPr>
            <a:picLocks noChangeAspect="1" noChangeArrowheads="1"/>
          </p:cNvPicPr>
          <p:nvPr/>
        </p:nvPicPr>
        <p:blipFill rotWithShape="1">
          <a:blip r:embed="rId5">
            <a:extLst>
              <a:ext uri="{28A0092B-C50C-407E-A947-70E740481C1C}">
                <a14:useLocalDpi xmlns:a14="http://schemas.microsoft.com/office/drawing/2010/main" val="0"/>
              </a:ext>
            </a:extLst>
          </a:blip>
          <a:srcRect l="19076" t="23864" r="20869" b="10227"/>
          <a:stretch/>
        </p:blipFill>
        <p:spPr bwMode="auto">
          <a:xfrm>
            <a:off x="705239" y="1340768"/>
            <a:ext cx="7813964" cy="48213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7812360" y="6309320"/>
            <a:ext cx="706843" cy="369332"/>
          </a:xfrm>
          <a:prstGeom prst="rect">
            <a:avLst/>
          </a:prstGeom>
          <a:noFill/>
        </p:spPr>
        <p:txBody>
          <a:bodyPr wrap="square" rtlCol="0">
            <a:spAutoFit/>
          </a:bodyPr>
          <a:lstStyle/>
          <a:p>
            <a:r>
              <a:rPr lang="en-GB">
                <a:solidFill>
                  <a:srgbClr val="002060"/>
                </a:solidFill>
                <a:latin typeface="Tahoma" panose="020B0604030504040204" pitchFamily="34" charset="0"/>
                <a:ea typeface="Tahoma" panose="020B0604030504040204" pitchFamily="34" charset="0"/>
                <a:cs typeface="Tahoma" panose="020B0604030504040204" pitchFamily="34" charset="0"/>
                <a:hlinkClick r:id="rId6" action="ppaction://hlinksldjump"/>
              </a:rPr>
              <a:t>Next</a:t>
            </a:r>
            <a:endParaRPr lang="en-GB">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6876256" y="657562"/>
            <a:ext cx="2088232" cy="369332"/>
          </a:xfrm>
          <a:prstGeom prst="rect">
            <a:avLst/>
          </a:prstGeom>
          <a:noFill/>
        </p:spPr>
        <p:txBody>
          <a:bodyPr wrap="square" rtlCol="0">
            <a:spAutoFit/>
          </a:bodyPr>
          <a:lstStyle/>
          <a:p>
            <a:r>
              <a:rPr lang="en-GB" b="1" err="1">
                <a:solidFill>
                  <a:srgbClr val="002060"/>
                </a:solidFill>
                <a:latin typeface="Tahoma" panose="020B0604030504040204" pitchFamily="34" charset="0"/>
                <a:ea typeface="Tahoma" panose="020B0604030504040204" pitchFamily="34" charset="0"/>
                <a:cs typeface="Tahoma" panose="020B0604030504040204" pitchFamily="34" charset="0"/>
                <a:hlinkClick r:id="rId7" action="ppaction://hlinksldjump"/>
              </a:rPr>
              <a:t>Edn</a:t>
            </a:r>
            <a:r>
              <a:rPr lang="en-GB" b="1">
                <a:solidFill>
                  <a:srgbClr val="002060"/>
                </a:solidFill>
                <a:latin typeface="Tahoma" panose="020B0604030504040204" pitchFamily="34" charset="0"/>
                <a:ea typeface="Tahoma" panose="020B0604030504040204" pitchFamily="34" charset="0"/>
                <a:cs typeface="Tahoma" panose="020B0604030504040204" pitchFamily="34" charset="0"/>
                <a:hlinkClick r:id="rId7" action="ppaction://hlinksldjump"/>
              </a:rPr>
              <a:t> Visits home</a:t>
            </a:r>
            <a:endParaRPr lang="en-GB" b="1">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841184434"/>
      </p:ext>
    </p:extLst>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66872" y="309385"/>
            <a:ext cx="676735" cy="671343"/>
          </a:xfrm>
          <a:prstGeom prst="rect">
            <a:avLst/>
          </a:prstGeom>
        </p:spPr>
      </p:pic>
      <p:sp>
        <p:nvSpPr>
          <p:cNvPr id="6" name="TextBox 5"/>
          <p:cNvSpPr txBox="1"/>
          <p:nvPr/>
        </p:nvSpPr>
        <p:spPr>
          <a:xfrm>
            <a:off x="1115616" y="334397"/>
            <a:ext cx="5904656" cy="1200329"/>
          </a:xfrm>
          <a:prstGeom prst="rect">
            <a:avLst/>
          </a:prstGeom>
          <a:noFill/>
        </p:spPr>
        <p:txBody>
          <a:bodyPr wrap="square" rtlCol="0">
            <a:spAutoFit/>
          </a:bodyPr>
          <a:lstStyle/>
          <a:p>
            <a:r>
              <a:rPr lang="en-GB" sz="3600" b="1">
                <a:solidFill>
                  <a:srgbClr val="002060"/>
                </a:solidFill>
                <a:latin typeface="Tahoma" panose="020B0604030504040204" pitchFamily="34" charset="0"/>
                <a:ea typeface="Tahoma" panose="020B0604030504040204" pitchFamily="34" charset="0"/>
                <a:cs typeface="Tahoma" panose="020B0604030504040204" pitchFamily="34" charset="0"/>
              </a:rPr>
              <a:t>Using Evolve 2</a:t>
            </a:r>
          </a:p>
          <a:p>
            <a:endParaRPr lang="en-GB" sz="3600" b="1">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4" name="Rectangle 1"/>
          <p:cNvSpPr>
            <a:spLocks noChangeArrowheads="1"/>
          </p:cNvSpPr>
          <p:nvPr/>
        </p:nvSpPr>
        <p:spPr bwMode="auto">
          <a:xfrm>
            <a:off x="457200" y="18552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7668344" y="219997"/>
            <a:ext cx="1224136" cy="369332"/>
          </a:xfrm>
          <a:prstGeom prst="rect">
            <a:avLst/>
          </a:prstGeom>
          <a:noFill/>
        </p:spPr>
        <p:txBody>
          <a:bodyPr wrap="square" rtlCol="0">
            <a:spAutoFit/>
          </a:bodyPr>
          <a:lstStyle/>
          <a:p>
            <a:r>
              <a:rPr lang="en-GB" b="1">
                <a:solidFill>
                  <a:schemeClr val="tx2"/>
                </a:solidFill>
                <a:latin typeface="Tahoma" panose="020B0604030504040204" pitchFamily="34" charset="0"/>
                <a:ea typeface="Tahoma" panose="020B0604030504040204" pitchFamily="34" charset="0"/>
                <a:cs typeface="Tahoma" panose="020B0604030504040204" pitchFamily="34" charset="0"/>
                <a:hlinkClick r:id="rId4" action="ppaction://hlinksldjump"/>
              </a:rPr>
              <a:t>Contents</a:t>
            </a:r>
            <a:endParaRPr lang="en-GB" b="1">
              <a:solidFill>
                <a:schemeClr val="tx2"/>
              </a:solidFill>
              <a:latin typeface="Tahoma" panose="020B0604030504040204" pitchFamily="34" charset="0"/>
              <a:ea typeface="Tahoma" panose="020B0604030504040204" pitchFamily="34" charset="0"/>
              <a:cs typeface="Tahoma" panose="020B0604030504040204" pitchFamily="34" charset="0"/>
            </a:endParaRPr>
          </a:p>
        </p:txBody>
      </p:sp>
      <p:pic>
        <p:nvPicPr>
          <p:cNvPr id="27650" name="Picture 2"/>
          <p:cNvPicPr>
            <a:picLocks noChangeAspect="1" noChangeArrowheads="1"/>
          </p:cNvPicPr>
          <p:nvPr/>
        </p:nvPicPr>
        <p:blipFill rotWithShape="1">
          <a:blip r:embed="rId5">
            <a:extLst>
              <a:ext uri="{28A0092B-C50C-407E-A947-70E740481C1C}">
                <a14:useLocalDpi xmlns:a14="http://schemas.microsoft.com/office/drawing/2010/main" val="0"/>
              </a:ext>
            </a:extLst>
          </a:blip>
          <a:srcRect l="21631" t="22890" r="22694" b="9577"/>
          <a:stretch/>
        </p:blipFill>
        <p:spPr bwMode="auto">
          <a:xfrm>
            <a:off x="611560" y="1196752"/>
            <a:ext cx="7272808" cy="49598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41931" y="6237312"/>
            <a:ext cx="7242437" cy="584775"/>
          </a:xfrm>
          <a:prstGeom prst="rect">
            <a:avLst/>
          </a:prstGeom>
          <a:noFill/>
        </p:spPr>
        <p:txBody>
          <a:bodyPr wrap="square" rtlCol="0">
            <a:spAutoFit/>
          </a:bodyPr>
          <a:lstStyle/>
          <a:p>
            <a:r>
              <a:rPr lang="en-GB" sz="1600">
                <a:solidFill>
                  <a:srgbClr val="002060"/>
                </a:solidFill>
                <a:latin typeface="Tahoma" panose="020B0604030504040204" pitchFamily="34" charset="0"/>
                <a:ea typeface="Tahoma" panose="020B0604030504040204" pitchFamily="34" charset="0"/>
                <a:cs typeface="Tahoma" panose="020B0604030504040204" pitchFamily="34" charset="0"/>
              </a:rPr>
              <a:t>After your trip, don’t forget to log back into Evolve and evaluate your visit; ensure any unexpected risks are noted for future visits.  </a:t>
            </a:r>
          </a:p>
        </p:txBody>
      </p:sp>
      <p:sp>
        <p:nvSpPr>
          <p:cNvPr id="9" name="TextBox 8"/>
          <p:cNvSpPr txBox="1"/>
          <p:nvPr/>
        </p:nvSpPr>
        <p:spPr>
          <a:xfrm>
            <a:off x="6876256" y="657562"/>
            <a:ext cx="2088232" cy="369332"/>
          </a:xfrm>
          <a:prstGeom prst="rect">
            <a:avLst/>
          </a:prstGeom>
          <a:noFill/>
        </p:spPr>
        <p:txBody>
          <a:bodyPr wrap="square" rtlCol="0">
            <a:spAutoFit/>
          </a:bodyPr>
          <a:lstStyle/>
          <a:p>
            <a:r>
              <a:rPr lang="en-GB" b="1" err="1">
                <a:solidFill>
                  <a:srgbClr val="002060"/>
                </a:solidFill>
                <a:latin typeface="Tahoma" panose="020B0604030504040204" pitchFamily="34" charset="0"/>
                <a:ea typeface="Tahoma" panose="020B0604030504040204" pitchFamily="34" charset="0"/>
                <a:cs typeface="Tahoma" panose="020B0604030504040204" pitchFamily="34" charset="0"/>
                <a:hlinkClick r:id="rId6" action="ppaction://hlinksldjump"/>
              </a:rPr>
              <a:t>Edn</a:t>
            </a:r>
            <a:r>
              <a:rPr lang="en-GB" b="1">
                <a:solidFill>
                  <a:srgbClr val="002060"/>
                </a:solidFill>
                <a:latin typeface="Tahoma" panose="020B0604030504040204" pitchFamily="34" charset="0"/>
                <a:ea typeface="Tahoma" panose="020B0604030504040204" pitchFamily="34" charset="0"/>
                <a:cs typeface="Tahoma" panose="020B0604030504040204" pitchFamily="34" charset="0"/>
                <a:hlinkClick r:id="rId6" action="ppaction://hlinksldjump"/>
              </a:rPr>
              <a:t> Visits home</a:t>
            </a:r>
            <a:endParaRPr lang="en-GB" b="1">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72819234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02616DA960F885488974EECABB4DFF99" ma:contentTypeVersion="5" ma:contentTypeDescription="Create a new document." ma:contentTypeScope="" ma:versionID="d2d036d3953abc19d9b32bdf628ff18d">
  <xsd:schema xmlns:xsd="http://www.w3.org/2001/XMLSchema" xmlns:xs="http://www.w3.org/2001/XMLSchema" xmlns:p="http://schemas.microsoft.com/office/2006/metadata/properties" xmlns:ns2="70ff5d4f-360e-4c5b-8c63-34657cd9ce3f" targetNamespace="http://schemas.microsoft.com/office/2006/metadata/properties" ma:root="true" ma:fieldsID="96e5086bf82de7d17104119bb49436b3" ns2:_="">
    <xsd:import namespace="70ff5d4f-360e-4c5b-8c63-34657cd9ce3f"/>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0ff5d4f-360e-4c5b-8c63-34657cd9ce3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CAF1541-0056-4E5A-819C-7E4C6FBD1116}">
  <ds:schemaRefs>
    <ds:schemaRef ds:uri="http://purl.org/dc/terms/"/>
    <ds:schemaRef ds:uri="http://schemas.microsoft.com/office/2006/metadata/properties"/>
    <ds:schemaRef ds:uri="http://purl.org/dc/dcmitype/"/>
    <ds:schemaRef ds:uri="http://schemas.microsoft.com/office/2006/documentManagement/types"/>
    <ds:schemaRef ds:uri="http://schemas.openxmlformats.org/package/2006/metadata/core-properties"/>
    <ds:schemaRef ds:uri="http://schemas.microsoft.com/office/infopath/2007/PartnerControls"/>
    <ds:schemaRef ds:uri="70ff5d4f-360e-4c5b-8c63-34657cd9ce3f"/>
    <ds:schemaRef ds:uri="http://www.w3.org/XML/1998/namespace"/>
    <ds:schemaRef ds:uri="http://purl.org/dc/elements/1.1/"/>
  </ds:schemaRefs>
</ds:datastoreItem>
</file>

<file path=customXml/itemProps2.xml><?xml version="1.0" encoding="utf-8"?>
<ds:datastoreItem xmlns:ds="http://schemas.openxmlformats.org/officeDocument/2006/customXml" ds:itemID="{B3AD44BC-CFBB-449D-AE3E-F656F9047B3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0ff5d4f-360e-4c5b-8c63-34657cd9ce3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E9EC00A-D3E3-473C-ACBF-4D357F1254C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2992</TotalTime>
  <Words>63458</Words>
  <Application>Microsoft Office PowerPoint</Application>
  <PresentationFormat>On-screen Show (4:3)</PresentationFormat>
  <Paragraphs>6492</Paragraphs>
  <Slides>179</Slides>
  <Notes>27</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179</vt:i4>
      </vt:variant>
    </vt:vector>
  </HeadingPairs>
  <TitlesOfParts>
    <vt:vector size="188" baseType="lpstr">
      <vt:lpstr>Arial</vt:lpstr>
      <vt:lpstr>Arial,Sans-Serif</vt:lpstr>
      <vt:lpstr>Calibri</vt:lpstr>
      <vt:lpstr>Calibri Light</vt:lpstr>
      <vt:lpstr>Symbol</vt:lpstr>
      <vt:lpstr>Tahoma</vt:lpstr>
      <vt:lpstr>Office Theme</vt:lpstr>
      <vt:lpstr>2_Office Theme</vt:lpstr>
      <vt:lpstr>3_Office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Saxelby</dc:creator>
  <cp:lastModifiedBy>Muskham Head Teacher</cp:lastModifiedBy>
  <cp:revision>7</cp:revision>
  <cp:lastPrinted>2024-07-22T20:08:40Z</cp:lastPrinted>
  <dcterms:modified xsi:type="dcterms:W3CDTF">2025-09-06T12:57:05Z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0x01010002616DA960F885488974EECABB4DFF99</vt:lpwstr>
  </property>
</Properties>
</file>